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8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中度样式 4 - 强调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28AB6E-9574-42E9-9237-F6B019C7F1E1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EE4FA4-FCAF-450D-B06D-2042A78BB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163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EE4FA4-FCAF-450D-B06D-2042A78BB27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8879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EE4FA4-FCAF-450D-B06D-2042A78BB27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8421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17C4-3858-4425-B627-F8A8A66AC074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D681A-5B38-454D-8199-BD256720E2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17C4-3858-4425-B627-F8A8A66AC074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D681A-5B38-454D-8199-BD256720E2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17C4-3858-4425-B627-F8A8A66AC074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D681A-5B38-454D-8199-BD256720E2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17C4-3858-4425-B627-F8A8A66AC074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D681A-5B38-454D-8199-BD256720E2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17C4-3858-4425-B627-F8A8A66AC074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D681A-5B38-454D-8199-BD256720E2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17C4-3858-4425-B627-F8A8A66AC074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D681A-5B38-454D-8199-BD256720E2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17C4-3858-4425-B627-F8A8A66AC074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D681A-5B38-454D-8199-BD256720E2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17C4-3858-4425-B627-F8A8A66AC074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D681A-5B38-454D-8199-BD256720E2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17C4-3858-4425-B627-F8A8A66AC074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D681A-5B38-454D-8199-BD256720E2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17C4-3858-4425-B627-F8A8A66AC074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D681A-5B38-454D-8199-BD256720E2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17C4-3858-4425-B627-F8A8A66AC074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D681A-5B38-454D-8199-BD256720E2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17C4-3858-4425-B627-F8A8A66AC074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D681A-5B38-454D-8199-BD256720E2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0317C4-3858-4425-B627-F8A8A66AC074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DD681A-5B38-454D-8199-BD256720E2C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95400" y="76200"/>
            <a:ext cx="6781800" cy="3385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6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1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khóa</a:t>
            </a:r>
            <a:r>
              <a:rPr lang="en-US" sz="1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1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1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1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6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vi-VN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ườ</a:t>
            </a:r>
            <a:r>
              <a:rPr lang="en-US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</a:t>
            </a:r>
            <a:r>
              <a:rPr lang="en-US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mầm</a:t>
            </a:r>
            <a:r>
              <a:rPr lang="en-US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non</a:t>
            </a:r>
            <a:r>
              <a:rPr lang="en-US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tết</a:t>
            </a:r>
            <a:r>
              <a:rPr lang="en-US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endParaRPr lang="en-US" sz="16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33800" y="381071"/>
            <a:ext cx="21703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sz="1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1:chào n</a:t>
            </a:r>
            <a:r>
              <a:rPr lang="vi-VN" sz="1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</a:t>
            </a:r>
            <a:r>
              <a:rPr lang="en-US" sz="1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en-US" sz="1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1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endParaRPr lang="en-US" sz="14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6929542"/>
              </p:ext>
            </p:extLst>
          </p:nvPr>
        </p:nvGraphicFramePr>
        <p:xfrm>
          <a:off x="152400" y="754241"/>
          <a:ext cx="8763000" cy="580379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307063"/>
                <a:gridCol w="1356094"/>
                <a:gridCol w="1537380"/>
                <a:gridCol w="1507058"/>
                <a:gridCol w="1455205"/>
                <a:gridCol w="1600200"/>
              </a:tblGrid>
              <a:tr h="486943">
                <a:tc>
                  <a:txBody>
                    <a:bodyPr/>
                    <a:lstStyle/>
                    <a:p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Thứ</a:t>
                      </a:r>
                      <a:r>
                        <a:rPr lang="en-US" sz="1400" baseline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2</a:t>
                      </a:r>
                      <a:endParaRPr lang="en-US" sz="1400" dirty="0" smtClean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 dirty="0" err="1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Thứ</a:t>
                      </a:r>
                      <a:r>
                        <a:rPr lang="en-US" sz="1400" baseline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3</a:t>
                      </a:r>
                      <a:endParaRPr lang="en-US" sz="1400" dirty="0" smtClean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sz="1400" dirty="0" smtClean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Thứ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 4</a:t>
                      </a:r>
                    </a:p>
                    <a:p>
                      <a:pPr algn="ctr"/>
                      <a:endParaRPr kumimoji="0" lang="en-US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Thứ 5</a:t>
                      </a:r>
                    </a:p>
                    <a:p>
                      <a:pPr algn="ctr"/>
                      <a:endParaRPr kumimoji="0" lang="en-US" sz="1400" b="1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Thứ 6</a:t>
                      </a:r>
                    </a:p>
                    <a:p>
                      <a:pPr algn="ctr"/>
                      <a:endParaRPr kumimoji="0" lang="en-US" sz="1400" b="1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87957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Hoạt</a:t>
                      </a:r>
                      <a:r>
                        <a:rPr lang="en-US" sz="1400" baseline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động học</a:t>
                      </a:r>
                      <a:endParaRPr lang="en-US" sz="1400" smtClean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 dirty="0" err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Ngày</a:t>
                      </a:r>
                      <a:r>
                        <a:rPr lang="en-US" sz="1400" b="1" i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b="1" i="1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9/9/2024</a:t>
                      </a:r>
                    </a:p>
                    <a:p>
                      <a:pPr algn="ctr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.VnTime" pitchFamily="34" charset="0"/>
                          <a:ea typeface="+mn-ea"/>
                          <a:cs typeface="+mn-cs"/>
                        </a:rPr>
                        <a:t>PT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.VnTime" pitchFamily="34" charset="0"/>
                          <a:ea typeface="+mn-ea"/>
                          <a:cs typeface="+mn-cs"/>
                        </a:rPr>
                        <a:t>thÓ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.VnTime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.VnTime" pitchFamily="34" charset="0"/>
                          <a:ea typeface="+mn-ea"/>
                          <a:cs typeface="+mn-cs"/>
                        </a:rPr>
                        <a:t>chÊt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.VnTime" pitchFamily="34" charset="0"/>
                          <a:ea typeface="+mn-ea"/>
                          <a:cs typeface="+mn-cs"/>
                        </a:rPr>
                        <a:t>:</a:t>
                      </a:r>
                    </a:p>
                    <a:p>
                      <a:pPr algn="ctr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.VnTime" pitchFamily="34" charset="0"/>
                          <a:ea typeface="+mn-ea"/>
                          <a:cs typeface="+mn-cs"/>
                        </a:rPr>
                        <a:t>- V§CB: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.VnTime" pitchFamily="34" charset="0"/>
                          <a:ea typeface="+mn-ea"/>
                          <a:cs typeface="+mn-cs"/>
                        </a:rPr>
                        <a:t>Bật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.VnTime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.VnTime" pitchFamily="34" charset="0"/>
                          <a:ea typeface="+mn-ea"/>
                          <a:cs typeface="+mn-cs"/>
                        </a:rPr>
                        <a:t>tại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.VnTime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.VnTime" pitchFamily="34" charset="0"/>
                          <a:ea typeface="+mn-ea"/>
                          <a:cs typeface="+mn-cs"/>
                        </a:rPr>
                        <a:t>chỗ</a:t>
                      </a:r>
                      <a:endParaRPr lang="en-US" sz="1400" dirty="0">
                        <a:effectLst/>
                        <a:latin typeface=".VnTime" pitchFamily="34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 dirty="0" err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Ngày</a:t>
                      </a:r>
                      <a:r>
                        <a:rPr lang="en-US" sz="1400" b="1" i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b="1" i="1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10/9/2024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/>
                      <a:r>
                        <a:rPr lang="en-US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PT</a:t>
                      </a:r>
                      <a:r>
                        <a:rPr lang="en-US" sz="1400" b="1" i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nhận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thức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:</a:t>
                      </a:r>
                    </a:p>
                    <a:p>
                      <a:pPr algn="ctr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-NB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hình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vuông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hình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chữ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nhật</a:t>
                      </a:r>
                      <a:endParaRPr lang="en-US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 dirty="0" err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Ngày</a:t>
                      </a:r>
                      <a:r>
                        <a:rPr lang="en-US" sz="1400" b="1" i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b="1" i="1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11/9/2024</a:t>
                      </a:r>
                    </a:p>
                    <a:p>
                      <a:pPr algn="ctr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PT</a:t>
                      </a:r>
                      <a:r>
                        <a:rPr lang="en-US" sz="1400" b="1" i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thẩm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mỹ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:</a:t>
                      </a:r>
                    </a:p>
                    <a:p>
                      <a:pPr algn="ctr"/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Tô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màu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đồ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chơi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endParaRPr lang="en-US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 dirty="0" err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Ngày</a:t>
                      </a:r>
                      <a:r>
                        <a:rPr lang="en-US" sz="1400" b="1" i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b="1" i="1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12/9/2024</a:t>
                      </a:r>
                    </a:p>
                    <a:p>
                      <a:pPr algn="ctr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PT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ngôn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ngữ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Thơ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: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Bạn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mới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 dirty="0" err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Ngày</a:t>
                      </a:r>
                      <a:r>
                        <a:rPr lang="en-US" sz="1400" b="1" i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b="1" i="1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13/9/2024</a:t>
                      </a:r>
                    </a:p>
                    <a:p>
                      <a:pPr algn="ctr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PT</a:t>
                      </a:r>
                      <a:r>
                        <a:rPr lang="en-US" sz="1400" b="1" i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thẩm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mỹ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:</a:t>
                      </a:r>
                    </a:p>
                    <a:p>
                      <a:pPr algn="ctr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Dạy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kỹ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năng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ca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hát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“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Cháu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đi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mẫu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giáo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” </a:t>
                      </a:r>
                      <a:endParaRPr lang="en-US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00141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40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Hoạt động ngoài trời</a:t>
                      </a:r>
                      <a:endParaRPr kumimoji="0" lang="en-US" sz="140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Quan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sát:bập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bênh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TCVĐ: Dung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dăng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dung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dẻ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Chơi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tự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do: </a:t>
                      </a:r>
                    </a:p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KV4: Sa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hình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giao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thông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sân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bóng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Trẻ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đi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theo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tín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hiệu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giao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thông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Trẻ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đi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theo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hiệu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lệnh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Quan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sát:đu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quay</a:t>
                      </a:r>
                    </a:p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- TCVĐ: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Gieo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hạt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  <a:p>
                      <a:r>
                        <a:rPr lang="nl-NL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Chơi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tự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do: </a:t>
                      </a:r>
                    </a:p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KV4: Sa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hình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giao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thông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sân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bóng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Trẻ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đi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theo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tín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hiệu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giao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thông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Trẻ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đi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theo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hiệu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lệnh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của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người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điều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khiển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giao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thông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Quan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sát:Xích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đu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TCVĐ: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ai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bật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giỏi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Chơi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tự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do: </a:t>
                      </a:r>
                    </a:p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KV4: Sa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hình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giao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thông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sân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bóng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Trẻ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đi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theo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tín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hiệu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giao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thông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Trẻ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đi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theo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hiệu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lệnh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Quan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sát:Cầu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trượt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- TCVĐ: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bóng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tròn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to</a:t>
                      </a:r>
                    </a:p>
                    <a:p>
                      <a:r>
                        <a:rPr lang="nl-NL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Chơi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tự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do: </a:t>
                      </a:r>
                    </a:p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KV4: Sa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hình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giao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thông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sân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bóng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Trẻ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đi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theo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tín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hiệu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giao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thông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Trẻ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đi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theo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hiệu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lệnh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Quan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sát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: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Ghế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đá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TCVĐ:Ai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nhanh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nhất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..</a:t>
                      </a:r>
                    </a:p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Chơi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tự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do: </a:t>
                      </a:r>
                    </a:p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KV4: Sa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hình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giao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thông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sân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bóng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Trẻ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đi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theo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tín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hiệu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giao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thông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Trẻ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đi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theo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hiệu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lệnh</a:t>
                      </a:r>
                      <a:endParaRPr lang="en-US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50306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4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Hoạt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động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chiều</a:t>
                      </a:r>
                      <a:endParaRPr kumimoji="0" 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r>
                        <a:rPr lang="en-US" sz="14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Trò</a:t>
                      </a:r>
                      <a:r>
                        <a:rPr lang="en-US" sz="14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chuyện</a:t>
                      </a:r>
                      <a:r>
                        <a:rPr lang="en-US" sz="14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về</a:t>
                      </a:r>
                      <a:r>
                        <a:rPr lang="en-US" sz="14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tên</a:t>
                      </a:r>
                      <a:r>
                        <a:rPr lang="en-US" sz="14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lớp</a:t>
                      </a:r>
                      <a:r>
                        <a:rPr lang="en-US" sz="14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</a:t>
                      </a:r>
                      <a:r>
                        <a:rPr lang="en-US" sz="1400" dirty="0" err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tên</a:t>
                      </a:r>
                      <a:r>
                        <a:rPr lang="en-US" sz="14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cô</a:t>
                      </a:r>
                      <a:r>
                        <a:rPr lang="en-US" sz="14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giáo</a:t>
                      </a:r>
                      <a:r>
                        <a:rPr lang="en-US" sz="14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</a:t>
                      </a:r>
                      <a:r>
                        <a:rPr lang="en-US" sz="1400" dirty="0" err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tên</a:t>
                      </a:r>
                      <a:r>
                        <a:rPr lang="en-US" sz="14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các</a:t>
                      </a:r>
                      <a:r>
                        <a:rPr lang="en-US" sz="14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bạn</a:t>
                      </a:r>
                      <a:endParaRPr lang="en-US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r>
                        <a:rPr lang="en-US" sz="14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Nhận</a:t>
                      </a:r>
                      <a:r>
                        <a:rPr lang="en-US" sz="14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biết</a:t>
                      </a:r>
                      <a:r>
                        <a:rPr lang="en-US" sz="14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kí</a:t>
                      </a:r>
                      <a:r>
                        <a:rPr lang="en-US" sz="14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hiệu</a:t>
                      </a:r>
                      <a:r>
                        <a:rPr lang="en-US" sz="14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đồ</a:t>
                      </a:r>
                      <a:r>
                        <a:rPr lang="en-US" sz="14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dùng</a:t>
                      </a:r>
                      <a:r>
                        <a:rPr lang="en-US" sz="14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cá</a:t>
                      </a:r>
                      <a:r>
                        <a:rPr lang="en-US" sz="14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nhân</a:t>
                      </a:r>
                      <a:endParaRPr lang="en-US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r>
                        <a:rPr lang="en-US" sz="14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Xếp</a:t>
                      </a:r>
                      <a:r>
                        <a:rPr lang="en-US" sz="14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chồng</a:t>
                      </a:r>
                      <a:r>
                        <a:rPr lang="en-US" sz="14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các</a:t>
                      </a:r>
                      <a:r>
                        <a:rPr lang="en-US" sz="14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hình</a:t>
                      </a:r>
                      <a:r>
                        <a:rPr lang="en-US" sz="14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khối</a:t>
                      </a:r>
                      <a:r>
                        <a:rPr lang="en-US" sz="14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khác</a:t>
                      </a:r>
                      <a:r>
                        <a:rPr lang="en-US" sz="14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nhau</a:t>
                      </a:r>
                      <a:endParaRPr lang="en-US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Xem</a:t>
                      </a:r>
                      <a:r>
                        <a:rPr lang="en-US" sz="14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tranh</a:t>
                      </a:r>
                      <a:r>
                        <a:rPr lang="en-US" sz="14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ảnh</a:t>
                      </a:r>
                      <a:r>
                        <a:rPr lang="en-US" sz="14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trò</a:t>
                      </a:r>
                      <a:r>
                        <a:rPr lang="en-US" sz="14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chuyện</a:t>
                      </a:r>
                      <a:r>
                        <a:rPr lang="en-US" sz="14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về</a:t>
                      </a:r>
                      <a:r>
                        <a:rPr lang="en-US" sz="14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một</a:t>
                      </a:r>
                      <a:r>
                        <a:rPr lang="en-US" sz="14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số</a:t>
                      </a:r>
                      <a:r>
                        <a:rPr lang="en-US" sz="14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kí</a:t>
                      </a:r>
                      <a:r>
                        <a:rPr lang="en-US" sz="14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hiệu</a:t>
                      </a:r>
                      <a:r>
                        <a:rPr lang="en-US" sz="14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quen</a:t>
                      </a:r>
                      <a:r>
                        <a:rPr lang="en-US" sz="14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thuộc</a:t>
                      </a:r>
                      <a:r>
                        <a:rPr lang="en-US" sz="14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: </a:t>
                      </a:r>
                      <a:r>
                        <a:rPr lang="en-US" sz="1400" dirty="0" err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nhà</a:t>
                      </a:r>
                      <a:r>
                        <a:rPr lang="en-US" sz="14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vệ</a:t>
                      </a:r>
                      <a:r>
                        <a:rPr lang="en-US" sz="14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sinh</a:t>
                      </a:r>
                      <a:endParaRPr lang="en-US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r>
                        <a:rPr lang="en-US" sz="14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Ôn </a:t>
                      </a:r>
                      <a:r>
                        <a:rPr lang="nl-NL" sz="14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NB Hình vuông hình chữ nhật </a:t>
                      </a:r>
                      <a:endParaRPr lang="en-US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r>
                        <a:rPr lang="nl-NL" sz="14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TC: Ai chọn đúng</a:t>
                      </a:r>
                      <a:endParaRPr lang="en-US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r>
                        <a:rPr lang="en-US" sz="1400" dirty="0" err="1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Ôn</a:t>
                      </a:r>
                      <a:r>
                        <a:rPr lang="en-US" sz="14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lại</a:t>
                      </a:r>
                      <a:r>
                        <a:rPr lang="en-US" sz="14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thơ</a:t>
                      </a:r>
                      <a:r>
                        <a:rPr lang="en-US" sz="14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: “</a:t>
                      </a:r>
                      <a:r>
                        <a:rPr lang="en-US" sz="1400" dirty="0" err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Bạn</a:t>
                      </a:r>
                      <a:r>
                        <a:rPr lang="en-US" sz="14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mới</a:t>
                      </a:r>
                      <a:r>
                        <a:rPr lang="en-US" sz="14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”</a:t>
                      </a:r>
                      <a:endParaRPr lang="en-US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r>
                        <a:rPr lang="en-US" sz="14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r>
                        <a:rPr lang="en-US" sz="1400" dirty="0" err="1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nêu</a:t>
                      </a:r>
                      <a:r>
                        <a:rPr lang="en-US" sz="14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g</a:t>
                      </a:r>
                      <a:r>
                        <a:rPr lang="vi-VN" sz="14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ươ</a:t>
                      </a:r>
                      <a:r>
                        <a:rPr lang="en-US" sz="1400" dirty="0" err="1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ng</a:t>
                      </a:r>
                      <a:r>
                        <a:rPr lang="en-US" sz="14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bé</a:t>
                      </a:r>
                      <a:r>
                        <a:rPr lang="en-US" sz="14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ngoan</a:t>
                      </a:r>
                      <a:endParaRPr lang="en-US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r>
                        <a:rPr lang="en-US" sz="14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5"/>
          <p:cNvSpPr txBox="1"/>
          <p:nvPr/>
        </p:nvSpPr>
        <p:spPr>
          <a:xfrm>
            <a:off x="3124200" y="165165"/>
            <a:ext cx="41459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1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Lễ</a:t>
            </a:r>
            <a:r>
              <a:rPr lang="en-US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vi-VN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</a:t>
            </a:r>
            <a:r>
              <a:rPr lang="en-US" sz="1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</a:t>
            </a:r>
            <a:r>
              <a:rPr lang="en-US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vi-VN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ăm</a:t>
            </a:r>
            <a:endParaRPr lang="en-US" sz="16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6951419"/>
              </p:ext>
            </p:extLst>
          </p:nvPr>
        </p:nvGraphicFramePr>
        <p:xfrm>
          <a:off x="228600" y="505652"/>
          <a:ext cx="8763000" cy="6057489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1267466"/>
                <a:gridCol w="1362825"/>
                <a:gridCol w="1594727"/>
                <a:gridCol w="1465999"/>
                <a:gridCol w="1448249"/>
                <a:gridCol w="1623734"/>
              </a:tblGrid>
              <a:tr h="409545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400" baseline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 dirty="0" err="1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400" baseline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</a:t>
                      </a:r>
                      <a:endParaRPr lang="en-US" sz="1400" dirty="0" smtClean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 dirty="0" smtClean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</a:t>
                      </a:r>
                    </a:p>
                    <a:p>
                      <a:pPr algn="ctr"/>
                      <a:endParaRPr kumimoji="0" lang="en-US" sz="14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096671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en-US" sz="1400" baseline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động học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Ngày</a:t>
                      </a:r>
                      <a:r>
                        <a:rPr lang="en-US" sz="1400" b="1" i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16/9/2024</a:t>
                      </a:r>
                      <a:endParaRPr lang="en-US" sz="1100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 PT</a:t>
                      </a:r>
                      <a:r>
                        <a:rPr lang="en-US" sz="1400" b="1" i="1" dirty="0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nhận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thức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: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Tìm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hiểu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đồ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chơi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trung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thu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Ngày</a:t>
                      </a:r>
                      <a:r>
                        <a:rPr lang="en-US" sz="1400" b="1" i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17/9/2024</a:t>
                      </a:r>
                      <a:endParaRPr lang="en-US" sz="1100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PT </a:t>
                      </a:r>
                      <a:r>
                        <a:rPr lang="en-US" sz="1400" dirty="0" err="1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thÈm</a:t>
                      </a:r>
                      <a:r>
                        <a:rPr lang="en-US" sz="1400" dirty="0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mỹ</a:t>
                      </a:r>
                      <a:r>
                        <a:rPr lang="en-US" sz="1400" dirty="0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: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Làm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đèn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lồng</a:t>
                      </a:r>
                      <a:r>
                        <a:rPr lang="en-US" sz="1400" dirty="0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 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Ngày</a:t>
                      </a:r>
                      <a:r>
                        <a:rPr lang="en-US" sz="1400" b="1" i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18/9/2024</a:t>
                      </a:r>
                      <a:endParaRPr lang="en-US" sz="1100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PT</a:t>
                      </a:r>
                      <a:r>
                        <a:rPr lang="en-US" sz="1400" b="1" i="1" dirty="0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thÓ</a:t>
                      </a:r>
                      <a:r>
                        <a:rPr lang="en-US" sz="1400" dirty="0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chÊt</a:t>
                      </a:r>
                      <a:r>
                        <a:rPr lang="en-US" sz="1400" dirty="0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: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en-US" sz="1400" dirty="0" smtClean="0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VĐCB</a:t>
                      </a:r>
                      <a:r>
                        <a:rPr lang="en-US" sz="1400" dirty="0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: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Đi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trong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đường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hẹp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Ngày</a:t>
                      </a:r>
                      <a:r>
                        <a:rPr lang="en-US" sz="1400" b="1" i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19/9/2024</a:t>
                      </a:r>
                      <a:endParaRPr lang="en-US" sz="1100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PT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ngôn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ngữ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- D¹y </a:t>
                      </a:r>
                      <a:r>
                        <a:rPr lang="en-US" sz="1400" dirty="0" err="1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th</a:t>
                      </a:r>
                      <a:r>
                        <a:rPr lang="en-US" sz="1400" dirty="0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¬: </a:t>
                      </a:r>
                      <a:r>
                        <a:rPr lang="en-US" sz="1400" dirty="0" err="1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Quà</a:t>
                      </a:r>
                      <a:r>
                        <a:rPr lang="en-US" sz="1400" dirty="0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trung</a:t>
                      </a:r>
                      <a:r>
                        <a:rPr lang="en-US" sz="1400" dirty="0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thu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Ngày</a:t>
                      </a:r>
                      <a:r>
                        <a:rPr lang="en-US" sz="1400" b="1" i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20/9/2024</a:t>
                      </a:r>
                      <a:endParaRPr lang="en-US" sz="1100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PT</a:t>
                      </a:r>
                      <a:r>
                        <a:rPr lang="en-US" sz="1400" b="1" i="1" dirty="0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thẩm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mỹ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: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Dạy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kỹ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VĐ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theo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nhịp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: “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Đêm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trung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thu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”   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4848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4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ngoài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trời</a:t>
                      </a:r>
                      <a:endParaRPr kumimoji="0" lang="en-US" sz="14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Quan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s¸t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: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Cái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trống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TCVĐ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: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Đánh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trống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.VnTime"/>
                          <a:ea typeface="Calibri"/>
                          <a:cs typeface="Times New Roman"/>
                        </a:rPr>
                        <a:t>Ch¬i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.VnTime"/>
                          <a:ea typeface="Calibri"/>
                          <a:cs typeface="Times New Roman"/>
                        </a:rPr>
                        <a:t>tù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Calibri"/>
                          <a:cs typeface="Times New Roman"/>
                        </a:rPr>
                        <a:t> do: 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+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Ch¬i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cát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nước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Đong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đo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nước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Quan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sát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vật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chìm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nổi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+Chơi múa hát, nhạc công...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+ Steam: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Xếp</a:t>
                      </a: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khối</a:t>
                      </a: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gỗ</a:t>
                      </a: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xếp</a:t>
                      </a: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hình</a:t>
                      </a: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cành</a:t>
                      </a: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cây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Quan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s¸t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: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XÝch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 ®u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 - 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TCVĐ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: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Bóng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tròn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to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-Chơi tự do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 Tan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và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không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tan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Quan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sát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vật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chìm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nổi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+ Steam: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Xếp</a:t>
                      </a: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khối</a:t>
                      </a: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gỗ</a:t>
                      </a: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xếp</a:t>
                      </a: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hình</a:t>
                      </a: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cành</a:t>
                      </a: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cây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Biểu</a:t>
                      </a: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diễn</a:t>
                      </a: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thời</a:t>
                      </a: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trang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Quan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s¸t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: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Cây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khế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TCVĐ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: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Trång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nô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trång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hoa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.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.VnTime"/>
                          <a:ea typeface="Calibri"/>
                          <a:cs typeface="Times New Roman"/>
                        </a:rPr>
                        <a:t>Ch¬i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.VnTime"/>
                          <a:ea typeface="Calibri"/>
                          <a:cs typeface="Times New Roman"/>
                        </a:rPr>
                        <a:t>tù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Calibri"/>
                          <a:cs typeface="Times New Roman"/>
                        </a:rPr>
                        <a:t> do: 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+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Ch¬i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cát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nước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Đong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đo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nước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Quan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sát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vật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chìm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nổi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+Chơi múa hát, nhạc công...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+ Steam: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Xếp</a:t>
                      </a: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khối</a:t>
                      </a: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gỗ</a:t>
                      </a: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xếp</a:t>
                      </a: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hình</a:t>
                      </a: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cành</a:t>
                      </a: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cây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Quan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s¸t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: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§u quay.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TCVĐ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: 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Nh¶y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lß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cß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.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-Chơi tự do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 Tan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và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không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tan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Quan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sát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vật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chìm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nổi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+ Steam: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Xếp</a:t>
                      </a: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khối</a:t>
                      </a: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gỗ</a:t>
                      </a: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xếp</a:t>
                      </a: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hình</a:t>
                      </a: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cành</a:t>
                      </a: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cây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Quan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s¸t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: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Nhà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xe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.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TCVĐ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: 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Bé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đi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đúng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đường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.VnTime"/>
                          <a:ea typeface="Calibri"/>
                          <a:cs typeface="Times New Roman"/>
                        </a:rPr>
                        <a:t>Ch¬i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.VnTime"/>
                          <a:ea typeface="Calibri"/>
                          <a:cs typeface="Times New Roman"/>
                        </a:rPr>
                        <a:t>tù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Calibri"/>
                          <a:cs typeface="Times New Roman"/>
                        </a:rPr>
                        <a:t> do: 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+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Ch¬i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cát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nước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Đong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đo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nước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Quan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sát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vật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chìm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nổi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+Chơi múa hát, nhạc công...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+ Steam: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Xếp</a:t>
                      </a: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khối</a:t>
                      </a: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gỗ</a:t>
                      </a: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xếp</a:t>
                      </a: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hình</a:t>
                      </a: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cành</a:t>
                      </a:r>
                      <a:r>
                        <a:rPr lang="en-US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cây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32546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40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Hoạt động chiều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r>
                        <a:rPr lang="en-US" sz="1400" dirty="0" smtClean="0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C©n</a:t>
                      </a:r>
                      <a:r>
                        <a:rPr lang="en-US" sz="1400" dirty="0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 ®o </a:t>
                      </a:r>
                      <a:r>
                        <a:rPr lang="en-US" sz="1400" dirty="0" err="1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trÎ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r>
                        <a:rPr lang="en-US" sz="1400" dirty="0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r>
                        <a:rPr lang="en-US" sz="1400" dirty="0" err="1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Trò</a:t>
                      </a:r>
                      <a:r>
                        <a:rPr lang="en-US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chuyện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tìm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hiểu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về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lễ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hội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ĐC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trung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thu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.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Tham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gia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lễ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hội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trăng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rằm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r>
                        <a:rPr lang="en-US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TC: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Phân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biệt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hành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vi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đúng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-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sai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r>
                        <a:rPr lang="en-US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Trò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chuyện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về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các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bạn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của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bé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ở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lớp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các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họat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động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trong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ngày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ở </a:t>
                      </a:r>
                      <a:r>
                        <a:rPr lang="en-US" sz="1400" dirty="0" err="1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lớp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r>
                        <a:rPr lang="en-US" sz="1400" dirty="0" smtClean="0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en-US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Hát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bài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: “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Vui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đến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trường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”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r>
                        <a:rPr lang="en-US" sz="1400" dirty="0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Nªu</a:t>
                      </a:r>
                      <a:r>
                        <a:rPr lang="en-US" sz="1400" dirty="0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g­¬ng</a:t>
                      </a:r>
                      <a:r>
                        <a:rPr lang="en-US" sz="1400" dirty="0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 vµ </a:t>
                      </a:r>
                      <a:r>
                        <a:rPr lang="en-US" sz="1400" dirty="0" err="1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ph¸t</a:t>
                      </a:r>
                      <a:r>
                        <a:rPr lang="en-US" sz="1400" dirty="0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bÐ</a:t>
                      </a:r>
                      <a:r>
                        <a:rPr lang="en-US" sz="1400" dirty="0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ngoan</a:t>
                      </a:r>
                      <a:r>
                        <a:rPr lang="en-US" sz="1400" dirty="0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.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r>
                        <a:rPr lang="en-US" sz="14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5"/>
          <p:cNvSpPr txBox="1"/>
          <p:nvPr/>
        </p:nvSpPr>
        <p:spPr>
          <a:xfrm>
            <a:off x="3124200" y="27524"/>
            <a:ext cx="35363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1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3:Các </a:t>
            </a:r>
            <a:r>
              <a:rPr lang="en-US" sz="1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endParaRPr lang="en-US" sz="16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6916906"/>
              </p:ext>
            </p:extLst>
          </p:nvPr>
        </p:nvGraphicFramePr>
        <p:xfrm>
          <a:off x="381000" y="396856"/>
          <a:ext cx="8363585" cy="6080144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1247775"/>
                <a:gridCol w="1343025"/>
                <a:gridCol w="1417955"/>
                <a:gridCol w="1438910"/>
                <a:gridCol w="1334135"/>
                <a:gridCol w="1581785"/>
              </a:tblGrid>
              <a:tr h="365144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</a:p>
                    <a:p>
                      <a:pPr algn="ctr"/>
                      <a:endParaRPr lang="en-US" sz="140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</a:t>
                      </a:r>
                      <a:endParaRPr lang="en-US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57425" algn="l"/>
                        </a:tabLst>
                        <a:defRPr/>
                      </a:pPr>
                      <a:endParaRPr kumimoji="0" lang="en-US" sz="13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/>
                      <a:endParaRPr lang="en-US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</a:t>
                      </a:r>
                    </a:p>
                    <a:p>
                      <a:pPr algn="ctr"/>
                      <a:endParaRPr kumimoji="0" lang="en-US" sz="140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</a:t>
                      </a:r>
                    </a:p>
                    <a:p>
                      <a:pPr algn="ctr"/>
                      <a:endParaRPr kumimoji="0" lang="en-US" sz="140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</a:t>
                      </a:r>
                    </a:p>
                  </a:txBody>
                  <a:tcPr/>
                </a:tc>
              </a:tr>
              <a:tr h="1080119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en-US" sz="1400" baseline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động học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Ngày</a:t>
                      </a:r>
                      <a:r>
                        <a:rPr lang="en-US" sz="1400" b="1" i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23/9/2024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PT</a:t>
                      </a:r>
                      <a:r>
                        <a:rPr lang="en-US" sz="1400" b="1" i="1" dirty="0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thÓ</a:t>
                      </a:r>
                      <a:r>
                        <a:rPr lang="en-US" sz="1400" dirty="0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chÊt</a:t>
                      </a:r>
                      <a:r>
                        <a:rPr lang="en-US" sz="1400" dirty="0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: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Tung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bóng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lên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cao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Ngày</a:t>
                      </a:r>
                      <a:r>
                        <a:rPr lang="en-US" sz="1400" b="1" i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24/9/2024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   PT</a:t>
                      </a:r>
                      <a:r>
                        <a:rPr lang="en-US" sz="1400" b="1" i="1" dirty="0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thẩm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mỹ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: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Nặn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bánh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tròn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Ngày</a:t>
                      </a:r>
                      <a:r>
                        <a:rPr lang="en-US" sz="1400" b="1" i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25/9/2024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PT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nhận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thức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: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Đếm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số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1,2</a:t>
                      </a:r>
                      <a:r>
                        <a:rPr lang="en-US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Ngày</a:t>
                      </a:r>
                      <a:r>
                        <a:rPr lang="en-US" sz="1400" b="1" i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26/9/2024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PT</a:t>
                      </a:r>
                      <a:r>
                        <a:rPr lang="en-US" sz="1400" b="1" i="1" dirty="0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ngôn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ngữ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Truyện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: “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Đôi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bạn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tốt</a:t>
                      </a:r>
                      <a:r>
                        <a:rPr lang="en-US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”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Ngày</a:t>
                      </a:r>
                      <a:r>
                        <a:rPr lang="en-US" sz="1400" b="1" i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27/9/2024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PT </a:t>
                      </a:r>
                      <a:r>
                        <a:rPr lang="en-US" sz="1400" dirty="0" err="1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thÈm</a:t>
                      </a:r>
                      <a:r>
                        <a:rPr lang="en-US" sz="1400" dirty="0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mỹ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: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VĐMH: “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Vui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đến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trường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”. </a:t>
                      </a:r>
                      <a:r>
                        <a:rPr lang="en-US" sz="1400" b="1" i="1" dirty="0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 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57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40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Hoạt động ngoài trời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Quan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s¸t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: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C©y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Ph­îng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TCVĐ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:Dung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dăng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dung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dẻ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Chơi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tự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do: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Khu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vui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chơi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số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4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Chơi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khu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chợ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quê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: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làm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bánh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kẹo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nem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chua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…;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đi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thăng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bằng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trên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cầu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khỉ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Quan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s¸t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 :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CÇu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tr­ît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TCVĐ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: 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Ai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tung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khéo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Chơi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tự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do: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Khu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vui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chơi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số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4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Chơi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khu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chợ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quê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: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Bán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hàng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làm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một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số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lọai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bánh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làm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bánh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đa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… ,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chơi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đồ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chơi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ngòai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trời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Quan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s¸t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: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Nh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µ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bãng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TCVĐ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: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trốn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cô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Chơi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tự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do: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Khu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vui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chơi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số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4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Chơi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khu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chợ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quê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: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làm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bánh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kẹo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nem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chua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…;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đi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thăng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bằng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trên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cầu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khỉ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khám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phá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âm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thanh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Quan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s¸t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: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Cái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xích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đu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TCVĐ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: 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Xí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ba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khoai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Chơi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tự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do: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Khu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vui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chơi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số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4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Chơi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khu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chợ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quê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: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Bán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hàng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làm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một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số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lọai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bánh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làm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bánh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đa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… ,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chơi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đồ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chơi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ngòai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trời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Quan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s¸t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: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BËp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bªnh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TCVĐ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: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Lộn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cầu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vồng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Chơi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tự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do: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Khu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vui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chơi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số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4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Chơi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khu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chợ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quê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: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làm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bánh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kẹo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nem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chua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…;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đi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thăng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bằng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trên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cầu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khỉ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khám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phá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âm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thanh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30965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4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kumimoji="0" lang="en-US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4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4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r>
                        <a:rPr lang="en-US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en-US" sz="1400" dirty="0" err="1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Quan</a:t>
                      </a:r>
                      <a:r>
                        <a:rPr lang="en-US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sát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tranh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ảnh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trò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chuyện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với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trẻ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về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1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số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việc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làm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có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thể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gây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nguy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hiểm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                      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en-US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Ôn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bò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chui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qua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cổng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.VnTime"/>
                          <a:ea typeface="Times New Roman"/>
                          <a:cs typeface="Arial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.VnTime"/>
                          <a:ea typeface="Times New Roman"/>
                          <a:cs typeface="Arial"/>
                        </a:rPr>
                        <a:t>Lµm</a:t>
                      </a:r>
                      <a:r>
                        <a:rPr lang="en-US" sz="1400" dirty="0">
                          <a:effectLst/>
                          <a:latin typeface=".VnTime"/>
                          <a:ea typeface="Times New Roman"/>
                          <a:cs typeface="Arial"/>
                        </a:rPr>
                        <a:t> ®å </a:t>
                      </a:r>
                      <a:r>
                        <a:rPr lang="en-US" sz="1400" dirty="0" err="1">
                          <a:effectLst/>
                          <a:latin typeface=".VnTime"/>
                          <a:ea typeface="Times New Roman"/>
                          <a:cs typeface="Arial"/>
                        </a:rPr>
                        <a:t>dïng</a:t>
                      </a:r>
                      <a:r>
                        <a:rPr lang="en-US" sz="1400" dirty="0">
                          <a:effectLst/>
                          <a:latin typeface=".VnTime"/>
                          <a:ea typeface="Times New Roman"/>
                          <a:cs typeface="Arial"/>
                        </a:rPr>
                        <a:t> ®å </a:t>
                      </a:r>
                      <a:r>
                        <a:rPr lang="en-US" sz="1400" dirty="0" err="1">
                          <a:effectLst/>
                          <a:latin typeface=".VnTime"/>
                          <a:ea typeface="Times New Roman"/>
                          <a:cs typeface="Arial"/>
                        </a:rPr>
                        <a:t>ch¬i</a:t>
                      </a:r>
                      <a:r>
                        <a:rPr lang="en-US" sz="1400" dirty="0">
                          <a:effectLst/>
                          <a:latin typeface=".VnTime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.VnTime"/>
                          <a:ea typeface="Times New Roman"/>
                          <a:cs typeface="Arial"/>
                        </a:rPr>
                        <a:t>gãc</a:t>
                      </a:r>
                      <a:r>
                        <a:rPr lang="en-US" sz="1400" dirty="0">
                          <a:effectLst/>
                          <a:latin typeface=".VnTime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.VnTime"/>
                          <a:ea typeface="Times New Roman"/>
                          <a:cs typeface="Arial"/>
                        </a:rPr>
                        <a:t>b¸n</a:t>
                      </a:r>
                      <a:r>
                        <a:rPr lang="en-US" sz="1400" dirty="0">
                          <a:effectLst/>
                          <a:latin typeface=".VnTime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400" dirty="0" err="1" smtClean="0">
                          <a:effectLst/>
                          <a:latin typeface=".VnTime"/>
                          <a:ea typeface="Times New Roman"/>
                          <a:cs typeface="Arial"/>
                        </a:rPr>
                        <a:t>hµng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r>
                        <a:rPr lang="en-US" sz="1400" b="1" i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en-US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Trò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chuyện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vÒ</a:t>
                      </a:r>
                      <a:r>
                        <a:rPr lang="en-US" sz="1400" dirty="0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mét</a:t>
                      </a:r>
                      <a:r>
                        <a:rPr lang="en-US" sz="1400" dirty="0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sè</a:t>
                      </a:r>
                      <a:r>
                        <a:rPr lang="en-US" sz="1400" dirty="0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quy</a:t>
                      </a:r>
                      <a:r>
                        <a:rPr lang="en-US" sz="1400" dirty="0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 t¾c an </a:t>
                      </a:r>
                      <a:r>
                        <a:rPr lang="en-US" sz="1400" dirty="0" err="1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toµn</a:t>
                      </a:r>
                      <a:r>
                        <a:rPr lang="en-US" sz="1400" dirty="0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.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r>
                        <a:rPr lang="en-US" sz="1400" dirty="0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r>
                        <a:rPr lang="en-US" sz="1400" dirty="0" err="1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Xem</a:t>
                      </a:r>
                      <a:r>
                        <a:rPr lang="en-US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tranh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trò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chuyện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về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một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số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ký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hiệu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quen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thuộc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ở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lớp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r>
                        <a:rPr lang="en-US" sz="1400" dirty="0" smtClean="0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BiÓu</a:t>
                      </a:r>
                      <a:r>
                        <a:rPr lang="en-US" sz="1400" dirty="0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diÔn</a:t>
                      </a:r>
                      <a:r>
                        <a:rPr lang="en-US" sz="1400" dirty="0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v¨n</a:t>
                      </a:r>
                      <a:r>
                        <a:rPr lang="en-US" sz="1400" dirty="0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nghÖ</a:t>
                      </a:r>
                      <a:r>
                        <a:rPr lang="en-US" sz="1400" dirty="0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.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r>
                        <a:rPr lang="en-US" sz="1400" dirty="0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Nªu</a:t>
                      </a:r>
                      <a:r>
                        <a:rPr lang="en-US" sz="1400" dirty="0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g­¬ng</a:t>
                      </a:r>
                      <a:r>
                        <a:rPr lang="en-US" sz="1400" dirty="0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 vµ </a:t>
                      </a:r>
                      <a:r>
                        <a:rPr lang="en-US" sz="1400" dirty="0" err="1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ph¸t</a:t>
                      </a:r>
                      <a:r>
                        <a:rPr lang="en-US" sz="1400" dirty="0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bÐ</a:t>
                      </a:r>
                      <a:r>
                        <a:rPr lang="en-US" sz="1400" dirty="0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ngoan</a:t>
                      </a:r>
                      <a:r>
                        <a:rPr lang="en-US" sz="1400" dirty="0" smtClean="0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.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8124077"/>
              </p:ext>
            </p:extLst>
          </p:nvPr>
        </p:nvGraphicFramePr>
        <p:xfrm>
          <a:off x="304800" y="434711"/>
          <a:ext cx="8625205" cy="600191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286510"/>
                <a:gridCol w="1380490"/>
                <a:gridCol w="1467485"/>
                <a:gridCol w="1504315"/>
                <a:gridCol w="1397000"/>
                <a:gridCol w="1589405"/>
              </a:tblGrid>
              <a:tr h="137160">
                <a:tc>
                  <a:txBody>
                    <a:bodyPr/>
                    <a:lstStyle/>
                    <a:p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Thứ</a:t>
                      </a:r>
                      <a:r>
                        <a:rPr lang="en-US" sz="1400" baseline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2</a:t>
                      </a:r>
                      <a:endParaRPr lang="en-US" sz="1400" dirty="0" smtClean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Thứ</a:t>
                      </a:r>
                      <a:r>
                        <a:rPr lang="en-US" sz="1400" baseline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3</a:t>
                      </a:r>
                      <a:endParaRPr lang="en-US" sz="1400" smtClean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sz="1400" smtClean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Thứ 4</a:t>
                      </a:r>
                    </a:p>
                    <a:p>
                      <a:pPr algn="ctr"/>
                      <a:endParaRPr kumimoji="0" lang="en-US" sz="1400" b="1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Thứ 5</a:t>
                      </a:r>
                    </a:p>
                    <a:p>
                      <a:pPr algn="ctr"/>
                      <a:endParaRPr kumimoji="0" lang="en-US" sz="1400" b="1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Thứ 6</a:t>
                      </a:r>
                    </a:p>
                    <a:p>
                      <a:pPr algn="ctr"/>
                      <a:endParaRPr kumimoji="0" lang="en-US" sz="1400" b="1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11753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Hoạt</a:t>
                      </a:r>
                      <a:r>
                        <a:rPr lang="en-US" sz="1400" baseline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động học</a:t>
                      </a:r>
                      <a:endParaRPr lang="en-US" sz="1400" smtClean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Ngày</a:t>
                      </a:r>
                      <a:r>
                        <a:rPr lang="en-US" sz="1400" b="1" i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30/9/2024</a:t>
                      </a:r>
                      <a:endParaRPr lang="en-US" sz="1100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 </a:t>
                      </a:r>
                      <a:r>
                        <a:rPr lang="en-US" sz="1400" b="1" i="1" dirty="0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PT</a:t>
                      </a:r>
                      <a:r>
                        <a:rPr lang="en-US" sz="1400" b="1" i="1" dirty="0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thÓ</a:t>
                      </a:r>
                      <a:r>
                        <a:rPr lang="en-US" sz="1400" dirty="0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chÊt</a:t>
                      </a:r>
                      <a:r>
                        <a:rPr lang="en-US" sz="1400" dirty="0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: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Bò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chui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qua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cổng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Ngày</a:t>
                      </a:r>
                      <a:r>
                        <a:rPr lang="en-US" sz="1400" b="1" i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1/10/2024</a:t>
                      </a:r>
                      <a:endParaRPr lang="en-US" sz="1100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PT </a:t>
                      </a:r>
                      <a:r>
                        <a:rPr lang="en-US" sz="1400" dirty="0" err="1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nhËn</a:t>
                      </a:r>
                      <a:r>
                        <a:rPr lang="en-US" sz="1400" dirty="0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thøc</a:t>
                      </a:r>
                      <a:r>
                        <a:rPr lang="en-US" sz="1400" dirty="0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: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Tìm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hiểu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đồ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chơi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trong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lớp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Ngày</a:t>
                      </a:r>
                      <a:r>
                        <a:rPr lang="en-US" sz="1400" b="1" i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2/10/2024</a:t>
                      </a:r>
                      <a:endParaRPr lang="en-US" sz="1100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PT</a:t>
                      </a:r>
                      <a:r>
                        <a:rPr lang="en-US" sz="1400" b="1" i="1" dirty="0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ngôn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ngữ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Truyện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: “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Mèo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hoa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đi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học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”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Ngày</a:t>
                      </a:r>
                      <a:r>
                        <a:rPr lang="en-US" sz="1400" b="1" i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3/10/2024</a:t>
                      </a:r>
                      <a:endParaRPr lang="en-US" sz="1100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PT </a:t>
                      </a:r>
                      <a:r>
                        <a:rPr lang="en-US" sz="1400" dirty="0" err="1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thÈm</a:t>
                      </a:r>
                      <a:r>
                        <a:rPr lang="en-US" sz="1400" dirty="0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mỹ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: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Rèn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KNÂN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Ngày</a:t>
                      </a:r>
                      <a:r>
                        <a:rPr lang="en-US" sz="1400" b="1" i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4/10/2024</a:t>
                      </a:r>
                      <a:endParaRPr lang="en-US" sz="1100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PT</a:t>
                      </a:r>
                      <a:r>
                        <a:rPr lang="en-US" sz="1400" b="1" i="1" dirty="0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TCKNXH: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Bé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xếp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đồ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chơi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8719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40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Hoạt động ngoài trời</a:t>
                      </a:r>
                      <a:endParaRPr kumimoji="0" lang="en-US" sz="140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Quan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s¸t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: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Cổng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trường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TCVĐ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: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Gieo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 h¹t.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Ch¬i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tù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 do: KVC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Sè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 1: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Chơi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phòng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thể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chất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: 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Đi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cầu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thăng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bằng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Bật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qua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vật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cản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+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Bò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chui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qua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cổng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Ném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bóng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câu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cá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…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Quan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s¸t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: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Cây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xòai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TCVĐ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: XÝ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ba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khoai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.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KVC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Sè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 1: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Chơi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phòng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thể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chất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: 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đi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kiễng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gót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Nhảy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bao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bố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Ném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bóng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vào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rọ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đi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cà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kheo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bơm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xe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….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Chăm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sóc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cây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nhổ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cỏ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nhặt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lá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úa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 smtClean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Quan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s¸t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Nhà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xe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TCVĐ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: 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Xí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ba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khoai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Ch¬i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tù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 do: KVC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Sè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 1: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Chơi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phòng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thể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chất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: 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Đi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cầu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thăng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bằng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Bật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qua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vật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cản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+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Bò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chui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qua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cổng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Ném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bóng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câu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cá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…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Quan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s¸t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: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Cây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hoa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mẫu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đơn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Thực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hành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thu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nhặt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rác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ngòai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sân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trường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KVC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Sè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 1: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Chơi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phòng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thể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chất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: 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đi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kiễng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gót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Nhảy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bao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bố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Ném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bóng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vào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rọ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đi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cà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kheo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bơm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xe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….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Quan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s¸t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: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cầu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thang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TCVĐ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: Dung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dăng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dung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dẻ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Ch¬i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tù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 do: KVC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Sè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 1: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Chơi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phòng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thể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chất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: 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Đi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cầu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thăng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bằng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Bật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qua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vật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cản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+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Bò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chui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qua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cổng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Ném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bóng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câu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cá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…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Chăm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sóc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cây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nhổ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cỏ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nhặt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lá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úa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849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40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40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Hoạt động chiều</a:t>
                      </a:r>
                      <a:endParaRPr kumimoji="0" lang="en-US" sz="140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endParaRPr lang="en-US" sz="140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r>
                        <a:rPr lang="en-US" sz="140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Trò</a:t>
                      </a:r>
                      <a:r>
                        <a:rPr lang="en-US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chuyện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về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một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số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nơi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vui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chơi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an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toàn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-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không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an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toàn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endParaRPr lang="nl-NL" sz="1400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r>
                        <a:rPr lang="nl-NL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Tìm </a:t>
                      </a: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hiểu,  khám phá biển cảnh báo nguy hiểm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r>
                        <a:rPr lang="en-US" sz="1400" dirty="0" err="1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Trò</a:t>
                      </a:r>
                      <a:r>
                        <a:rPr lang="en-US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chuyện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tìm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hiểu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về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lễ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hội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ĐC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trung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thu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.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Tham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gia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lễ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hội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trăng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rằm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+Nhóm1: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Hướng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dẫn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trẻ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kỹ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năng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lật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giở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sách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Nhóm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2:Chơi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ghép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hình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đồ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chơi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trong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lớp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endParaRPr lang="en-US" sz="1400" dirty="0" smtClean="0">
                        <a:effectLst/>
                        <a:latin typeface=".VnTime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r>
                        <a:rPr lang="en-US" sz="1400" dirty="0" err="1" smtClean="0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D</a:t>
                      </a:r>
                      <a:r>
                        <a:rPr lang="en-US" sz="1400" dirty="0" err="1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ạ</a:t>
                      </a:r>
                      <a:r>
                        <a:rPr lang="en-US" sz="1400" dirty="0" err="1" smtClean="0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y</a:t>
                      </a:r>
                      <a:r>
                        <a:rPr lang="en-US" sz="1400" dirty="0" smtClean="0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tr</a:t>
                      </a:r>
                      <a:r>
                        <a:rPr lang="en-US" sz="1400" dirty="0" err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ẻ</a:t>
                      </a:r>
                      <a:r>
                        <a:rPr lang="en-US" sz="1400" dirty="0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c</a:t>
                      </a:r>
                      <a:r>
                        <a:rPr lang="en-US" sz="1400" dirty="0" err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ấ</a:t>
                      </a:r>
                      <a:r>
                        <a:rPr lang="en-US" sz="1400" dirty="0" err="1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t</a:t>
                      </a:r>
                      <a:r>
                        <a:rPr lang="en-US" sz="1400" dirty="0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l</a:t>
                      </a:r>
                      <a:r>
                        <a:rPr lang="en-US" sz="1400" dirty="0" err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ấ</a:t>
                      </a:r>
                      <a:r>
                        <a:rPr lang="en-US" sz="1400" dirty="0" err="1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y</a:t>
                      </a:r>
                      <a:r>
                        <a:rPr lang="en-US" sz="1400" dirty="0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đồ</a:t>
                      </a:r>
                      <a:r>
                        <a:rPr lang="en-US" sz="1400" dirty="0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d</a:t>
                      </a:r>
                      <a:r>
                        <a:rPr lang="en-US" sz="1400" dirty="0" err="1">
                          <a:effectLst/>
                          <a:latin typeface=".VnTime"/>
                          <a:ea typeface="Times New Roman"/>
                          <a:cs typeface=".VnTime"/>
                        </a:rPr>
                        <a:t>ù</a:t>
                      </a:r>
                      <a:r>
                        <a:rPr lang="en-US" sz="1400" dirty="0" err="1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ng</a:t>
                      </a:r>
                      <a:r>
                        <a:rPr lang="en-US" sz="1400" dirty="0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400" dirty="0" err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đồ</a:t>
                      </a:r>
                      <a:r>
                        <a:rPr lang="en-US" sz="1400" dirty="0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ch</a:t>
                      </a:r>
                      <a:r>
                        <a:rPr lang="en-US" sz="1400" dirty="0" err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ơ</a:t>
                      </a:r>
                      <a:r>
                        <a:rPr lang="en-US" sz="1400" dirty="0" err="1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en-US" sz="1400" dirty="0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đ</a:t>
                      </a:r>
                      <a:r>
                        <a:rPr lang="en-US" sz="1400" dirty="0" err="1">
                          <a:effectLst/>
                          <a:latin typeface=".VnTime"/>
                          <a:ea typeface="Times New Roman"/>
                          <a:cs typeface=".VnTime"/>
                        </a:rPr>
                        <a:t>ú</a:t>
                      </a:r>
                      <a:r>
                        <a:rPr lang="en-US" sz="1400" dirty="0" err="1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ng</a:t>
                      </a:r>
                      <a:r>
                        <a:rPr lang="en-US" sz="1400" dirty="0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400" dirty="0" err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ơ</a:t>
                      </a:r>
                      <a:r>
                        <a:rPr lang="en-US" sz="1400" dirty="0" err="1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en-US" sz="1400" dirty="0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quy</a:t>
                      </a:r>
                      <a:r>
                        <a:rPr lang="en-US" sz="1400" dirty="0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đị</a:t>
                      </a:r>
                      <a:r>
                        <a:rPr lang="en-US" sz="1400" dirty="0" err="1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nh</a:t>
                      </a:r>
                      <a:r>
                        <a:rPr lang="en-US" sz="1400" dirty="0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400" dirty="0" err="1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kh</a:t>
                      </a:r>
                      <a:r>
                        <a:rPr lang="en-US" sz="1400" dirty="0" err="1">
                          <a:effectLst/>
                          <a:latin typeface=".VnTime"/>
                          <a:ea typeface="Times New Roman"/>
                          <a:cs typeface=".VnTime"/>
                        </a:rPr>
                        <a:t>ô</a:t>
                      </a:r>
                      <a:r>
                        <a:rPr lang="en-US" sz="1400" dirty="0" err="1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ng</a:t>
                      </a:r>
                      <a:r>
                        <a:rPr lang="en-US" sz="1400" dirty="0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tranh</a:t>
                      </a:r>
                      <a:r>
                        <a:rPr lang="en-US" sz="1400" dirty="0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gi</a:t>
                      </a:r>
                      <a:r>
                        <a:rPr lang="en-US" sz="1400" dirty="0" err="1">
                          <a:effectLst/>
                          <a:latin typeface=".VnTime"/>
                          <a:ea typeface="Times New Roman"/>
                          <a:cs typeface=".VnTime"/>
                        </a:rPr>
                        <a:t>à</a:t>
                      </a:r>
                      <a:r>
                        <a:rPr lang="en-US" sz="1400" dirty="0" err="1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nh</a:t>
                      </a:r>
                      <a:r>
                        <a:rPr lang="en-US" sz="1400" dirty="0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đồ</a:t>
                      </a:r>
                      <a:r>
                        <a:rPr lang="en-US" sz="1400" dirty="0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ch</a:t>
                      </a:r>
                      <a:r>
                        <a:rPr lang="en-US" sz="1400" dirty="0" err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ơ</a:t>
                      </a:r>
                      <a:r>
                        <a:rPr lang="en-US" sz="1400" dirty="0" err="1">
                          <a:effectLst/>
                          <a:latin typeface=".VnTime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-Nêu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gương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cuối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tuần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TextBox 5"/>
          <p:cNvSpPr txBox="1"/>
          <p:nvPr/>
        </p:nvSpPr>
        <p:spPr>
          <a:xfrm>
            <a:off x="3048000" y="65379"/>
            <a:ext cx="35363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1600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Tuần 4: Bé giữ gìn đồ chơi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</TotalTime>
  <Words>1638</Words>
  <Application>Microsoft Office PowerPoint</Application>
  <PresentationFormat>On-screen Show (4:3)</PresentationFormat>
  <Paragraphs>266</Paragraphs>
  <Slides>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AutoBVT</dc:creator>
  <cp:lastModifiedBy>ADMIN</cp:lastModifiedBy>
  <cp:revision>35</cp:revision>
  <dcterms:created xsi:type="dcterms:W3CDTF">2023-10-12T15:44:00Z</dcterms:created>
  <dcterms:modified xsi:type="dcterms:W3CDTF">2024-09-20T01:26:48Z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784580900F5C44B29C7A166A9234EF6F_12</vt:lpwstr>
  </property>
  <property fmtid="{D5CDD505-2E9C-101B-9397-08002B2CF9AE}" pid="3" name="KSOProductBuildVer">
    <vt:lpwstr>1033-12.2.0.13266</vt:lpwstr>
  </property>
</Properties>
</file>