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0" r:id="rId1"/>
    <p:sldMasterId id="2147483796" r:id="rId2"/>
  </p:sldMasterIdLst>
  <p:notesMasterIdLst>
    <p:notesMasterId r:id="rId30"/>
  </p:notesMasterIdLst>
  <p:handoutMasterIdLst>
    <p:handoutMasterId r:id="rId31"/>
  </p:handoutMasterIdLst>
  <p:sldIdLst>
    <p:sldId id="1434" r:id="rId3"/>
    <p:sldId id="1435" r:id="rId4"/>
    <p:sldId id="1515" r:id="rId5"/>
    <p:sldId id="1564" r:id="rId6"/>
    <p:sldId id="1556" r:id="rId7"/>
    <p:sldId id="1493" r:id="rId8"/>
    <p:sldId id="1572" r:id="rId9"/>
    <p:sldId id="1536" r:id="rId10"/>
    <p:sldId id="1542" r:id="rId11"/>
    <p:sldId id="1541" r:id="rId12"/>
    <p:sldId id="1551" r:id="rId13"/>
    <p:sldId id="1574" r:id="rId14"/>
    <p:sldId id="1549" r:id="rId15"/>
    <p:sldId id="1548" r:id="rId16"/>
    <p:sldId id="1525" r:id="rId17"/>
    <p:sldId id="1555" r:id="rId18"/>
    <p:sldId id="1554" r:id="rId19"/>
    <p:sldId id="1530" r:id="rId20"/>
    <p:sldId id="1535" r:id="rId21"/>
    <p:sldId id="1552" r:id="rId22"/>
    <p:sldId id="1514" r:id="rId23"/>
    <p:sldId id="1559" r:id="rId24"/>
    <p:sldId id="1576" r:id="rId25"/>
    <p:sldId id="1490" r:id="rId26"/>
    <p:sldId id="1568" r:id="rId27"/>
    <p:sldId id="1570" r:id="rId28"/>
    <p:sldId id="1465" r:id="rId29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035D"/>
    <a:srgbClr val="FE8EE6"/>
    <a:srgbClr val="E2F303"/>
    <a:srgbClr val="99FFCC"/>
    <a:srgbClr val="00FFFF"/>
    <a:srgbClr val="FFDF79"/>
    <a:srgbClr val="66FF33"/>
    <a:srgbClr val="2FE56C"/>
    <a:srgbClr val="F2F20E"/>
    <a:srgbClr val="DC3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775" autoAdjust="0"/>
  </p:normalViewPr>
  <p:slideViewPr>
    <p:cSldViewPr snapToGrid="0">
      <p:cViewPr varScale="1">
        <p:scale>
          <a:sx n="68" d="100"/>
          <a:sy n="68" d="100"/>
        </p:scale>
        <p:origin x="12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1426340126374622E-2"/>
          <c:y val="9.4366195021952357E-2"/>
          <c:w val="0.63246623075482256"/>
          <c:h val="0.760249628671852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Trẻ hứng thú say mê vào hoạt động tạo hình</c:v>
                </c:pt>
              </c:strCache>
            </c:strRef>
          </c:tx>
          <c:spPr>
            <a:solidFill>
              <a:srgbClr val="66FF33"/>
            </a:solidFill>
          </c:spPr>
          <c:invertIfNegative val="0"/>
          <c:cat>
            <c:strRef>
              <c:f>Sheet1!$A$2:$A$3</c:f>
              <c:strCache>
                <c:ptCount val="2"/>
                <c:pt idx="0">
                  <c:v>Trước khi áp dụng biện pháp</c:v>
                </c:pt>
                <c:pt idx="1">
                  <c:v>Sau khi áp dụng biện pháp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75</c:v>
                </c:pt>
                <c:pt idx="1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7D-4179-A196-DD73A52AAF8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Phát triển khả năng sáng tạo của trẻ từ các nguyên vật liệu</c:v>
                </c:pt>
              </c:strCache>
            </c:strRef>
          </c:tx>
          <c:spPr>
            <a:solidFill>
              <a:srgbClr val="D162D4"/>
            </a:solidFill>
          </c:spPr>
          <c:invertIfNegative val="0"/>
          <c:cat>
            <c:strRef>
              <c:f>Sheet1!$A$2:$A$3</c:f>
              <c:strCache>
                <c:ptCount val="2"/>
                <c:pt idx="0">
                  <c:v>Trước khi áp dụng biện pháp</c:v>
                </c:pt>
                <c:pt idx="1">
                  <c:v>Sau khi áp dụng biện pháp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68.7</c:v>
                </c:pt>
                <c:pt idx="1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7D-4179-A196-DD73A52AAF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141440"/>
        <c:axId val="26142976"/>
      </c:barChart>
      <c:catAx>
        <c:axId val="261414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6142976"/>
        <c:crosses val="autoZero"/>
        <c:auto val="1"/>
        <c:lblAlgn val="ctr"/>
        <c:lblOffset val="100"/>
        <c:noMultiLvlLbl val="0"/>
      </c:catAx>
      <c:valAx>
        <c:axId val="261429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1414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440189630853736"/>
          <c:y val="0.23781240665649178"/>
          <c:w val="0.26554070089635801"/>
          <c:h val="0.426939908262511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0.14386</cdr:x>
      <cdr:y>0.21408</cdr:y>
    </cdr:from>
    <cdr:to>
      <cdr:x>0.24058</cdr:x>
      <cdr:y>0.31618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98452" y="837126"/>
          <a:ext cx="940158" cy="3992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b="1" dirty="0" smtClean="0">
              <a:solidFill>
                <a:srgbClr val="FF0000"/>
              </a:solidFill>
            </a:rPr>
            <a:t>76%</a:t>
          </a:r>
          <a:endParaRPr lang="en-US" sz="18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0.23263</cdr:x>
      <cdr:y>0.24702</cdr:y>
    </cdr:from>
    <cdr:to>
      <cdr:x>0.33935</cdr:x>
      <cdr:y>0.34192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261337" y="965915"/>
          <a:ext cx="1037391" cy="3710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b="1" dirty="0" smtClean="0">
              <a:solidFill>
                <a:srgbClr val="FF0000"/>
              </a:solidFill>
            </a:rPr>
            <a:t>69%</a:t>
          </a:r>
          <a:endParaRPr lang="en-US" sz="18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0.45098</cdr:x>
      <cdr:y>0.07575</cdr:y>
    </cdr:from>
    <cdr:to>
      <cdr:x>0.55722</cdr:x>
      <cdr:y>0.18115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383873" y="296214"/>
          <a:ext cx="1032788" cy="4121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b="1">
              <a:solidFill>
                <a:srgbClr val="FF0000"/>
              </a:solidFill>
            </a:rPr>
            <a:t>100%</a:t>
          </a:r>
        </a:p>
      </cdr:txBody>
    </cdr:sp>
  </cdr:relSizeAnchor>
  <cdr:relSizeAnchor xmlns:cdr="http://schemas.openxmlformats.org/drawingml/2006/chartDrawing">
    <cdr:from>
      <cdr:x>0.54269</cdr:x>
      <cdr:y>0.14375</cdr:y>
    </cdr:from>
    <cdr:to>
      <cdr:x>0.63965</cdr:x>
      <cdr:y>0.2265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275390" y="562112"/>
          <a:ext cx="942535" cy="3235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b="1" dirty="0" smtClean="0">
              <a:solidFill>
                <a:srgbClr val="FF0000"/>
              </a:solidFill>
            </a:rPr>
            <a:t>93%</a:t>
          </a:r>
          <a:endParaRPr lang="en-US" sz="1800" b="1" dirty="0">
            <a:solidFill>
              <a:srgbClr val="FF0000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vi-VN"/>
              <a:t>Một số giải pháp giúp trẻ Mẫu giáo 5 -6 tuổi làm đồ dùng đồ chơi tự tạo từ nguyên liệu thiên nhiên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2806E8-B24D-42FB-83F9-166DAE6EC7B0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35A1E8-6076-465B-A174-E65FDDD9CA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275452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vi-VN"/>
              <a:t>Một số giải pháp giúp trẻ Mẫu giáo 5 -6 tuổi làm đồ dùng đồ chơi tự tạo từ nguyên liệu thiên nhiên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E4FA3D-3C25-44E4-9ABF-1CD17A48DFA7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A179D-EBE9-451D-B5F8-43DB05FB22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7578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2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5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1" y="2470928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5422-B8BA-43F0-9824-C853D069458F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4A0E5-9255-4599-B655-A7B0159663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5422-B8BA-43F0-9824-C853D069458F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4A0E5-9255-4599-B655-A7B0159663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5422-B8BA-43F0-9824-C853D069458F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4A0E5-9255-4599-B655-A7B0159663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1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CA3123-2576-438D-9A83-55AD214EC710}" type="datetimeFigureOut">
              <a:rPr lang="en-US" smtClean="0"/>
              <a:pPr>
                <a:defRPr/>
              </a:pPr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8C5BB4-4A6C-4231-AF70-D52FB3372A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 userDrawn="1"/>
        </p:nvSpPr>
        <p:spPr>
          <a:xfrm>
            <a:off x="213784" y="144466"/>
            <a:ext cx="11775016" cy="6561137"/>
          </a:xfrm>
          <a:prstGeom prst="roundRect">
            <a:avLst>
              <a:gd name="adj" fmla="val 3912"/>
            </a:avLst>
          </a:prstGeom>
          <a:noFill/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62BD53-D2B5-4B61-82F2-9ADD9C6AA01F}" type="datetimeFigureOut">
              <a:rPr lang="en-US" smtClean="0"/>
              <a:pPr>
                <a:defRPr/>
              </a:pPr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15BFDD-CAF6-476C-A658-9C5A6201EE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5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D880D6-7C4C-4AC1-9227-29A59BB70BE6}" type="datetimeFigureOut">
              <a:rPr lang="en-US" smtClean="0"/>
              <a:pPr>
                <a:defRPr/>
              </a:pPr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3F898E-479D-4903-9BAD-1F831A3DE48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A2D75A-2D40-41A2-A500-A77EC242E0D9}" type="datetimeFigureOut">
              <a:rPr lang="en-US" smtClean="0"/>
              <a:pPr>
                <a:defRPr/>
              </a:pPr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9E9A-8277-4D2B-9307-12D9E93FACF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90B0BE-F576-43EB-B154-F8AE993924B5}" type="datetimeFigureOut">
              <a:rPr lang="en-US" smtClean="0"/>
              <a:pPr>
                <a:defRPr/>
              </a:pPr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1C2127-5EA1-4CB9-9213-95AFD77E326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ABF8E3-A743-457C-A27F-896D43773DA6}" type="datetimeFigureOut">
              <a:rPr lang="en-US" smtClean="0"/>
              <a:pPr>
                <a:defRPr/>
              </a:pPr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0C9FAB-D794-41A0-A015-629EE4C1A0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67FC1C-4464-4B0D-BD19-4F5ADA7E5A5A}" type="datetimeFigureOut">
              <a:rPr lang="en-US" smtClean="0"/>
              <a:pPr>
                <a:defRPr/>
              </a:pPr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C50FF6-7BD2-4102-9AD1-0CE9071A8AF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CFCE35-7E1F-4FFD-BC02-CDE0A2FBA1AD}" type="datetimeFigureOut">
              <a:rPr lang="en-US" smtClean="0"/>
              <a:pPr>
                <a:defRPr/>
              </a:pPr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C51CB-DFB8-49FA-9190-AEDAD4C91A0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5422-B8BA-43F0-9824-C853D069458F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4A0E5-9255-4599-B655-A7B0159663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338812-B12F-4A59-A452-854CEB0D875D}" type="datetimeFigureOut">
              <a:rPr lang="en-US" smtClean="0"/>
              <a:pPr>
                <a:defRPr/>
              </a:pPr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71EA74-7A3B-4A17-B25F-35FEA7730C8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D33F30-A5DA-4C08-A5AC-C0FF2DB18421}" type="datetimeFigureOut">
              <a:rPr lang="en-US" smtClean="0"/>
              <a:pPr>
                <a:defRPr/>
              </a:pPr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A3A2D4-293A-44A0-A563-A1CBDD3992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A863B8-AEF5-41E8-9810-C1613FD60EFE}" type="datetimeFigureOut">
              <a:rPr lang="en-US" smtClean="0"/>
              <a:pPr>
                <a:defRPr/>
              </a:pPr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F4C9DD-C983-4294-83CD-D379F875BBE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2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40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5422-B8BA-43F0-9824-C853D069458F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4A0E5-9255-4599-B655-A7B0159663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5422-B8BA-43F0-9824-C853D069458F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4A0E5-9255-4599-B655-A7B0159663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5422-B8BA-43F0-9824-C853D069458F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4A0E5-9255-4599-B655-A7B0159663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5422-B8BA-43F0-9824-C853D069458F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4A0E5-9255-4599-B655-A7B0159663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5422-B8BA-43F0-9824-C853D069458F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4A0E5-9255-4599-B655-A7B0159663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2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6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8" y="2618915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5422-B8BA-43F0-9824-C853D069458F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E84A0E5-9255-4599-B655-A7B0159663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2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2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2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41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5422-B8BA-43F0-9824-C853D069458F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4A0E5-9255-4599-B655-A7B0159663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4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5051295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u="none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31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CDC5422-B8BA-43F0-9824-C853D069458F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DE84A0E5-9255-4599-B655-A7B01596633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b="0" i="0" u="none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CDC5422-B8BA-43F0-9824-C853D069458F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DE84A0E5-9255-4599-B655-A7B01596633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8.wdp"/><Relationship Id="rId5" Type="http://schemas.openxmlformats.org/officeDocument/2006/relationships/image" Target="../media/image41.png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jp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Pictures\hinh-nen-mam-non-co-giao-va-cac-b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8778" y="-1433340"/>
            <a:ext cx="14946923" cy="836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9939" y="1477108"/>
            <a:ext cx="10961077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 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</a:p>
          <a:p>
            <a:pPr algn="ctr"/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non</a:t>
            </a:r>
          </a:p>
          <a:p>
            <a:pPr algn="ctr"/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5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5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i="1" dirty="0">
                <a:solidFill>
                  <a:srgbClr val="FF0000"/>
                </a:solidFill>
              </a:rPr>
              <a:t>: </a:t>
            </a:r>
            <a:r>
              <a:rPr lang="en-US" sz="4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en-US" sz="4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4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54214" y="337625"/>
            <a:ext cx="61897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HUYỆN TIÊN LÃNG</a:t>
            </a:r>
          </a:p>
          <a:p>
            <a:pPr lvl="0"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TIÊN THANH</a:t>
            </a:r>
          </a:p>
        </p:txBody>
      </p:sp>
      <p:sp>
        <p:nvSpPr>
          <p:cNvPr id="4" name="Rectangle 3"/>
          <p:cNvSpPr/>
          <p:nvPr/>
        </p:nvSpPr>
        <p:spPr>
          <a:xfrm>
            <a:off x="3348318" y="6535270"/>
            <a:ext cx="57956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61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rizontal Scroll 4">
            <a:extLst>
              <a:ext uri="{FF2B5EF4-FFF2-40B4-BE49-F238E27FC236}">
                <a16:creationId xmlns:a16="http://schemas.microsoft.com/office/drawing/2014/main" id="{F8986FDE-4D99-D1D2-2BA5-AC1580973F4B}"/>
              </a:ext>
            </a:extLst>
          </p:cNvPr>
          <p:cNvSpPr/>
          <p:nvPr/>
        </p:nvSpPr>
        <p:spPr>
          <a:xfrm>
            <a:off x="4212680" y="-30915"/>
            <a:ext cx="3335544" cy="855784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4E3FC7-35D6-F5DF-B010-4E01D3E16452}"/>
              </a:ext>
            </a:extLst>
          </p:cNvPr>
          <p:cNvSpPr txBox="1"/>
          <p:nvPr/>
        </p:nvSpPr>
        <p:spPr>
          <a:xfrm>
            <a:off x="4401319" y="73811"/>
            <a:ext cx="3236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945666-E5CA-6A11-0D84-D5C0DF8CCB35}"/>
              </a:ext>
            </a:extLst>
          </p:cNvPr>
          <p:cNvSpPr txBox="1"/>
          <p:nvPr/>
        </p:nvSpPr>
        <p:spPr>
          <a:xfrm>
            <a:off x="1472339" y="824869"/>
            <a:ext cx="9537706" cy="87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>
              <a:lnSpc>
                <a:spcPct val="127000"/>
              </a:lnSpc>
            </a:pPr>
            <a:r>
              <a:rPr lang="pl-PL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IỆN PHÁP 1 :XÂY DỰNG KẾ HOẠCH HOẠT ĐỘNG TẠO HÌNH VỚI CÁC NGUYÊN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HỌC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LIỆU CHO TRẺ THEO CÁC CHỦ ĐỀ</a:t>
            </a:r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990DFFB9-06E7-D370-B9F9-4C53F1116AF8}"/>
              </a:ext>
            </a:extLst>
          </p:cNvPr>
          <p:cNvSpPr/>
          <p:nvPr/>
        </p:nvSpPr>
        <p:spPr>
          <a:xfrm>
            <a:off x="104503" y="2442721"/>
            <a:ext cx="1766634" cy="3733915"/>
          </a:xfrm>
          <a:prstGeom prst="roundRect">
            <a:avLst/>
          </a:prstGeom>
          <a:solidFill>
            <a:srgbClr val="FFFF00"/>
          </a:solidFill>
          <a:ln>
            <a:solidFill>
              <a:srgbClr val="2FE5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hoach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5555D99-953A-8B46-4687-4BD0FFAA3622}"/>
              </a:ext>
            </a:extLst>
          </p:cNvPr>
          <p:cNvSpPr/>
          <p:nvPr/>
        </p:nvSpPr>
        <p:spPr>
          <a:xfrm>
            <a:off x="1909664" y="4095805"/>
            <a:ext cx="607107" cy="39444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12" t="6102" r="10905" b="15481"/>
          <a:stretch/>
        </p:blipFill>
        <p:spPr>
          <a:xfrm>
            <a:off x="2668774" y="1759702"/>
            <a:ext cx="4157395" cy="441693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Arrow: Right 8">
            <a:extLst>
              <a:ext uri="{FF2B5EF4-FFF2-40B4-BE49-F238E27FC236}">
                <a16:creationId xmlns:a16="http://schemas.microsoft.com/office/drawing/2014/main" id="{55555D99-953A-8B46-4687-4BD0FFAA3622}"/>
              </a:ext>
            </a:extLst>
          </p:cNvPr>
          <p:cNvSpPr/>
          <p:nvPr/>
        </p:nvSpPr>
        <p:spPr>
          <a:xfrm>
            <a:off x="6891021" y="4095805"/>
            <a:ext cx="607107" cy="39444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334272" y="6276732"/>
            <a:ext cx="268535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1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1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1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16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11250" y="6306443"/>
            <a:ext cx="1337226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sz="16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980" y="1661316"/>
            <a:ext cx="3793642" cy="432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82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4509189" y="-25927"/>
            <a:ext cx="3335544" cy="855784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0290" y="78799"/>
            <a:ext cx="3165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NỘI DUNG</a:t>
            </a:r>
          </a:p>
        </p:txBody>
      </p:sp>
      <p:sp>
        <p:nvSpPr>
          <p:cNvPr id="3" name="Rectangle 2"/>
          <p:cNvSpPr/>
          <p:nvPr/>
        </p:nvSpPr>
        <p:spPr>
          <a:xfrm>
            <a:off x="384100" y="982948"/>
            <a:ext cx="11062852" cy="445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127000"/>
              </a:lnSpc>
            </a:pPr>
            <a:r>
              <a:rPr lang="pl-PL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IỆN PHÁP 2: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SƯU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TẦM CÁC NGUYÊN HỌC LIỆU ĐA DẠNG, PHONG PHÚ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4300523" y="1581610"/>
            <a:ext cx="4026535" cy="1296914"/>
          </a:xfrm>
          <a:prstGeom prst="cloudCallout">
            <a:avLst/>
          </a:prstGeom>
          <a:solidFill>
            <a:srgbClr val="99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sưu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14" r="4020" b="5611"/>
          <a:stretch/>
        </p:blipFill>
        <p:spPr>
          <a:xfrm>
            <a:off x="384100" y="2930268"/>
            <a:ext cx="3781357" cy="317190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9" r="6448"/>
          <a:stretch/>
        </p:blipFill>
        <p:spPr>
          <a:xfrm>
            <a:off x="4264109" y="2930269"/>
            <a:ext cx="3817869" cy="318099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630" y="2878524"/>
            <a:ext cx="3921967" cy="323274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531564" y="6111267"/>
            <a:ext cx="30640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Sỏi</a:t>
            </a:r>
            <a:r>
              <a:rPr lang="en-US" sz="1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1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sz="1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xò</a:t>
            </a:r>
            <a:r>
              <a:rPr lang="en-US" sz="1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1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1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1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1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1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1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</a:t>
            </a:r>
            <a:r>
              <a:rPr lang="en-US" sz="1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1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endParaRPr lang="en-US" sz="16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24137" y="6163012"/>
            <a:ext cx="1834156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1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1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endParaRPr lang="en-US" sz="16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664017" y="6163012"/>
            <a:ext cx="1247456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1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rạ</a:t>
            </a:r>
            <a:r>
              <a:rPr lang="en-US" sz="1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1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93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Administrator\Desktop\0f8cb69f75c1861eae3b65bf33e6d69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8" y="-1836924"/>
            <a:ext cx="12548937" cy="912238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</p:pic>
      <p:sp>
        <p:nvSpPr>
          <p:cNvPr id="4" name="Horizontal Scroll 3"/>
          <p:cNvSpPr/>
          <p:nvPr/>
        </p:nvSpPr>
        <p:spPr>
          <a:xfrm>
            <a:off x="4509189" y="-25927"/>
            <a:ext cx="3335544" cy="855784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0290" y="78799"/>
            <a:ext cx="3165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NỘI DUNG</a:t>
            </a:r>
          </a:p>
        </p:txBody>
      </p:sp>
      <p:sp>
        <p:nvSpPr>
          <p:cNvPr id="3" name="Rectangle 2"/>
          <p:cNvSpPr/>
          <p:nvPr/>
        </p:nvSpPr>
        <p:spPr>
          <a:xfrm>
            <a:off x="384100" y="982948"/>
            <a:ext cx="11062852" cy="445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127000"/>
              </a:lnSpc>
            </a:pPr>
            <a:r>
              <a:rPr lang="pl-PL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IỆN PHÁP 2: SƯU TẦM CÁC NGUYÊN HỌC LIỆU ĐA DẠNG, PHONG PHÚ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587023" y="1491499"/>
            <a:ext cx="6299200" cy="1840541"/>
          </a:xfrm>
          <a:prstGeom prst="cloudCallout">
            <a:avLst/>
          </a:prstGeom>
          <a:solidFill>
            <a:srgbClr val="99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0B75026-2F1F-C693-4D7F-DCE9DBE088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867" y="3606695"/>
            <a:ext cx="4775200" cy="28561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507112" y="6517930"/>
            <a:ext cx="349955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1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1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1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16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311" y="1986844"/>
            <a:ext cx="4314241" cy="434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2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4509189" y="-25927"/>
            <a:ext cx="3335544" cy="855784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0290" y="78799"/>
            <a:ext cx="3165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NỘI DUNG</a:t>
            </a:r>
          </a:p>
        </p:txBody>
      </p:sp>
      <p:sp>
        <p:nvSpPr>
          <p:cNvPr id="3" name="Rectangle 2"/>
          <p:cNvSpPr/>
          <p:nvPr/>
        </p:nvSpPr>
        <p:spPr>
          <a:xfrm>
            <a:off x="384100" y="982948"/>
            <a:ext cx="11062852" cy="445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127000"/>
              </a:lnSpc>
            </a:pPr>
            <a:r>
              <a:rPr lang="pl-PL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IỆN PHÁP 2: SƯU TẦM CÁC NGUYÊN HỌC LIỆU ĐA DẠNG, PHONG PHÚ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6570133" y="1698793"/>
            <a:ext cx="3996266" cy="1230387"/>
          </a:xfrm>
          <a:prstGeom prst="cloudCallout">
            <a:avLst/>
          </a:prstGeom>
          <a:solidFill>
            <a:srgbClr val="99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phế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30" r="7364"/>
          <a:stretch/>
        </p:blipFill>
        <p:spPr>
          <a:xfrm>
            <a:off x="6129867" y="3214954"/>
            <a:ext cx="5125154" cy="298876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299299" y="5865166"/>
            <a:ext cx="4487189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1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1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1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1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1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1600" b="1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87911" y="6273225"/>
            <a:ext cx="536222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chai </a:t>
            </a:r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1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1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1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carton</a:t>
            </a:r>
          </a:p>
          <a:p>
            <a:pPr algn="ctr"/>
            <a:r>
              <a:rPr lang="en-US" sz="1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1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1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1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1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chai, </a:t>
            </a:r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1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1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90" y="1698793"/>
            <a:ext cx="4063999" cy="406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37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4343209" y="39193"/>
            <a:ext cx="3335544" cy="855784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13244" y="113831"/>
            <a:ext cx="3165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  <p:sp>
        <p:nvSpPr>
          <p:cNvPr id="3" name="Rectangle 2"/>
          <p:cNvSpPr/>
          <p:nvPr/>
        </p:nvSpPr>
        <p:spPr>
          <a:xfrm>
            <a:off x="479555" y="829857"/>
            <a:ext cx="11062852" cy="445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127000"/>
              </a:lnSpc>
            </a:pPr>
            <a:r>
              <a:rPr lang="pl-PL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IỆN PHÁP 2: SƯU TẦM CÁC NGUYÊN HỌC LIỆU ĐA DẠNG, PHONG PHÚ</a:t>
            </a:r>
          </a:p>
        </p:txBody>
      </p:sp>
      <p:sp>
        <p:nvSpPr>
          <p:cNvPr id="2" name="Cloud Callout 14">
            <a:extLst>
              <a:ext uri="{FF2B5EF4-FFF2-40B4-BE49-F238E27FC236}">
                <a16:creationId xmlns:a16="http://schemas.microsoft.com/office/drawing/2014/main" id="{1953E7DA-BF27-3C38-46F1-F70E3BF7A23C}"/>
              </a:ext>
            </a:extLst>
          </p:cNvPr>
          <p:cNvSpPr/>
          <p:nvPr/>
        </p:nvSpPr>
        <p:spPr>
          <a:xfrm>
            <a:off x="3670525" y="1354570"/>
            <a:ext cx="4624261" cy="696641"/>
          </a:xfrm>
          <a:prstGeom prst="cloudCallout">
            <a:avLst/>
          </a:prstGeom>
          <a:solidFill>
            <a:srgbClr val="99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AA49C4-76A4-3522-E7AA-9172FB9E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2" b="6329"/>
          <a:stretch/>
        </p:blipFill>
        <p:spPr>
          <a:xfrm>
            <a:off x="8294784" y="2051211"/>
            <a:ext cx="3700904" cy="33216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17" y="2130353"/>
            <a:ext cx="3925824" cy="332164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7" r="11431"/>
          <a:stretch/>
        </p:blipFill>
        <p:spPr>
          <a:xfrm>
            <a:off x="4301264" y="2130353"/>
            <a:ext cx="3881821" cy="332164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1927886" y="5531139"/>
            <a:ext cx="514885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21262" y="5471916"/>
            <a:ext cx="27494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Xốp</a:t>
            </a:r>
            <a:r>
              <a:rPr lang="en-US" sz="1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1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xộp</a:t>
            </a:r>
            <a:r>
              <a:rPr lang="en-US" sz="1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bóp</a:t>
            </a:r>
            <a:r>
              <a:rPr lang="en-US" sz="1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bip</a:t>
            </a:r>
            <a:r>
              <a:rPr lang="en-US" sz="1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1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bong bay, </a:t>
            </a:r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1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tăm</a:t>
            </a:r>
            <a:r>
              <a:rPr lang="en-US" sz="1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1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endParaRPr lang="en-US" sz="16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749224" y="5425749"/>
            <a:ext cx="100540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1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len</a:t>
            </a:r>
            <a:endParaRPr lang="en-US" sz="16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0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4423792" y="10614"/>
            <a:ext cx="3335544" cy="855784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07168" y="86787"/>
            <a:ext cx="315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9672" y="737344"/>
            <a:ext cx="11523784" cy="87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127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BIỆN PHÁP</a:t>
            </a:r>
            <a:r>
              <a:rPr lang="pl-PL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pl-PL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TỔ CHỨC CHO TRẺ HOẠT ĐỘNG TẠO HÌNH VỚI NGUYÊN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HỌC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LIỆU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ĐA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DẠNG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 rot="1112253">
            <a:off x="490691" y="1028286"/>
            <a:ext cx="2599858" cy="1928614"/>
          </a:xfrm>
          <a:prstGeom prst="right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398" y="1709193"/>
            <a:ext cx="3828620" cy="32982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0477" y="1709193"/>
            <a:ext cx="3779848" cy="337747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001988" y="5209399"/>
            <a:ext cx="27334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b="1" i="1" dirty="0">
                <a:ln w="0"/>
                <a:solidFill>
                  <a:srgbClr val="292934"/>
                </a:solidFill>
                <a:effectLst>
                  <a:outerShdw blurRad="38100" dist="19050" dir="2700000" algn="tl" rotWithShape="0">
                    <a:srgbClr val="292934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b="1" i="1" dirty="0" err="1">
                <a:ln w="0"/>
                <a:solidFill>
                  <a:srgbClr val="292934"/>
                </a:solidFill>
                <a:effectLst>
                  <a:outerShdw blurRad="38100" dist="19050" dir="2700000" algn="tl" rotWithShape="0">
                    <a:srgbClr val="292934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i="1" dirty="0">
                <a:ln w="0"/>
                <a:solidFill>
                  <a:srgbClr val="292934"/>
                </a:solidFill>
                <a:effectLst>
                  <a:outerShdw blurRad="38100" dist="19050" dir="2700000" algn="tl" rotWithShape="0">
                    <a:srgbClr val="292934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n w="0"/>
                <a:solidFill>
                  <a:srgbClr val="292934"/>
                </a:solidFill>
                <a:effectLst>
                  <a:outerShdw blurRad="38100" dist="19050" dir="2700000" algn="tl" rotWithShape="0">
                    <a:srgbClr val="292934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i="1" dirty="0">
                <a:ln w="0"/>
                <a:solidFill>
                  <a:srgbClr val="292934"/>
                </a:solidFill>
                <a:effectLst>
                  <a:outerShdw blurRad="38100" dist="19050" dir="2700000" algn="tl" rotWithShape="0">
                    <a:srgbClr val="292934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n w="0"/>
                <a:solidFill>
                  <a:srgbClr val="292934"/>
                </a:solidFill>
                <a:effectLst>
                  <a:outerShdw blurRad="38100" dist="19050" dir="2700000" algn="tl" rotWithShape="0">
                    <a:srgbClr val="292934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400" b="1" i="1" dirty="0">
                <a:ln w="0"/>
                <a:solidFill>
                  <a:srgbClr val="292934"/>
                </a:solidFill>
                <a:effectLst>
                  <a:outerShdw blurRad="38100" dist="19050" dir="2700000" algn="tl" rotWithShape="0">
                    <a:srgbClr val="292934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n w="0"/>
                <a:solidFill>
                  <a:srgbClr val="292934"/>
                </a:solidFill>
                <a:effectLst>
                  <a:outerShdw blurRad="38100" dist="19050" dir="2700000" algn="tl" rotWithShape="0">
                    <a:srgbClr val="292934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400" b="1" i="1" dirty="0">
              <a:ln w="0"/>
              <a:solidFill>
                <a:srgbClr val="292934"/>
              </a:solidFill>
              <a:effectLst>
                <a:outerShdw blurRad="38100" dist="19050" dir="2700000" algn="tl" rotWithShape="0">
                  <a:srgbClr val="292934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811" y="5226978"/>
            <a:ext cx="3529890" cy="37657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661866" y="5184434"/>
            <a:ext cx="34852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b="1" i="1" dirty="0" err="1" smtClean="0">
                <a:ln w="0"/>
                <a:solidFill>
                  <a:srgbClr val="292934"/>
                </a:solidFill>
                <a:effectLst>
                  <a:outerShdw blurRad="38100" dist="19050" dir="2700000" algn="tl" rotWithShape="0">
                    <a:srgbClr val="292934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b="1" i="1" dirty="0" smtClean="0">
                <a:ln w="0"/>
                <a:solidFill>
                  <a:srgbClr val="292934"/>
                </a:solidFill>
                <a:effectLst>
                  <a:outerShdw blurRad="38100" dist="19050" dir="2700000" algn="tl" rotWithShape="0">
                    <a:srgbClr val="292934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n w="0"/>
                <a:solidFill>
                  <a:srgbClr val="292934"/>
                </a:solidFill>
                <a:effectLst>
                  <a:outerShdw blurRad="38100" dist="19050" dir="2700000" algn="tl" rotWithShape="0">
                    <a:srgbClr val="292934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i="1" dirty="0" smtClean="0">
                <a:ln w="0"/>
                <a:solidFill>
                  <a:srgbClr val="292934"/>
                </a:solidFill>
                <a:effectLst>
                  <a:outerShdw blurRad="38100" dist="19050" dir="2700000" algn="tl" rotWithShape="0">
                    <a:srgbClr val="292934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n w="0"/>
                <a:solidFill>
                  <a:srgbClr val="292934"/>
                </a:solidFill>
                <a:effectLst>
                  <a:outerShdw blurRad="38100" dist="19050" dir="2700000" algn="tl" rotWithShape="0">
                    <a:srgbClr val="292934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i="1" dirty="0" smtClean="0">
                <a:ln w="0"/>
                <a:solidFill>
                  <a:srgbClr val="292934"/>
                </a:solidFill>
                <a:effectLst>
                  <a:outerShdw blurRad="38100" dist="19050" dir="2700000" algn="tl" rotWithShape="0">
                    <a:srgbClr val="292934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n w="0"/>
                <a:solidFill>
                  <a:srgbClr val="292934"/>
                </a:solidFill>
                <a:effectLst>
                  <a:outerShdw blurRad="38100" dist="19050" dir="2700000" algn="tl" rotWithShape="0">
                    <a:srgbClr val="292934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tăm</a:t>
            </a:r>
            <a:r>
              <a:rPr lang="en-US" sz="2400" b="1" i="1" dirty="0" smtClean="0">
                <a:ln w="0"/>
                <a:solidFill>
                  <a:srgbClr val="292934"/>
                </a:solidFill>
                <a:effectLst>
                  <a:outerShdw blurRad="38100" dist="19050" dir="2700000" algn="tl" rotWithShape="0">
                    <a:srgbClr val="292934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n w="0"/>
                <a:solidFill>
                  <a:srgbClr val="292934"/>
                </a:solidFill>
                <a:effectLst>
                  <a:outerShdw blurRad="38100" dist="19050" dir="2700000" algn="tl" rotWithShape="0">
                    <a:srgbClr val="292934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en-US" sz="2400" b="1" i="1" dirty="0">
              <a:ln w="0"/>
              <a:solidFill>
                <a:srgbClr val="292934"/>
              </a:solidFill>
              <a:effectLst>
                <a:outerShdw blurRad="38100" dist="19050" dir="2700000" algn="tl" rotWithShape="0">
                  <a:srgbClr val="292934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65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0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4423792" y="335428"/>
            <a:ext cx="3335544" cy="855784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07169" y="440154"/>
            <a:ext cx="315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NỘI DUNG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1354" y="1328367"/>
            <a:ext cx="11523784" cy="834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127000"/>
              </a:lnSpc>
            </a:pP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BIỆN PHÁP</a:t>
            </a:r>
            <a:r>
              <a:rPr lang="pl-PL" sz="19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pl-PL" sz="19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TỔ CHỨC CHO TRẺ HOẠT ĐỘNG TẠO HÌNH VỚI NGUYÊN </a:t>
            </a:r>
            <a:r>
              <a:rPr lang="en-US" sz="19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HỌC 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LIỆU ĐA DẠNG</a:t>
            </a:r>
            <a:endParaRPr lang="en-US" sz="1900" dirty="0">
              <a:solidFill>
                <a:srgbClr val="FF0000"/>
              </a:solidFill>
            </a:endParaRPr>
          </a:p>
          <a:p>
            <a:pPr indent="457200" algn="ctr">
              <a:lnSpc>
                <a:spcPct val="127000"/>
              </a:lnSpc>
            </a:pPr>
            <a:endParaRPr lang="en-US" sz="1900" b="1" dirty="0">
              <a:solidFill>
                <a:srgbClr val="FF33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" name="Flowchart: Terminator 1"/>
          <p:cNvSpPr/>
          <p:nvPr/>
        </p:nvSpPr>
        <p:spPr>
          <a:xfrm>
            <a:off x="3939822" y="1851379"/>
            <a:ext cx="4210756" cy="767644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6" y="2695222"/>
            <a:ext cx="5261489" cy="32747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1817511" y="6022475"/>
            <a:ext cx="2122311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sỏi</a:t>
            </a:r>
            <a:endParaRPr lang="en-US" sz="16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64" y="2515635"/>
            <a:ext cx="4583289" cy="337814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113290" y="5957410"/>
            <a:ext cx="2867377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6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6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6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16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chai</a:t>
            </a:r>
            <a:endParaRPr lang="en-US" sz="16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22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4423792" y="335428"/>
            <a:ext cx="3335544" cy="855784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07169" y="440154"/>
            <a:ext cx="315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NỘI DUNG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1354" y="1328367"/>
            <a:ext cx="11523784" cy="1264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127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BIỆN PHÁP</a:t>
            </a:r>
            <a:r>
              <a:rPr lang="pl-PL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pl-PL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TỔ CHỨC CHO TRẺ HOẠT ĐỘNG TẠO HÌNH VỚI NGUYÊN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HỌC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LIỆU ĐA DẠNG</a:t>
            </a:r>
            <a:endParaRPr lang="en-US" sz="2000" dirty="0">
              <a:solidFill>
                <a:srgbClr val="FF0000"/>
              </a:solidFill>
            </a:endParaRPr>
          </a:p>
          <a:p>
            <a:pPr indent="457200" algn="ctr">
              <a:lnSpc>
                <a:spcPct val="127000"/>
              </a:lnSpc>
            </a:pPr>
            <a:endParaRPr lang="en-US" sz="2000" b="1" dirty="0">
              <a:solidFill>
                <a:srgbClr val="FF33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" name="Flowchart: Terminator 1"/>
          <p:cNvSpPr/>
          <p:nvPr/>
        </p:nvSpPr>
        <p:spPr>
          <a:xfrm>
            <a:off x="677333" y="3233132"/>
            <a:ext cx="3646311" cy="1301858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711" y="2099733"/>
            <a:ext cx="6570133" cy="414608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5983111" y="6388901"/>
            <a:ext cx="473756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1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1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1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16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7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istrator\Desktop\5ef818b0ed2d2818717b71e0c5086e6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6" y="0"/>
            <a:ext cx="12285785" cy="759822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solidFill>
              <a:schemeClr val="tx1"/>
            </a:solidFill>
          </a:ln>
        </p:spPr>
      </p:pic>
      <p:sp>
        <p:nvSpPr>
          <p:cNvPr id="4" name="Horizontal Scroll 3"/>
          <p:cNvSpPr/>
          <p:nvPr/>
        </p:nvSpPr>
        <p:spPr>
          <a:xfrm>
            <a:off x="4423793" y="70041"/>
            <a:ext cx="3335544" cy="855784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07168" y="224833"/>
            <a:ext cx="315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9673" y="969677"/>
            <a:ext cx="11523784" cy="1227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127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BIỆN PHÁP</a:t>
            </a:r>
            <a:r>
              <a:rPr lang="pl-PL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</a:t>
            </a:r>
            <a:r>
              <a:rPr lang="pl-PL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PHỐI HỢP VỚI PHỤ HUYNH XÂY DỰNG NGUỒN NGUYÊN LIỆU MỞ PHONG PHÚ , ĐA DẠNG</a:t>
            </a:r>
            <a:endParaRPr lang="en-US" sz="2000" dirty="0">
              <a:solidFill>
                <a:srgbClr val="FF0000"/>
              </a:solidFill>
            </a:endParaRPr>
          </a:p>
          <a:p>
            <a:pPr indent="457200" algn="ctr">
              <a:lnSpc>
                <a:spcPct val="127000"/>
              </a:lnSpc>
            </a:pPr>
            <a:endParaRPr lang="en-US" sz="2000" b="1" dirty="0">
              <a:solidFill>
                <a:srgbClr val="FF33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Flowchart: Decision 5"/>
          <p:cNvSpPr/>
          <p:nvPr/>
        </p:nvSpPr>
        <p:spPr>
          <a:xfrm>
            <a:off x="329673" y="2284650"/>
            <a:ext cx="5032549" cy="3090238"/>
          </a:xfrm>
          <a:prstGeom prst="flowChartDecision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Down Arrow 6"/>
          <p:cNvSpPr/>
          <p:nvPr/>
        </p:nvSpPr>
        <p:spPr>
          <a:xfrm rot="16200000">
            <a:off x="5671744" y="3372687"/>
            <a:ext cx="566057" cy="91416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805" y="1840841"/>
            <a:ext cx="5047545" cy="501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3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istrator\Desktop\5ef818b0ed2d2818717b71e0c5086e6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2005"/>
            <a:ext cx="12285785" cy="699000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28575">
            <a:solidFill>
              <a:schemeClr val="tx1"/>
            </a:solidFill>
          </a:ln>
        </p:spPr>
      </p:pic>
      <p:sp>
        <p:nvSpPr>
          <p:cNvPr id="4" name="Horizontal Scroll 3"/>
          <p:cNvSpPr/>
          <p:nvPr/>
        </p:nvSpPr>
        <p:spPr>
          <a:xfrm>
            <a:off x="4423793" y="-148398"/>
            <a:ext cx="3335544" cy="855784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07169" y="61055"/>
            <a:ext cx="315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1000" y="612969"/>
            <a:ext cx="11523784" cy="1227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127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BIỆN PHÁP</a:t>
            </a:r>
            <a:r>
              <a:rPr lang="pl-PL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</a:t>
            </a:r>
            <a:r>
              <a:rPr lang="pl-PL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PHỐI HỢP VỚI PHỤ HUYNH XÂY DỰNG NGUỒN NGUYÊN LIỆU MỞ PHONG PHÚ , ĐA DẠNG</a:t>
            </a:r>
            <a:endParaRPr lang="en-US" sz="2000" dirty="0">
              <a:solidFill>
                <a:srgbClr val="FF0000"/>
              </a:solidFill>
            </a:endParaRPr>
          </a:p>
          <a:p>
            <a:pPr indent="457200" algn="ctr">
              <a:lnSpc>
                <a:spcPct val="127000"/>
              </a:lnSpc>
            </a:pPr>
            <a:endParaRPr lang="en-US" sz="2000" b="1" dirty="0">
              <a:solidFill>
                <a:srgbClr val="FF33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" name="Notched Right Arrow 9"/>
          <p:cNvSpPr/>
          <p:nvPr/>
        </p:nvSpPr>
        <p:spPr>
          <a:xfrm>
            <a:off x="721061" y="2175754"/>
            <a:ext cx="4014874" cy="3177208"/>
          </a:xfrm>
          <a:prstGeom prst="notchedRightArrow">
            <a:avLst/>
          </a:prstGeom>
          <a:solidFill>
            <a:srgbClr val="66FF33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2" name="Rounded Rectangle 15">
            <a:extLst>
              <a:ext uri="{FF2B5EF4-FFF2-40B4-BE49-F238E27FC236}">
                <a16:creationId xmlns:a16="http://schemas.microsoft.com/office/drawing/2014/main" id="{11F714E0-2E7E-E0CD-1326-4FDA6A810346}"/>
              </a:ext>
            </a:extLst>
          </p:cNvPr>
          <p:cNvSpPr/>
          <p:nvPr/>
        </p:nvSpPr>
        <p:spPr>
          <a:xfrm>
            <a:off x="4876800" y="1840294"/>
            <a:ext cx="6445956" cy="4639528"/>
          </a:xfrm>
          <a:prstGeom prst="round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54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Pictures\hinh-anh-hinh-nen-mam-non-xinh-x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908" y="-144994"/>
            <a:ext cx="12449908" cy="754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88125" y="187571"/>
            <a:ext cx="8628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HUYỆN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 LÃNG</a:t>
            </a:r>
          </a:p>
          <a:p>
            <a:pPr lvl="0"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TIÊN THANH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21015" y="1699846"/>
            <a:ext cx="3739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63525" y="1351133"/>
            <a:ext cx="987738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spcAft>
                <a:spcPct val="5000"/>
              </a:spcAft>
            </a:pPr>
            <a:r>
              <a:rPr lang="pt-BR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BÁO CÁO </a:t>
            </a:r>
          </a:p>
          <a:p>
            <a:pPr algn="ctr">
              <a:spcBef>
                <a:spcPct val="0"/>
              </a:spcBef>
              <a:spcAft>
                <a:spcPct val="5000"/>
              </a:spcAft>
            </a:pPr>
            <a:r>
              <a:rPr lang="pt-PT" sz="3200" b="1" dirty="0">
                <a:solidFill>
                  <a:srgbClr val="0E035D"/>
                </a:solidFill>
                <a:latin typeface="Times New Roman" pitchFamily="18" charset="0"/>
                <a:cs typeface="Times New Roman" pitchFamily="18" charset="0"/>
              </a:rPr>
              <a:t>“Một số biện pháp </a:t>
            </a:r>
            <a:r>
              <a:rPr lang="pt-PT" sz="3200" b="1" dirty="0" smtClean="0">
                <a:solidFill>
                  <a:srgbClr val="0E03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3200" b="1" dirty="0">
                <a:solidFill>
                  <a:srgbClr val="0E035D"/>
                </a:solidFill>
                <a:latin typeface="Times New Roman" pitchFamily="18" charset="0"/>
                <a:cs typeface="Times New Roman" pitchFamily="18" charset="0"/>
              </a:rPr>
              <a:t>nâng cao khả năng sáng tạo của trẻ thông qua việc sử dụng đa dạng các nguyên học liệu trong giờ học tạo hình </a:t>
            </a:r>
            <a:r>
              <a:rPr lang="vi-VN" sz="3200" b="1" dirty="0">
                <a:solidFill>
                  <a:srgbClr val="0E035D"/>
                </a:solidFill>
                <a:latin typeface="Times New Roman" pitchFamily="18" charset="0"/>
                <a:cs typeface="Times New Roman" pitchFamily="18" charset="0"/>
              </a:rPr>
              <a:t>cho trẻ 5- 6 tuổi ”</a:t>
            </a:r>
            <a:endParaRPr lang="en-US" sz="3200" b="1" dirty="0">
              <a:solidFill>
                <a:srgbClr val="0E035D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spcAft>
                <a:spcPct val="5000"/>
              </a:spcAft>
            </a:pPr>
            <a:endParaRPr lang="en-US" sz="2400" b="1" dirty="0">
              <a:solidFill>
                <a:srgbClr val="0E035D"/>
              </a:solidFill>
            </a:endParaRPr>
          </a:p>
          <a:p>
            <a:pPr algn="ctr">
              <a:spcBef>
                <a:spcPct val="0"/>
              </a:spcBef>
              <a:spcAft>
                <a:spcPct val="5000"/>
              </a:spcAft>
            </a:pPr>
            <a:r>
              <a:rPr lang="en-US" sz="3200" b="1" i="1" dirty="0" err="1">
                <a:solidFill>
                  <a:srgbClr val="0E035D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i="1" dirty="0">
                <a:solidFill>
                  <a:srgbClr val="0E03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E035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i="1" dirty="0">
                <a:solidFill>
                  <a:srgbClr val="0E035D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i="1" dirty="0" smtClean="0">
                <a:solidFill>
                  <a:srgbClr val="0E035D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en-US" sz="3200" b="1" i="1" dirty="0">
                <a:solidFill>
                  <a:srgbClr val="0E035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i="1" dirty="0" smtClean="0">
                <a:solidFill>
                  <a:srgbClr val="0E035D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nb-NO" sz="3200" b="1" i="1" dirty="0">
              <a:solidFill>
                <a:srgbClr val="0E035D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spcAft>
                <a:spcPct val="5000"/>
              </a:spcAft>
            </a:pPr>
            <a:endParaRPr lang="pt-BR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81391" y="4383657"/>
            <a:ext cx="5597079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82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istrator\Desktop\5ef818b0ed2d2818717b71e0c5086e6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51" y="46901"/>
            <a:ext cx="12285785" cy="681109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57150">
            <a:solidFill>
              <a:schemeClr val="tx1"/>
            </a:solidFill>
          </a:ln>
        </p:spPr>
      </p:pic>
      <p:sp>
        <p:nvSpPr>
          <p:cNvPr id="4" name="Horizontal Scroll 3"/>
          <p:cNvSpPr/>
          <p:nvPr/>
        </p:nvSpPr>
        <p:spPr>
          <a:xfrm>
            <a:off x="4423793" y="70041"/>
            <a:ext cx="3335544" cy="855784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07168" y="224833"/>
            <a:ext cx="315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9673" y="909150"/>
            <a:ext cx="11523784" cy="1227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127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BIỆN PHÁP</a:t>
            </a:r>
            <a:r>
              <a:rPr lang="pl-PL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</a:t>
            </a:r>
            <a:r>
              <a:rPr lang="pl-PL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PHỐI HỢP VỚI PHỤ HUYNH XÂY DỰNG NGUỒN NGUYÊN LIỆU MỞ PHONG PHÚ , ĐA DẠNG</a:t>
            </a:r>
            <a:endParaRPr lang="en-US" sz="2000" dirty="0">
              <a:solidFill>
                <a:srgbClr val="FF0000"/>
              </a:solidFill>
            </a:endParaRPr>
          </a:p>
          <a:p>
            <a:pPr indent="457200" algn="ctr">
              <a:lnSpc>
                <a:spcPct val="127000"/>
              </a:lnSpc>
            </a:pPr>
            <a:endParaRPr lang="en-US" sz="2000" b="1" dirty="0">
              <a:solidFill>
                <a:srgbClr val="FF33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73165" y="2348090"/>
            <a:ext cx="1836232" cy="3160888"/>
          </a:xfrm>
          <a:prstGeom prst="roundRect">
            <a:avLst/>
          </a:prstGeom>
          <a:solidFill>
            <a:srgbClr val="00FF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241D78C7-2B0D-5522-B687-78AE5A3DD05B}"/>
              </a:ext>
            </a:extLst>
          </p:cNvPr>
          <p:cNvSpPr/>
          <p:nvPr/>
        </p:nvSpPr>
        <p:spPr>
          <a:xfrm>
            <a:off x="3418055" y="1999281"/>
            <a:ext cx="4092418" cy="4432516"/>
          </a:xfrm>
          <a:prstGeom prst="round2SameRect">
            <a:avLst/>
          </a:prstGeom>
          <a:blipFill>
            <a:blip r:embed="rId5"/>
            <a:stretch>
              <a:fillRect/>
            </a:stretch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Top Corners Rounded 6">
            <a:extLst>
              <a:ext uri="{FF2B5EF4-FFF2-40B4-BE49-F238E27FC236}">
                <a16:creationId xmlns:a16="http://schemas.microsoft.com/office/drawing/2014/main" id="{E8FE5A58-0F7C-9B7B-1211-19B9858BC46C}"/>
              </a:ext>
            </a:extLst>
          </p:cNvPr>
          <p:cNvSpPr/>
          <p:nvPr/>
        </p:nvSpPr>
        <p:spPr>
          <a:xfrm>
            <a:off x="7759336" y="1999281"/>
            <a:ext cx="4030695" cy="4432516"/>
          </a:xfrm>
          <a:prstGeom prst="round2SameRect">
            <a:avLst/>
          </a:prstGeom>
          <a:blipFill>
            <a:blip r:embed="rId6"/>
            <a:stretch>
              <a:fillRect/>
            </a:stretch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433828" y="3984171"/>
            <a:ext cx="831886" cy="246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152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cute-children-holding-banners-vector-2166987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0242"/>
            <a:ext cx="12192000" cy="569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744758" y="1672861"/>
            <a:ext cx="18758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ƯU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809403" y="315794"/>
            <a:ext cx="32702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/>
          </a:p>
        </p:txBody>
      </p:sp>
      <p:sp>
        <p:nvSpPr>
          <p:cNvPr id="9" name="Rectangle 8"/>
          <p:cNvSpPr/>
          <p:nvPr/>
        </p:nvSpPr>
        <p:spPr>
          <a:xfrm>
            <a:off x="3394987" y="5057228"/>
            <a:ext cx="3106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ạo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45109" y="364244"/>
            <a:ext cx="50411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/>
          </a:p>
        </p:txBody>
      </p:sp>
      <p:sp>
        <p:nvSpPr>
          <p:cNvPr id="3" name="Rectangle 2"/>
          <p:cNvSpPr/>
          <p:nvPr/>
        </p:nvSpPr>
        <p:spPr>
          <a:xfrm>
            <a:off x="774466" y="1246880"/>
            <a:ext cx="33684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say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7243836" y="1395863"/>
            <a:ext cx="50411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Horizontal Scroll 10"/>
          <p:cNvSpPr/>
          <p:nvPr/>
        </p:nvSpPr>
        <p:spPr>
          <a:xfrm>
            <a:off x="2851690" y="95003"/>
            <a:ext cx="4193420" cy="1067055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51689" y="304457"/>
            <a:ext cx="65527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*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Áp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dụng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biện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pháp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05592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045109" y="364244"/>
            <a:ext cx="50411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/>
          </a:p>
        </p:txBody>
      </p:sp>
      <p:sp>
        <p:nvSpPr>
          <p:cNvPr id="11" name="Horizontal Scroll 10"/>
          <p:cNvSpPr/>
          <p:nvPr/>
        </p:nvSpPr>
        <p:spPr>
          <a:xfrm>
            <a:off x="2851689" y="422863"/>
            <a:ext cx="4915068" cy="855784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12946" y="437072"/>
            <a:ext cx="65527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II.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Áp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dụng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biện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pháp</a:t>
            </a:r>
            <a:endParaRPr lang="en-US" sz="3000" dirty="0"/>
          </a:p>
        </p:txBody>
      </p:sp>
      <p:sp>
        <p:nvSpPr>
          <p:cNvPr id="12" name="Rectangle 11"/>
          <p:cNvSpPr/>
          <p:nvPr/>
        </p:nvSpPr>
        <p:spPr>
          <a:xfrm>
            <a:off x="2851688" y="3193668"/>
            <a:ext cx="7229290" cy="830997"/>
          </a:xfrm>
          <a:prstGeom prst="rect">
            <a:avLst/>
          </a:prstGeom>
          <a:solidFill>
            <a:srgbClr val="99FFCC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urved Up Arrow 14"/>
          <p:cNvSpPr/>
          <p:nvPr/>
        </p:nvSpPr>
        <p:spPr>
          <a:xfrm rot="4509363">
            <a:off x="1821415" y="2925978"/>
            <a:ext cx="1244935" cy="778126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881"/>
          <a:stretch/>
        </p:blipFill>
        <p:spPr>
          <a:xfrm>
            <a:off x="2360235" y="4258030"/>
            <a:ext cx="5599289" cy="259997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2" name="Vertical Scroll 21"/>
          <p:cNvSpPr/>
          <p:nvPr/>
        </p:nvSpPr>
        <p:spPr>
          <a:xfrm>
            <a:off x="1139208" y="1534948"/>
            <a:ext cx="2057363" cy="1195933"/>
          </a:xfrm>
          <a:prstGeom prst="verticalScroll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139208" y="1977002"/>
            <a:ext cx="18402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CHẾ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3796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22" grpId="0" animBg="1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istrator\Desktop\5ef818b0ed2d2818717b71e0c5086e6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2402" y="375138"/>
            <a:ext cx="14097512" cy="648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orizontal Scroll 5"/>
          <p:cNvSpPr/>
          <p:nvPr/>
        </p:nvSpPr>
        <p:spPr>
          <a:xfrm>
            <a:off x="3744822" y="420217"/>
            <a:ext cx="5262533" cy="1019908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75611" y="671546"/>
            <a:ext cx="4931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14399" y="1440124"/>
            <a:ext cx="10761785" cy="5195137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49693359"/>
              </p:ext>
            </p:extLst>
          </p:nvPr>
        </p:nvGraphicFramePr>
        <p:xfrm>
          <a:off x="1434900" y="2279561"/>
          <a:ext cx="9720781" cy="3910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6131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rizontal Scroll 5"/>
          <p:cNvSpPr/>
          <p:nvPr/>
        </p:nvSpPr>
        <p:spPr>
          <a:xfrm>
            <a:off x="3196228" y="423539"/>
            <a:ext cx="6593337" cy="855784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47580" y="556461"/>
            <a:ext cx="63419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Vertical Scroll 1"/>
          <p:cNvSpPr/>
          <p:nvPr/>
        </p:nvSpPr>
        <p:spPr>
          <a:xfrm>
            <a:off x="459626" y="2891243"/>
            <a:ext cx="3789387" cy="1935670"/>
          </a:xfrm>
          <a:prstGeom prst="verticalScroll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0140" y="3257253"/>
            <a:ext cx="29879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.KHẢ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NĂNG TRIỂN KHAI RỘNG RÃI CÁC BIỆN PHÁP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323956" y="1611824"/>
            <a:ext cx="5609739" cy="2247254"/>
          </a:xfrm>
          <a:prstGeom prst="roundRect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b="1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</a:t>
            </a:r>
            <a:r>
              <a:rPr lang="en-US" sz="2400" b="1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b="1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b="1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400" b="1" dirty="0">
              <a:solidFill>
                <a:srgbClr val="29293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323955" y="4360443"/>
            <a:ext cx="5609740" cy="2247254"/>
          </a:xfrm>
          <a:prstGeom prst="roundRect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b="1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 smtClean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b="1" dirty="0" smtClean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 smtClean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b="1" dirty="0" smtClean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non </a:t>
            </a:r>
            <a:r>
              <a:rPr lang="en-US" sz="2400" b="1" dirty="0" err="1" smtClean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b="1" dirty="0" smtClean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 smtClean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b="1" dirty="0" smtClean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sz="2400" b="1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b="1" dirty="0" err="1" smtClean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b="1" dirty="0" smtClean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 smtClean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b="1" dirty="0" smtClean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b="1" dirty="0" err="1" smtClean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400" b="1" dirty="0" smtClean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b="1" dirty="0" smtClean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endParaRPr lang="en-US" sz="2400" b="1" dirty="0">
              <a:solidFill>
                <a:srgbClr val="29293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>
            <a:stCxn id="2" idx="3"/>
            <a:endCxn id="8" idx="1"/>
          </p:cNvCxnSpPr>
          <p:nvPr/>
        </p:nvCxnSpPr>
        <p:spPr>
          <a:xfrm flipV="1">
            <a:off x="4007054" y="2735451"/>
            <a:ext cx="2316902" cy="112362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" idx="3"/>
            <a:endCxn id="19" idx="1"/>
          </p:cNvCxnSpPr>
          <p:nvPr/>
        </p:nvCxnSpPr>
        <p:spPr>
          <a:xfrm>
            <a:off x="4007054" y="3859078"/>
            <a:ext cx="2316901" cy="16249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053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istrator\Desktop\5ef818b0ed2d2818717b71e0c5086e6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0293" y="46901"/>
            <a:ext cx="12285785" cy="681109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57150">
            <a:solidFill>
              <a:schemeClr val="tx1"/>
            </a:solidFill>
          </a:ln>
        </p:spPr>
      </p:pic>
      <p:sp>
        <p:nvSpPr>
          <p:cNvPr id="4" name="Horizontal Scroll 3"/>
          <p:cNvSpPr/>
          <p:nvPr/>
        </p:nvSpPr>
        <p:spPr>
          <a:xfrm>
            <a:off x="3175801" y="87433"/>
            <a:ext cx="5875601" cy="1009217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5972" y="1137182"/>
            <a:ext cx="5006256" cy="1343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127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*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học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kinh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nghiệm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>
              <a:lnSpc>
                <a:spcPct val="127000"/>
              </a:lnSpc>
            </a:pPr>
            <a:endParaRPr lang="en-US" sz="3200" b="1" dirty="0">
              <a:solidFill>
                <a:srgbClr val="FF33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88470" y="2076894"/>
            <a:ext cx="10659749" cy="3291575"/>
          </a:xfrm>
          <a:prstGeom prst="roundRect">
            <a:avLst/>
          </a:prstGeom>
          <a:solidFill>
            <a:srgbClr val="00FF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45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istrator\Desktop\5ef818b0ed2d2818717b71e0c5086e6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0293" y="46901"/>
            <a:ext cx="12285785" cy="681109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57150">
            <a:solidFill>
              <a:schemeClr val="tx1"/>
            </a:solidFill>
          </a:ln>
        </p:spPr>
      </p:pic>
      <p:sp>
        <p:nvSpPr>
          <p:cNvPr id="4" name="Horizontal Scroll 3"/>
          <p:cNvSpPr/>
          <p:nvPr/>
        </p:nvSpPr>
        <p:spPr>
          <a:xfrm>
            <a:off x="3198950" y="221165"/>
            <a:ext cx="5875601" cy="1009217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8663" y="1287653"/>
            <a:ext cx="5006256" cy="1343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127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*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Đề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xuất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kiến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nghị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>
              <a:lnSpc>
                <a:spcPct val="127000"/>
              </a:lnSpc>
            </a:pPr>
            <a:endParaRPr lang="en-US" sz="3200" b="1" dirty="0">
              <a:solidFill>
                <a:srgbClr val="FF33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51260" y="2221217"/>
            <a:ext cx="9136750" cy="2245489"/>
          </a:xfrm>
          <a:prstGeom prst="roundRect">
            <a:avLst/>
          </a:prstGeom>
          <a:solidFill>
            <a:srgbClr val="00FF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huấn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50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Pictures\hinh-anh-hinh-nen-mam-non-xinh-x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738" y="-252225"/>
            <a:ext cx="12449908" cy="754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21015" y="1699846"/>
            <a:ext cx="3739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85888" y="2376488"/>
            <a:ext cx="8577262" cy="831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TRÂN TRỌNG CẢM ƠN!</a:t>
            </a:r>
          </a:p>
        </p:txBody>
      </p:sp>
    </p:spTree>
    <p:extLst>
      <p:ext uri="{BB962C8B-B14F-4D97-AF65-F5344CB8AC3E}">
        <p14:creationId xmlns:p14="http://schemas.microsoft.com/office/powerpoint/2010/main" val="54283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Administrator\Desktop\Hinh nen dep danh cho giao vi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9966"/>
            <a:ext cx="12192000" cy="699867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4255146" y="286133"/>
            <a:ext cx="3335544" cy="855784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95217" y="440154"/>
            <a:ext cx="2995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62045" y="1492528"/>
            <a:ext cx="35286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1.TÍNH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endParaRPr lang="en-US" sz="2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28323" y="2192040"/>
            <a:ext cx="3531952" cy="2813913"/>
          </a:xfrm>
          <a:prstGeom prst="roundRect">
            <a:avLst/>
          </a:prstGeom>
          <a:solidFill>
            <a:srgbClr val="FE8EE6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DB4313F-ECAA-19AC-3148-440CE5348C44}"/>
              </a:ext>
            </a:extLst>
          </p:cNvPr>
          <p:cNvCxnSpPr>
            <a:cxnSpLocks/>
          </p:cNvCxnSpPr>
          <p:nvPr/>
        </p:nvCxnSpPr>
        <p:spPr>
          <a:xfrm>
            <a:off x="5826367" y="2015748"/>
            <a:ext cx="1266093" cy="132047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2D6C813-E761-B7ED-8E92-9A1E45B2D966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4595218" y="1984971"/>
            <a:ext cx="1231150" cy="135125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7095776" y="2335582"/>
            <a:ext cx="3709859" cy="2643431"/>
          </a:xfrm>
          <a:prstGeom prst="roundRect">
            <a:avLst/>
          </a:prstGeom>
          <a:solidFill>
            <a:srgbClr val="FE8EE6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010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khoanh24.com-623726e23ef5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29067" cy="694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4333051" y="259766"/>
            <a:ext cx="3219650" cy="855784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33786" y="364493"/>
            <a:ext cx="2995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MỞ ĐẦU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028" y="2901360"/>
            <a:ext cx="7651009" cy="403870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2421" y="1115550"/>
            <a:ext cx="2619022" cy="168108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ghiên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2701443" y="1735958"/>
            <a:ext cx="846667" cy="440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Alternate Process 7"/>
          <p:cNvSpPr/>
          <p:nvPr/>
        </p:nvSpPr>
        <p:spPr>
          <a:xfrm>
            <a:off x="3623733" y="1220277"/>
            <a:ext cx="8251892" cy="1576356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D3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49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istrator\Desktop\5ef818b0ed2d2818717b71e0c5086e6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306" y="-224030"/>
            <a:ext cx="12899739" cy="736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orizontal Scroll 3"/>
          <p:cNvSpPr/>
          <p:nvPr/>
        </p:nvSpPr>
        <p:spPr>
          <a:xfrm>
            <a:off x="4423792" y="335428"/>
            <a:ext cx="3335544" cy="855784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DD7D9">
                  <a:lumMod val="75000"/>
                </a:srgb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63863" y="440154"/>
            <a:ext cx="2995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MỞ ĐẦU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38788" y="1434174"/>
            <a:ext cx="53055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MỤC TIÊU BIỆN PHÁP</a:t>
            </a:r>
          </a:p>
        </p:txBody>
      </p:sp>
      <p:sp>
        <p:nvSpPr>
          <p:cNvPr id="2" name="Notched Right Arrow 1"/>
          <p:cNvSpPr/>
          <p:nvPr/>
        </p:nvSpPr>
        <p:spPr>
          <a:xfrm>
            <a:off x="2760752" y="1481127"/>
            <a:ext cx="9544902" cy="2982385"/>
          </a:xfrm>
          <a:prstGeom prst="notchedRightArrow">
            <a:avLst/>
          </a:prstGeom>
          <a:solidFill>
            <a:srgbClr val="00B050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61" y="1797803"/>
            <a:ext cx="1938800" cy="2020172"/>
          </a:xfrm>
          <a:prstGeom prst="teardrop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Notched Right Arrow 14"/>
          <p:cNvSpPr/>
          <p:nvPr/>
        </p:nvSpPr>
        <p:spPr>
          <a:xfrm>
            <a:off x="5081451" y="4242070"/>
            <a:ext cx="6622869" cy="2763164"/>
          </a:xfrm>
          <a:prstGeom prst="notchedRight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2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000" b="1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657" y="4463512"/>
            <a:ext cx="1950793" cy="2247254"/>
          </a:xfrm>
          <a:prstGeom prst="teardrop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426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dministrator\Desktop\2ee7edcac4882c930672ce28dc985da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2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orizontal Scroll 5"/>
          <p:cNvSpPr/>
          <p:nvPr/>
        </p:nvSpPr>
        <p:spPr>
          <a:xfrm>
            <a:off x="4175130" y="254661"/>
            <a:ext cx="3335544" cy="855784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0147" y="254661"/>
            <a:ext cx="3165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  <p:sp>
        <p:nvSpPr>
          <p:cNvPr id="4" name="Right Arrow 3"/>
          <p:cNvSpPr/>
          <p:nvPr/>
        </p:nvSpPr>
        <p:spPr>
          <a:xfrm>
            <a:off x="299299" y="2077461"/>
            <a:ext cx="2133599" cy="4509989"/>
          </a:xfrm>
          <a:prstGeom prst="right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 eaLnBrk="0" hangingPunct="0"/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</a:t>
            </a:r>
            <a:r>
              <a:rPr lang="vi-VN" sz="24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trạng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chưa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biện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pháp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732197" y="1110445"/>
            <a:ext cx="7380514" cy="2619976"/>
          </a:xfrm>
          <a:prstGeom prst="roundRect">
            <a:avLst/>
          </a:prstGeom>
          <a:solidFill>
            <a:srgbClr val="99FF99"/>
          </a:solidFill>
          <a:ln>
            <a:solidFill>
              <a:srgbClr val="2FE5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.1-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bồi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ngoãn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786905" y="3829539"/>
            <a:ext cx="7380514" cy="2757912"/>
          </a:xfrm>
          <a:prstGeom prst="roundRect">
            <a:avLst/>
          </a:prstGeom>
          <a:solidFill>
            <a:srgbClr val="99FF99"/>
          </a:solidFill>
          <a:ln>
            <a:solidFill>
              <a:srgbClr val="2FE5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.2-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xé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huynh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53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dministrator\Desktop\2ee7edcac4882c930672ce28dc985da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62022"/>
            <a:ext cx="12269114" cy="788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orizontal Scroll 5"/>
          <p:cNvSpPr/>
          <p:nvPr/>
        </p:nvSpPr>
        <p:spPr>
          <a:xfrm>
            <a:off x="4466785" y="82957"/>
            <a:ext cx="3335544" cy="855784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92379" y="210967"/>
            <a:ext cx="3165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  <p:sp>
        <p:nvSpPr>
          <p:cNvPr id="2" name="Rectangle 1"/>
          <p:cNvSpPr/>
          <p:nvPr/>
        </p:nvSpPr>
        <p:spPr>
          <a:xfrm>
            <a:off x="985377" y="1249012"/>
            <a:ext cx="949292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vi-VN" sz="2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vi-VN" sz="2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Ơ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SỞ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LÝ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LUẬN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CƠ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SỞ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THỰC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TIỄN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BIỆN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PHÁP</a:t>
            </a:r>
            <a:r>
              <a:rPr lang="pl-PL" sz="2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en-US" sz="2600" b="1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Round Diagonal Corner Rectangle 2"/>
          <p:cNvSpPr/>
          <p:nvPr/>
        </p:nvSpPr>
        <p:spPr>
          <a:xfrm>
            <a:off x="841597" y="2351900"/>
            <a:ext cx="3850782" cy="3260553"/>
          </a:xfrm>
          <a:prstGeom prst="round2Diag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.1-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 626/KH-BGDĐT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30/06/2021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2000" dirty="0"/>
          </a:p>
        </p:txBody>
      </p:sp>
      <p:sp>
        <p:nvSpPr>
          <p:cNvPr id="9" name="Round Diagonal Corner Rectangle 8"/>
          <p:cNvSpPr/>
          <p:nvPr/>
        </p:nvSpPr>
        <p:spPr>
          <a:xfrm>
            <a:off x="5947264" y="2262546"/>
            <a:ext cx="3650980" cy="3260554"/>
          </a:xfrm>
          <a:prstGeom prst="round2Diag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.2- </a:t>
            </a:r>
            <a:r>
              <a:rPr lang="en-US" sz="20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tiễn</a:t>
            </a:r>
            <a:endParaRPr lang="en-US" sz="20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algn="just">
              <a:buFontTx/>
              <a:buChar char="-"/>
            </a:pP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5428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3B53CC-C88D-F22E-1A83-D17AA523A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orizontal Scroll 4">
            <a:extLst>
              <a:ext uri="{FF2B5EF4-FFF2-40B4-BE49-F238E27FC236}">
                <a16:creationId xmlns:a16="http://schemas.microsoft.com/office/drawing/2014/main" id="{489BA971-A564-15D2-8FD0-813DAAF6DD09}"/>
              </a:ext>
            </a:extLst>
          </p:cNvPr>
          <p:cNvSpPr/>
          <p:nvPr/>
        </p:nvSpPr>
        <p:spPr>
          <a:xfrm>
            <a:off x="4212680" y="-30915"/>
            <a:ext cx="3335544" cy="855784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F7D015-3C73-0AC3-A089-FD7494E71FFE}"/>
              </a:ext>
            </a:extLst>
          </p:cNvPr>
          <p:cNvSpPr txBox="1"/>
          <p:nvPr/>
        </p:nvSpPr>
        <p:spPr>
          <a:xfrm>
            <a:off x="4374425" y="0"/>
            <a:ext cx="3236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6EF9AC-D222-1C04-4EEC-9E1DEB4048A7}"/>
              </a:ext>
            </a:extLst>
          </p:cNvPr>
          <p:cNvSpPr txBox="1"/>
          <p:nvPr/>
        </p:nvSpPr>
        <p:spPr>
          <a:xfrm>
            <a:off x="1762812" y="677246"/>
            <a:ext cx="9238268" cy="87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>
              <a:lnSpc>
                <a:spcPct val="127000"/>
              </a:lnSpc>
            </a:pPr>
            <a:r>
              <a:rPr lang="pl-PL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IỆN PHÁP 1 :XÂY DỰNG KẾ HOẠCH HOẠT ĐỘNG TẠO HÌNH VỚI CÁC NGUYÊN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HỌC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LIỆU CHO TRẺ THEO CÁC CHỦ ĐỀ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E86384-259B-9195-7EBD-028A087C93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643" y="1659470"/>
            <a:ext cx="10228730" cy="505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99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rizontal Scroll 4">
            <a:extLst>
              <a:ext uri="{FF2B5EF4-FFF2-40B4-BE49-F238E27FC236}">
                <a16:creationId xmlns:a16="http://schemas.microsoft.com/office/drawing/2014/main" id="{F8986FDE-4D99-D1D2-2BA5-AC1580973F4B}"/>
              </a:ext>
            </a:extLst>
          </p:cNvPr>
          <p:cNvSpPr/>
          <p:nvPr/>
        </p:nvSpPr>
        <p:spPr>
          <a:xfrm>
            <a:off x="4212680" y="-30915"/>
            <a:ext cx="3335544" cy="855784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4E3FC7-35D6-F5DF-B010-4E01D3E16452}"/>
              </a:ext>
            </a:extLst>
          </p:cNvPr>
          <p:cNvSpPr txBox="1"/>
          <p:nvPr/>
        </p:nvSpPr>
        <p:spPr>
          <a:xfrm>
            <a:off x="4401319" y="73811"/>
            <a:ext cx="3236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945666-E5CA-6A11-0D84-D5C0DF8CCB35}"/>
              </a:ext>
            </a:extLst>
          </p:cNvPr>
          <p:cNvSpPr txBox="1"/>
          <p:nvPr/>
        </p:nvSpPr>
        <p:spPr>
          <a:xfrm>
            <a:off x="1790430" y="879355"/>
            <a:ext cx="9238268" cy="87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>
              <a:lnSpc>
                <a:spcPct val="127000"/>
              </a:lnSpc>
            </a:pPr>
            <a:r>
              <a:rPr lang="pl-PL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IỆN PHÁP 1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XÂY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DỰNG KẾ HOẠCH HOẠT ĐỘNG TẠO HÌNH VỚI CÁC NGUYÊN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HỌC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LIỆU CHO TRẺ THEO CÁC CHỦ ĐỀ</a:t>
            </a:r>
          </a:p>
        </p:txBody>
      </p:sp>
      <p:sp>
        <p:nvSpPr>
          <p:cNvPr id="9" name="Rounded Rectangle 13">
            <a:extLst>
              <a:ext uri="{FF2B5EF4-FFF2-40B4-BE49-F238E27FC236}">
                <a16:creationId xmlns:a16="http://schemas.microsoft.com/office/drawing/2014/main" id="{092DD37C-0CBB-34A1-B3B1-016C941B81EC}"/>
              </a:ext>
            </a:extLst>
          </p:cNvPr>
          <p:cNvSpPr/>
          <p:nvPr/>
        </p:nvSpPr>
        <p:spPr>
          <a:xfrm>
            <a:off x="294071" y="2242038"/>
            <a:ext cx="1812828" cy="294640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051CFB8C-811E-3214-E072-4FDC78A536F3}"/>
              </a:ext>
            </a:extLst>
          </p:cNvPr>
          <p:cNvSpPr/>
          <p:nvPr/>
        </p:nvSpPr>
        <p:spPr>
          <a:xfrm>
            <a:off x="2174632" y="3518015"/>
            <a:ext cx="607107" cy="39444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D2304E93-CCEA-DCA1-29AD-DA05C878A9F4}"/>
              </a:ext>
            </a:extLst>
          </p:cNvPr>
          <p:cNvSpPr/>
          <p:nvPr/>
        </p:nvSpPr>
        <p:spPr>
          <a:xfrm>
            <a:off x="7155697" y="4249292"/>
            <a:ext cx="607107" cy="39444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D1E03C-0A32-B54B-8B43-9BA491753E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04" t="28675" r="15686" b="4749"/>
          <a:stretch/>
        </p:blipFill>
        <p:spPr>
          <a:xfrm>
            <a:off x="2903973" y="1999281"/>
            <a:ext cx="4183991" cy="40509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3582380" y="6050198"/>
            <a:ext cx="282718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1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1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1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ơm</a:t>
            </a:r>
            <a:r>
              <a:rPr lang="en-US" sz="1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rạ</a:t>
            </a:r>
            <a:r>
              <a:rPr lang="en-US" sz="1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en-US" sz="16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993546" y="6157919"/>
            <a:ext cx="1822935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1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rạ</a:t>
            </a:r>
            <a:endParaRPr lang="en-US" sz="16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038" y="1959195"/>
            <a:ext cx="3910722" cy="413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7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81278&quot;&gt;&lt;property id=&quot;20148&quot; value=&quot;5&quot;/&gt;&lt;property id=&quot;20300&quot; value=&quot;Slide 1&quot;/&gt;&lt;property id=&quot;20307&quot; value=&quot;1434&quot;/&gt;&lt;/object&gt;&lt;object type=&quot;3&quot; unique_id=&quot;81465&quot;&gt;&lt;property id=&quot;20148&quot; value=&quot;5&quot;/&gt;&lt;property id=&quot;20300&quot; value=&quot;Slide 2&quot;/&gt;&lt;property id=&quot;20307&quot; value=&quot;1435&quot;/&gt;&lt;/object&gt;&lt;object type=&quot;3&quot; unique_id=&quot;84554&quot;&gt;&lt;property id=&quot;20148&quot; value=&quot;5&quot;/&gt;&lt;property id=&quot;20300&quot; value=&quot;Slide 20&quot;/&gt;&lt;property id=&quot;20307&quot; value=&quot;1465&quot;/&gt;&lt;/object&gt;&lt;object type=&quot;3&quot; unique_id=&quot;84901&quot;&gt;&lt;property id=&quot;20148&quot; value=&quot;5&quot;/&gt;&lt;property id=&quot;20300&quot; value=&quot;Slide 8&quot;/&gt;&lt;property id=&quot;20307&quot; value=&quot;1467&quot;/&gt;&lt;/object&gt;&lt;object type=&quot;3&quot; unique_id=&quot;87088&quot;&gt;&lt;property id=&quot;20148&quot; value=&quot;5&quot;/&gt;&lt;property id=&quot;20300&quot; value=&quot;Slide 19&quot;/&gt;&lt;property id=&quot;20307&quot; value=&quot;1490&quot;/&gt;&lt;/object&gt;&lt;object type=&quot;3&quot; unique_id=&quot;87470&quot;&gt;&lt;property id=&quot;20148&quot; value=&quot;5&quot;/&gt;&lt;property id=&quot;20300&quot; value=&quot;Slide 18&quot;/&gt;&lt;property id=&quot;20307&quot; value=&quot;1492&quot;/&gt;&lt;/object&gt;&lt;object type=&quot;3&quot; unique_id=&quot;87686&quot;&gt;&lt;property id=&quot;20148&quot; value=&quot;5&quot;/&gt;&lt;property id=&quot;20300&quot; value=&quot;Slide 6&quot;/&gt;&lt;property id=&quot;20307&quot; value=&quot;1493&quot;/&gt;&lt;/object&gt;&lt;object type=&quot;3&quot; unique_id=&quot;87880&quot;&gt;&lt;property id=&quot;20148&quot; value=&quot;5&quot;/&gt;&lt;property id=&quot;20300&quot; value=&quot;Slide 4&quot;/&gt;&lt;property id=&quot;20307&quot; value=&quot;1497&quot;/&gt;&lt;/object&gt;&lt;object type=&quot;3&quot; unique_id=&quot;88794&quot;&gt;&lt;property id=&quot;20148&quot; value=&quot;5&quot;/&gt;&lt;property id=&quot;20300&quot; value=&quot;Slide 5&quot;/&gt;&lt;property id=&quot;20307&quot; value=&quot;1504&quot;/&gt;&lt;/object&gt;&lt;object type=&quot;3&quot; unique_id=&quot;88796&quot;&gt;&lt;property id=&quot;20148&quot; value=&quot;5&quot;/&gt;&lt;property id=&quot;20300&quot; value=&quot;Slide 14&quot;/&gt;&lt;property id=&quot;20307&quot; value=&quot;1506&quot;/&gt;&lt;/object&gt;&lt;object type=&quot;3&quot; unique_id=&quot;89321&quot;&gt;&lt;property id=&quot;20148&quot; value=&quot;5&quot;/&gt;&lt;property id=&quot;20300&quot; value=&quot;Slide 17&quot;/&gt;&lt;property id=&quot;20307&quot; value=&quot;1514&quot;/&gt;&lt;/object&gt;&lt;object type=&quot;3&quot; unique_id=&quot;89323&quot;&gt;&lt;property id=&quot;20148&quot; value=&quot;5&quot;/&gt;&lt;property id=&quot;20300&quot; value=&quot;Slide 3&quot;/&gt;&lt;property id=&quot;20307&quot; value=&quot;1515&quot;/&gt;&lt;/object&gt;&lt;object type=&quot;3&quot; unique_id=&quot;89324&quot;&gt;&lt;property id=&quot;20148&quot; value=&quot;5&quot;/&gt;&lt;property id=&quot;20300&quot; value=&quot;Slide 7&quot;/&gt;&lt;property id=&quot;20307&quot; value=&quot;1516&quot;/&gt;&lt;/object&gt;&lt;object type=&quot;3&quot; unique_id=&quot;89586&quot;&gt;&lt;property id=&quot;20148&quot; value=&quot;5&quot;/&gt;&lt;property id=&quot;20300&quot; value=&quot;Slide 9&quot;/&gt;&lt;property id=&quot;20307&quot; value=&quot;1519&quot;/&gt;&lt;/object&gt;&lt;object type=&quot;3&quot; unique_id=&quot;89907&quot;&gt;&lt;property id=&quot;20148&quot; value=&quot;5&quot;/&gt;&lt;property id=&quot;20300&quot; value=&quot;Slide 10&quot;/&gt;&lt;property id=&quot;20307&quot; value=&quot;1520&quot;/&gt;&lt;/object&gt;&lt;object type=&quot;3&quot; unique_id=&quot;90058&quot;&gt;&lt;property id=&quot;20148&quot; value=&quot;5&quot;/&gt;&lt;property id=&quot;20300&quot; value=&quot;Slide 11&quot;/&gt;&lt;property id=&quot;20307&quot; value=&quot;1521&quot;/&gt;&lt;/object&gt;&lt;object type=&quot;3&quot; unique_id=&quot;90060&quot;&gt;&lt;property id=&quot;20148&quot; value=&quot;5&quot;/&gt;&lt;property id=&quot;20300&quot; value=&quot;Slide 13&quot;/&gt;&lt;property id=&quot;20307&quot; value=&quot;1522&quot;/&gt;&lt;/object&gt;&lt;object type=&quot;3&quot; unique_id=&quot;90288&quot;&gt;&lt;property id=&quot;20148&quot; value=&quot;5&quot;/&gt;&lt;property id=&quot;20300&quot; value=&quot;Slide 12&quot;/&gt;&lt;property id=&quot;20307&quot; value=&quot;1524&quot;/&gt;&lt;/object&gt;&lt;object type=&quot;3&quot; unique_id=&quot;90752&quot;&gt;&lt;property id=&quot;20148&quot; value=&quot;5&quot;/&gt;&lt;property id=&quot;20300&quot; value=&quot;Slide 15&quot;/&gt;&lt;property id=&quot;20307&quot; value=&quot;1525&quot;/&gt;&lt;/object&gt;&lt;object type=&quot;3&quot; unique_id=&quot;90753&quot;&gt;&lt;property id=&quot;20148&quot; value=&quot;5&quot;/&gt;&lt;property id=&quot;20300&quot; value=&quot;Slide 16&quot;/&gt;&lt;property id=&quot;20307&quot; value=&quot;1526&quot;/&gt;&lt;/object&gt;&lt;/object&gt;&lt;object type=&quot;8&quot; unique_id=&quot;10174&quot;&gt;&lt;/object&gt;&lt;/object&gt;&lt;/database&gt;"/>
  <p:tag name="ISPRING_RESOURCE_PATHS_HASH_PRESENTER" val="d2e28cbc6a6169e07a3bdd85686e4225d623645"/>
  <p:tag name="SECTOMILLISECCONVERTED" val="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12941</TotalTime>
  <Words>1494</Words>
  <Application>Microsoft Office PowerPoint</Application>
  <PresentationFormat>Widescreen</PresentationFormat>
  <Paragraphs>130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Franklin Gothic Book</vt:lpstr>
      <vt:lpstr>Franklin Gothic Medium</vt:lpstr>
      <vt:lpstr>Times New Roman</vt:lpstr>
      <vt:lpstr>Tunga</vt:lpstr>
      <vt:lpstr>Wingdings</vt:lpstr>
      <vt:lpstr>Angles</vt:lpstr>
      <vt:lpstr>Clarity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803</cp:revision>
  <dcterms:created xsi:type="dcterms:W3CDTF">2017-07-17T07:48:34Z</dcterms:created>
  <dcterms:modified xsi:type="dcterms:W3CDTF">2023-12-05T22:51:43Z</dcterms:modified>
</cp:coreProperties>
</file>