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5">
  <p:sldMasterIdLst>
    <p:sldMasterId id="2147483804" r:id="rId1"/>
  </p:sldMasterIdLst>
  <p:sldIdLst>
    <p:sldId id="256" r:id="rId2"/>
    <p:sldId id="269" r:id="rId3"/>
    <p:sldId id="263" r:id="rId4"/>
    <p:sldId id="262" r:id="rId5"/>
    <p:sldId id="274" r:id="rId6"/>
    <p:sldId id="301" r:id="rId7"/>
    <p:sldId id="294" r:id="rId8"/>
    <p:sldId id="266" r:id="rId9"/>
    <p:sldId id="286" r:id="rId10"/>
    <p:sldId id="288" r:id="rId11"/>
    <p:sldId id="290" r:id="rId12"/>
    <p:sldId id="296" r:id="rId13"/>
    <p:sldId id="295" r:id="rId14"/>
    <p:sldId id="292" r:id="rId15"/>
    <p:sldId id="300" r:id="rId16"/>
    <p:sldId id="299" r:id="rId17"/>
    <p:sldId id="273" r:id="rId18"/>
    <p:sldId id="265" r:id="rId19"/>
    <p:sldId id="268"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EF76C56-84BF-4915-9B94-21CEE3C9A6BD}" type="datetimeFigureOut">
              <a:rPr lang="en-US" smtClean="0"/>
              <a:pPr/>
              <a:t>4/13/2022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802BAB-3B8A-43F8-8B6A-FDF3B765FA7E}"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EF76C56-84BF-4915-9B94-21CEE3C9A6BD}" type="datetimeFigureOut">
              <a:rPr lang="en-US" smtClean="0"/>
              <a:pPr/>
              <a:t>4/13/2022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802BAB-3B8A-43F8-8B6A-FDF3B765FA7E}"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EF76C56-84BF-4915-9B94-21CEE3C9A6BD}" type="datetimeFigureOut">
              <a:rPr lang="en-US" smtClean="0"/>
              <a:pPr/>
              <a:t>4/13/2022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802BAB-3B8A-43F8-8B6A-FDF3B765FA7E}"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EF76C56-84BF-4915-9B94-21CEE3C9A6BD}" type="datetimeFigureOut">
              <a:rPr lang="en-US" smtClean="0"/>
              <a:pPr/>
              <a:t>4/13/2022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802BAB-3B8A-43F8-8B6A-FDF3B765FA7E}"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EF76C56-84BF-4915-9B94-21CEE3C9A6BD}" type="datetimeFigureOut">
              <a:rPr lang="en-US" smtClean="0"/>
              <a:pPr/>
              <a:t>4/13/2022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802BAB-3B8A-43F8-8B6A-FDF3B765FA7E}"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EF76C56-84BF-4915-9B94-21CEE3C9A6BD}" type="datetimeFigureOut">
              <a:rPr lang="en-US" smtClean="0"/>
              <a:pPr/>
              <a:t>4/13/2022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2802BAB-3B8A-43F8-8B6A-FDF3B765FA7E}"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EF76C56-84BF-4915-9B94-21CEE3C9A6BD}" type="datetimeFigureOut">
              <a:rPr lang="en-US" smtClean="0"/>
              <a:pPr/>
              <a:t>4/13/2022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2802BAB-3B8A-43F8-8B6A-FDF3B765FA7E}"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EF76C56-84BF-4915-9B94-21CEE3C9A6BD}" type="datetimeFigureOut">
              <a:rPr lang="en-US" smtClean="0"/>
              <a:pPr/>
              <a:t>4/13/2022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2802BAB-3B8A-43F8-8B6A-FDF3B765FA7E}"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EF76C56-84BF-4915-9B94-21CEE3C9A6BD}" type="datetimeFigureOut">
              <a:rPr lang="en-US" smtClean="0"/>
              <a:pPr/>
              <a:t>4/13/2022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2802BAB-3B8A-43F8-8B6A-FDF3B765FA7E}"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EF76C56-84BF-4915-9B94-21CEE3C9A6BD}" type="datetimeFigureOut">
              <a:rPr lang="en-US" smtClean="0"/>
              <a:pPr/>
              <a:t>4/13/2022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2802BAB-3B8A-43F8-8B6A-FDF3B765FA7E}"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EF76C56-84BF-4915-9B94-21CEE3C9A6BD}" type="datetimeFigureOut">
              <a:rPr lang="en-US" smtClean="0"/>
              <a:pPr/>
              <a:t>4/13/2022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2802BAB-3B8A-43F8-8B6A-FDF3B765FA7E}"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EF76C56-84BF-4915-9B94-21CEE3C9A6BD}" type="datetimeFigureOut">
              <a:rPr lang="en-US" smtClean="0"/>
              <a:pPr/>
              <a:t>4/13/2022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2802BAB-3B8A-43F8-8B6A-FDF3B765FA7E}"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tile tx="0" ty="0" sx="100000" sy="100000" flip="none" algn="tl"/>
        </a:blipFill>
        <a:effectLst/>
      </p:bgPr>
    </p:bg>
    <p:spTree>
      <p:nvGrpSpPr>
        <p:cNvPr id="1" name=""/>
        <p:cNvGrpSpPr/>
        <p:nvPr/>
      </p:nvGrpSpPr>
      <p:grpSpPr>
        <a:xfrm>
          <a:off x="0" y="0"/>
          <a:ext cx="0" cy="0"/>
          <a:chOff x="0" y="0"/>
          <a:chExt cx="0" cy="0"/>
        </a:xfrm>
      </p:grpSpPr>
      <p:pic>
        <p:nvPicPr>
          <p:cNvPr id="18434" name="Picture 2" descr="Background mầm non đẹp"/>
          <p:cNvPicPr>
            <a:picLocks noChangeAspect="1" noChangeArrowheads="1"/>
          </p:cNvPicPr>
          <p:nvPr/>
        </p:nvPicPr>
        <p:blipFill>
          <a:blip r:embed="rId3"/>
          <a:srcRect/>
          <a:stretch>
            <a:fillRect/>
          </a:stretch>
        </p:blipFill>
        <p:spPr bwMode="auto">
          <a:xfrm>
            <a:off x="0" y="0"/>
            <a:ext cx="9144000" cy="6629400"/>
          </a:xfrm>
          <a:prstGeom prst="rect">
            <a:avLst/>
          </a:prstGeom>
          <a:noFill/>
        </p:spPr>
      </p:pic>
      <p:pic>
        <p:nvPicPr>
          <p:cNvPr id="5" name="Picture 2" descr="Background mầm non đẹp"/>
          <p:cNvPicPr>
            <a:picLocks noChangeAspect="1" noChangeArrowheads="1"/>
          </p:cNvPicPr>
          <p:nvPr/>
        </p:nvPicPr>
        <p:blipFill>
          <a:blip r:embed="rId4"/>
          <a:stretch>
            <a:fillRect/>
          </a:stretch>
        </p:blipFill>
        <p:spPr bwMode="auto">
          <a:xfrm>
            <a:off x="18866" y="0"/>
            <a:ext cx="9125134" cy="6858000"/>
          </a:xfrm>
          <a:prstGeom prst="rect">
            <a:avLst/>
          </a:prstGeom>
          <a:noFill/>
        </p:spPr>
      </p:pic>
      <p:sp>
        <p:nvSpPr>
          <p:cNvPr id="6" name="TextBox 5"/>
          <p:cNvSpPr txBox="1"/>
          <p:nvPr/>
        </p:nvSpPr>
        <p:spPr>
          <a:xfrm>
            <a:off x="1828800" y="685800"/>
            <a:ext cx="6400800" cy="1754326"/>
          </a:xfrm>
          <a:prstGeom prst="rect">
            <a:avLst/>
          </a:prstGeom>
          <a:noFill/>
        </p:spPr>
        <p:txBody>
          <a:bodyPr wrap="square" rtlCol="0">
            <a:spAutoFit/>
          </a:bodyPr>
          <a:lstStyle/>
          <a:p>
            <a:pPr algn="ctr"/>
            <a:r>
              <a:rPr lang="en-US" b="1" dirty="0" smtClean="0">
                <a:latin typeface="Times New Roman" pitchFamily="18" charset="0"/>
                <a:cs typeface="Times New Roman" pitchFamily="18" charset="0"/>
              </a:rPr>
              <a:t>PHÒNG GIÁO DỤC VÀ ĐÀO TẠO HUYỆN TIÊN LÃNG </a:t>
            </a:r>
          </a:p>
          <a:p>
            <a:pPr algn="ctr"/>
            <a:r>
              <a:rPr lang="en-US" b="1" dirty="0" smtClean="0">
                <a:latin typeface="Times New Roman" pitchFamily="18" charset="0"/>
                <a:cs typeface="Times New Roman" pitchFamily="18" charset="0"/>
              </a:rPr>
              <a:t>TRƯỜNG MẦM NON TIÊN THANH </a:t>
            </a:r>
            <a:r>
              <a:rPr lang="en-US" b="1" dirty="0" smtClean="0">
                <a:latin typeface="Times New Roman" pitchFamily="18" charset="0"/>
                <a:cs typeface="Times New Roman" pitchFamily="18" charset="0"/>
              </a:rPr>
              <a:t> </a:t>
            </a:r>
            <a:endParaRPr lang="en-US" b="1" dirty="0" smtClean="0">
              <a:latin typeface="Times New Roman" pitchFamily="18" charset="0"/>
              <a:cs typeface="Times New Roman" pitchFamily="18" charset="0"/>
            </a:endParaRPr>
          </a:p>
          <a:p>
            <a:pPr algn="ctr"/>
            <a:endParaRPr lang="en-US" b="1" dirty="0" smtClean="0">
              <a:solidFill>
                <a:srgbClr val="FF0000"/>
              </a:solidFill>
              <a:latin typeface="Times New Roman" pitchFamily="18" charset="0"/>
              <a:cs typeface="Times New Roman" pitchFamily="18" charset="0"/>
            </a:endParaRPr>
          </a:p>
          <a:p>
            <a:pPr algn="ctr"/>
            <a:r>
              <a:rPr lang="en-US" sz="3600" b="1" dirty="0" smtClean="0">
                <a:solidFill>
                  <a:srgbClr val="FF0000"/>
                </a:solidFill>
                <a:latin typeface="Times New Roman" pitchFamily="18" charset="0"/>
                <a:cs typeface="Times New Roman" pitchFamily="18" charset="0"/>
              </a:rPr>
              <a:t>BÀI THUYẾT TRÌNH </a:t>
            </a:r>
          </a:p>
          <a:p>
            <a:pPr algn="ctr"/>
            <a:endParaRPr lang="en-US" b="1" dirty="0" smtClean="0">
              <a:solidFill>
                <a:srgbClr val="FF0000"/>
              </a:solidFill>
              <a:latin typeface="Times New Roman" pitchFamily="18" charset="0"/>
              <a:cs typeface="Times New Roman" pitchFamily="18" charset="0"/>
            </a:endParaRPr>
          </a:p>
        </p:txBody>
      </p:sp>
      <p:sp>
        <p:nvSpPr>
          <p:cNvPr id="12" name="TextBox 11"/>
          <p:cNvSpPr txBox="1"/>
          <p:nvPr/>
        </p:nvSpPr>
        <p:spPr>
          <a:xfrm>
            <a:off x="533400" y="2514600"/>
            <a:ext cx="7848600" cy="3170099"/>
          </a:xfrm>
          <a:prstGeom prst="rect">
            <a:avLst/>
          </a:prstGeom>
          <a:noFill/>
        </p:spPr>
        <p:txBody>
          <a:bodyPr wrap="square" rtlCol="0">
            <a:spAutoFit/>
          </a:bodyPr>
          <a:lstStyle/>
          <a:p>
            <a:pPr lvl="0" algn="ctr" eaLnBrk="0" fontAlgn="base" hangingPunct="0">
              <a:spcBef>
                <a:spcPct val="0"/>
              </a:spcBef>
              <a:spcAft>
                <a:spcPct val="0"/>
              </a:spcAft>
            </a:pPr>
            <a:endParaRPr lang="en-US" b="1" dirty="0" smtClean="0">
              <a:solidFill>
                <a:srgbClr val="FF0000"/>
              </a:solidFill>
              <a:latin typeface="Times New Roman" pitchFamily="18" charset="0"/>
              <a:cs typeface="Times New Roman" pitchFamily="18" charset="0"/>
            </a:endParaRPr>
          </a:p>
          <a:p>
            <a:pPr algn="ctr" eaLnBrk="0" fontAlgn="base" hangingPunct="0">
              <a:spcBef>
                <a:spcPct val="0"/>
              </a:spcBef>
              <a:spcAft>
                <a:spcPct val="0"/>
              </a:spcAft>
            </a:pPr>
            <a:r>
              <a:rPr lang="en-US" sz="2800" b="1" dirty="0" smtClean="0">
                <a:solidFill>
                  <a:srgbClr val="C00000"/>
                </a:solidFill>
                <a:latin typeface="Times New Roman" pitchFamily="18" charset="0"/>
                <a:ea typeface="Times New Roman" pitchFamily="18" charset="0"/>
                <a:cs typeface="Times New Roman" pitchFamily="18" charset="0"/>
              </a:rPr>
              <a:t>Đề tài</a:t>
            </a:r>
            <a:r>
              <a:rPr lang="en-US" sz="2800" dirty="0" smtClean="0">
                <a:solidFill>
                  <a:srgbClr val="C00000"/>
                </a:solidFill>
                <a:latin typeface="Times New Roman" pitchFamily="18" charset="0"/>
                <a:ea typeface="Times New Roman" pitchFamily="18" charset="0"/>
                <a:cs typeface="Times New Roman" pitchFamily="18" charset="0"/>
              </a:rPr>
              <a:t>: </a:t>
            </a:r>
            <a:r>
              <a:rPr lang="pt-BR" sz="2800" b="1" i="1" dirty="0" smtClean="0">
                <a:solidFill>
                  <a:srgbClr val="C00000"/>
                </a:solidFill>
                <a:latin typeface="Times New Roman" pitchFamily="18" charset="0"/>
                <a:cs typeface="Times New Roman" pitchFamily="18" charset="0"/>
              </a:rPr>
              <a:t>“Một số</a:t>
            </a:r>
            <a:r>
              <a:rPr lang="pt-BR" sz="2800" i="1" dirty="0" smtClean="0">
                <a:solidFill>
                  <a:srgbClr val="C00000"/>
                </a:solidFill>
                <a:latin typeface="Times New Roman" pitchFamily="18" charset="0"/>
                <a:cs typeface="Times New Roman" pitchFamily="18" charset="0"/>
              </a:rPr>
              <a:t> </a:t>
            </a:r>
            <a:r>
              <a:rPr lang="en-US" sz="2800" b="1" i="1" dirty="0" smtClean="0">
                <a:solidFill>
                  <a:srgbClr val="C00000"/>
                </a:solidFill>
                <a:latin typeface="Times New Roman" pitchFamily="18" charset="0"/>
                <a:cs typeface="Times New Roman" pitchFamily="18" charset="0"/>
              </a:rPr>
              <a:t>biện</a:t>
            </a:r>
            <a:r>
              <a:rPr lang="vi-VN" sz="2800" b="1" i="1" dirty="0" smtClean="0">
                <a:solidFill>
                  <a:srgbClr val="C00000"/>
                </a:solidFill>
                <a:latin typeface="Times New Roman" pitchFamily="18" charset="0"/>
                <a:cs typeface="Times New Roman" pitchFamily="18" charset="0"/>
              </a:rPr>
              <a:t> pháp giúp trẻ</a:t>
            </a:r>
            <a:endParaRPr lang="en-US" sz="2800" b="1" i="1" dirty="0" smtClean="0">
              <a:solidFill>
                <a:srgbClr val="C00000"/>
              </a:solidFill>
              <a:latin typeface="Times New Roman" pitchFamily="18" charset="0"/>
              <a:cs typeface="Times New Roman" pitchFamily="18" charset="0"/>
            </a:endParaRPr>
          </a:p>
          <a:p>
            <a:pPr algn="ctr" eaLnBrk="0" fontAlgn="base" hangingPunct="0">
              <a:spcBef>
                <a:spcPct val="0"/>
              </a:spcBef>
              <a:spcAft>
                <a:spcPct val="0"/>
              </a:spcAft>
            </a:pPr>
            <a:r>
              <a:rPr lang="vi-VN" sz="2800" b="1" i="1" dirty="0" smtClean="0">
                <a:solidFill>
                  <a:srgbClr val="C00000"/>
                </a:solidFill>
                <a:latin typeface="Times New Roman" pitchFamily="18" charset="0"/>
                <a:cs typeface="Times New Roman" pitchFamily="18" charset="0"/>
              </a:rPr>
              <a:t> 24-</a:t>
            </a:r>
            <a:r>
              <a:rPr lang="en-US" sz="2800" b="1" i="1" dirty="0" smtClean="0">
                <a:solidFill>
                  <a:srgbClr val="C00000"/>
                </a:solidFill>
                <a:latin typeface="Times New Roman" pitchFamily="18" charset="0"/>
                <a:cs typeface="Times New Roman" pitchFamily="18" charset="0"/>
              </a:rPr>
              <a:t>3</a:t>
            </a:r>
            <a:r>
              <a:rPr lang="vi-VN" sz="2800" b="1" i="1" dirty="0" smtClean="0">
                <a:solidFill>
                  <a:srgbClr val="C00000"/>
                </a:solidFill>
                <a:latin typeface="Times New Roman" pitchFamily="18" charset="0"/>
                <a:cs typeface="Times New Roman" pitchFamily="18" charset="0"/>
              </a:rPr>
              <a:t>6 tháng tích cực hoạt động với đồ vật”</a:t>
            </a:r>
            <a:endParaRPr lang="en-US" sz="2800" b="1" i="1" dirty="0" smtClean="0">
              <a:solidFill>
                <a:srgbClr val="C00000"/>
              </a:solidFill>
              <a:latin typeface="Times New Roman" pitchFamily="18" charset="0"/>
              <a:cs typeface="Times New Roman" pitchFamily="18" charset="0"/>
            </a:endParaRPr>
          </a:p>
          <a:p>
            <a:pPr lvl="0" algn="ctr" eaLnBrk="0" fontAlgn="base" hangingPunct="0">
              <a:spcBef>
                <a:spcPct val="0"/>
              </a:spcBef>
              <a:spcAft>
                <a:spcPct val="0"/>
              </a:spcAft>
            </a:pPr>
            <a:endParaRPr lang="en-US" b="1" i="1" dirty="0">
              <a:solidFill>
                <a:srgbClr val="C00000"/>
              </a:solidFill>
              <a:latin typeface="Times New Roman" pitchFamily="18" charset="0"/>
              <a:cs typeface="Times New Roman" pitchFamily="18" charset="0"/>
            </a:endParaRPr>
          </a:p>
          <a:p>
            <a:pPr lvl="0" algn="ctr" eaLnBrk="0" fontAlgn="base" hangingPunct="0">
              <a:spcBef>
                <a:spcPct val="0"/>
              </a:spcBef>
              <a:spcAft>
                <a:spcPct val="0"/>
              </a:spcAft>
            </a:pPr>
            <a:r>
              <a:rPr lang="en-US" sz="2400" b="1" dirty="0" err="1" smtClean="0">
                <a:solidFill>
                  <a:srgbClr val="000000"/>
                </a:solidFill>
                <a:latin typeface="Times New Roman" pitchFamily="18" charset="0"/>
                <a:ea typeface="Times New Roman" pitchFamily="18" charset="0"/>
                <a:cs typeface="Times New Roman" pitchFamily="18" charset="0"/>
              </a:rPr>
              <a:t>Tác</a:t>
            </a:r>
            <a:r>
              <a:rPr lang="en-US" sz="2400" b="1" dirty="0" smtClean="0">
                <a:solidFill>
                  <a:srgbClr val="000000"/>
                </a:solidFill>
                <a:latin typeface="Times New Roman" pitchFamily="18" charset="0"/>
                <a:ea typeface="Times New Roman" pitchFamily="18" charset="0"/>
                <a:cs typeface="Times New Roman" pitchFamily="18" charset="0"/>
              </a:rPr>
              <a:t> </a:t>
            </a:r>
            <a:r>
              <a:rPr lang="en-US" sz="2400" b="1" dirty="0" err="1" smtClean="0">
                <a:solidFill>
                  <a:srgbClr val="000000"/>
                </a:solidFill>
                <a:latin typeface="Times New Roman" pitchFamily="18" charset="0"/>
                <a:ea typeface="Times New Roman" pitchFamily="18" charset="0"/>
                <a:cs typeface="Times New Roman" pitchFamily="18" charset="0"/>
              </a:rPr>
              <a:t>giả</a:t>
            </a:r>
            <a:r>
              <a:rPr lang="en-US" sz="2400" b="1" dirty="0" smtClean="0">
                <a:solidFill>
                  <a:srgbClr val="000000"/>
                </a:solidFill>
                <a:latin typeface="Times New Roman" pitchFamily="18" charset="0"/>
                <a:ea typeface="Times New Roman" pitchFamily="18" charset="0"/>
                <a:cs typeface="Times New Roman" pitchFamily="18" charset="0"/>
              </a:rPr>
              <a:t>: </a:t>
            </a:r>
            <a:r>
              <a:rPr lang="en-US" sz="2400" b="1" dirty="0" err="1" smtClean="0">
                <a:solidFill>
                  <a:srgbClr val="000000"/>
                </a:solidFill>
                <a:latin typeface="Times New Roman" pitchFamily="18" charset="0"/>
                <a:ea typeface="Times New Roman" pitchFamily="18" charset="0"/>
                <a:cs typeface="Times New Roman" pitchFamily="18" charset="0"/>
              </a:rPr>
              <a:t>Đào</a:t>
            </a:r>
            <a:r>
              <a:rPr lang="en-US" sz="2400" b="1" dirty="0" smtClean="0">
                <a:solidFill>
                  <a:srgbClr val="000000"/>
                </a:solidFill>
                <a:latin typeface="Times New Roman" pitchFamily="18" charset="0"/>
                <a:ea typeface="Times New Roman" pitchFamily="18" charset="0"/>
                <a:cs typeface="Times New Roman" pitchFamily="18" charset="0"/>
              </a:rPr>
              <a:t> </a:t>
            </a:r>
            <a:r>
              <a:rPr lang="en-US" sz="2400" b="1" dirty="0" err="1" smtClean="0">
                <a:solidFill>
                  <a:srgbClr val="000000"/>
                </a:solidFill>
                <a:latin typeface="Times New Roman" pitchFamily="18" charset="0"/>
                <a:ea typeface="Times New Roman" pitchFamily="18" charset="0"/>
                <a:cs typeface="Times New Roman" pitchFamily="18" charset="0"/>
              </a:rPr>
              <a:t>Thị</a:t>
            </a:r>
            <a:r>
              <a:rPr lang="en-US" sz="2400" b="1" dirty="0" smtClean="0">
                <a:solidFill>
                  <a:srgbClr val="000000"/>
                </a:solidFill>
                <a:latin typeface="Times New Roman" pitchFamily="18" charset="0"/>
                <a:ea typeface="Times New Roman" pitchFamily="18" charset="0"/>
                <a:cs typeface="Times New Roman" pitchFamily="18" charset="0"/>
              </a:rPr>
              <a:t> </a:t>
            </a:r>
            <a:r>
              <a:rPr lang="en-US" sz="2400" b="1" dirty="0" err="1" smtClean="0">
                <a:solidFill>
                  <a:srgbClr val="000000"/>
                </a:solidFill>
                <a:latin typeface="Times New Roman" pitchFamily="18" charset="0"/>
                <a:ea typeface="Times New Roman" pitchFamily="18" charset="0"/>
                <a:cs typeface="Times New Roman" pitchFamily="18" charset="0"/>
              </a:rPr>
              <a:t>Tuyết</a:t>
            </a:r>
            <a:r>
              <a:rPr lang="en-US" sz="2400" b="1" dirty="0" smtClean="0">
                <a:solidFill>
                  <a:srgbClr val="000000"/>
                </a:solidFill>
                <a:latin typeface="Times New Roman" pitchFamily="18" charset="0"/>
                <a:ea typeface="Times New Roman" pitchFamily="18" charset="0"/>
                <a:cs typeface="Times New Roman" pitchFamily="18" charset="0"/>
              </a:rPr>
              <a:t> Mai</a:t>
            </a:r>
          </a:p>
          <a:p>
            <a:pPr lvl="0" algn="ctr" eaLnBrk="0" fontAlgn="base" hangingPunct="0">
              <a:spcBef>
                <a:spcPct val="0"/>
              </a:spcBef>
              <a:spcAft>
                <a:spcPct val="0"/>
              </a:spcAft>
            </a:pPr>
            <a:r>
              <a:rPr lang="en-US" sz="2400" b="1" dirty="0" smtClean="0">
                <a:solidFill>
                  <a:srgbClr val="000000"/>
                </a:solidFill>
                <a:latin typeface="Times New Roman" pitchFamily="18" charset="0"/>
                <a:cs typeface="Times New Roman" pitchFamily="18" charset="0"/>
              </a:rPr>
              <a:t>Giáo </a:t>
            </a:r>
            <a:r>
              <a:rPr lang="en-US" sz="2400" b="1" dirty="0" smtClean="0">
                <a:solidFill>
                  <a:srgbClr val="000000"/>
                </a:solidFill>
                <a:latin typeface="Times New Roman" pitchFamily="18" charset="0"/>
                <a:cs typeface="Times New Roman" pitchFamily="18" charset="0"/>
              </a:rPr>
              <a:t>viên</a:t>
            </a:r>
            <a:r>
              <a:rPr lang="en-US" sz="2400" b="1" dirty="0" smtClean="0">
                <a:solidFill>
                  <a:srgbClr val="000000"/>
                </a:solidFill>
                <a:latin typeface="Times New Roman" pitchFamily="18" charset="0"/>
                <a:cs typeface="Times New Roman" pitchFamily="18" charset="0"/>
              </a:rPr>
              <a:t> </a:t>
            </a:r>
            <a:r>
              <a:rPr lang="en-US" sz="2400" b="1" dirty="0" smtClean="0">
                <a:solidFill>
                  <a:srgbClr val="000000"/>
                </a:solidFill>
                <a:latin typeface="Times New Roman" pitchFamily="18" charset="0"/>
                <a:cs typeface="Times New Roman" pitchFamily="18" charset="0"/>
              </a:rPr>
              <a:t>lớp nhà trẻ 24-36 tháng </a:t>
            </a:r>
            <a:r>
              <a:rPr lang="en-US" sz="2400" b="1" dirty="0" smtClean="0">
                <a:solidFill>
                  <a:srgbClr val="000000"/>
                </a:solidFill>
                <a:latin typeface="Times New Roman" pitchFamily="18" charset="0"/>
                <a:cs typeface="Times New Roman" pitchFamily="18" charset="0"/>
              </a:rPr>
              <a:t> </a:t>
            </a:r>
          </a:p>
          <a:p>
            <a:pPr lvl="0" algn="ctr" eaLnBrk="0" fontAlgn="base" hangingPunct="0">
              <a:spcBef>
                <a:spcPct val="0"/>
              </a:spcBef>
              <a:spcAft>
                <a:spcPct val="0"/>
              </a:spcAft>
            </a:pPr>
            <a:r>
              <a:rPr lang="en-US" sz="2400" b="1" dirty="0" smtClean="0">
                <a:solidFill>
                  <a:srgbClr val="000000"/>
                </a:solidFill>
                <a:latin typeface="Times New Roman" pitchFamily="18" charset="0"/>
                <a:cs typeface="Times New Roman" pitchFamily="18" charset="0"/>
              </a:rPr>
              <a:t> </a:t>
            </a:r>
            <a:r>
              <a:rPr lang="en-US" sz="2400" b="1" dirty="0" smtClean="0">
                <a:solidFill>
                  <a:srgbClr val="000000"/>
                </a:solidFill>
                <a:latin typeface="Times New Roman" pitchFamily="18" charset="0"/>
                <a:cs typeface="Times New Roman" pitchFamily="18" charset="0"/>
              </a:rPr>
              <a:t>Trường Mầm non Tiên Thanh </a:t>
            </a:r>
          </a:p>
          <a:p>
            <a:pPr algn="ctr" eaLnBrk="0" fontAlgn="base" hangingPunct="0">
              <a:spcBef>
                <a:spcPct val="0"/>
              </a:spcBef>
              <a:spcAft>
                <a:spcPct val="0"/>
              </a:spcAft>
            </a:pPr>
            <a:endParaRPr lang="en-US" dirty="0" smtClean="0">
              <a:solidFill>
                <a:srgbClr val="C00000"/>
              </a:solidFill>
              <a:latin typeface="Times New Roman" pitchFamily="18" charset="0"/>
              <a:cs typeface="Times New Roman" pitchFamily="18" charset="0"/>
            </a:endParaRPr>
          </a:p>
          <a:p>
            <a:pPr lvl="0" algn="ctr" eaLnBrk="0" fontAlgn="base" hangingPunct="0">
              <a:spcBef>
                <a:spcPct val="0"/>
              </a:spcBef>
              <a:spcAft>
                <a:spcPct val="0"/>
              </a:spcAft>
            </a:pPr>
            <a:endParaRPr lang="en-US" dirty="0">
              <a:solidFill>
                <a:srgbClr val="FF0000"/>
              </a:solidFill>
              <a:latin typeface="Times New Roman" pitchFamily="18" charset="0"/>
              <a:cs typeface="Times New Roman" pitchFamily="18" charset="0"/>
            </a:endParaRPr>
          </a:p>
        </p:txBody>
      </p:sp>
    </p:spTree>
  </p:cSld>
  <p:clrMapOvr>
    <a:masterClrMapping/>
  </p:clrMapOvr>
  <p:transition>
    <p:wip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ounded Rectangle 2"/>
          <p:cNvSpPr/>
          <p:nvPr/>
        </p:nvSpPr>
        <p:spPr>
          <a:xfrm>
            <a:off x="685800" y="2590800"/>
            <a:ext cx="2057400" cy="320040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b="1" dirty="0" smtClean="0">
                <a:latin typeface="Times New Roman" pitchFamily="18" charset="0"/>
                <a:ea typeface="Times New Roman" pitchFamily="18" charset="0"/>
                <a:cs typeface="Times New Roman" pitchFamily="18" charset="0"/>
              </a:rPr>
              <a:t>- C</a:t>
            </a:r>
            <a:r>
              <a:rPr lang="vi-VN" b="1" dirty="0" smtClean="0">
                <a:latin typeface="Times New Roman" pitchFamily="18" charset="0"/>
                <a:ea typeface="Times New Roman" pitchFamily="18" charset="0"/>
                <a:cs typeface="Times New Roman" pitchFamily="18" charset="0"/>
              </a:rPr>
              <a:t>ô phải sáng tạo, linh hoạt tạo ra các tình huống để </a:t>
            </a:r>
            <a:r>
              <a:rPr lang="en-US" b="1" dirty="0" smtClean="0">
                <a:latin typeface="Times New Roman" pitchFamily="18" charset="0"/>
                <a:ea typeface="Times New Roman" pitchFamily="18" charset="0"/>
                <a:cs typeface="Times New Roman" pitchFamily="18" charset="0"/>
              </a:rPr>
              <a:t>tạo </a:t>
            </a:r>
            <a:r>
              <a:rPr lang="vi-VN" b="1" dirty="0" smtClean="0">
                <a:latin typeface="Times New Roman" pitchFamily="18" charset="0"/>
                <a:ea typeface="Times New Roman" pitchFamily="18" charset="0"/>
                <a:cs typeface="Times New Roman" pitchFamily="18" charset="0"/>
              </a:rPr>
              <a:t> hứng thú đồng thời cuốn hút sự chú ý của trẻ</a:t>
            </a:r>
            <a:endParaRPr lang="en-US" sz="2000" b="1" dirty="0">
              <a:latin typeface="Times New Roman" pitchFamily="18" charset="0"/>
              <a:cs typeface="Times New Roman" pitchFamily="18" charset="0"/>
            </a:endParaRPr>
          </a:p>
        </p:txBody>
      </p:sp>
      <p:sp>
        <p:nvSpPr>
          <p:cNvPr id="5" name="TextBox 4"/>
          <p:cNvSpPr txBox="1"/>
          <p:nvPr/>
        </p:nvSpPr>
        <p:spPr>
          <a:xfrm>
            <a:off x="4648200" y="5562600"/>
            <a:ext cx="3657600" cy="707886"/>
          </a:xfrm>
          <a:prstGeom prst="rect">
            <a:avLst/>
          </a:prstGeom>
          <a:noFill/>
        </p:spPr>
        <p:txBody>
          <a:bodyPr wrap="square" rtlCol="0">
            <a:spAutoFit/>
          </a:bodyPr>
          <a:lstStyle/>
          <a:p>
            <a:pPr algn="ctr"/>
            <a:r>
              <a:rPr lang="en-US" sz="2000" b="1" i="1" dirty="0" smtClean="0">
                <a:latin typeface="Times New Roman" pitchFamily="18" charset="0"/>
                <a:cs typeface="Times New Roman" pitchFamily="18" charset="0"/>
              </a:rPr>
              <a:t>           </a:t>
            </a:r>
            <a:r>
              <a:rPr lang="en-US" sz="2000" b="1" i="1" dirty="0" smtClean="0">
                <a:solidFill>
                  <a:srgbClr val="FF0000"/>
                </a:solidFill>
                <a:latin typeface="Times New Roman" pitchFamily="18" charset="0"/>
                <a:cs typeface="Times New Roman" pitchFamily="18" charset="0"/>
              </a:rPr>
              <a:t>Hình ảnh giáo viên tạo  hứng thú cho trẻ khi vào tiết học </a:t>
            </a:r>
            <a:endParaRPr lang="en-US" sz="2000" b="1" i="1" dirty="0">
              <a:solidFill>
                <a:srgbClr val="FF0000"/>
              </a:solidFill>
              <a:latin typeface="Times New Roman" pitchFamily="18" charset="0"/>
              <a:cs typeface="Times New Roman" pitchFamily="18" charset="0"/>
            </a:endParaRPr>
          </a:p>
        </p:txBody>
      </p:sp>
      <p:pic>
        <p:nvPicPr>
          <p:cNvPr id="9" name="Picture 8" descr="5349f8c144888ad6d399.jpg"/>
          <p:cNvPicPr>
            <a:picLocks noChangeAspect="1"/>
          </p:cNvPicPr>
          <p:nvPr/>
        </p:nvPicPr>
        <p:blipFill>
          <a:blip r:embed="rId3" cstate="print"/>
          <a:stretch>
            <a:fillRect/>
          </a:stretch>
        </p:blipFill>
        <p:spPr>
          <a:xfrm>
            <a:off x="3810000" y="1943100"/>
            <a:ext cx="4572000" cy="4495800"/>
          </a:xfrm>
          <a:prstGeom prst="rect">
            <a:avLst/>
          </a:prstGeom>
          <a:ln>
            <a:noFill/>
          </a:ln>
          <a:effectLst>
            <a:softEdge rad="112500"/>
          </a:effectLst>
        </p:spPr>
      </p:pic>
      <p:sp>
        <p:nvSpPr>
          <p:cNvPr id="2" name="Rectangle 1"/>
          <p:cNvSpPr/>
          <p:nvPr/>
        </p:nvSpPr>
        <p:spPr>
          <a:xfrm>
            <a:off x="838200" y="484043"/>
            <a:ext cx="7467600" cy="954107"/>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r>
              <a:rPr lang="en-US" sz="2800" b="1" i="1" dirty="0" err="1" bmk="">
                <a:solidFill>
                  <a:srgbClr val="C00000"/>
                </a:solidFill>
                <a:latin typeface="Times New Roman" pitchFamily="18" charset="0"/>
                <a:ea typeface="Times New Roman" pitchFamily="18" charset="0"/>
                <a:cs typeface="Times New Roman" pitchFamily="18" charset="0"/>
              </a:rPr>
              <a:t>Biện</a:t>
            </a:r>
            <a:r>
              <a:rPr lang="en-US" sz="2800" b="1" i="1" dirty="0" bmk="">
                <a:solidFill>
                  <a:srgbClr val="C00000"/>
                </a:solidFill>
                <a:latin typeface="Times New Roman" pitchFamily="18" charset="0"/>
                <a:ea typeface="Times New Roman" pitchFamily="18" charset="0"/>
                <a:cs typeface="Times New Roman" pitchFamily="18" charset="0"/>
              </a:rPr>
              <a:t> </a:t>
            </a:r>
            <a:r>
              <a:rPr lang="vi-VN" sz="2800" b="1" i="1" dirty="0" bmk="">
                <a:solidFill>
                  <a:srgbClr val="C00000"/>
                </a:solidFill>
                <a:latin typeface="Times New Roman" pitchFamily="18" charset="0"/>
                <a:ea typeface="Times New Roman" pitchFamily="18" charset="0"/>
                <a:cs typeface="Times New Roman" pitchFamily="18" charset="0"/>
              </a:rPr>
              <a:t>pháp</a:t>
            </a:r>
            <a:r>
              <a:rPr lang="nl-NL" sz="2800" b="1" i="1" dirty="0" bmk="_Toc510909192">
                <a:solidFill>
                  <a:srgbClr val="C00000"/>
                </a:solidFill>
                <a:latin typeface="Times New Roman" pitchFamily="18" charset="0"/>
                <a:ea typeface="Times New Roman" pitchFamily="18" charset="0"/>
                <a:cs typeface="Times New Roman" pitchFamily="18" charset="0"/>
              </a:rPr>
              <a:t> 2</a:t>
            </a:r>
            <a:r>
              <a:rPr lang="en-US" sz="2800" b="1" i="1" dirty="0">
                <a:solidFill>
                  <a:srgbClr val="C00000"/>
                </a:solidFill>
                <a:latin typeface="Times New Roman" pitchFamily="18" charset="0"/>
                <a:ea typeface="Times New Roman" pitchFamily="18" charset="0"/>
                <a:cs typeface="Times New Roman" pitchFamily="18" charset="0"/>
              </a:rPr>
              <a:t>: </a:t>
            </a:r>
            <a:r>
              <a:rPr lang="en-US" sz="2800" b="1" i="1" dirty="0" err="1">
                <a:solidFill>
                  <a:srgbClr val="C00000"/>
                </a:solidFill>
                <a:latin typeface="Times New Roman" pitchFamily="18" charset="0"/>
                <a:ea typeface="Times New Roman" pitchFamily="18" charset="0"/>
                <a:cs typeface="Times New Roman" pitchFamily="18" charset="0"/>
              </a:rPr>
              <a:t>Tạo</a:t>
            </a:r>
            <a:r>
              <a:rPr lang="en-US" sz="2800" b="1" i="1" dirty="0">
                <a:solidFill>
                  <a:srgbClr val="C00000"/>
                </a:solidFill>
                <a:latin typeface="Times New Roman" pitchFamily="18" charset="0"/>
                <a:ea typeface="Times New Roman" pitchFamily="18" charset="0"/>
                <a:cs typeface="Times New Roman" pitchFamily="18" charset="0"/>
              </a:rPr>
              <a:t> </a:t>
            </a:r>
            <a:r>
              <a:rPr lang="en-US" sz="2800" b="1" i="1" dirty="0" err="1">
                <a:solidFill>
                  <a:srgbClr val="C00000"/>
                </a:solidFill>
                <a:latin typeface="Times New Roman" pitchFamily="18" charset="0"/>
                <a:ea typeface="Times New Roman" pitchFamily="18" charset="0"/>
                <a:cs typeface="Times New Roman" pitchFamily="18" charset="0"/>
              </a:rPr>
              <a:t>sự</a:t>
            </a:r>
            <a:r>
              <a:rPr lang="en-US" sz="2800" b="1" i="1" dirty="0">
                <a:solidFill>
                  <a:srgbClr val="C00000"/>
                </a:solidFill>
                <a:latin typeface="Times New Roman" pitchFamily="18" charset="0"/>
                <a:ea typeface="Times New Roman" pitchFamily="18" charset="0"/>
                <a:cs typeface="Times New Roman" pitchFamily="18" charset="0"/>
              </a:rPr>
              <a:t> </a:t>
            </a:r>
            <a:r>
              <a:rPr lang="en-US" sz="2800" b="1" i="1" dirty="0" err="1">
                <a:solidFill>
                  <a:srgbClr val="C00000"/>
                </a:solidFill>
                <a:latin typeface="Times New Roman" pitchFamily="18" charset="0"/>
                <a:ea typeface="Times New Roman" pitchFamily="18" charset="0"/>
                <a:cs typeface="Times New Roman" pitchFamily="18" charset="0"/>
              </a:rPr>
              <a:t>hứng</a:t>
            </a:r>
            <a:r>
              <a:rPr lang="en-US" sz="2800" b="1" i="1" dirty="0">
                <a:solidFill>
                  <a:srgbClr val="C00000"/>
                </a:solidFill>
                <a:latin typeface="Times New Roman" pitchFamily="18" charset="0"/>
                <a:ea typeface="Times New Roman" pitchFamily="18" charset="0"/>
                <a:cs typeface="Times New Roman" pitchFamily="18" charset="0"/>
              </a:rPr>
              <a:t> </a:t>
            </a:r>
            <a:r>
              <a:rPr lang="en-US" sz="2800" b="1" i="1" dirty="0" err="1">
                <a:solidFill>
                  <a:srgbClr val="C00000"/>
                </a:solidFill>
                <a:latin typeface="Times New Roman" pitchFamily="18" charset="0"/>
                <a:ea typeface="Times New Roman" pitchFamily="18" charset="0"/>
                <a:cs typeface="Times New Roman" pitchFamily="18" charset="0"/>
              </a:rPr>
              <a:t>thú</a:t>
            </a:r>
            <a:r>
              <a:rPr lang="en-US" sz="2800" b="1" i="1" dirty="0">
                <a:solidFill>
                  <a:srgbClr val="C00000"/>
                </a:solidFill>
                <a:latin typeface="Times New Roman" pitchFamily="18" charset="0"/>
                <a:ea typeface="Times New Roman" pitchFamily="18" charset="0"/>
                <a:cs typeface="Times New Roman" pitchFamily="18" charset="0"/>
              </a:rPr>
              <a:t> </a:t>
            </a:r>
            <a:r>
              <a:rPr lang="en-US" sz="2800" b="1" i="1" dirty="0" err="1">
                <a:solidFill>
                  <a:srgbClr val="C00000"/>
                </a:solidFill>
                <a:latin typeface="Times New Roman" pitchFamily="18" charset="0"/>
                <a:ea typeface="Times New Roman" pitchFamily="18" charset="0"/>
                <a:cs typeface="Times New Roman" pitchFamily="18" charset="0"/>
              </a:rPr>
              <a:t>cho</a:t>
            </a:r>
            <a:r>
              <a:rPr lang="en-US" sz="2800" b="1" i="1" dirty="0">
                <a:solidFill>
                  <a:srgbClr val="C00000"/>
                </a:solidFill>
                <a:latin typeface="Times New Roman" pitchFamily="18" charset="0"/>
                <a:ea typeface="Times New Roman" pitchFamily="18" charset="0"/>
                <a:cs typeface="Times New Roman" pitchFamily="18" charset="0"/>
              </a:rPr>
              <a:t> </a:t>
            </a:r>
            <a:r>
              <a:rPr lang="en-US" sz="2800" b="1" i="1" dirty="0" err="1">
                <a:solidFill>
                  <a:srgbClr val="C00000"/>
                </a:solidFill>
                <a:latin typeface="Times New Roman" pitchFamily="18" charset="0"/>
                <a:ea typeface="Times New Roman" pitchFamily="18" charset="0"/>
                <a:cs typeface="Times New Roman" pitchFamily="18" charset="0"/>
              </a:rPr>
              <a:t>trẻ</a:t>
            </a:r>
            <a:r>
              <a:rPr lang="en-US" sz="2800" b="1" i="1" dirty="0">
                <a:solidFill>
                  <a:srgbClr val="C00000"/>
                </a:solidFill>
                <a:latin typeface="Times New Roman" pitchFamily="18" charset="0"/>
                <a:ea typeface="Times New Roman" pitchFamily="18" charset="0"/>
                <a:cs typeface="Times New Roman" pitchFamily="18" charset="0"/>
              </a:rPr>
              <a:t> </a:t>
            </a:r>
            <a:r>
              <a:rPr lang="en-US" sz="2800" b="1" i="1" dirty="0" err="1">
                <a:solidFill>
                  <a:srgbClr val="C00000"/>
                </a:solidFill>
                <a:latin typeface="Times New Roman" pitchFamily="18" charset="0"/>
                <a:ea typeface="Times New Roman" pitchFamily="18" charset="0"/>
                <a:cs typeface="Times New Roman" pitchFamily="18" charset="0"/>
              </a:rPr>
              <a:t>khi</a:t>
            </a:r>
            <a:r>
              <a:rPr lang="en-US" sz="2800" b="1" i="1" dirty="0">
                <a:solidFill>
                  <a:srgbClr val="C00000"/>
                </a:solidFill>
                <a:latin typeface="Times New Roman" pitchFamily="18" charset="0"/>
                <a:ea typeface="Times New Roman" pitchFamily="18" charset="0"/>
                <a:cs typeface="Times New Roman" pitchFamily="18" charset="0"/>
              </a:rPr>
              <a:t> </a:t>
            </a:r>
            <a:r>
              <a:rPr lang="vi-VN" sz="2800" b="1" i="1" dirty="0">
                <a:solidFill>
                  <a:srgbClr val="C00000"/>
                </a:solidFill>
                <a:latin typeface="Times New Roman" pitchFamily="18" charset="0"/>
                <a:ea typeface="Times New Roman" pitchFamily="18" charset="0"/>
                <a:cs typeface="Times New Roman" pitchFamily="18" charset="0"/>
              </a:rPr>
              <a:t>hoạt động với đồ vật</a:t>
            </a:r>
            <a:r>
              <a:rPr lang="en-US" sz="2800" b="1" i="1" dirty="0">
                <a:solidFill>
                  <a:srgbClr val="C00000"/>
                </a:solidFill>
                <a:latin typeface="Times New Roman" pitchFamily="18" charset="0"/>
                <a:ea typeface="Times New Roman" pitchFamily="18" charset="0"/>
                <a:cs typeface="Times New Roman" pitchFamily="18" charset="0"/>
              </a:rPr>
              <a:t> </a:t>
            </a:r>
            <a:r>
              <a:rPr lang="en-US" sz="2800" b="1" i="1" dirty="0" err="1">
                <a:solidFill>
                  <a:srgbClr val="C00000"/>
                </a:solidFill>
                <a:latin typeface="Times New Roman" pitchFamily="18" charset="0"/>
                <a:ea typeface="Times New Roman" pitchFamily="18" charset="0"/>
                <a:cs typeface="Times New Roman" pitchFamily="18" charset="0"/>
              </a:rPr>
              <a:t>mọi</a:t>
            </a:r>
            <a:r>
              <a:rPr lang="en-US" sz="2800" b="1" i="1" dirty="0">
                <a:solidFill>
                  <a:srgbClr val="C00000"/>
                </a:solidFill>
                <a:latin typeface="Times New Roman" pitchFamily="18" charset="0"/>
                <a:ea typeface="Times New Roman" pitchFamily="18" charset="0"/>
                <a:cs typeface="Times New Roman" pitchFamily="18" charset="0"/>
              </a:rPr>
              <a:t> </a:t>
            </a:r>
            <a:r>
              <a:rPr lang="en-US" sz="2800" b="1" i="1" dirty="0" err="1">
                <a:solidFill>
                  <a:srgbClr val="C00000"/>
                </a:solidFill>
                <a:latin typeface="Times New Roman" pitchFamily="18" charset="0"/>
                <a:ea typeface="Times New Roman" pitchFamily="18" charset="0"/>
                <a:cs typeface="Times New Roman" pitchFamily="18" charset="0"/>
              </a:rPr>
              <a:t>lúc</a:t>
            </a:r>
            <a:r>
              <a:rPr lang="en-US" sz="2800" b="1" i="1" dirty="0">
                <a:solidFill>
                  <a:srgbClr val="C00000"/>
                </a:solidFill>
                <a:latin typeface="Times New Roman" pitchFamily="18" charset="0"/>
                <a:ea typeface="Times New Roman" pitchFamily="18" charset="0"/>
                <a:cs typeface="Times New Roman" pitchFamily="18" charset="0"/>
              </a:rPr>
              <a:t> </a:t>
            </a:r>
            <a:r>
              <a:rPr lang="en-US" sz="2800" b="1" i="1" dirty="0" err="1">
                <a:solidFill>
                  <a:srgbClr val="C00000"/>
                </a:solidFill>
                <a:latin typeface="Times New Roman" pitchFamily="18" charset="0"/>
                <a:ea typeface="Times New Roman" pitchFamily="18" charset="0"/>
                <a:cs typeface="Times New Roman" pitchFamily="18" charset="0"/>
              </a:rPr>
              <a:t>mọi</a:t>
            </a:r>
            <a:r>
              <a:rPr lang="en-US" sz="2800" b="1" i="1" dirty="0">
                <a:solidFill>
                  <a:srgbClr val="C00000"/>
                </a:solidFill>
                <a:latin typeface="Times New Roman" pitchFamily="18" charset="0"/>
                <a:ea typeface="Times New Roman" pitchFamily="18" charset="0"/>
                <a:cs typeface="Times New Roman" pitchFamily="18" charset="0"/>
              </a:rPr>
              <a:t> </a:t>
            </a:r>
            <a:r>
              <a:rPr lang="en-US" sz="2800" b="1" i="1" dirty="0" err="1">
                <a:solidFill>
                  <a:srgbClr val="C00000"/>
                </a:solidFill>
                <a:latin typeface="Times New Roman" pitchFamily="18" charset="0"/>
                <a:ea typeface="Times New Roman" pitchFamily="18" charset="0"/>
                <a:cs typeface="Times New Roman" pitchFamily="18" charset="0"/>
              </a:rPr>
              <a:t>nơi</a:t>
            </a:r>
            <a:endParaRPr lang="en-US" sz="2800" dirty="0"/>
          </a:p>
        </p:txBody>
      </p:sp>
      <p:sp>
        <p:nvSpPr>
          <p:cNvPr id="8" name="Rectangle 7"/>
          <p:cNvSpPr/>
          <p:nvPr/>
        </p:nvSpPr>
        <p:spPr>
          <a:xfrm>
            <a:off x="838200" y="457200"/>
            <a:ext cx="7467600" cy="954107"/>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r>
              <a:rPr lang="en-US" sz="2800" b="1" i="1" dirty="0" err="1" bmk="">
                <a:solidFill>
                  <a:srgbClr val="C00000"/>
                </a:solidFill>
                <a:latin typeface="Times New Roman" pitchFamily="18" charset="0"/>
                <a:ea typeface="Times New Roman" pitchFamily="18" charset="0"/>
                <a:cs typeface="Times New Roman" pitchFamily="18" charset="0"/>
              </a:rPr>
              <a:t>Biện</a:t>
            </a:r>
            <a:r>
              <a:rPr lang="en-US" sz="2800" b="1" i="1" dirty="0" bmk="">
                <a:solidFill>
                  <a:srgbClr val="C00000"/>
                </a:solidFill>
                <a:latin typeface="Times New Roman" pitchFamily="18" charset="0"/>
                <a:ea typeface="Times New Roman" pitchFamily="18" charset="0"/>
                <a:cs typeface="Times New Roman" pitchFamily="18" charset="0"/>
              </a:rPr>
              <a:t> </a:t>
            </a:r>
            <a:r>
              <a:rPr lang="vi-VN" sz="2800" b="1" i="1" dirty="0" bmk="">
                <a:solidFill>
                  <a:srgbClr val="C00000"/>
                </a:solidFill>
                <a:latin typeface="Times New Roman" pitchFamily="18" charset="0"/>
                <a:ea typeface="Times New Roman" pitchFamily="18" charset="0"/>
                <a:cs typeface="Times New Roman" pitchFamily="18" charset="0"/>
              </a:rPr>
              <a:t>pháp</a:t>
            </a:r>
            <a:r>
              <a:rPr lang="nl-NL" sz="2800" b="1" i="1" dirty="0" bmk="_Toc510909192">
                <a:solidFill>
                  <a:srgbClr val="C00000"/>
                </a:solidFill>
                <a:latin typeface="Times New Roman" pitchFamily="18" charset="0"/>
                <a:ea typeface="Times New Roman" pitchFamily="18" charset="0"/>
                <a:cs typeface="Times New Roman" pitchFamily="18" charset="0"/>
              </a:rPr>
              <a:t> 2</a:t>
            </a:r>
            <a:r>
              <a:rPr lang="en-US" sz="2800" b="1" i="1" dirty="0">
                <a:solidFill>
                  <a:srgbClr val="C00000"/>
                </a:solidFill>
                <a:latin typeface="Times New Roman" pitchFamily="18" charset="0"/>
                <a:ea typeface="Times New Roman" pitchFamily="18" charset="0"/>
                <a:cs typeface="Times New Roman" pitchFamily="18" charset="0"/>
              </a:rPr>
              <a:t>: </a:t>
            </a:r>
            <a:r>
              <a:rPr lang="en-US" sz="2800" b="1" i="1" dirty="0" err="1">
                <a:solidFill>
                  <a:srgbClr val="C00000"/>
                </a:solidFill>
                <a:latin typeface="Times New Roman" pitchFamily="18" charset="0"/>
                <a:ea typeface="Times New Roman" pitchFamily="18" charset="0"/>
                <a:cs typeface="Times New Roman" pitchFamily="18" charset="0"/>
              </a:rPr>
              <a:t>Tạo</a:t>
            </a:r>
            <a:r>
              <a:rPr lang="en-US" sz="2800" b="1" i="1" dirty="0">
                <a:solidFill>
                  <a:srgbClr val="C00000"/>
                </a:solidFill>
                <a:latin typeface="Times New Roman" pitchFamily="18" charset="0"/>
                <a:ea typeface="Times New Roman" pitchFamily="18" charset="0"/>
                <a:cs typeface="Times New Roman" pitchFamily="18" charset="0"/>
              </a:rPr>
              <a:t> </a:t>
            </a:r>
            <a:r>
              <a:rPr lang="en-US" sz="2800" b="1" i="1" dirty="0" err="1">
                <a:solidFill>
                  <a:srgbClr val="C00000"/>
                </a:solidFill>
                <a:latin typeface="Times New Roman" pitchFamily="18" charset="0"/>
                <a:ea typeface="Times New Roman" pitchFamily="18" charset="0"/>
                <a:cs typeface="Times New Roman" pitchFamily="18" charset="0"/>
              </a:rPr>
              <a:t>sự</a:t>
            </a:r>
            <a:r>
              <a:rPr lang="en-US" sz="2800" b="1" i="1" dirty="0">
                <a:solidFill>
                  <a:srgbClr val="C00000"/>
                </a:solidFill>
                <a:latin typeface="Times New Roman" pitchFamily="18" charset="0"/>
                <a:ea typeface="Times New Roman" pitchFamily="18" charset="0"/>
                <a:cs typeface="Times New Roman" pitchFamily="18" charset="0"/>
              </a:rPr>
              <a:t> </a:t>
            </a:r>
            <a:r>
              <a:rPr lang="en-US" sz="2800" b="1" i="1" dirty="0" err="1">
                <a:solidFill>
                  <a:srgbClr val="C00000"/>
                </a:solidFill>
                <a:latin typeface="Times New Roman" pitchFamily="18" charset="0"/>
                <a:ea typeface="Times New Roman" pitchFamily="18" charset="0"/>
                <a:cs typeface="Times New Roman" pitchFamily="18" charset="0"/>
              </a:rPr>
              <a:t>hứng</a:t>
            </a:r>
            <a:r>
              <a:rPr lang="en-US" sz="2800" b="1" i="1" dirty="0">
                <a:solidFill>
                  <a:srgbClr val="C00000"/>
                </a:solidFill>
                <a:latin typeface="Times New Roman" pitchFamily="18" charset="0"/>
                <a:ea typeface="Times New Roman" pitchFamily="18" charset="0"/>
                <a:cs typeface="Times New Roman" pitchFamily="18" charset="0"/>
              </a:rPr>
              <a:t> </a:t>
            </a:r>
            <a:r>
              <a:rPr lang="en-US" sz="2800" b="1" i="1" dirty="0" err="1">
                <a:solidFill>
                  <a:srgbClr val="C00000"/>
                </a:solidFill>
                <a:latin typeface="Times New Roman" pitchFamily="18" charset="0"/>
                <a:ea typeface="Times New Roman" pitchFamily="18" charset="0"/>
                <a:cs typeface="Times New Roman" pitchFamily="18" charset="0"/>
              </a:rPr>
              <a:t>thú</a:t>
            </a:r>
            <a:r>
              <a:rPr lang="en-US" sz="2800" b="1" i="1" dirty="0">
                <a:solidFill>
                  <a:srgbClr val="C00000"/>
                </a:solidFill>
                <a:latin typeface="Times New Roman" pitchFamily="18" charset="0"/>
                <a:ea typeface="Times New Roman" pitchFamily="18" charset="0"/>
                <a:cs typeface="Times New Roman" pitchFamily="18" charset="0"/>
              </a:rPr>
              <a:t> </a:t>
            </a:r>
            <a:r>
              <a:rPr lang="en-US" sz="2800" b="1" i="1" dirty="0" err="1">
                <a:solidFill>
                  <a:srgbClr val="C00000"/>
                </a:solidFill>
                <a:latin typeface="Times New Roman" pitchFamily="18" charset="0"/>
                <a:ea typeface="Times New Roman" pitchFamily="18" charset="0"/>
                <a:cs typeface="Times New Roman" pitchFamily="18" charset="0"/>
              </a:rPr>
              <a:t>cho</a:t>
            </a:r>
            <a:r>
              <a:rPr lang="en-US" sz="2800" b="1" i="1" dirty="0">
                <a:solidFill>
                  <a:srgbClr val="C00000"/>
                </a:solidFill>
                <a:latin typeface="Times New Roman" pitchFamily="18" charset="0"/>
                <a:ea typeface="Times New Roman" pitchFamily="18" charset="0"/>
                <a:cs typeface="Times New Roman" pitchFamily="18" charset="0"/>
              </a:rPr>
              <a:t> </a:t>
            </a:r>
            <a:r>
              <a:rPr lang="en-US" sz="2800" b="1" i="1" dirty="0" err="1">
                <a:solidFill>
                  <a:srgbClr val="C00000"/>
                </a:solidFill>
                <a:latin typeface="Times New Roman" pitchFamily="18" charset="0"/>
                <a:ea typeface="Times New Roman" pitchFamily="18" charset="0"/>
                <a:cs typeface="Times New Roman" pitchFamily="18" charset="0"/>
              </a:rPr>
              <a:t>trẻ</a:t>
            </a:r>
            <a:r>
              <a:rPr lang="en-US" sz="2800" b="1" i="1" dirty="0">
                <a:solidFill>
                  <a:srgbClr val="C00000"/>
                </a:solidFill>
                <a:latin typeface="Times New Roman" pitchFamily="18" charset="0"/>
                <a:ea typeface="Times New Roman" pitchFamily="18" charset="0"/>
                <a:cs typeface="Times New Roman" pitchFamily="18" charset="0"/>
              </a:rPr>
              <a:t> </a:t>
            </a:r>
            <a:r>
              <a:rPr lang="en-US" sz="2800" b="1" i="1" dirty="0" err="1">
                <a:solidFill>
                  <a:srgbClr val="C00000"/>
                </a:solidFill>
                <a:latin typeface="Times New Roman" pitchFamily="18" charset="0"/>
                <a:ea typeface="Times New Roman" pitchFamily="18" charset="0"/>
                <a:cs typeface="Times New Roman" pitchFamily="18" charset="0"/>
              </a:rPr>
              <a:t>khi</a:t>
            </a:r>
            <a:r>
              <a:rPr lang="en-US" sz="2800" b="1" i="1" dirty="0">
                <a:solidFill>
                  <a:srgbClr val="C00000"/>
                </a:solidFill>
                <a:latin typeface="Times New Roman" pitchFamily="18" charset="0"/>
                <a:ea typeface="Times New Roman" pitchFamily="18" charset="0"/>
                <a:cs typeface="Times New Roman" pitchFamily="18" charset="0"/>
              </a:rPr>
              <a:t> </a:t>
            </a:r>
            <a:r>
              <a:rPr lang="vi-VN" sz="2800" b="1" i="1" dirty="0">
                <a:solidFill>
                  <a:srgbClr val="C00000"/>
                </a:solidFill>
                <a:latin typeface="Times New Roman" pitchFamily="18" charset="0"/>
                <a:ea typeface="Times New Roman" pitchFamily="18" charset="0"/>
                <a:cs typeface="Times New Roman" pitchFamily="18" charset="0"/>
              </a:rPr>
              <a:t>hoạt động với đồ vật</a:t>
            </a:r>
            <a:r>
              <a:rPr lang="en-US" sz="2800" b="1" i="1" dirty="0">
                <a:solidFill>
                  <a:srgbClr val="C00000"/>
                </a:solidFill>
                <a:latin typeface="Times New Roman" pitchFamily="18" charset="0"/>
                <a:ea typeface="Times New Roman" pitchFamily="18" charset="0"/>
                <a:cs typeface="Times New Roman" pitchFamily="18" charset="0"/>
              </a:rPr>
              <a:t> </a:t>
            </a:r>
            <a:r>
              <a:rPr lang="en-US" sz="2800" b="1" i="1" dirty="0" err="1">
                <a:solidFill>
                  <a:srgbClr val="C00000"/>
                </a:solidFill>
                <a:latin typeface="Times New Roman" pitchFamily="18" charset="0"/>
                <a:ea typeface="Times New Roman" pitchFamily="18" charset="0"/>
                <a:cs typeface="Times New Roman" pitchFamily="18" charset="0"/>
              </a:rPr>
              <a:t>mọi</a:t>
            </a:r>
            <a:r>
              <a:rPr lang="en-US" sz="2800" b="1" i="1" dirty="0">
                <a:solidFill>
                  <a:srgbClr val="C00000"/>
                </a:solidFill>
                <a:latin typeface="Times New Roman" pitchFamily="18" charset="0"/>
                <a:ea typeface="Times New Roman" pitchFamily="18" charset="0"/>
                <a:cs typeface="Times New Roman" pitchFamily="18" charset="0"/>
              </a:rPr>
              <a:t> </a:t>
            </a:r>
            <a:r>
              <a:rPr lang="en-US" sz="2800" b="1" i="1" dirty="0" err="1">
                <a:solidFill>
                  <a:srgbClr val="C00000"/>
                </a:solidFill>
                <a:latin typeface="Times New Roman" pitchFamily="18" charset="0"/>
                <a:ea typeface="Times New Roman" pitchFamily="18" charset="0"/>
                <a:cs typeface="Times New Roman" pitchFamily="18" charset="0"/>
              </a:rPr>
              <a:t>lúc</a:t>
            </a:r>
            <a:r>
              <a:rPr lang="en-US" sz="2800" b="1" i="1" dirty="0">
                <a:solidFill>
                  <a:srgbClr val="C00000"/>
                </a:solidFill>
                <a:latin typeface="Times New Roman" pitchFamily="18" charset="0"/>
                <a:ea typeface="Times New Roman" pitchFamily="18" charset="0"/>
                <a:cs typeface="Times New Roman" pitchFamily="18" charset="0"/>
              </a:rPr>
              <a:t> </a:t>
            </a:r>
            <a:r>
              <a:rPr lang="en-US" sz="2800" b="1" i="1" dirty="0" err="1">
                <a:solidFill>
                  <a:srgbClr val="C00000"/>
                </a:solidFill>
                <a:latin typeface="Times New Roman" pitchFamily="18" charset="0"/>
                <a:ea typeface="Times New Roman" pitchFamily="18" charset="0"/>
                <a:cs typeface="Times New Roman" pitchFamily="18" charset="0"/>
              </a:rPr>
              <a:t>mọi</a:t>
            </a:r>
            <a:r>
              <a:rPr lang="en-US" sz="2800" b="1" i="1" dirty="0">
                <a:solidFill>
                  <a:srgbClr val="C00000"/>
                </a:solidFill>
                <a:latin typeface="Times New Roman" pitchFamily="18" charset="0"/>
                <a:ea typeface="Times New Roman" pitchFamily="18" charset="0"/>
                <a:cs typeface="Times New Roman" pitchFamily="18" charset="0"/>
              </a:rPr>
              <a:t> </a:t>
            </a:r>
            <a:r>
              <a:rPr lang="en-US" sz="2800" b="1" i="1" dirty="0" err="1">
                <a:solidFill>
                  <a:srgbClr val="C00000"/>
                </a:solidFill>
                <a:latin typeface="Times New Roman" pitchFamily="18" charset="0"/>
                <a:ea typeface="Times New Roman" pitchFamily="18" charset="0"/>
                <a:cs typeface="Times New Roman" pitchFamily="18" charset="0"/>
              </a:rPr>
              <a:t>nơi</a:t>
            </a:r>
            <a:endParaRPr lang="en-US" sz="2800" dirty="0"/>
          </a:p>
        </p:txBody>
      </p:sp>
    </p:spTree>
  </p:cSld>
  <p:clrMapOvr>
    <a:masterClrMapping/>
  </p:clrMapOvr>
  <p:transition>
    <p:wedg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4000" r="-24000"/>
          </a:stretch>
        </a:blipFill>
        <a:effectLst/>
      </p:bgPr>
    </p:bg>
    <p:spTree>
      <p:nvGrpSpPr>
        <p:cNvPr id="1" name=""/>
        <p:cNvGrpSpPr/>
        <p:nvPr/>
      </p:nvGrpSpPr>
      <p:grpSpPr>
        <a:xfrm>
          <a:off x="0" y="0"/>
          <a:ext cx="0" cy="0"/>
          <a:chOff x="0" y="0"/>
          <a:chExt cx="0" cy="0"/>
        </a:xfrm>
      </p:grpSpPr>
      <p:sp>
        <p:nvSpPr>
          <p:cNvPr id="2" name="Rounded Rectangle 1"/>
          <p:cNvSpPr/>
          <p:nvPr/>
        </p:nvSpPr>
        <p:spPr>
          <a:xfrm>
            <a:off x="457200" y="457200"/>
            <a:ext cx="8229600" cy="9906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6" name="TextBox 5"/>
          <p:cNvSpPr txBox="1"/>
          <p:nvPr/>
        </p:nvSpPr>
        <p:spPr>
          <a:xfrm>
            <a:off x="457200" y="457200"/>
            <a:ext cx="8001000" cy="954107"/>
          </a:xfrm>
          <a:prstGeom prst="rect">
            <a:avLst/>
          </a:prstGeom>
          <a:noFill/>
        </p:spPr>
        <p:txBody>
          <a:bodyPr wrap="square" rtlCol="0">
            <a:spAutoFit/>
          </a:bodyPr>
          <a:lstStyle/>
          <a:p>
            <a:r>
              <a:rPr lang="en-US" sz="2800" b="1" i="1" dirty="0" err="1" bmk="">
                <a:solidFill>
                  <a:srgbClr val="C00000"/>
                </a:solidFill>
                <a:latin typeface="Times New Roman" pitchFamily="18" charset="0"/>
                <a:ea typeface="Times New Roman" pitchFamily="18" charset="0"/>
                <a:cs typeface="Times New Roman" pitchFamily="18" charset="0"/>
              </a:rPr>
              <a:t>Biện</a:t>
            </a:r>
            <a:r>
              <a:rPr lang="en-US" sz="2800" b="1" i="1" dirty="0" bmk="">
                <a:solidFill>
                  <a:srgbClr val="C00000"/>
                </a:solidFill>
                <a:latin typeface="Times New Roman" pitchFamily="18" charset="0"/>
                <a:ea typeface="Times New Roman" pitchFamily="18" charset="0"/>
                <a:cs typeface="Times New Roman" pitchFamily="18" charset="0"/>
              </a:rPr>
              <a:t> </a:t>
            </a:r>
            <a:r>
              <a:rPr lang="vi-VN" sz="2800" b="1" i="1" dirty="0" bmk="">
                <a:solidFill>
                  <a:srgbClr val="C00000"/>
                </a:solidFill>
                <a:latin typeface="Times New Roman" pitchFamily="18" charset="0"/>
                <a:ea typeface="Times New Roman" pitchFamily="18" charset="0"/>
                <a:cs typeface="Times New Roman" pitchFamily="18" charset="0"/>
              </a:rPr>
              <a:t>pháp</a:t>
            </a:r>
            <a:r>
              <a:rPr lang="nl-NL" sz="2800" b="1" i="1" dirty="0" bmk="_Toc510909192">
                <a:solidFill>
                  <a:srgbClr val="C00000"/>
                </a:solidFill>
                <a:latin typeface="Times New Roman" pitchFamily="18" charset="0"/>
                <a:ea typeface="Times New Roman" pitchFamily="18" charset="0"/>
                <a:cs typeface="Times New Roman" pitchFamily="18" charset="0"/>
              </a:rPr>
              <a:t> 2</a:t>
            </a:r>
            <a:r>
              <a:rPr lang="en-US" sz="2800" b="1" i="1" dirty="0">
                <a:solidFill>
                  <a:srgbClr val="C00000"/>
                </a:solidFill>
                <a:latin typeface="Times New Roman" pitchFamily="18" charset="0"/>
                <a:ea typeface="Times New Roman" pitchFamily="18" charset="0"/>
                <a:cs typeface="Times New Roman" pitchFamily="18" charset="0"/>
              </a:rPr>
              <a:t>: </a:t>
            </a:r>
            <a:r>
              <a:rPr lang="en-US" sz="2800" b="1" i="1" dirty="0" err="1">
                <a:solidFill>
                  <a:srgbClr val="C00000"/>
                </a:solidFill>
                <a:latin typeface="Times New Roman" pitchFamily="18" charset="0"/>
                <a:ea typeface="Times New Roman" pitchFamily="18" charset="0"/>
                <a:cs typeface="Times New Roman" pitchFamily="18" charset="0"/>
              </a:rPr>
              <a:t>Tạo</a:t>
            </a:r>
            <a:r>
              <a:rPr lang="en-US" sz="2800" b="1" i="1" dirty="0">
                <a:solidFill>
                  <a:srgbClr val="C00000"/>
                </a:solidFill>
                <a:latin typeface="Times New Roman" pitchFamily="18" charset="0"/>
                <a:ea typeface="Times New Roman" pitchFamily="18" charset="0"/>
                <a:cs typeface="Times New Roman" pitchFamily="18" charset="0"/>
              </a:rPr>
              <a:t> </a:t>
            </a:r>
            <a:r>
              <a:rPr lang="en-US" sz="2800" b="1" i="1" dirty="0" err="1">
                <a:solidFill>
                  <a:srgbClr val="C00000"/>
                </a:solidFill>
                <a:latin typeface="Times New Roman" pitchFamily="18" charset="0"/>
                <a:ea typeface="Times New Roman" pitchFamily="18" charset="0"/>
                <a:cs typeface="Times New Roman" pitchFamily="18" charset="0"/>
              </a:rPr>
              <a:t>sự</a:t>
            </a:r>
            <a:r>
              <a:rPr lang="en-US" sz="2800" b="1" i="1" dirty="0">
                <a:solidFill>
                  <a:srgbClr val="C00000"/>
                </a:solidFill>
                <a:latin typeface="Times New Roman" pitchFamily="18" charset="0"/>
                <a:ea typeface="Times New Roman" pitchFamily="18" charset="0"/>
                <a:cs typeface="Times New Roman" pitchFamily="18" charset="0"/>
              </a:rPr>
              <a:t> </a:t>
            </a:r>
            <a:r>
              <a:rPr lang="en-US" sz="2800" b="1" i="1" dirty="0" err="1">
                <a:solidFill>
                  <a:srgbClr val="C00000"/>
                </a:solidFill>
                <a:latin typeface="Times New Roman" pitchFamily="18" charset="0"/>
                <a:ea typeface="Times New Roman" pitchFamily="18" charset="0"/>
                <a:cs typeface="Times New Roman" pitchFamily="18" charset="0"/>
              </a:rPr>
              <a:t>hứng</a:t>
            </a:r>
            <a:r>
              <a:rPr lang="en-US" sz="2800" b="1" i="1" dirty="0">
                <a:solidFill>
                  <a:srgbClr val="C00000"/>
                </a:solidFill>
                <a:latin typeface="Times New Roman" pitchFamily="18" charset="0"/>
                <a:ea typeface="Times New Roman" pitchFamily="18" charset="0"/>
                <a:cs typeface="Times New Roman" pitchFamily="18" charset="0"/>
              </a:rPr>
              <a:t> </a:t>
            </a:r>
            <a:r>
              <a:rPr lang="en-US" sz="2800" b="1" i="1" dirty="0" err="1">
                <a:solidFill>
                  <a:srgbClr val="C00000"/>
                </a:solidFill>
                <a:latin typeface="Times New Roman" pitchFamily="18" charset="0"/>
                <a:ea typeface="Times New Roman" pitchFamily="18" charset="0"/>
                <a:cs typeface="Times New Roman" pitchFamily="18" charset="0"/>
              </a:rPr>
              <a:t>thú</a:t>
            </a:r>
            <a:r>
              <a:rPr lang="en-US" sz="2800" b="1" i="1" dirty="0">
                <a:solidFill>
                  <a:srgbClr val="C00000"/>
                </a:solidFill>
                <a:latin typeface="Times New Roman" pitchFamily="18" charset="0"/>
                <a:ea typeface="Times New Roman" pitchFamily="18" charset="0"/>
                <a:cs typeface="Times New Roman" pitchFamily="18" charset="0"/>
              </a:rPr>
              <a:t> </a:t>
            </a:r>
            <a:r>
              <a:rPr lang="en-US" sz="2800" b="1" i="1" dirty="0" err="1">
                <a:solidFill>
                  <a:srgbClr val="C00000"/>
                </a:solidFill>
                <a:latin typeface="Times New Roman" pitchFamily="18" charset="0"/>
                <a:ea typeface="Times New Roman" pitchFamily="18" charset="0"/>
                <a:cs typeface="Times New Roman" pitchFamily="18" charset="0"/>
              </a:rPr>
              <a:t>cho</a:t>
            </a:r>
            <a:r>
              <a:rPr lang="en-US" sz="2800" b="1" i="1" dirty="0">
                <a:solidFill>
                  <a:srgbClr val="C00000"/>
                </a:solidFill>
                <a:latin typeface="Times New Roman" pitchFamily="18" charset="0"/>
                <a:ea typeface="Times New Roman" pitchFamily="18" charset="0"/>
                <a:cs typeface="Times New Roman" pitchFamily="18" charset="0"/>
              </a:rPr>
              <a:t> </a:t>
            </a:r>
            <a:r>
              <a:rPr lang="en-US" sz="2800" b="1" i="1" dirty="0" err="1">
                <a:solidFill>
                  <a:srgbClr val="C00000"/>
                </a:solidFill>
                <a:latin typeface="Times New Roman" pitchFamily="18" charset="0"/>
                <a:ea typeface="Times New Roman" pitchFamily="18" charset="0"/>
                <a:cs typeface="Times New Roman" pitchFamily="18" charset="0"/>
              </a:rPr>
              <a:t>trẻ</a:t>
            </a:r>
            <a:r>
              <a:rPr lang="en-US" sz="2800" b="1" i="1" dirty="0">
                <a:solidFill>
                  <a:srgbClr val="C00000"/>
                </a:solidFill>
                <a:latin typeface="Times New Roman" pitchFamily="18" charset="0"/>
                <a:ea typeface="Times New Roman" pitchFamily="18" charset="0"/>
                <a:cs typeface="Times New Roman" pitchFamily="18" charset="0"/>
              </a:rPr>
              <a:t> </a:t>
            </a:r>
            <a:r>
              <a:rPr lang="en-US" sz="2800" b="1" i="1" dirty="0" err="1">
                <a:solidFill>
                  <a:srgbClr val="C00000"/>
                </a:solidFill>
                <a:latin typeface="Times New Roman" pitchFamily="18" charset="0"/>
                <a:ea typeface="Times New Roman" pitchFamily="18" charset="0"/>
                <a:cs typeface="Times New Roman" pitchFamily="18" charset="0"/>
              </a:rPr>
              <a:t>khi</a:t>
            </a:r>
            <a:r>
              <a:rPr lang="en-US" sz="2800" b="1" i="1" dirty="0">
                <a:solidFill>
                  <a:srgbClr val="C00000"/>
                </a:solidFill>
                <a:latin typeface="Times New Roman" pitchFamily="18" charset="0"/>
                <a:ea typeface="Times New Roman" pitchFamily="18" charset="0"/>
                <a:cs typeface="Times New Roman" pitchFamily="18" charset="0"/>
              </a:rPr>
              <a:t> </a:t>
            </a:r>
            <a:r>
              <a:rPr lang="vi-VN" sz="2800" b="1" i="1" dirty="0">
                <a:solidFill>
                  <a:srgbClr val="C00000"/>
                </a:solidFill>
                <a:latin typeface="Times New Roman" pitchFamily="18" charset="0"/>
                <a:ea typeface="Times New Roman" pitchFamily="18" charset="0"/>
                <a:cs typeface="Times New Roman" pitchFamily="18" charset="0"/>
              </a:rPr>
              <a:t>hoạt động với đồ vật</a:t>
            </a:r>
            <a:r>
              <a:rPr lang="en-US" sz="2800" b="1" i="1" dirty="0">
                <a:solidFill>
                  <a:srgbClr val="C00000"/>
                </a:solidFill>
                <a:latin typeface="Times New Roman" pitchFamily="18" charset="0"/>
                <a:ea typeface="Times New Roman" pitchFamily="18" charset="0"/>
                <a:cs typeface="Times New Roman" pitchFamily="18" charset="0"/>
              </a:rPr>
              <a:t> </a:t>
            </a:r>
            <a:r>
              <a:rPr lang="en-US" sz="2800" b="1" i="1" dirty="0" err="1">
                <a:solidFill>
                  <a:srgbClr val="C00000"/>
                </a:solidFill>
                <a:latin typeface="Times New Roman" pitchFamily="18" charset="0"/>
                <a:ea typeface="Times New Roman" pitchFamily="18" charset="0"/>
                <a:cs typeface="Times New Roman" pitchFamily="18" charset="0"/>
              </a:rPr>
              <a:t>mọi</a:t>
            </a:r>
            <a:r>
              <a:rPr lang="en-US" sz="2800" b="1" i="1" dirty="0">
                <a:solidFill>
                  <a:srgbClr val="C00000"/>
                </a:solidFill>
                <a:latin typeface="Times New Roman" pitchFamily="18" charset="0"/>
                <a:ea typeface="Times New Roman" pitchFamily="18" charset="0"/>
                <a:cs typeface="Times New Roman" pitchFamily="18" charset="0"/>
              </a:rPr>
              <a:t> </a:t>
            </a:r>
            <a:r>
              <a:rPr lang="en-US" sz="2800" b="1" i="1" dirty="0" err="1">
                <a:solidFill>
                  <a:srgbClr val="C00000"/>
                </a:solidFill>
                <a:latin typeface="Times New Roman" pitchFamily="18" charset="0"/>
                <a:ea typeface="Times New Roman" pitchFamily="18" charset="0"/>
                <a:cs typeface="Times New Roman" pitchFamily="18" charset="0"/>
              </a:rPr>
              <a:t>lúc</a:t>
            </a:r>
            <a:r>
              <a:rPr lang="en-US" sz="2800" b="1" i="1" dirty="0">
                <a:solidFill>
                  <a:srgbClr val="C00000"/>
                </a:solidFill>
                <a:latin typeface="Times New Roman" pitchFamily="18" charset="0"/>
                <a:ea typeface="Times New Roman" pitchFamily="18" charset="0"/>
                <a:cs typeface="Times New Roman" pitchFamily="18" charset="0"/>
              </a:rPr>
              <a:t> </a:t>
            </a:r>
            <a:r>
              <a:rPr lang="en-US" sz="2800" b="1" i="1" dirty="0" err="1">
                <a:solidFill>
                  <a:srgbClr val="C00000"/>
                </a:solidFill>
                <a:latin typeface="Times New Roman" pitchFamily="18" charset="0"/>
                <a:ea typeface="Times New Roman" pitchFamily="18" charset="0"/>
                <a:cs typeface="Times New Roman" pitchFamily="18" charset="0"/>
              </a:rPr>
              <a:t>mọi</a:t>
            </a:r>
            <a:r>
              <a:rPr lang="en-US" sz="2800" b="1" i="1" dirty="0">
                <a:solidFill>
                  <a:srgbClr val="C00000"/>
                </a:solidFill>
                <a:latin typeface="Times New Roman" pitchFamily="18" charset="0"/>
                <a:ea typeface="Times New Roman" pitchFamily="18" charset="0"/>
                <a:cs typeface="Times New Roman" pitchFamily="18" charset="0"/>
              </a:rPr>
              <a:t> </a:t>
            </a:r>
            <a:r>
              <a:rPr lang="en-US" sz="2800" b="1" i="1" dirty="0" err="1">
                <a:solidFill>
                  <a:srgbClr val="C00000"/>
                </a:solidFill>
                <a:latin typeface="Times New Roman" pitchFamily="18" charset="0"/>
                <a:ea typeface="Times New Roman" pitchFamily="18" charset="0"/>
                <a:cs typeface="Times New Roman" pitchFamily="18" charset="0"/>
              </a:rPr>
              <a:t>nơi</a:t>
            </a:r>
            <a:endParaRPr lang="en-US" sz="2800" b="1" dirty="0" smtClean="0">
              <a:latin typeface="Times New Roman" pitchFamily="18" charset="0"/>
              <a:cs typeface="Times New Roman" pitchFamily="18" charset="0"/>
            </a:endParaRPr>
          </a:p>
        </p:txBody>
      </p:sp>
      <p:sp>
        <p:nvSpPr>
          <p:cNvPr id="3" name="Rounded Rectangle 2"/>
          <p:cNvSpPr/>
          <p:nvPr/>
        </p:nvSpPr>
        <p:spPr>
          <a:xfrm>
            <a:off x="685800" y="1828800"/>
            <a:ext cx="2895600" cy="388620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buFontTx/>
              <a:buChar char="-"/>
            </a:pPr>
            <a:r>
              <a:rPr lang="en-US" sz="2000" b="1" dirty="0" smtClean="0">
                <a:latin typeface="Times New Roman" pitchFamily="18" charset="0"/>
                <a:cs typeface="Times New Roman" pitchFamily="18" charset="0"/>
              </a:rPr>
              <a:t>Hoạt động với đồ vật không chỉ dừng lại ở hoạt động chơi – tập có chủ định mà hoạt động với đồ vật xuyên suốt trong một ngày của trẻ</a:t>
            </a:r>
            <a:r>
              <a:rPr lang="vi-VN" sz="2000" b="1" dirty="0" smtClean="0">
                <a:latin typeface="Times New Roman" pitchFamily="18" charset="0"/>
                <a:cs typeface="Times New Roman" pitchFamily="18" charset="0"/>
              </a:rPr>
              <a:t> trong giờ học, giờ ăn, giờ ngủ... </a:t>
            </a:r>
            <a:endParaRPr lang="en-US" sz="2000" b="1" dirty="0" smtClean="0">
              <a:latin typeface="Times New Roman" pitchFamily="18" charset="0"/>
              <a:cs typeface="Times New Roman" pitchFamily="18" charset="0"/>
            </a:endParaRPr>
          </a:p>
        </p:txBody>
      </p:sp>
      <p:sp>
        <p:nvSpPr>
          <p:cNvPr id="5" name="TextBox 4"/>
          <p:cNvSpPr txBox="1"/>
          <p:nvPr/>
        </p:nvSpPr>
        <p:spPr>
          <a:xfrm>
            <a:off x="4648200" y="5562600"/>
            <a:ext cx="3657600" cy="1015663"/>
          </a:xfrm>
          <a:prstGeom prst="rect">
            <a:avLst/>
          </a:prstGeom>
          <a:noFill/>
        </p:spPr>
        <p:txBody>
          <a:bodyPr wrap="square" rtlCol="0">
            <a:spAutoFit/>
          </a:bodyPr>
          <a:lstStyle/>
          <a:p>
            <a:pPr algn="ctr"/>
            <a:r>
              <a:rPr lang="en-US" sz="2000" b="1" i="1" dirty="0" smtClean="0">
                <a:latin typeface="Times New Roman" pitchFamily="18" charset="0"/>
                <a:cs typeface="Times New Roman" pitchFamily="18" charset="0"/>
              </a:rPr>
              <a:t>          </a:t>
            </a:r>
            <a:endParaRPr lang="vi-VN" sz="2000" b="1" i="1" dirty="0" smtClean="0">
              <a:latin typeface="Times New Roman" pitchFamily="18" charset="0"/>
              <a:cs typeface="Times New Roman" pitchFamily="18" charset="0"/>
            </a:endParaRPr>
          </a:p>
          <a:p>
            <a:pPr algn="ctr"/>
            <a:r>
              <a:rPr lang="en-US" sz="2000" b="1" i="1" dirty="0" smtClean="0">
                <a:latin typeface="Times New Roman" pitchFamily="18" charset="0"/>
                <a:cs typeface="Times New Roman" pitchFamily="18" charset="0"/>
              </a:rPr>
              <a:t> </a:t>
            </a:r>
            <a:r>
              <a:rPr lang="en-US" sz="2000" b="1" i="1" dirty="0" smtClean="0">
                <a:solidFill>
                  <a:srgbClr val="FF0000"/>
                </a:solidFill>
                <a:latin typeface="Times New Roman" pitchFamily="18" charset="0"/>
                <a:cs typeface="Times New Roman" pitchFamily="18" charset="0"/>
              </a:rPr>
              <a:t>Hình ảnh trẻ  cất ghế sau khi học xong </a:t>
            </a:r>
            <a:endParaRPr lang="en-US" sz="2000" b="1" i="1" dirty="0">
              <a:solidFill>
                <a:srgbClr val="FF0000"/>
              </a:solidFill>
              <a:latin typeface="Times New Roman" pitchFamily="18" charset="0"/>
              <a:cs typeface="Times New Roman" pitchFamily="18" charset="0"/>
            </a:endParaRPr>
          </a:p>
        </p:txBody>
      </p:sp>
      <p:pic>
        <p:nvPicPr>
          <p:cNvPr id="8" name="Picture 7" descr="c714b6af581c9742ce0d.jpg"/>
          <p:cNvPicPr>
            <a:picLocks noChangeAspect="1"/>
          </p:cNvPicPr>
          <p:nvPr/>
        </p:nvPicPr>
        <p:blipFill>
          <a:blip r:embed="rId3"/>
          <a:stretch>
            <a:fillRect/>
          </a:stretch>
        </p:blipFill>
        <p:spPr>
          <a:xfrm>
            <a:off x="4572000" y="1600200"/>
            <a:ext cx="4114800" cy="411480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cSld>
  <p:clrMapOvr>
    <a:masterClrMapping/>
  </p:clrMapOvr>
  <p:transition>
    <p:wedg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4" name="Rounded Rectangle 3"/>
          <p:cNvSpPr/>
          <p:nvPr/>
        </p:nvSpPr>
        <p:spPr>
          <a:xfrm>
            <a:off x="990600" y="609600"/>
            <a:ext cx="7543800" cy="9144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r>
              <a:rPr lang="en-US" sz="2400" b="1" i="1" dirty="0" smtClean="0" bmk="">
                <a:solidFill>
                  <a:srgbClr val="C00000"/>
                </a:solidFill>
                <a:latin typeface="Times New Roman" pitchFamily="18" charset="0"/>
                <a:ea typeface="Times New Roman" pitchFamily="18" charset="0"/>
                <a:cs typeface="Times New Roman" pitchFamily="18" charset="0"/>
              </a:rPr>
              <a:t>Biện </a:t>
            </a:r>
            <a:r>
              <a:rPr lang="vi-VN" sz="2400" b="1" i="1" dirty="0" smtClean="0" bmk="">
                <a:solidFill>
                  <a:srgbClr val="C00000"/>
                </a:solidFill>
                <a:latin typeface="Times New Roman" pitchFamily="18" charset="0"/>
                <a:ea typeface="Times New Roman" pitchFamily="18" charset="0"/>
                <a:cs typeface="Times New Roman" pitchFamily="18" charset="0"/>
              </a:rPr>
              <a:t>pháp</a:t>
            </a:r>
            <a:r>
              <a:rPr lang="nl-NL" sz="2400" b="1" i="1" dirty="0" smtClean="0" bmk="_Toc510909192">
                <a:solidFill>
                  <a:srgbClr val="C00000"/>
                </a:solidFill>
                <a:latin typeface="Times New Roman" pitchFamily="18" charset="0"/>
                <a:ea typeface="Times New Roman" pitchFamily="18" charset="0"/>
                <a:cs typeface="Times New Roman" pitchFamily="18" charset="0"/>
              </a:rPr>
              <a:t> 2</a:t>
            </a:r>
            <a:r>
              <a:rPr lang="en-US" sz="2400" b="1" i="1" dirty="0" smtClean="0">
                <a:solidFill>
                  <a:srgbClr val="C00000"/>
                </a:solidFill>
                <a:latin typeface="Times New Roman" pitchFamily="18" charset="0"/>
                <a:ea typeface="Times New Roman" pitchFamily="18" charset="0"/>
                <a:cs typeface="Times New Roman" pitchFamily="18" charset="0"/>
              </a:rPr>
              <a:t>: Tạo sự hứng thú cho trẻ khi </a:t>
            </a:r>
            <a:r>
              <a:rPr lang="vi-VN" sz="2400" b="1" i="1" dirty="0" smtClean="0">
                <a:solidFill>
                  <a:srgbClr val="C00000"/>
                </a:solidFill>
                <a:latin typeface="Times New Roman" pitchFamily="18" charset="0"/>
                <a:ea typeface="Times New Roman" pitchFamily="18" charset="0"/>
                <a:cs typeface="Times New Roman" pitchFamily="18" charset="0"/>
              </a:rPr>
              <a:t>hoạt động với đồ vật</a:t>
            </a:r>
            <a:r>
              <a:rPr lang="en-US" sz="2400" b="1" i="1" dirty="0" smtClean="0">
                <a:solidFill>
                  <a:srgbClr val="C00000"/>
                </a:solidFill>
                <a:latin typeface="Times New Roman" pitchFamily="18" charset="0"/>
                <a:ea typeface="Times New Roman" pitchFamily="18" charset="0"/>
                <a:cs typeface="Times New Roman" pitchFamily="18" charset="0"/>
              </a:rPr>
              <a:t> mọi lúc mọi nơi</a:t>
            </a:r>
            <a:endParaRPr lang="en-US" sz="2400" b="1" dirty="0" smtClean="0">
              <a:latin typeface="Times New Roman" pitchFamily="18" charset="0"/>
              <a:cs typeface="Times New Roman" pitchFamily="18" charset="0"/>
            </a:endParaRPr>
          </a:p>
        </p:txBody>
      </p:sp>
      <p:pic>
        <p:nvPicPr>
          <p:cNvPr id="5" name="Picture 4" descr="cất gối.jpg"/>
          <p:cNvPicPr>
            <a:picLocks noChangeAspect="1"/>
          </p:cNvPicPr>
          <p:nvPr/>
        </p:nvPicPr>
        <p:blipFill>
          <a:blip r:embed="rId3"/>
          <a:stretch>
            <a:fillRect/>
          </a:stretch>
        </p:blipFill>
        <p:spPr>
          <a:xfrm>
            <a:off x="1143000" y="1600200"/>
            <a:ext cx="7315200" cy="4038600"/>
          </a:xfrm>
          <a:prstGeom prst="rect">
            <a:avLst/>
          </a:prstGeom>
          <a:ln>
            <a:noFill/>
          </a:ln>
          <a:effectLst>
            <a:outerShdw blurRad="292100" dist="139700" dir="2700000" algn="tl" rotWithShape="0">
              <a:srgbClr val="333333">
                <a:alpha val="65000"/>
              </a:srgbClr>
            </a:outerShdw>
          </a:effectLst>
        </p:spPr>
      </p:pic>
      <p:sp>
        <p:nvSpPr>
          <p:cNvPr id="6" name="TextBox 5"/>
          <p:cNvSpPr txBox="1"/>
          <p:nvPr/>
        </p:nvSpPr>
        <p:spPr>
          <a:xfrm>
            <a:off x="1447800" y="5943600"/>
            <a:ext cx="6781800" cy="523220"/>
          </a:xfrm>
          <a:prstGeom prst="rect">
            <a:avLst/>
          </a:prstGeom>
          <a:noFill/>
        </p:spPr>
        <p:txBody>
          <a:bodyPr wrap="square" rtlCol="0">
            <a:spAutoFit/>
          </a:bodyPr>
          <a:lstStyle/>
          <a:p>
            <a:r>
              <a:rPr lang="en-US" sz="2800" b="1" dirty="0" smtClean="0">
                <a:solidFill>
                  <a:srgbClr val="C00000"/>
                </a:solidFill>
                <a:latin typeface="Times New Roman" pitchFamily="18" charset="0"/>
                <a:cs typeface="Times New Roman" pitchFamily="18" charset="0"/>
              </a:rPr>
              <a:t>Hình ảnh trẻ cất gối sau khi ngủ dậy </a:t>
            </a:r>
            <a:endParaRPr lang="en-US" sz="2800" b="1" dirty="0">
              <a:solidFill>
                <a:srgbClr val="C00000"/>
              </a:solidFill>
              <a:latin typeface="Times New Roman" pitchFamily="18" charset="0"/>
              <a:cs typeface="Times New Roman" pitchFamily="18" charset="0"/>
            </a:endParaRPr>
          </a:p>
        </p:txBody>
      </p:sp>
    </p:spTree>
  </p:cSld>
  <p:clrMapOvr>
    <a:masterClrMapping/>
  </p:clrMapOvr>
  <p:transition>
    <p:wipe dir="u"/>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7000" r="-37000"/>
          </a:stretch>
        </a:blipFill>
        <a:effectLst/>
      </p:bgPr>
    </p:bg>
    <p:spTree>
      <p:nvGrpSpPr>
        <p:cNvPr id="1" name=""/>
        <p:cNvGrpSpPr/>
        <p:nvPr/>
      </p:nvGrpSpPr>
      <p:grpSpPr>
        <a:xfrm>
          <a:off x="0" y="0"/>
          <a:ext cx="0" cy="0"/>
          <a:chOff x="0" y="0"/>
          <a:chExt cx="0" cy="0"/>
        </a:xfrm>
      </p:grpSpPr>
      <p:sp>
        <p:nvSpPr>
          <p:cNvPr id="6" name="Rounded Rectangle 5"/>
          <p:cNvSpPr/>
          <p:nvPr/>
        </p:nvSpPr>
        <p:spPr>
          <a:xfrm>
            <a:off x="990600" y="609600"/>
            <a:ext cx="7543800" cy="9144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r>
              <a:rPr lang="en-US" sz="2400" b="1" i="1" dirty="0" smtClean="0" bmk="">
                <a:solidFill>
                  <a:srgbClr val="C00000"/>
                </a:solidFill>
                <a:latin typeface="Times New Roman" pitchFamily="18" charset="0"/>
                <a:ea typeface="Times New Roman" pitchFamily="18" charset="0"/>
                <a:cs typeface="Times New Roman" pitchFamily="18" charset="0"/>
              </a:rPr>
              <a:t>Biện </a:t>
            </a:r>
            <a:r>
              <a:rPr lang="vi-VN" sz="2400" b="1" i="1" dirty="0" smtClean="0" bmk="">
                <a:solidFill>
                  <a:srgbClr val="C00000"/>
                </a:solidFill>
                <a:latin typeface="Times New Roman" pitchFamily="18" charset="0"/>
                <a:ea typeface="Times New Roman" pitchFamily="18" charset="0"/>
                <a:cs typeface="Times New Roman" pitchFamily="18" charset="0"/>
              </a:rPr>
              <a:t>pháp</a:t>
            </a:r>
            <a:r>
              <a:rPr lang="nl-NL" sz="2400" b="1" i="1" dirty="0" smtClean="0" bmk="_Toc510909192">
                <a:solidFill>
                  <a:srgbClr val="C00000"/>
                </a:solidFill>
                <a:latin typeface="Times New Roman" pitchFamily="18" charset="0"/>
                <a:ea typeface="Times New Roman" pitchFamily="18" charset="0"/>
                <a:cs typeface="Times New Roman" pitchFamily="18" charset="0"/>
              </a:rPr>
              <a:t> 2</a:t>
            </a:r>
            <a:r>
              <a:rPr lang="en-US" sz="2400" b="1" i="1" dirty="0" smtClean="0">
                <a:solidFill>
                  <a:srgbClr val="C00000"/>
                </a:solidFill>
                <a:latin typeface="Times New Roman" pitchFamily="18" charset="0"/>
                <a:ea typeface="Times New Roman" pitchFamily="18" charset="0"/>
                <a:cs typeface="Times New Roman" pitchFamily="18" charset="0"/>
              </a:rPr>
              <a:t>: Tạo sự hứng thú cho trẻ khi </a:t>
            </a:r>
            <a:r>
              <a:rPr lang="vi-VN" sz="2400" b="1" i="1" dirty="0" smtClean="0">
                <a:solidFill>
                  <a:srgbClr val="C00000"/>
                </a:solidFill>
                <a:latin typeface="Times New Roman" pitchFamily="18" charset="0"/>
                <a:ea typeface="Times New Roman" pitchFamily="18" charset="0"/>
                <a:cs typeface="Times New Roman" pitchFamily="18" charset="0"/>
              </a:rPr>
              <a:t>hoạt động với đồ vật</a:t>
            </a:r>
            <a:r>
              <a:rPr lang="en-US" sz="2400" b="1" i="1" dirty="0" smtClean="0">
                <a:solidFill>
                  <a:srgbClr val="C00000"/>
                </a:solidFill>
                <a:latin typeface="Times New Roman" pitchFamily="18" charset="0"/>
                <a:ea typeface="Times New Roman" pitchFamily="18" charset="0"/>
                <a:cs typeface="Times New Roman" pitchFamily="18" charset="0"/>
              </a:rPr>
              <a:t> mọi lúc mọi nơi</a:t>
            </a:r>
            <a:endParaRPr lang="en-US" sz="2400" b="1" dirty="0" smtClean="0">
              <a:latin typeface="Times New Roman" pitchFamily="18" charset="0"/>
              <a:cs typeface="Times New Roman" pitchFamily="18" charset="0"/>
            </a:endParaRPr>
          </a:p>
        </p:txBody>
      </p:sp>
      <p:pic>
        <p:nvPicPr>
          <p:cNvPr id="7" name="Picture 6" descr="hoạt động ngoài trời.jpg"/>
          <p:cNvPicPr>
            <a:picLocks noChangeAspect="1"/>
          </p:cNvPicPr>
          <p:nvPr/>
        </p:nvPicPr>
        <p:blipFill>
          <a:blip r:embed="rId3"/>
          <a:stretch>
            <a:fillRect/>
          </a:stretch>
        </p:blipFill>
        <p:spPr>
          <a:xfrm>
            <a:off x="838200" y="1600200"/>
            <a:ext cx="7315200" cy="43434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8" name="TextBox 7"/>
          <p:cNvSpPr txBox="1"/>
          <p:nvPr/>
        </p:nvSpPr>
        <p:spPr>
          <a:xfrm>
            <a:off x="990600" y="6019800"/>
            <a:ext cx="6477000" cy="523220"/>
          </a:xfrm>
          <a:prstGeom prst="rect">
            <a:avLst/>
          </a:prstGeom>
          <a:noFill/>
        </p:spPr>
        <p:txBody>
          <a:bodyPr wrap="square" rtlCol="0">
            <a:spAutoFit/>
          </a:bodyPr>
          <a:lstStyle/>
          <a:p>
            <a:pPr algn="ctr"/>
            <a:r>
              <a:rPr lang="en-US" sz="2800" b="1" dirty="0" smtClean="0">
                <a:solidFill>
                  <a:srgbClr val="FF0000"/>
                </a:solidFill>
                <a:latin typeface="Times New Roman" pitchFamily="18" charset="0"/>
                <a:cs typeface="Times New Roman" pitchFamily="18" charset="0"/>
              </a:rPr>
              <a:t>Hình ảnh giờ chơi tập ngoài trời </a:t>
            </a:r>
            <a:endParaRPr lang="en-US" sz="2800" b="1" dirty="0">
              <a:solidFill>
                <a:srgbClr val="FF0000"/>
              </a:solidFill>
              <a:latin typeface="Times New Roman" pitchFamily="18" charset="0"/>
              <a:cs typeface="Times New Roman" pitchFamily="18" charset="0"/>
            </a:endParaRPr>
          </a:p>
        </p:txBody>
      </p:sp>
    </p:spTree>
  </p:cSld>
  <p:clrMapOvr>
    <a:masterClrMapping/>
  </p:clrMapOvr>
  <p:transition>
    <p:dissolv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3" name="Rounded Rectangle 2"/>
          <p:cNvSpPr/>
          <p:nvPr/>
        </p:nvSpPr>
        <p:spPr>
          <a:xfrm>
            <a:off x="609600" y="304800"/>
            <a:ext cx="7848600" cy="10668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2" name="Title 1"/>
          <p:cNvSpPr>
            <a:spLocks noGrp="1"/>
          </p:cNvSpPr>
          <p:nvPr>
            <p:ph type="title"/>
          </p:nvPr>
        </p:nvSpPr>
        <p:spPr/>
        <p:txBody>
          <a:bodyPr>
            <a:noAutofit/>
          </a:bodyPr>
          <a:lstStyle/>
          <a:p>
            <a:r>
              <a:rPr lang="vi-VN" sz="2400" b="1" i="1" dirty="0">
                <a:solidFill>
                  <a:srgbClr val="FF0000"/>
                </a:solidFill>
                <a:ea typeface="Times New Roman" pitchFamily="18" charset="0"/>
                <a:cs typeface="Times New Roman" pitchFamily="18" charset="0"/>
              </a:rPr>
              <a:t>*</a:t>
            </a:r>
            <a:r>
              <a:rPr lang="en-US" sz="2400" b="1" i="1" dirty="0" err="1">
                <a:solidFill>
                  <a:srgbClr val="FF0000"/>
                </a:solidFill>
                <a:latin typeface="Times New Roman" pitchFamily="18" charset="0"/>
                <a:ea typeface="Times New Roman" pitchFamily="18" charset="0"/>
                <a:cs typeface="Times New Roman" pitchFamily="18" charset="0"/>
              </a:rPr>
              <a:t>Biện</a:t>
            </a:r>
            <a:r>
              <a:rPr lang="vi-VN" sz="2400" b="1" i="1" dirty="0">
                <a:solidFill>
                  <a:srgbClr val="FF0000"/>
                </a:solidFill>
                <a:ea typeface="Times New Roman" pitchFamily="18" charset="0"/>
                <a:cs typeface="Times New Roman" pitchFamily="18" charset="0"/>
              </a:rPr>
              <a:t> </a:t>
            </a:r>
            <a:r>
              <a:rPr lang="nl-NL" sz="2400" b="1" i="1" dirty="0">
                <a:solidFill>
                  <a:srgbClr val="FF0000"/>
                </a:solidFill>
                <a:latin typeface="Times New Roman" pitchFamily="18" charset="0"/>
                <a:ea typeface="Times New Roman" pitchFamily="18" charset="0"/>
                <a:cs typeface="Times New Roman" pitchFamily="18" charset="0"/>
              </a:rPr>
              <a:t>pháp </a:t>
            </a:r>
            <a:r>
              <a:rPr lang="en-US" sz="2400" b="1" i="1" dirty="0">
                <a:solidFill>
                  <a:srgbClr val="FF0000"/>
                </a:solidFill>
                <a:latin typeface="Times New Roman" pitchFamily="18" charset="0"/>
                <a:ea typeface="Times New Roman" pitchFamily="18" charset="0"/>
                <a:cs typeface="Times New Roman" pitchFamily="18" charset="0"/>
              </a:rPr>
              <a:t>3</a:t>
            </a:r>
            <a:r>
              <a:rPr lang="en-US" sz="2400" b="1" i="1" dirty="0" smtClean="0">
                <a:solidFill>
                  <a:srgbClr val="FF0000"/>
                </a:solidFill>
                <a:latin typeface="Times New Roman" pitchFamily="18" charset="0"/>
                <a:ea typeface="Times New Roman" pitchFamily="18" charset="0"/>
                <a:cs typeface="Times New Roman" pitchFamily="18" charset="0"/>
              </a:rPr>
              <a:t>:</a:t>
            </a:r>
            <a:r>
              <a:rPr lang="vi-VN" sz="2400" b="1" i="1" dirty="0" smtClean="0">
                <a:solidFill>
                  <a:srgbClr val="FF0000"/>
                </a:solidFill>
                <a:latin typeface="Times New Roman" pitchFamily="18" charset="0"/>
                <a:ea typeface="Times New Roman" pitchFamily="18" charset="0"/>
                <a:cs typeface="Times New Roman" pitchFamily="18" charset="0"/>
              </a:rPr>
              <a:t> </a:t>
            </a:r>
            <a:r>
              <a:rPr lang="pt-BR" sz="2400" b="1" dirty="0" smtClean="0">
                <a:solidFill>
                  <a:srgbClr val="FF0000"/>
                </a:solidFill>
                <a:latin typeface="Times New Roman" pitchFamily="18" charset="0"/>
                <a:cs typeface="Times New Roman" pitchFamily="18" charset="0"/>
              </a:rPr>
              <a:t>Tuyên </a:t>
            </a:r>
            <a:r>
              <a:rPr lang="pt-BR" sz="2400" b="1" dirty="0">
                <a:solidFill>
                  <a:srgbClr val="FF0000"/>
                </a:solidFill>
                <a:latin typeface="Times New Roman" pitchFamily="18" charset="0"/>
                <a:cs typeface="Times New Roman" pitchFamily="18" charset="0"/>
              </a:rPr>
              <a:t>truyền phối kết hợp với các bậc phụ huynh để giúp trẻ </a:t>
            </a:r>
            <a:r>
              <a:rPr lang="pt-BR" sz="2400" b="1" dirty="0" smtClean="0">
                <a:solidFill>
                  <a:srgbClr val="FF0000"/>
                </a:solidFill>
                <a:latin typeface="Times New Roman" pitchFamily="18" charset="0"/>
                <a:cs typeface="Times New Roman" pitchFamily="18" charset="0"/>
              </a:rPr>
              <a:t>hoạt </a:t>
            </a:r>
            <a:r>
              <a:rPr lang="pt-BR" sz="2400" b="1" dirty="0">
                <a:solidFill>
                  <a:srgbClr val="FF0000"/>
                </a:solidFill>
                <a:latin typeface="Times New Roman" pitchFamily="18" charset="0"/>
                <a:cs typeface="Times New Roman" pitchFamily="18" charset="0"/>
              </a:rPr>
              <a:t>động với đồ vật một cách tích cực</a:t>
            </a:r>
            <a:r>
              <a:rPr lang="en-US" sz="2400" dirty="0">
                <a:solidFill>
                  <a:srgbClr val="FF0000"/>
                </a:solidFill>
                <a:latin typeface="Times New Roman" pitchFamily="18" charset="0"/>
                <a:cs typeface="Times New Roman" pitchFamily="18" charset="0"/>
              </a:rPr>
              <a:t/>
            </a:r>
            <a:br>
              <a:rPr lang="en-US" sz="2400" dirty="0">
                <a:solidFill>
                  <a:srgbClr val="FF0000"/>
                </a:solidFill>
                <a:latin typeface="Times New Roman" pitchFamily="18" charset="0"/>
                <a:cs typeface="Times New Roman" pitchFamily="18" charset="0"/>
              </a:rPr>
            </a:br>
            <a:endParaRPr lang="en-US" sz="2400" dirty="0"/>
          </a:p>
        </p:txBody>
      </p:sp>
      <p:sp>
        <p:nvSpPr>
          <p:cNvPr id="11" name="TextBox 10"/>
          <p:cNvSpPr txBox="1"/>
          <p:nvPr/>
        </p:nvSpPr>
        <p:spPr>
          <a:xfrm>
            <a:off x="4343400" y="5715000"/>
            <a:ext cx="4495800" cy="646331"/>
          </a:xfrm>
          <a:prstGeom prst="rect">
            <a:avLst/>
          </a:prstGeom>
          <a:noFill/>
        </p:spPr>
        <p:txBody>
          <a:bodyPr wrap="square" rtlCol="0">
            <a:spAutoFit/>
          </a:bodyPr>
          <a:lstStyle/>
          <a:p>
            <a:r>
              <a:rPr lang="en-US" b="1" i="1" dirty="0" smtClean="0">
                <a:solidFill>
                  <a:srgbClr val="FF0000"/>
                </a:solidFill>
                <a:latin typeface="Times New Roman" pitchFamily="18" charset="0"/>
                <a:cs typeface="Times New Roman" pitchFamily="18" charset="0"/>
              </a:rPr>
              <a:t>Hình ảnh trao đổi với phụ huynh về tầm quan trọng hoạt động với đồ vật </a:t>
            </a:r>
            <a:endParaRPr lang="en-US" b="1" i="1" dirty="0">
              <a:solidFill>
                <a:srgbClr val="FF0000"/>
              </a:solidFill>
              <a:latin typeface="Times New Roman" pitchFamily="18" charset="0"/>
              <a:cs typeface="Times New Roman" pitchFamily="18" charset="0"/>
            </a:endParaRPr>
          </a:p>
        </p:txBody>
      </p:sp>
      <p:sp>
        <p:nvSpPr>
          <p:cNvPr id="8" name="Rounded Rectangle 7"/>
          <p:cNvSpPr/>
          <p:nvPr/>
        </p:nvSpPr>
        <p:spPr>
          <a:xfrm>
            <a:off x="762000" y="1600200"/>
            <a:ext cx="3276600" cy="388620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r>
              <a:rPr lang="en-US" dirty="0" smtClean="0"/>
              <a:t>Trao đổi với phụ huynh về tầm quan trọng của hoạt động với đồ vật, và hoạt động với đồ vật có vai trò như thế nào đối với sự phát triển của trẻ </a:t>
            </a:r>
          </a:p>
        </p:txBody>
      </p:sp>
      <p:pic>
        <p:nvPicPr>
          <p:cNvPr id="9" name="Picture 8" descr="trao đổi  chăm sóc.jpg"/>
          <p:cNvPicPr>
            <a:picLocks noChangeAspect="1"/>
          </p:cNvPicPr>
          <p:nvPr/>
        </p:nvPicPr>
        <p:blipFill>
          <a:blip r:embed="rId3"/>
          <a:stretch>
            <a:fillRect/>
          </a:stretch>
        </p:blipFill>
        <p:spPr>
          <a:xfrm>
            <a:off x="4800600" y="1600200"/>
            <a:ext cx="3200401" cy="3810000"/>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wedg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4" name="Rounded Rectangle 3"/>
          <p:cNvSpPr/>
          <p:nvPr/>
        </p:nvSpPr>
        <p:spPr>
          <a:xfrm>
            <a:off x="609600" y="304800"/>
            <a:ext cx="7848600" cy="10668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vi-VN" b="1" i="1" dirty="0" smtClean="0">
                <a:solidFill>
                  <a:srgbClr val="FF0000"/>
                </a:solidFill>
                <a:ea typeface="Times New Roman" pitchFamily="18" charset="0"/>
                <a:cs typeface="Times New Roman" pitchFamily="18" charset="0"/>
              </a:rPr>
              <a:t>*</a:t>
            </a:r>
            <a:r>
              <a:rPr lang="en-US" sz="2400" b="1" i="1" dirty="0" smtClean="0">
                <a:solidFill>
                  <a:srgbClr val="FF0000"/>
                </a:solidFill>
                <a:latin typeface="Times New Roman" pitchFamily="18" charset="0"/>
                <a:ea typeface="Times New Roman" pitchFamily="18" charset="0"/>
                <a:cs typeface="Times New Roman" pitchFamily="18" charset="0"/>
              </a:rPr>
              <a:t>Biện</a:t>
            </a:r>
            <a:r>
              <a:rPr lang="vi-VN" sz="2400" b="1" i="1" dirty="0" smtClean="0">
                <a:solidFill>
                  <a:srgbClr val="FF0000"/>
                </a:solidFill>
                <a:ea typeface="Times New Roman" pitchFamily="18" charset="0"/>
                <a:cs typeface="Times New Roman" pitchFamily="18" charset="0"/>
              </a:rPr>
              <a:t> </a:t>
            </a:r>
            <a:r>
              <a:rPr lang="nl-NL" sz="2400" b="1" i="1" dirty="0" smtClean="0">
                <a:solidFill>
                  <a:srgbClr val="FF0000"/>
                </a:solidFill>
                <a:latin typeface="Times New Roman" pitchFamily="18" charset="0"/>
                <a:ea typeface="Times New Roman" pitchFamily="18" charset="0"/>
                <a:cs typeface="Times New Roman" pitchFamily="18" charset="0"/>
              </a:rPr>
              <a:t>pháp </a:t>
            </a:r>
            <a:r>
              <a:rPr lang="en-US" sz="2400" b="1" i="1" dirty="0" smtClean="0">
                <a:solidFill>
                  <a:srgbClr val="FF0000"/>
                </a:solidFill>
                <a:latin typeface="Times New Roman" pitchFamily="18" charset="0"/>
                <a:ea typeface="Times New Roman" pitchFamily="18" charset="0"/>
                <a:cs typeface="Times New Roman" pitchFamily="18" charset="0"/>
              </a:rPr>
              <a:t>3:</a:t>
            </a:r>
            <a:r>
              <a:rPr lang="vi-VN" sz="2400" b="1" i="1" dirty="0" smtClean="0">
                <a:solidFill>
                  <a:srgbClr val="FF0000"/>
                </a:solidFill>
                <a:latin typeface="Times New Roman" pitchFamily="18" charset="0"/>
                <a:ea typeface="Times New Roman" pitchFamily="18" charset="0"/>
                <a:cs typeface="Times New Roman" pitchFamily="18" charset="0"/>
              </a:rPr>
              <a:t> </a:t>
            </a:r>
            <a:r>
              <a:rPr lang="pt-BR" sz="2400" b="1" dirty="0" smtClean="0">
                <a:solidFill>
                  <a:srgbClr val="FF0000"/>
                </a:solidFill>
                <a:latin typeface="Times New Roman" pitchFamily="18" charset="0"/>
                <a:cs typeface="Times New Roman" pitchFamily="18" charset="0"/>
              </a:rPr>
              <a:t>Tuyên truyền phối kết hợp với các bậc phụ huynh để giúp trẻ hoạt động với đồ vật một cách tích cực</a:t>
            </a:r>
            <a:r>
              <a:rPr lang="en-US" sz="2400" dirty="0" smtClean="0">
                <a:solidFill>
                  <a:srgbClr val="FF0000"/>
                </a:solidFill>
                <a:latin typeface="Times New Roman" pitchFamily="18" charset="0"/>
                <a:cs typeface="Times New Roman" pitchFamily="18" charset="0"/>
              </a:rPr>
              <a:t/>
            </a:r>
            <a:br>
              <a:rPr lang="en-US" sz="2400" dirty="0" smtClean="0">
                <a:solidFill>
                  <a:srgbClr val="FF0000"/>
                </a:solidFill>
                <a:latin typeface="Times New Roman" pitchFamily="18" charset="0"/>
                <a:cs typeface="Times New Roman" pitchFamily="18" charset="0"/>
              </a:rPr>
            </a:br>
            <a:endParaRPr lang="en-US" dirty="0"/>
          </a:p>
        </p:txBody>
      </p:sp>
      <p:sp>
        <p:nvSpPr>
          <p:cNvPr id="5" name="Rounded Rectangle 4"/>
          <p:cNvSpPr/>
          <p:nvPr/>
        </p:nvSpPr>
        <p:spPr>
          <a:xfrm>
            <a:off x="762000" y="1600200"/>
            <a:ext cx="3276600" cy="388620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r>
              <a:rPr lang="nl-NL" dirty="0" smtClean="0"/>
              <a:t>Phối kết hợp với phụ huynh bổ sung một số đồ dùng phục vụ cho trẻ hoạt động với đồ vật ví dụ như: Các vỏ chai nhựa, các hình khối, lon sữa tận dụng từ các nguyên vật liệu phế thải của địa phương, gia đình </a:t>
            </a:r>
            <a:endParaRPr lang="en-US" dirty="0" smtClean="0"/>
          </a:p>
        </p:txBody>
      </p:sp>
      <p:pic>
        <p:nvPicPr>
          <p:cNvPr id="6" name="Picture 5" descr="tặng nguyên vật liệu.jpg"/>
          <p:cNvPicPr>
            <a:picLocks noChangeAspect="1"/>
          </p:cNvPicPr>
          <p:nvPr/>
        </p:nvPicPr>
        <p:blipFill>
          <a:blip r:embed="rId3"/>
          <a:stretch>
            <a:fillRect/>
          </a:stretch>
        </p:blipFill>
        <p:spPr>
          <a:xfrm>
            <a:off x="4876800" y="1600200"/>
            <a:ext cx="3091458" cy="4114800"/>
          </a:xfrm>
          <a:prstGeom prst="rect">
            <a:avLst/>
          </a:prstGeom>
        </p:spPr>
      </p:pic>
      <p:sp>
        <p:nvSpPr>
          <p:cNvPr id="7" name="Rectangle 6"/>
          <p:cNvSpPr/>
          <p:nvPr/>
        </p:nvSpPr>
        <p:spPr>
          <a:xfrm>
            <a:off x="4191000" y="5867400"/>
            <a:ext cx="4525598" cy="369332"/>
          </a:xfrm>
          <a:prstGeom prst="rect">
            <a:avLst/>
          </a:prstGeom>
        </p:spPr>
        <p:txBody>
          <a:bodyPr wrap="none">
            <a:spAutoFit/>
          </a:bodyPr>
          <a:lstStyle/>
          <a:p>
            <a:r>
              <a:rPr lang="en-US" b="1" i="1" dirty="0" smtClean="0">
                <a:solidFill>
                  <a:srgbClr val="FF0000"/>
                </a:solidFill>
                <a:latin typeface="Times New Roman" pitchFamily="18" charset="0"/>
                <a:cs typeface="Times New Roman" pitchFamily="18" charset="0"/>
              </a:rPr>
              <a:t>Hình ảnh phụ huynh ủng hộ nguyên vật liệu </a:t>
            </a:r>
            <a:endParaRPr lang="en-US" dirty="0"/>
          </a:p>
        </p:txBody>
      </p:sp>
    </p:spTree>
  </p:cSld>
  <p:clrMapOvr>
    <a:masterClrMapping/>
  </p:clrMapOvr>
  <p:transition>
    <p:pull dir="d"/>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4" name="Rounded Rectangle 3"/>
          <p:cNvSpPr/>
          <p:nvPr/>
        </p:nvSpPr>
        <p:spPr>
          <a:xfrm>
            <a:off x="609600" y="304800"/>
            <a:ext cx="7848600" cy="10668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vi-VN" b="1" i="1" dirty="0" smtClean="0">
                <a:solidFill>
                  <a:srgbClr val="FF0000"/>
                </a:solidFill>
                <a:ea typeface="Times New Roman" pitchFamily="18" charset="0"/>
                <a:cs typeface="Times New Roman" pitchFamily="18" charset="0"/>
              </a:rPr>
              <a:t>*</a:t>
            </a:r>
            <a:r>
              <a:rPr lang="en-US" sz="2400" b="1" i="1" dirty="0" smtClean="0">
                <a:solidFill>
                  <a:srgbClr val="FF0000"/>
                </a:solidFill>
                <a:latin typeface="Times New Roman" pitchFamily="18" charset="0"/>
                <a:ea typeface="Times New Roman" pitchFamily="18" charset="0"/>
                <a:cs typeface="Times New Roman" pitchFamily="18" charset="0"/>
              </a:rPr>
              <a:t>Biện</a:t>
            </a:r>
            <a:r>
              <a:rPr lang="vi-VN" sz="2400" b="1" i="1" dirty="0" smtClean="0">
                <a:solidFill>
                  <a:srgbClr val="FF0000"/>
                </a:solidFill>
                <a:ea typeface="Times New Roman" pitchFamily="18" charset="0"/>
                <a:cs typeface="Times New Roman" pitchFamily="18" charset="0"/>
              </a:rPr>
              <a:t> </a:t>
            </a:r>
            <a:r>
              <a:rPr lang="nl-NL" sz="2400" b="1" i="1" dirty="0" smtClean="0">
                <a:solidFill>
                  <a:srgbClr val="FF0000"/>
                </a:solidFill>
                <a:latin typeface="Times New Roman" pitchFamily="18" charset="0"/>
                <a:ea typeface="Times New Roman" pitchFamily="18" charset="0"/>
                <a:cs typeface="Times New Roman" pitchFamily="18" charset="0"/>
              </a:rPr>
              <a:t>pháp </a:t>
            </a:r>
            <a:r>
              <a:rPr lang="en-US" sz="2400" b="1" i="1" dirty="0" smtClean="0">
                <a:solidFill>
                  <a:srgbClr val="FF0000"/>
                </a:solidFill>
                <a:latin typeface="Times New Roman" pitchFamily="18" charset="0"/>
                <a:ea typeface="Times New Roman" pitchFamily="18" charset="0"/>
                <a:cs typeface="Times New Roman" pitchFamily="18" charset="0"/>
              </a:rPr>
              <a:t>3:</a:t>
            </a:r>
            <a:r>
              <a:rPr lang="vi-VN" sz="2400" b="1" i="1" dirty="0" smtClean="0">
                <a:solidFill>
                  <a:srgbClr val="FF0000"/>
                </a:solidFill>
                <a:latin typeface="Times New Roman" pitchFamily="18" charset="0"/>
                <a:ea typeface="Times New Roman" pitchFamily="18" charset="0"/>
                <a:cs typeface="Times New Roman" pitchFamily="18" charset="0"/>
              </a:rPr>
              <a:t> </a:t>
            </a:r>
            <a:r>
              <a:rPr lang="pt-BR" sz="2400" b="1" dirty="0" smtClean="0">
                <a:solidFill>
                  <a:srgbClr val="FF0000"/>
                </a:solidFill>
                <a:latin typeface="Times New Roman" pitchFamily="18" charset="0"/>
                <a:cs typeface="Times New Roman" pitchFamily="18" charset="0"/>
              </a:rPr>
              <a:t>Tuyên truyền phối kết hợp với các bậc phụ huynh để giúp trẻ hoạt động với đồ vật một cách tích cực</a:t>
            </a:r>
            <a:r>
              <a:rPr lang="en-US" sz="2400" dirty="0" smtClean="0">
                <a:solidFill>
                  <a:srgbClr val="FF0000"/>
                </a:solidFill>
                <a:latin typeface="Times New Roman" pitchFamily="18" charset="0"/>
                <a:cs typeface="Times New Roman" pitchFamily="18" charset="0"/>
              </a:rPr>
              <a:t/>
            </a:r>
            <a:br>
              <a:rPr lang="en-US" sz="2400" dirty="0" smtClean="0">
                <a:solidFill>
                  <a:srgbClr val="FF0000"/>
                </a:solidFill>
                <a:latin typeface="Times New Roman" pitchFamily="18" charset="0"/>
                <a:cs typeface="Times New Roman" pitchFamily="18" charset="0"/>
              </a:rPr>
            </a:br>
            <a:endParaRPr lang="en-US" dirty="0"/>
          </a:p>
        </p:txBody>
      </p:sp>
      <p:sp>
        <p:nvSpPr>
          <p:cNvPr id="5" name="Rounded Rectangle 4"/>
          <p:cNvSpPr/>
          <p:nvPr/>
        </p:nvSpPr>
        <p:spPr>
          <a:xfrm>
            <a:off x="609600" y="1600200"/>
            <a:ext cx="2743200" cy="388620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r>
              <a:rPr lang="en-US" dirty="0" smtClean="0"/>
              <a:t>Trong các tiết chuyên đề hay giờ hoạt động  của trẻ tôi mời phụ huynh đến dự , qua đó phụ huynh có sự thay đổi rất tích cực trong việc nhìn nhận đánh giá giáo viên mầm non.</a:t>
            </a:r>
          </a:p>
        </p:txBody>
      </p:sp>
      <p:sp>
        <p:nvSpPr>
          <p:cNvPr id="7" name="Rectangle 6"/>
          <p:cNvSpPr/>
          <p:nvPr/>
        </p:nvSpPr>
        <p:spPr>
          <a:xfrm>
            <a:off x="4191000" y="5867400"/>
            <a:ext cx="4025461" cy="461665"/>
          </a:xfrm>
          <a:prstGeom prst="rect">
            <a:avLst/>
          </a:prstGeom>
        </p:spPr>
        <p:txBody>
          <a:bodyPr wrap="none">
            <a:spAutoFit/>
          </a:bodyPr>
          <a:lstStyle/>
          <a:p>
            <a:r>
              <a:rPr lang="en-US" sz="2400" b="1" i="1" dirty="0" smtClean="0">
                <a:solidFill>
                  <a:srgbClr val="FF0000"/>
                </a:solidFill>
                <a:latin typeface="Times New Roman" pitchFamily="18" charset="0"/>
                <a:cs typeface="Times New Roman" pitchFamily="18" charset="0"/>
              </a:rPr>
              <a:t>Hình ảnh phụ huynh dự  giờ  </a:t>
            </a:r>
            <a:endParaRPr lang="en-US" sz="2400" dirty="0"/>
          </a:p>
        </p:txBody>
      </p:sp>
      <p:pic>
        <p:nvPicPr>
          <p:cNvPr id="8" name="Picture 7" descr="phụ huynh dụ.jpg"/>
          <p:cNvPicPr>
            <a:picLocks noChangeAspect="1"/>
          </p:cNvPicPr>
          <p:nvPr/>
        </p:nvPicPr>
        <p:blipFill>
          <a:blip r:embed="rId3"/>
          <a:stretch>
            <a:fillRect/>
          </a:stretch>
        </p:blipFill>
        <p:spPr>
          <a:xfrm>
            <a:off x="3657600" y="1676400"/>
            <a:ext cx="4648200" cy="3958828"/>
          </a:xfrm>
          <a:prstGeom prst="rect">
            <a:avLst/>
          </a:prstGeom>
        </p:spPr>
      </p:pic>
    </p:spTree>
  </p:cSld>
  <p:clrMapOvr>
    <a:masterClrMapping/>
  </p:clrMapOvr>
  <p:transition>
    <p:wipe dir="u"/>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60990"/>
            <a:ext cx="8229600" cy="1143000"/>
          </a:xfrm>
        </p:spPr>
        <p:txBody>
          <a:bodyPr>
            <a:normAutofit fontScale="90000"/>
          </a:bodyPr>
          <a:lstStyle/>
          <a:p>
            <a:pPr algn="l"/>
            <a:r>
              <a:rPr lang="en-US" sz="3600" b="1" dirty="0" smtClean="0">
                <a:solidFill>
                  <a:srgbClr val="FF0000"/>
                </a:solidFill>
                <a:latin typeface="Times New Roman" pitchFamily="18" charset="0"/>
                <a:cs typeface="Times New Roman" pitchFamily="18" charset="0"/>
              </a:rPr>
              <a:t>III. K</a:t>
            </a:r>
            <a:r>
              <a:rPr lang="vi-VN" sz="3600" b="1" dirty="0" smtClean="0">
                <a:solidFill>
                  <a:srgbClr val="FF0000"/>
                </a:solidFill>
                <a:latin typeface="Times New Roman" pitchFamily="18" charset="0"/>
                <a:cs typeface="Times New Roman" pitchFamily="18" charset="0"/>
              </a:rPr>
              <a:t>ẾT</a:t>
            </a:r>
            <a:r>
              <a:rPr lang="en-US" sz="3600" b="1" dirty="0" smtClean="0">
                <a:solidFill>
                  <a:srgbClr val="FF0000"/>
                </a:solidFill>
                <a:latin typeface="Times New Roman" pitchFamily="18" charset="0"/>
                <a:cs typeface="Times New Roman" pitchFamily="18" charset="0"/>
              </a:rPr>
              <a:t> QU</a:t>
            </a:r>
            <a:r>
              <a:rPr lang="vi-VN" sz="3600" b="1" dirty="0" smtClean="0">
                <a:solidFill>
                  <a:srgbClr val="FF0000"/>
                </a:solidFill>
                <a:latin typeface="Times New Roman" pitchFamily="18" charset="0"/>
                <a:cs typeface="Times New Roman" pitchFamily="18" charset="0"/>
              </a:rPr>
              <a:t>Ả ĐẠT ĐƯỢC</a:t>
            </a:r>
            <a:r>
              <a:rPr lang="en-US" sz="3600" b="1" dirty="0" smtClean="0">
                <a:solidFill>
                  <a:srgbClr val="FF0000"/>
                </a:solidFill>
                <a:latin typeface="Times New Roman" pitchFamily="18" charset="0"/>
                <a:cs typeface="Times New Roman" pitchFamily="18" charset="0"/>
              </a:rPr>
              <a:t/>
            </a:r>
            <a:br>
              <a:rPr lang="en-US" sz="3600" b="1" dirty="0" smtClean="0">
                <a:solidFill>
                  <a:srgbClr val="FF0000"/>
                </a:solidFill>
                <a:latin typeface="Times New Roman" pitchFamily="18" charset="0"/>
                <a:cs typeface="Times New Roman" pitchFamily="18" charset="0"/>
              </a:rPr>
            </a:br>
            <a:endParaRPr lang="en-US" sz="3600" b="1" dirty="0">
              <a:latin typeface="Times New Roman" pitchFamily="18" charset="0"/>
              <a:cs typeface="Times New Roman" pitchFamily="18" charset="0"/>
            </a:endParaRPr>
          </a:p>
        </p:txBody>
      </p:sp>
      <p:sp>
        <p:nvSpPr>
          <p:cNvPr id="7" name="Oval 6"/>
          <p:cNvSpPr/>
          <p:nvPr/>
        </p:nvSpPr>
        <p:spPr>
          <a:xfrm>
            <a:off x="2819400" y="990600"/>
            <a:ext cx="4038600" cy="8382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smtClean="0"/>
              <a:t>Trẻ  </a:t>
            </a:r>
            <a:endParaRPr lang="en-US" dirty="0"/>
          </a:p>
        </p:txBody>
      </p:sp>
      <p:sp>
        <p:nvSpPr>
          <p:cNvPr id="9" name="Rounded Rectangle 8"/>
          <p:cNvSpPr/>
          <p:nvPr/>
        </p:nvSpPr>
        <p:spPr>
          <a:xfrm>
            <a:off x="990600" y="2895600"/>
            <a:ext cx="1752600" cy="3352800"/>
          </a:xfrm>
          <a:prstGeom prst="round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dirty="0" smtClean="0"/>
              <a:t>T</a:t>
            </a:r>
            <a:r>
              <a:rPr lang="en-US" dirty="0" smtClean="0"/>
              <a:t>rẻ </a:t>
            </a:r>
            <a:r>
              <a:rPr lang="en-US" dirty="0" smtClean="0"/>
              <a:t>đã hứng thú tích cực hoạt động với đồ vật </a:t>
            </a:r>
            <a:endParaRPr lang="en-US" dirty="0"/>
          </a:p>
        </p:txBody>
      </p:sp>
      <p:sp>
        <p:nvSpPr>
          <p:cNvPr id="10" name="Rounded Rectangle 9"/>
          <p:cNvSpPr/>
          <p:nvPr/>
        </p:nvSpPr>
        <p:spPr>
          <a:xfrm>
            <a:off x="3962400" y="2819400"/>
            <a:ext cx="1752600" cy="3352800"/>
          </a:xfrm>
          <a:prstGeom prst="round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en-US" dirty="0" smtClean="0"/>
              <a:t>T</a:t>
            </a:r>
            <a:r>
              <a:rPr lang="en-US" dirty="0" smtClean="0"/>
              <a:t>rẻ </a:t>
            </a:r>
            <a:r>
              <a:rPr lang="en-US" dirty="0" smtClean="0"/>
              <a:t>đã có kĩ năng hoạt động với đồ vật </a:t>
            </a:r>
            <a:endParaRPr lang="en-US" dirty="0"/>
          </a:p>
        </p:txBody>
      </p:sp>
      <p:sp>
        <p:nvSpPr>
          <p:cNvPr id="11" name="Rounded Rectangle 10"/>
          <p:cNvSpPr/>
          <p:nvPr/>
        </p:nvSpPr>
        <p:spPr>
          <a:xfrm>
            <a:off x="6324600" y="2819400"/>
            <a:ext cx="1752600" cy="3352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a:t>
            </a:r>
            <a:r>
              <a:rPr lang="en-US" dirty="0" smtClean="0"/>
              <a:t>rẻ </a:t>
            </a:r>
            <a:r>
              <a:rPr lang="en-US" dirty="0" smtClean="0"/>
              <a:t>đã có ý thức giữ gìn đồ dùng đồ chơi </a:t>
            </a:r>
            <a:endParaRPr lang="en-US" dirty="0"/>
          </a:p>
        </p:txBody>
      </p:sp>
      <p:cxnSp>
        <p:nvCxnSpPr>
          <p:cNvPr id="13" name="Straight Arrow Connector 12"/>
          <p:cNvCxnSpPr>
            <a:stCxn id="7" idx="3"/>
          </p:cNvCxnSpPr>
          <p:nvPr/>
        </p:nvCxnSpPr>
        <p:spPr>
          <a:xfrm rot="5400000">
            <a:off x="2177445" y="1433604"/>
            <a:ext cx="960951" cy="150584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stCxn id="7" idx="4"/>
          </p:cNvCxnSpPr>
          <p:nvPr/>
        </p:nvCxnSpPr>
        <p:spPr>
          <a:xfrm rot="16200000" flipH="1">
            <a:off x="4438650" y="2228850"/>
            <a:ext cx="838200" cy="381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stCxn id="7" idx="5"/>
          </p:cNvCxnSpPr>
          <p:nvPr/>
        </p:nvCxnSpPr>
        <p:spPr>
          <a:xfrm rot="16200000" flipH="1">
            <a:off x="6272305" y="1700304"/>
            <a:ext cx="960951" cy="97244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wedg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685800" y="492955"/>
            <a:ext cx="6400800" cy="81970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ounded Rectangle 2"/>
          <p:cNvSpPr/>
          <p:nvPr/>
        </p:nvSpPr>
        <p:spPr>
          <a:xfrm>
            <a:off x="696036" y="381000"/>
            <a:ext cx="6390564" cy="93166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577" name="Picture 1" descr="C:\Users\Administrator\Desktop\images (2).jpg"/>
          <p:cNvPicPr>
            <a:picLocks noChangeAspect="1" noChangeArrowheads="1"/>
          </p:cNvPicPr>
          <p:nvPr/>
        </p:nvPicPr>
        <p:blipFill>
          <a:blip r:embed="rId2"/>
          <a:stretch>
            <a:fillRect/>
          </a:stretch>
        </p:blipFill>
        <p:spPr bwMode="auto">
          <a:xfrm>
            <a:off x="0" y="0"/>
            <a:ext cx="9143999" cy="6761654"/>
          </a:xfrm>
          <a:prstGeom prst="rect">
            <a:avLst/>
          </a:prstGeom>
          <a:noFill/>
        </p:spPr>
      </p:pic>
      <p:sp>
        <p:nvSpPr>
          <p:cNvPr id="14" name="Rounded Rectangle 13"/>
          <p:cNvSpPr/>
          <p:nvPr/>
        </p:nvSpPr>
        <p:spPr>
          <a:xfrm>
            <a:off x="685800" y="1676400"/>
            <a:ext cx="7848600" cy="1738952"/>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400" b="1" dirty="0" smtClean="0">
                <a:solidFill>
                  <a:schemeClr val="tx1"/>
                </a:solidFill>
                <a:latin typeface="Times New Roman" pitchFamily="18" charset="0"/>
                <a:cs typeface="Times New Roman" pitchFamily="18" charset="0"/>
              </a:rPr>
              <a:t>Phụ huynh: </a:t>
            </a:r>
            <a:r>
              <a:rPr lang="nl-NL" sz="2400" b="1" dirty="0" smtClean="0">
                <a:solidFill>
                  <a:schemeClr val="tx1"/>
                </a:solidFill>
                <a:latin typeface="Times New Roman" pitchFamily="18" charset="0"/>
                <a:cs typeface="Times New Roman" pitchFamily="18" charset="0"/>
              </a:rPr>
              <a:t>Phụ huynh quan tâm đến trẻ và biết tạo điều kiện cho trẻ tham gia các hoạt động ở nhà.</a:t>
            </a:r>
            <a:r>
              <a:rPr lang="vi-VN" sz="2400" b="1" dirty="0" smtClean="0">
                <a:solidFill>
                  <a:schemeClr val="tx1"/>
                </a:solidFill>
                <a:latin typeface="Times New Roman" pitchFamily="18" charset="0"/>
                <a:cs typeface="Times New Roman" pitchFamily="18" charset="0"/>
              </a:rPr>
              <a:t> Tham gia thu lượm các vật liệu, phế thải để cô làm đồ chơi</a:t>
            </a:r>
            <a:r>
              <a:rPr lang="vi-VN" sz="2800" b="1" dirty="0" smtClean="0">
                <a:solidFill>
                  <a:schemeClr val="tx1"/>
                </a:solidFill>
                <a:latin typeface="Times New Roman" pitchFamily="18" charset="0"/>
                <a:cs typeface="Times New Roman" pitchFamily="18" charset="0"/>
              </a:rPr>
              <a:t>.</a:t>
            </a:r>
            <a:endParaRPr lang="en-US" sz="2800" b="1" dirty="0" smtClean="0">
              <a:solidFill>
                <a:schemeClr val="tx1"/>
              </a:solidFill>
              <a:latin typeface="Times New Roman" pitchFamily="18" charset="0"/>
              <a:cs typeface="Times New Roman" pitchFamily="18" charset="0"/>
            </a:endParaRPr>
          </a:p>
          <a:p>
            <a:pPr algn="ctr"/>
            <a:endParaRPr lang="en-US" sz="2800" dirty="0">
              <a:solidFill>
                <a:schemeClr val="bg1">
                  <a:lumMod val="85000"/>
                </a:schemeClr>
              </a:solidFill>
              <a:latin typeface="Times New Roman" pitchFamily="18" charset="0"/>
              <a:cs typeface="Times New Roman" pitchFamily="18" charset="0"/>
            </a:endParaRPr>
          </a:p>
        </p:txBody>
      </p:sp>
      <p:sp>
        <p:nvSpPr>
          <p:cNvPr id="15" name="Rounded Rectangle 14"/>
          <p:cNvSpPr/>
          <p:nvPr/>
        </p:nvSpPr>
        <p:spPr>
          <a:xfrm>
            <a:off x="696036" y="3779089"/>
            <a:ext cx="7696200" cy="2667000"/>
          </a:xfrm>
          <a:prstGeom prst="roundRect">
            <a:avLst/>
          </a:prstGeom>
        </p:spPr>
        <p:style>
          <a:lnRef idx="3">
            <a:schemeClr val="lt1"/>
          </a:lnRef>
          <a:fillRef idx="1">
            <a:schemeClr val="accent6"/>
          </a:fillRef>
          <a:effectRef idx="1">
            <a:schemeClr val="accent6"/>
          </a:effectRef>
          <a:fontRef idx="minor">
            <a:schemeClr val="lt1"/>
          </a:fontRef>
        </p:style>
        <p:txBody>
          <a:bodyPr rtlCol="0" anchor="ctr"/>
          <a:lstStyle/>
          <a:p>
            <a:pPr lvl="0" algn="ctr"/>
            <a:r>
              <a:rPr lang="en-US" sz="2400" b="1" dirty="0" smtClean="0">
                <a:solidFill>
                  <a:schemeClr val="tx1"/>
                </a:solidFill>
                <a:latin typeface="Times New Roman" pitchFamily="18" charset="0"/>
                <a:cs typeface="Times New Roman" pitchFamily="18" charset="0"/>
              </a:rPr>
              <a:t>Giáo  viên : </a:t>
            </a:r>
            <a:r>
              <a:rPr lang="vi-VN" sz="2400" b="1" dirty="0" smtClean="0">
                <a:solidFill>
                  <a:schemeClr val="tx1"/>
                </a:solidFill>
                <a:latin typeface="Times New Roman" pitchFamily="18" charset="0"/>
                <a:ea typeface="Times New Roman" pitchFamily="18" charset="0"/>
                <a:cs typeface="Times New Roman" pitchFamily="18" charset="0"/>
              </a:rPr>
              <a:t>Đầu tư làm các đồ dùng, đồ chơi phục vụ cho trẻ hoạt động ở mọi lúc mọi nơi, luôn đảm bảo an toàn đến trẻ. Thường xuyên cho trẻ tham gia các giờ hoạt động với đồ vật.Sử</a:t>
            </a:r>
            <a:r>
              <a:rPr lang="en-US" sz="2400" b="1" dirty="0" smtClean="0">
                <a:solidFill>
                  <a:schemeClr val="tx1"/>
                </a:solidFill>
                <a:latin typeface="Times New Roman" pitchFamily="18" charset="0"/>
                <a:ea typeface="Times New Roman" pitchFamily="18" charset="0"/>
                <a:cs typeface="Times New Roman" pitchFamily="18" charset="0"/>
              </a:rPr>
              <a:t> dụng các phương pháp </a:t>
            </a:r>
            <a:r>
              <a:rPr lang="vi-VN" sz="2400" b="1" dirty="0" smtClean="0">
                <a:solidFill>
                  <a:schemeClr val="tx1"/>
                </a:solidFill>
                <a:latin typeface="Times New Roman" pitchFamily="18" charset="0"/>
                <a:ea typeface="Times New Roman" pitchFamily="18" charset="0"/>
                <a:cs typeface="Times New Roman" pitchFamily="18" charset="0"/>
              </a:rPr>
              <a:t>linh hoạt </a:t>
            </a:r>
            <a:r>
              <a:rPr lang="en-US" sz="2400" b="1" dirty="0" smtClean="0">
                <a:solidFill>
                  <a:schemeClr val="tx1"/>
                </a:solidFill>
                <a:latin typeface="Times New Roman" pitchFamily="18" charset="0"/>
                <a:ea typeface="Times New Roman" pitchFamily="18" charset="0"/>
                <a:cs typeface="Times New Roman" pitchFamily="18" charset="0"/>
              </a:rPr>
              <a:t>hiệu quả trong quá trình tổ chức hoạt động với đồ vật và đặc biệt </a:t>
            </a:r>
            <a:r>
              <a:rPr lang="vi-VN" sz="2400" b="1" dirty="0" smtClean="0">
                <a:solidFill>
                  <a:schemeClr val="tx1"/>
                </a:solidFill>
                <a:latin typeface="Times New Roman" pitchFamily="18" charset="0"/>
                <a:ea typeface="Times New Roman" pitchFamily="18" charset="0"/>
                <a:cs typeface="Times New Roman" pitchFamily="18" charset="0"/>
              </a:rPr>
              <a:t>luôn lấy trẻ làm trung tâm.</a:t>
            </a:r>
            <a:endParaRPr lang="vi-VN" sz="2400" b="1" dirty="0" smtClean="0">
              <a:solidFill>
                <a:schemeClr val="tx1"/>
              </a:solidFill>
              <a:latin typeface="Times New Roman" pitchFamily="18" charset="0"/>
              <a:cs typeface="Times New Roman" pitchFamily="18" charset="0"/>
            </a:endParaRPr>
          </a:p>
          <a:p>
            <a:pPr algn="ctr"/>
            <a:endParaRPr lang="en-US" dirty="0"/>
          </a:p>
        </p:txBody>
      </p:sp>
      <p:sp>
        <p:nvSpPr>
          <p:cNvPr id="2" name="Rectangle 1"/>
          <p:cNvSpPr/>
          <p:nvPr/>
        </p:nvSpPr>
        <p:spPr>
          <a:xfrm>
            <a:off x="914400" y="492955"/>
            <a:ext cx="5049331" cy="584775"/>
          </a:xfrm>
          <a:prstGeom prst="rect">
            <a:avLst/>
          </a:prstGeom>
        </p:spPr>
        <p:txBody>
          <a:bodyPr wrap="none">
            <a:spAutoFit/>
          </a:bodyPr>
          <a:lstStyle/>
          <a:p>
            <a:r>
              <a:rPr lang="en-US" sz="3200" b="1" dirty="0">
                <a:solidFill>
                  <a:srgbClr val="002060"/>
                </a:solidFill>
                <a:latin typeface="Times New Roman" pitchFamily="18" charset="0"/>
                <a:cs typeface="Times New Roman" pitchFamily="18" charset="0"/>
              </a:rPr>
              <a:t>III. K</a:t>
            </a:r>
            <a:r>
              <a:rPr lang="vi-VN" sz="3200" b="1" dirty="0">
                <a:solidFill>
                  <a:srgbClr val="002060"/>
                </a:solidFill>
                <a:latin typeface="Times New Roman" pitchFamily="18" charset="0"/>
                <a:cs typeface="Times New Roman" pitchFamily="18" charset="0"/>
              </a:rPr>
              <a:t>ẾT</a:t>
            </a:r>
            <a:r>
              <a:rPr lang="en-US" sz="3200" b="1" dirty="0">
                <a:solidFill>
                  <a:srgbClr val="002060"/>
                </a:solidFill>
                <a:latin typeface="Times New Roman" pitchFamily="18" charset="0"/>
                <a:cs typeface="Times New Roman" pitchFamily="18" charset="0"/>
              </a:rPr>
              <a:t> QU</a:t>
            </a:r>
            <a:r>
              <a:rPr lang="vi-VN" sz="3200" b="1" dirty="0">
                <a:solidFill>
                  <a:srgbClr val="002060"/>
                </a:solidFill>
                <a:latin typeface="Times New Roman" pitchFamily="18" charset="0"/>
                <a:cs typeface="Times New Roman" pitchFamily="18" charset="0"/>
              </a:rPr>
              <a:t>Ả ĐẠT ĐƯỢC</a:t>
            </a:r>
            <a:endParaRPr lang="en-US" sz="3200" dirty="0">
              <a:solidFill>
                <a:srgbClr val="002060"/>
              </a:solidFill>
            </a:endParaRPr>
          </a:p>
        </p:txBody>
      </p:sp>
    </p:spTree>
  </p:cSld>
  <p:clrMapOvr>
    <a:masterClrMapping/>
  </p:clrMapOvr>
  <p:transition>
    <p:wedg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5000" r="-25000"/>
          </a:stretch>
        </a:blipFill>
        <a:effectLst/>
      </p:bgPr>
    </p:bg>
    <p:spTree>
      <p:nvGrpSpPr>
        <p:cNvPr id="1" name=""/>
        <p:cNvGrpSpPr/>
        <p:nvPr/>
      </p:nvGrpSpPr>
      <p:grpSpPr>
        <a:xfrm>
          <a:off x="0" y="0"/>
          <a:ext cx="0" cy="0"/>
          <a:chOff x="0" y="0"/>
          <a:chExt cx="0" cy="0"/>
        </a:xfrm>
      </p:grpSpPr>
      <p:sp>
        <p:nvSpPr>
          <p:cNvPr id="4" name="TextBox 3"/>
          <p:cNvSpPr txBox="1"/>
          <p:nvPr/>
        </p:nvSpPr>
        <p:spPr>
          <a:xfrm>
            <a:off x="762000" y="685800"/>
            <a:ext cx="8001000" cy="5078313"/>
          </a:xfrm>
          <a:prstGeom prst="rect">
            <a:avLst/>
          </a:prstGeom>
          <a:noFill/>
        </p:spPr>
        <p:txBody>
          <a:bodyPr wrap="square" rtlCol="0">
            <a:spAutoFit/>
          </a:bodyPr>
          <a:lstStyle/>
          <a:p>
            <a:r>
              <a:rPr lang="en-US" sz="3600" dirty="0" smtClean="0">
                <a:solidFill>
                  <a:schemeClr val="bg1"/>
                </a:solidFill>
                <a:latin typeface="Times New Roman" pitchFamily="18" charset="0"/>
                <a:cs typeface="Times New Roman" pitchFamily="18" charset="0"/>
              </a:rPr>
              <a:t>Trên đây là báo cáo biện pháp của tôi </a:t>
            </a:r>
            <a:r>
              <a:rPr lang="en-US" sz="3600" dirty="0" err="1" smtClean="0">
                <a:solidFill>
                  <a:schemeClr val="bg1"/>
                </a:solidFill>
                <a:latin typeface="Times New Roman" pitchFamily="18" charset="0"/>
                <a:cs typeface="Times New Roman" pitchFamily="18" charset="0"/>
              </a:rPr>
              <a:t>về</a:t>
            </a:r>
            <a:r>
              <a:rPr lang="en-US" sz="3600" dirty="0" smtClean="0">
                <a:solidFill>
                  <a:schemeClr val="bg1"/>
                </a:solidFill>
                <a:latin typeface="Times New Roman" pitchFamily="18" charset="0"/>
                <a:cs typeface="Times New Roman" pitchFamily="18" charset="0"/>
              </a:rPr>
              <a:t> “</a:t>
            </a:r>
            <a:r>
              <a:rPr lang="en-US" sz="3600" dirty="0" err="1" smtClean="0">
                <a:solidFill>
                  <a:schemeClr val="bg1"/>
                </a:solidFill>
                <a:latin typeface="Times New Roman" pitchFamily="18" charset="0"/>
                <a:cs typeface="Times New Roman" pitchFamily="18" charset="0"/>
              </a:rPr>
              <a:t>Một</a:t>
            </a:r>
            <a:r>
              <a:rPr lang="en-US" sz="3600" dirty="0" smtClean="0">
                <a:solidFill>
                  <a:schemeClr val="bg1"/>
                </a:solidFill>
                <a:latin typeface="Times New Roman" pitchFamily="18" charset="0"/>
                <a:cs typeface="Times New Roman" pitchFamily="18" charset="0"/>
              </a:rPr>
              <a:t> số biện pháp giúp </a:t>
            </a:r>
            <a:r>
              <a:rPr lang="en-US" sz="3600" dirty="0" err="1" smtClean="0">
                <a:solidFill>
                  <a:schemeClr val="bg1"/>
                </a:solidFill>
                <a:latin typeface="Times New Roman" pitchFamily="18" charset="0"/>
                <a:cs typeface="Times New Roman" pitchFamily="18" charset="0"/>
              </a:rPr>
              <a:t>trẻ</a:t>
            </a:r>
            <a:r>
              <a:rPr lang="en-US" sz="3600" dirty="0" smtClean="0">
                <a:solidFill>
                  <a:schemeClr val="bg1"/>
                </a:solidFill>
                <a:latin typeface="Times New Roman" pitchFamily="18" charset="0"/>
                <a:cs typeface="Times New Roman" pitchFamily="18" charset="0"/>
              </a:rPr>
              <a:t> 24</a:t>
            </a:r>
            <a:r>
              <a:rPr lang="vi-VN" sz="3600" dirty="0" smtClean="0">
                <a:solidFill>
                  <a:schemeClr val="bg1"/>
                </a:solidFill>
                <a:latin typeface="Times New Roman" pitchFamily="18" charset="0"/>
                <a:cs typeface="Times New Roman" pitchFamily="18" charset="0"/>
              </a:rPr>
              <a:t> </a:t>
            </a:r>
            <a:r>
              <a:rPr lang="en-US" sz="3600" dirty="0" smtClean="0">
                <a:solidFill>
                  <a:schemeClr val="bg1"/>
                </a:solidFill>
                <a:latin typeface="Times New Roman" pitchFamily="18" charset="0"/>
                <a:cs typeface="Times New Roman" pitchFamily="18" charset="0"/>
              </a:rPr>
              <a:t>-</a:t>
            </a:r>
            <a:r>
              <a:rPr lang="vi-VN" sz="3600" dirty="0" smtClean="0">
                <a:solidFill>
                  <a:schemeClr val="bg1"/>
                </a:solidFill>
                <a:latin typeface="Times New Roman" pitchFamily="18" charset="0"/>
                <a:cs typeface="Times New Roman" pitchFamily="18" charset="0"/>
              </a:rPr>
              <a:t> </a:t>
            </a:r>
            <a:r>
              <a:rPr lang="en-US" sz="3600" dirty="0" smtClean="0">
                <a:solidFill>
                  <a:schemeClr val="bg1"/>
                </a:solidFill>
                <a:latin typeface="Times New Roman" pitchFamily="18" charset="0"/>
                <a:cs typeface="Times New Roman" pitchFamily="18" charset="0"/>
              </a:rPr>
              <a:t>36 </a:t>
            </a:r>
            <a:r>
              <a:rPr lang="en-US" sz="3600" dirty="0" err="1" smtClean="0">
                <a:solidFill>
                  <a:schemeClr val="bg1"/>
                </a:solidFill>
                <a:latin typeface="Times New Roman" pitchFamily="18" charset="0"/>
                <a:cs typeface="Times New Roman" pitchFamily="18" charset="0"/>
              </a:rPr>
              <a:t>tháng</a:t>
            </a:r>
            <a:r>
              <a:rPr lang="en-US" sz="3600" dirty="0" smtClean="0">
                <a:solidFill>
                  <a:schemeClr val="bg1"/>
                </a:solidFill>
                <a:latin typeface="Times New Roman" pitchFamily="18" charset="0"/>
                <a:cs typeface="Times New Roman" pitchFamily="18" charset="0"/>
              </a:rPr>
              <a:t> </a:t>
            </a:r>
            <a:r>
              <a:rPr lang="en-US" sz="3600" dirty="0" err="1" smtClean="0">
                <a:solidFill>
                  <a:schemeClr val="bg1"/>
                </a:solidFill>
                <a:latin typeface="Times New Roman" pitchFamily="18" charset="0"/>
                <a:cs typeface="Times New Roman" pitchFamily="18" charset="0"/>
              </a:rPr>
              <a:t>tích</a:t>
            </a:r>
            <a:r>
              <a:rPr lang="en-US" sz="3600" dirty="0" smtClean="0">
                <a:solidFill>
                  <a:schemeClr val="bg1"/>
                </a:solidFill>
                <a:latin typeface="Times New Roman" pitchFamily="18" charset="0"/>
                <a:cs typeface="Times New Roman" pitchFamily="18" charset="0"/>
              </a:rPr>
              <a:t> cực hoạt động với đồ vật” </a:t>
            </a:r>
          </a:p>
          <a:p>
            <a:r>
              <a:rPr lang="en-US" sz="3600" dirty="0" smtClean="0">
                <a:solidFill>
                  <a:schemeClr val="bg1"/>
                </a:solidFill>
                <a:latin typeface="Times New Roman" pitchFamily="18" charset="0"/>
                <a:cs typeface="Times New Roman" pitchFamily="18" charset="0"/>
              </a:rPr>
              <a:t>Rất mong được sự quan tâm, góp ý của ban giám khảo </a:t>
            </a:r>
            <a:r>
              <a:rPr lang="en-US" sz="3600" smtClean="0">
                <a:solidFill>
                  <a:schemeClr val="bg1"/>
                </a:solidFill>
                <a:latin typeface="Times New Roman" pitchFamily="18" charset="0"/>
                <a:cs typeface="Times New Roman" pitchFamily="18" charset="0"/>
              </a:rPr>
              <a:t>để biện pháp của tôi hoàn thiện hơn </a:t>
            </a:r>
            <a:endParaRPr lang="en-US" sz="3600" dirty="0" smtClean="0">
              <a:solidFill>
                <a:schemeClr val="bg1"/>
              </a:solidFill>
              <a:latin typeface="Times New Roman" pitchFamily="18" charset="0"/>
              <a:cs typeface="Times New Roman" pitchFamily="18" charset="0"/>
            </a:endParaRPr>
          </a:p>
          <a:p>
            <a:r>
              <a:rPr lang="en-US" sz="3600" i="1" dirty="0" smtClean="0">
                <a:solidFill>
                  <a:schemeClr val="bg1"/>
                </a:solidFill>
                <a:latin typeface="Times New Roman" pitchFamily="18" charset="0"/>
                <a:cs typeface="Times New Roman" pitchFamily="18" charset="0"/>
              </a:rPr>
              <a:t>                </a:t>
            </a:r>
          </a:p>
          <a:p>
            <a:r>
              <a:rPr lang="en-US" sz="3600" i="1" dirty="0">
                <a:solidFill>
                  <a:schemeClr val="bg1"/>
                </a:solidFill>
                <a:latin typeface="Times New Roman" pitchFamily="18" charset="0"/>
                <a:cs typeface="Times New Roman" pitchFamily="18" charset="0"/>
              </a:rPr>
              <a:t> </a:t>
            </a:r>
            <a:r>
              <a:rPr lang="en-US" sz="3600" i="1" dirty="0" smtClean="0">
                <a:solidFill>
                  <a:schemeClr val="bg1"/>
                </a:solidFill>
                <a:latin typeface="Times New Roman" pitchFamily="18" charset="0"/>
                <a:cs typeface="Times New Roman" pitchFamily="18" charset="0"/>
              </a:rPr>
              <a:t>               Xin chân thành cảm ơn!</a:t>
            </a:r>
          </a:p>
          <a:p>
            <a:endParaRPr lang="en-US" sz="3600" dirty="0">
              <a:solidFill>
                <a:schemeClr val="bg1"/>
              </a:solidFill>
              <a:latin typeface="Times New Roman" pitchFamily="18" charset="0"/>
              <a:cs typeface="Times New Roman" pitchFamily="18" charset="0"/>
            </a:endParaRPr>
          </a:p>
        </p:txBody>
      </p:sp>
    </p:spTree>
  </p:cSld>
  <p:clrMapOvr>
    <a:masterClrMapping/>
  </p:clrMapOvr>
  <p:transition>
    <p:wedg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Oval 4"/>
          <p:cNvSpPr/>
          <p:nvPr/>
        </p:nvSpPr>
        <p:spPr>
          <a:xfrm>
            <a:off x="2362200" y="838200"/>
            <a:ext cx="3733800" cy="838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85800" y="457200"/>
            <a:ext cx="8229600" cy="639762"/>
          </a:xfrm>
        </p:spPr>
        <p:txBody>
          <a:bodyPr>
            <a:normAutofit fontScale="90000"/>
          </a:bodyPr>
          <a:lstStyle/>
          <a:p>
            <a:pPr algn="l"/>
            <a:r>
              <a:rPr lang="en-US" b="1" dirty="0" smtClean="0">
                <a:solidFill>
                  <a:srgbClr val="FFFF00"/>
                </a:solidFill>
                <a:latin typeface="Times New Roman" pitchFamily="18" charset="0"/>
                <a:cs typeface="Times New Roman" pitchFamily="18" charset="0"/>
              </a:rPr>
              <a:t>                    </a:t>
            </a:r>
            <a:r>
              <a:rPr lang="vi-VN" b="1" dirty="0" smtClean="0">
                <a:solidFill>
                  <a:srgbClr val="FFFF00"/>
                </a:solidFill>
                <a:latin typeface="Times New Roman" pitchFamily="18" charset="0"/>
                <a:cs typeface="Times New Roman" pitchFamily="18" charset="0"/>
              </a:rPr>
              <a:t>    </a:t>
            </a:r>
            <a:r>
              <a:rPr lang="en-US" b="1" dirty="0" smtClean="0">
                <a:solidFill>
                  <a:srgbClr val="FFFF00"/>
                </a:solidFill>
                <a:latin typeface="Times New Roman" pitchFamily="18" charset="0"/>
                <a:cs typeface="Times New Roman" pitchFamily="18" charset="0"/>
              </a:rPr>
              <a:t/>
            </a:r>
            <a:br>
              <a:rPr lang="en-US" b="1" dirty="0" smtClean="0">
                <a:solidFill>
                  <a:srgbClr val="FFFF00"/>
                </a:solidFill>
                <a:latin typeface="Times New Roman" pitchFamily="18" charset="0"/>
                <a:cs typeface="Times New Roman" pitchFamily="18" charset="0"/>
              </a:rPr>
            </a:br>
            <a:r>
              <a:rPr lang="en-US" b="1" dirty="0" smtClean="0">
                <a:solidFill>
                  <a:srgbClr val="FFFF00"/>
                </a:solidFill>
                <a:latin typeface="Times New Roman" pitchFamily="18" charset="0"/>
                <a:cs typeface="Times New Roman" pitchFamily="18" charset="0"/>
              </a:rPr>
              <a:t> </a:t>
            </a:r>
            <a:r>
              <a:rPr lang="en-US" b="1" dirty="0" smtClean="0">
                <a:solidFill>
                  <a:srgbClr val="FFFF00"/>
                </a:solidFill>
                <a:latin typeface="Times New Roman" pitchFamily="18" charset="0"/>
                <a:cs typeface="Times New Roman" pitchFamily="18" charset="0"/>
              </a:rPr>
              <a:t>                  </a:t>
            </a:r>
            <a:r>
              <a:rPr lang="en-US" sz="3600" b="1" dirty="0" smtClean="0">
                <a:solidFill>
                  <a:srgbClr val="FFFF00"/>
                </a:solidFill>
                <a:latin typeface="Times New Roman" pitchFamily="18" charset="0"/>
                <a:cs typeface="Times New Roman" pitchFamily="18" charset="0"/>
              </a:rPr>
              <a:t>I</a:t>
            </a:r>
            <a:r>
              <a:rPr lang="en-US" sz="3600" b="1" dirty="0" smtClean="0">
                <a:solidFill>
                  <a:srgbClr val="FFFF00"/>
                </a:solidFill>
                <a:latin typeface="Times New Roman" pitchFamily="18" charset="0"/>
                <a:cs typeface="Times New Roman" pitchFamily="18" charset="0"/>
              </a:rPr>
              <a:t>. Đặt vấn đề </a:t>
            </a:r>
            <a:endParaRPr lang="en-US" sz="3600" b="1" dirty="0">
              <a:solidFill>
                <a:srgbClr val="FFFF00"/>
              </a:solidFill>
              <a:latin typeface="Times New Roman" pitchFamily="18" charset="0"/>
              <a:cs typeface="Times New Roman" pitchFamily="18" charset="0"/>
            </a:endParaRPr>
          </a:p>
        </p:txBody>
      </p:sp>
      <p:cxnSp>
        <p:nvCxnSpPr>
          <p:cNvPr id="8" name="Straight Arrow Connector 7"/>
          <p:cNvCxnSpPr>
            <a:stCxn id="5" idx="3"/>
          </p:cNvCxnSpPr>
          <p:nvPr/>
        </p:nvCxnSpPr>
        <p:spPr>
          <a:xfrm rot="5400000">
            <a:off x="1812227" y="1189223"/>
            <a:ext cx="732351" cy="146120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rot="5400000">
            <a:off x="4039394" y="1904206"/>
            <a:ext cx="6096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5867400" y="1524000"/>
            <a:ext cx="1752600" cy="685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6" name="Oval 15"/>
          <p:cNvSpPr/>
          <p:nvPr/>
        </p:nvSpPr>
        <p:spPr>
          <a:xfrm>
            <a:off x="838200" y="2286000"/>
            <a:ext cx="1828800" cy="8382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smtClean="0">
                <a:solidFill>
                  <a:schemeClr val="tx1"/>
                </a:solidFill>
                <a:latin typeface="Times New Roman" pitchFamily="18" charset="0"/>
                <a:cs typeface="Times New Roman" pitchFamily="18" charset="0"/>
              </a:rPr>
              <a:t>Lí do chọn đề tài </a:t>
            </a:r>
            <a:endParaRPr lang="en-US" dirty="0">
              <a:solidFill>
                <a:schemeClr val="tx1"/>
              </a:solidFill>
              <a:latin typeface="Times New Roman" pitchFamily="18" charset="0"/>
              <a:cs typeface="Times New Roman" pitchFamily="18" charset="0"/>
            </a:endParaRPr>
          </a:p>
        </p:txBody>
      </p:sp>
      <p:sp>
        <p:nvSpPr>
          <p:cNvPr id="17" name="Content Placeholder 16"/>
          <p:cNvSpPr>
            <a:spLocks noGrp="1"/>
          </p:cNvSpPr>
          <p:nvPr>
            <p:ph idx="1"/>
          </p:nvPr>
        </p:nvSpPr>
        <p:spPr>
          <a:xfrm>
            <a:off x="3429000" y="2209800"/>
            <a:ext cx="2133600" cy="838200"/>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normAutofit fontScale="25000" lnSpcReduction="20000"/>
          </a:bodyPr>
          <a:lstStyle/>
          <a:p>
            <a:pPr>
              <a:buNone/>
            </a:pPr>
            <a:endParaRPr lang="en-US" dirty="0" smtClean="0"/>
          </a:p>
          <a:p>
            <a:pPr algn="ctr">
              <a:buNone/>
            </a:pPr>
            <a:r>
              <a:rPr lang="en-US" sz="7200" dirty="0" smtClean="0">
                <a:latin typeface="Times New Roman" pitchFamily="18" charset="0"/>
                <a:cs typeface="Times New Roman" pitchFamily="18" charset="0"/>
              </a:rPr>
              <a:t>Đối tượng </a:t>
            </a:r>
          </a:p>
          <a:p>
            <a:pPr algn="ctr">
              <a:buNone/>
            </a:pPr>
            <a:r>
              <a:rPr lang="en-US" sz="7200" dirty="0" smtClean="0">
                <a:latin typeface="Times New Roman" pitchFamily="18" charset="0"/>
                <a:cs typeface="Times New Roman" pitchFamily="18" charset="0"/>
              </a:rPr>
              <a:t>nghiên cứu </a:t>
            </a:r>
            <a:endParaRPr lang="en-US" sz="7200" dirty="0">
              <a:latin typeface="Times New Roman" pitchFamily="18" charset="0"/>
              <a:cs typeface="Times New Roman" pitchFamily="18" charset="0"/>
            </a:endParaRPr>
          </a:p>
        </p:txBody>
      </p:sp>
      <p:sp>
        <p:nvSpPr>
          <p:cNvPr id="18" name="Oval 17"/>
          <p:cNvSpPr/>
          <p:nvPr/>
        </p:nvSpPr>
        <p:spPr>
          <a:xfrm>
            <a:off x="6553200" y="2286000"/>
            <a:ext cx="1676400" cy="838200"/>
          </a:xfrm>
          <a:prstGeom prst="ellipse">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dirty="0" smtClean="0">
                <a:solidFill>
                  <a:schemeClr val="tx1"/>
                </a:solidFill>
                <a:latin typeface="Times New Roman" pitchFamily="18" charset="0"/>
                <a:cs typeface="Times New Roman" pitchFamily="18" charset="0"/>
              </a:rPr>
              <a:t>Mục tiêu </a:t>
            </a:r>
            <a:endParaRPr lang="en-US" dirty="0">
              <a:solidFill>
                <a:schemeClr val="tx1"/>
              </a:solidFill>
              <a:latin typeface="Times New Roman" pitchFamily="18" charset="0"/>
              <a:cs typeface="Times New Roman" pitchFamily="18" charset="0"/>
            </a:endParaRPr>
          </a:p>
        </p:txBody>
      </p:sp>
      <p:sp>
        <p:nvSpPr>
          <p:cNvPr id="19" name="Rounded Rectangle 18"/>
          <p:cNvSpPr/>
          <p:nvPr/>
        </p:nvSpPr>
        <p:spPr>
          <a:xfrm>
            <a:off x="762000" y="3276600"/>
            <a:ext cx="1981200" cy="3276600"/>
          </a:xfrm>
          <a:prstGeom prst="roundRec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n-US" dirty="0" smtClean="0"/>
              <a:t>- </a:t>
            </a:r>
            <a:r>
              <a:rPr lang="en-US" dirty="0" smtClean="0"/>
              <a:t>Hoạt động với đồ vật là hoạt  động chủ đạo </a:t>
            </a:r>
          </a:p>
          <a:p>
            <a:pPr algn="ctr"/>
            <a:r>
              <a:rPr lang="en-US" dirty="0" smtClean="0"/>
              <a:t>- Giúp trẻ phát </a:t>
            </a:r>
            <a:r>
              <a:rPr lang="en-US" dirty="0" err="1" smtClean="0"/>
              <a:t>triển</a:t>
            </a:r>
            <a:r>
              <a:rPr lang="en-US" dirty="0" smtClean="0"/>
              <a:t> </a:t>
            </a:r>
            <a:r>
              <a:rPr lang="en-US" dirty="0" err="1" smtClean="0"/>
              <a:t>thể</a:t>
            </a:r>
            <a:r>
              <a:rPr lang="en-US" dirty="0" smtClean="0"/>
              <a:t> chất, </a:t>
            </a:r>
            <a:r>
              <a:rPr lang="en-US" dirty="0" err="1" smtClean="0"/>
              <a:t>nhận</a:t>
            </a:r>
            <a:r>
              <a:rPr lang="en-US" dirty="0" smtClean="0"/>
              <a:t> </a:t>
            </a:r>
            <a:r>
              <a:rPr lang="en-US" dirty="0" err="1" smtClean="0"/>
              <a:t>thức</a:t>
            </a:r>
            <a:r>
              <a:rPr lang="en-US" dirty="0" smtClean="0"/>
              <a:t>, </a:t>
            </a:r>
            <a:r>
              <a:rPr lang="en-US" dirty="0" err="1" smtClean="0"/>
              <a:t>ngôn</a:t>
            </a:r>
            <a:r>
              <a:rPr lang="en-US" dirty="0" smtClean="0"/>
              <a:t> </a:t>
            </a:r>
            <a:r>
              <a:rPr lang="en-US" dirty="0" err="1" smtClean="0"/>
              <a:t>ngữ</a:t>
            </a:r>
            <a:r>
              <a:rPr lang="en-US" dirty="0" smtClean="0"/>
              <a:t>, tình cảm </a:t>
            </a:r>
            <a:endParaRPr lang="en-US" dirty="0"/>
          </a:p>
        </p:txBody>
      </p:sp>
      <p:sp>
        <p:nvSpPr>
          <p:cNvPr id="20" name="Rounded Rectangle 19"/>
          <p:cNvSpPr/>
          <p:nvPr/>
        </p:nvSpPr>
        <p:spPr>
          <a:xfrm>
            <a:off x="3429000" y="3505200"/>
            <a:ext cx="1905000" cy="312420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smtClean="0"/>
              <a:t>Trẻ 24-36 tháng tại trường mầm non Tiên Thanh </a:t>
            </a:r>
            <a:endParaRPr lang="en-US" dirty="0"/>
          </a:p>
        </p:txBody>
      </p:sp>
      <p:sp>
        <p:nvSpPr>
          <p:cNvPr id="21" name="Rounded Rectangle 20"/>
          <p:cNvSpPr/>
          <p:nvPr/>
        </p:nvSpPr>
        <p:spPr>
          <a:xfrm>
            <a:off x="6477000" y="3505200"/>
            <a:ext cx="2057400" cy="3124200"/>
          </a:xfrm>
          <a:prstGeom prst="roundRect">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US" dirty="0" smtClean="0"/>
              <a:t>- </a:t>
            </a:r>
            <a:r>
              <a:rPr lang="en-US" dirty="0" smtClean="0"/>
              <a:t>Hình </a:t>
            </a:r>
            <a:r>
              <a:rPr lang="en-US" dirty="0" smtClean="0"/>
              <a:t>thành các kĩ năng ban đầu cho trẻ , </a:t>
            </a:r>
            <a:r>
              <a:rPr lang="en-US" dirty="0" smtClean="0"/>
              <a:t>giúp </a:t>
            </a:r>
            <a:r>
              <a:rPr lang="en-US" dirty="0" smtClean="0"/>
              <a:t>trẻ tích cực hoạt động </a:t>
            </a:r>
          </a:p>
          <a:p>
            <a:pPr algn="ctr"/>
            <a:r>
              <a:rPr lang="en-US" dirty="0" smtClean="0"/>
              <a:t>-</a:t>
            </a:r>
          </a:p>
          <a:p>
            <a:pPr algn="ctr"/>
            <a:endParaRPr lang="en-US" dirty="0"/>
          </a:p>
        </p:txBody>
      </p:sp>
    </p:spTree>
  </p:cSld>
  <p:clrMapOvr>
    <a:masterClrMapping/>
  </p:clrMapOvr>
  <p:transition>
    <p:wedg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25" name="Rounded Rectangle 24"/>
          <p:cNvSpPr/>
          <p:nvPr/>
        </p:nvSpPr>
        <p:spPr>
          <a:xfrm>
            <a:off x="3886200" y="3124200"/>
            <a:ext cx="1981200" cy="3200400"/>
          </a:xfrm>
          <a:prstGeom prst="roundRect">
            <a:avLst/>
          </a:prstGeom>
        </p:spPr>
        <p:style>
          <a:lnRef idx="1">
            <a:schemeClr val="accent2"/>
          </a:lnRef>
          <a:fillRef idx="3">
            <a:schemeClr val="accent2"/>
          </a:fillRef>
          <a:effectRef idx="2">
            <a:schemeClr val="accent2"/>
          </a:effectRef>
          <a:fontRef idx="minor">
            <a:schemeClr val="lt1"/>
          </a:fontRef>
        </p:style>
        <p:txBody>
          <a:bodyPr rtlCol="0" anchor="ctr"/>
          <a:lstStyle/>
          <a:p>
            <a:pPr>
              <a:buNone/>
            </a:pPr>
            <a:r>
              <a:rPr lang="en-US" sz="1900" dirty="0" smtClean="0">
                <a:solidFill>
                  <a:schemeClr val="tx1"/>
                </a:solidFill>
                <a:latin typeface="Times New Roman" pitchFamily="18" charset="0"/>
                <a:cs typeface="Times New Roman" pitchFamily="18" charset="0"/>
              </a:rPr>
              <a:t>Bản thận còn gặp nhiều khó khăn khi tổ chức hoạt động cho trẻ </a:t>
            </a:r>
          </a:p>
          <a:p>
            <a:pPr>
              <a:buNone/>
            </a:pPr>
            <a:r>
              <a:rPr lang="en-US" sz="1900" dirty="0" smtClean="0">
                <a:solidFill>
                  <a:schemeClr val="tx1"/>
                </a:solidFill>
                <a:latin typeface="Times New Roman" pitchFamily="18" charset="0"/>
                <a:cs typeface="Times New Roman" pitchFamily="18" charset="0"/>
              </a:rPr>
              <a:t> </a:t>
            </a:r>
            <a:r>
              <a:rPr lang="en-US" sz="1900" dirty="0" smtClean="0">
                <a:solidFill>
                  <a:schemeClr val="tx1"/>
                </a:solidFill>
                <a:latin typeface="Times New Roman" pitchFamily="18" charset="0"/>
                <a:cs typeface="Times New Roman" pitchFamily="18" charset="0"/>
              </a:rPr>
              <a:t>Đồ dùng đồ chơi ít sáng tạo, chưa đa năng</a:t>
            </a:r>
          </a:p>
        </p:txBody>
      </p:sp>
      <p:sp>
        <p:nvSpPr>
          <p:cNvPr id="7" name="TextBox 6"/>
          <p:cNvSpPr txBox="1"/>
          <p:nvPr/>
        </p:nvSpPr>
        <p:spPr>
          <a:xfrm>
            <a:off x="685800" y="381000"/>
            <a:ext cx="6629400" cy="584775"/>
          </a:xfrm>
          <a:prstGeom prst="rect">
            <a:avLst/>
          </a:prstGeom>
          <a:noFill/>
        </p:spPr>
        <p:txBody>
          <a:bodyPr wrap="square" rtlCol="0">
            <a:spAutoFit/>
          </a:bodyPr>
          <a:lstStyle/>
          <a:p>
            <a:r>
              <a:rPr lang="en-US" sz="3200" b="1" dirty="0" smtClean="0">
                <a:solidFill>
                  <a:srgbClr val="FF0000"/>
                </a:solidFill>
                <a:latin typeface="Times New Roman" pitchFamily="18" charset="0"/>
                <a:cs typeface="Times New Roman" pitchFamily="18" charset="0"/>
              </a:rPr>
              <a:t>II. NỘI DUNG  </a:t>
            </a:r>
            <a:endParaRPr lang="en-US" sz="3200" b="1" dirty="0">
              <a:solidFill>
                <a:srgbClr val="FF0000"/>
              </a:solidFill>
              <a:latin typeface="Times New Roman" pitchFamily="18" charset="0"/>
              <a:cs typeface="Times New Roman" pitchFamily="18" charset="0"/>
            </a:endParaRPr>
          </a:p>
        </p:txBody>
      </p:sp>
      <p:sp>
        <p:nvSpPr>
          <p:cNvPr id="8" name="TextBox 7"/>
          <p:cNvSpPr txBox="1"/>
          <p:nvPr/>
        </p:nvSpPr>
        <p:spPr>
          <a:xfrm>
            <a:off x="685800" y="990600"/>
            <a:ext cx="7620000" cy="461665"/>
          </a:xfrm>
          <a:prstGeom prst="rect">
            <a:avLst/>
          </a:prstGeom>
          <a:noFill/>
        </p:spPr>
        <p:txBody>
          <a:bodyPr wrap="square" rtlCol="0">
            <a:spAutoFit/>
          </a:bodyPr>
          <a:lstStyle/>
          <a:p>
            <a:pPr marL="457200" indent="-457200">
              <a:buAutoNum type="arabicPeriod"/>
            </a:pPr>
            <a:r>
              <a:rPr lang="en-US" sz="2400" b="1" dirty="0" smtClean="0">
                <a:latin typeface="Times New Roman" pitchFamily="18" charset="0"/>
                <a:cs typeface="Times New Roman" pitchFamily="18" charset="0"/>
              </a:rPr>
              <a:t>Thực trạng vấn </a:t>
            </a:r>
            <a:r>
              <a:rPr lang="en-US" sz="2400" b="1" dirty="0">
                <a:latin typeface="Times New Roman" pitchFamily="18" charset="0"/>
                <a:cs typeface="Times New Roman" pitchFamily="18" charset="0"/>
              </a:rPr>
              <a:t>đ</a:t>
            </a:r>
            <a:r>
              <a:rPr lang="en-US" sz="2400" b="1" dirty="0" smtClean="0">
                <a:latin typeface="Times New Roman" pitchFamily="18" charset="0"/>
                <a:cs typeface="Times New Roman" pitchFamily="18" charset="0"/>
              </a:rPr>
              <a:t>ề khi chưa </a:t>
            </a:r>
            <a:r>
              <a:rPr lang="en-US" sz="2400" b="1" dirty="0" smtClean="0">
                <a:latin typeface="Times New Roman" pitchFamily="18" charset="0"/>
                <a:cs typeface="Times New Roman" pitchFamily="18" charset="0"/>
              </a:rPr>
              <a:t>thực hiện giải pháp</a:t>
            </a:r>
          </a:p>
        </p:txBody>
      </p:sp>
      <p:sp>
        <p:nvSpPr>
          <p:cNvPr id="5" name="Oval 4"/>
          <p:cNvSpPr/>
          <p:nvPr/>
        </p:nvSpPr>
        <p:spPr>
          <a:xfrm>
            <a:off x="3048000" y="1524000"/>
            <a:ext cx="3276600" cy="990600"/>
          </a:xfrm>
          <a:prstGeom prst="ellipse">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en-US" dirty="0" smtClean="0">
                <a:solidFill>
                  <a:srgbClr val="FFFF00"/>
                </a:solidFill>
              </a:rPr>
              <a:t>Thực tế khi chưa áp dụng giải pháp </a:t>
            </a:r>
            <a:endParaRPr lang="en-US" dirty="0">
              <a:solidFill>
                <a:srgbClr val="FFFF00"/>
              </a:solidFill>
            </a:endParaRPr>
          </a:p>
        </p:txBody>
      </p:sp>
      <p:cxnSp>
        <p:nvCxnSpPr>
          <p:cNvPr id="14" name="Straight Arrow Connector 13"/>
          <p:cNvCxnSpPr/>
          <p:nvPr/>
        </p:nvCxnSpPr>
        <p:spPr>
          <a:xfrm>
            <a:off x="5867400" y="2286000"/>
            <a:ext cx="1447800" cy="609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5" idx="4"/>
          </p:cNvCxnSpPr>
          <p:nvPr/>
        </p:nvCxnSpPr>
        <p:spPr>
          <a:xfrm rot="16200000" flipH="1">
            <a:off x="4400550" y="2800350"/>
            <a:ext cx="609600" cy="381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stCxn id="5" idx="3"/>
          </p:cNvCxnSpPr>
          <p:nvPr/>
        </p:nvCxnSpPr>
        <p:spPr>
          <a:xfrm rot="5400000">
            <a:off x="2910589" y="2278342"/>
            <a:ext cx="526070" cy="70844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4" name="Rounded Rectangle 23"/>
          <p:cNvSpPr/>
          <p:nvPr/>
        </p:nvSpPr>
        <p:spPr>
          <a:xfrm>
            <a:off x="838200" y="2819400"/>
            <a:ext cx="1981200" cy="3276600"/>
          </a:xfrm>
          <a:prstGeom prst="roundRect">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US" dirty="0" smtClean="0">
                <a:solidFill>
                  <a:schemeClr val="tx2">
                    <a:lumMod val="50000"/>
                  </a:schemeClr>
                </a:solidFill>
              </a:rPr>
              <a:t> </a:t>
            </a:r>
            <a:r>
              <a:rPr lang="en-US" dirty="0" smtClean="0">
                <a:solidFill>
                  <a:srgbClr val="0070C0"/>
                </a:solidFill>
              </a:rPr>
              <a:t>T</a:t>
            </a:r>
            <a:r>
              <a:rPr lang="en-US" dirty="0" smtClean="0">
                <a:solidFill>
                  <a:srgbClr val="0070C0"/>
                </a:solidFill>
              </a:rPr>
              <a:t>rẻ </a:t>
            </a:r>
            <a:r>
              <a:rPr lang="en-US" dirty="0" smtClean="0">
                <a:solidFill>
                  <a:srgbClr val="0070C0"/>
                </a:solidFill>
              </a:rPr>
              <a:t>chưa hứng thú hoạt động với đồ </a:t>
            </a:r>
            <a:r>
              <a:rPr lang="en-US" dirty="0" smtClean="0">
                <a:solidFill>
                  <a:srgbClr val="0070C0"/>
                </a:solidFill>
              </a:rPr>
              <a:t>vật, trẻ </a:t>
            </a:r>
          </a:p>
          <a:p>
            <a:pPr algn="ctr"/>
            <a:r>
              <a:rPr lang="en-US" dirty="0" smtClean="0">
                <a:solidFill>
                  <a:srgbClr val="0070C0"/>
                </a:solidFill>
              </a:rPr>
              <a:t>chưa biết cách sắp xếp đồ vật, trẻ chưc có kĩ năng hoạt động với đồ </a:t>
            </a:r>
            <a:r>
              <a:rPr lang="en-US" dirty="0" smtClean="0">
                <a:solidFill>
                  <a:srgbClr val="0070C0"/>
                </a:solidFill>
              </a:rPr>
              <a:t>vật </a:t>
            </a:r>
            <a:endParaRPr lang="en-US" dirty="0">
              <a:solidFill>
                <a:srgbClr val="0070C0"/>
              </a:solidFill>
            </a:endParaRPr>
          </a:p>
        </p:txBody>
      </p:sp>
      <p:sp>
        <p:nvSpPr>
          <p:cNvPr id="26" name="Rounded Rectangle 25"/>
          <p:cNvSpPr/>
          <p:nvPr/>
        </p:nvSpPr>
        <p:spPr>
          <a:xfrm>
            <a:off x="6477000" y="2971800"/>
            <a:ext cx="1828800" cy="3200400"/>
          </a:xfrm>
          <a:prstGeom prst="round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n-US" sz="2000" dirty="0" smtClean="0">
                <a:solidFill>
                  <a:schemeClr val="tx1"/>
                </a:solidFill>
                <a:latin typeface="Times New Roman" pitchFamily="18" charset="0"/>
                <a:cs typeface="Times New Roman" pitchFamily="18" charset="0"/>
              </a:rPr>
              <a:t>Phụ huynh chưa thực sự nắm bắt tâm lý của trẻ </a:t>
            </a:r>
            <a:endParaRPr lang="en-US" sz="2000" dirty="0"/>
          </a:p>
        </p:txBody>
      </p:sp>
    </p:spTree>
  </p:cSld>
  <p:clrMapOvr>
    <a:masterClrMapping/>
  </p:clrMapOvr>
  <p:transition>
    <p:circl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0" r="-40000"/>
          </a:stretch>
        </a:blipFill>
        <a:effectLst/>
      </p:bgPr>
    </p:bg>
    <p:spTree>
      <p:nvGrpSpPr>
        <p:cNvPr id="1" name=""/>
        <p:cNvGrpSpPr/>
        <p:nvPr/>
      </p:nvGrpSpPr>
      <p:grpSpPr>
        <a:xfrm>
          <a:off x="0" y="0"/>
          <a:ext cx="0" cy="0"/>
          <a:chOff x="0" y="0"/>
          <a:chExt cx="0" cy="0"/>
        </a:xfrm>
      </p:grpSpPr>
      <p:sp>
        <p:nvSpPr>
          <p:cNvPr id="2050" name="AutoShape 2" descr="100+ hinh nen mam non - hinhanhsieudep.ne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52" name="AutoShape 4" descr="100+ hinh nen mam non - hinhanhsieudep.ne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54" name="AutoShape 6" descr="100+ hinh nen mam non - hinhanhsieudep.ne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4" name="TextBox 13"/>
          <p:cNvSpPr txBox="1"/>
          <p:nvPr/>
        </p:nvSpPr>
        <p:spPr>
          <a:xfrm>
            <a:off x="685800" y="304800"/>
            <a:ext cx="8001000" cy="523220"/>
          </a:xfrm>
          <a:prstGeom prst="rect">
            <a:avLst/>
          </a:prstGeom>
          <a:noFill/>
        </p:spPr>
        <p:txBody>
          <a:bodyPr wrap="square" rtlCol="0">
            <a:spAutoFit/>
          </a:bodyPr>
          <a:lstStyle/>
          <a:p>
            <a:r>
              <a:rPr lang="en-US" sz="2800" b="1" dirty="0" smtClean="0">
                <a:solidFill>
                  <a:srgbClr val="FF0000"/>
                </a:solidFill>
                <a:latin typeface="Times New Roman" pitchFamily="18" charset="0"/>
                <a:cs typeface="Times New Roman" pitchFamily="18" charset="0"/>
              </a:rPr>
              <a:t>2. Cơ sở lí luận và cơ sở thực tiễn của giải pháp</a:t>
            </a:r>
            <a:endParaRPr lang="en-US" sz="2800" b="1" dirty="0">
              <a:solidFill>
                <a:srgbClr val="FF0000"/>
              </a:solidFill>
              <a:latin typeface="Times New Roman" pitchFamily="18" charset="0"/>
              <a:cs typeface="Times New Roman" pitchFamily="18" charset="0"/>
            </a:endParaRPr>
          </a:p>
        </p:txBody>
      </p:sp>
      <p:sp>
        <p:nvSpPr>
          <p:cNvPr id="15" name="TextBox 14"/>
          <p:cNvSpPr txBox="1"/>
          <p:nvPr/>
        </p:nvSpPr>
        <p:spPr>
          <a:xfrm>
            <a:off x="762000" y="914400"/>
            <a:ext cx="8077200" cy="2554545"/>
          </a:xfrm>
          <a:prstGeom prst="rect">
            <a:avLst/>
          </a:prstGeom>
          <a:noFill/>
        </p:spPr>
        <p:txBody>
          <a:bodyPr wrap="square" rtlCol="0">
            <a:spAutoFit/>
          </a:bodyPr>
          <a:lstStyle/>
          <a:p>
            <a:r>
              <a:rPr lang="en-US" sz="2800" b="1" dirty="0" smtClean="0">
                <a:solidFill>
                  <a:srgbClr val="FF0000"/>
                </a:solidFill>
                <a:latin typeface="Times New Roman" pitchFamily="18" charset="0"/>
                <a:cs typeface="Times New Roman" pitchFamily="18" charset="0"/>
              </a:rPr>
              <a:t>2.1  Cơ sở lí luận</a:t>
            </a:r>
          </a:p>
          <a:p>
            <a:endParaRPr lang="en-US" sz="2400" b="1" dirty="0" smtClean="0">
              <a:latin typeface="+mj-lt"/>
            </a:endParaRPr>
          </a:p>
          <a:p>
            <a:endParaRPr lang="en-US" sz="2400" b="1" dirty="0" smtClean="0">
              <a:latin typeface="Times New Roman" pitchFamily="18" charset="0"/>
              <a:cs typeface="Times New Roman" pitchFamily="18" charset="0"/>
            </a:endParaRPr>
          </a:p>
          <a:p>
            <a:endParaRPr lang="en-US" sz="2800" b="1" dirty="0" smtClean="0">
              <a:latin typeface="Times New Roman" pitchFamily="18" charset="0"/>
              <a:cs typeface="Times New Roman" pitchFamily="18" charset="0"/>
            </a:endParaRPr>
          </a:p>
          <a:p>
            <a:endParaRPr lang="en-US" sz="2800" b="1" dirty="0" smtClean="0">
              <a:latin typeface="Times New Roman" pitchFamily="18" charset="0"/>
              <a:cs typeface="Times New Roman" pitchFamily="18" charset="0"/>
            </a:endParaRPr>
          </a:p>
          <a:p>
            <a:endParaRPr lang="en-US" sz="2800" b="1" dirty="0" smtClean="0">
              <a:latin typeface="Times New Roman" pitchFamily="18" charset="0"/>
              <a:cs typeface="Times New Roman" pitchFamily="18" charset="0"/>
            </a:endParaRPr>
          </a:p>
        </p:txBody>
      </p:sp>
      <p:sp>
        <p:nvSpPr>
          <p:cNvPr id="7" name="Rounded Rectangle 6"/>
          <p:cNvSpPr/>
          <p:nvPr/>
        </p:nvSpPr>
        <p:spPr>
          <a:xfrm>
            <a:off x="304800" y="1752600"/>
            <a:ext cx="2895600" cy="37338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000" b="1" dirty="0" smtClean="0">
                <a:latin typeface="Times New Roman" pitchFamily="18" charset="0"/>
                <a:cs typeface="Times New Roman" pitchFamily="18" charset="0"/>
              </a:rPr>
              <a:t>Trong những năm gần đây bâc học mầm non đang tiến hành đổi mới theo quan điểm lấy trẻ làm trung tâm , khuyến khích trẻ hoạt động một cách tích cực, chủ động đồng thời giúp giáo viên phát huy khả năng sáng tạo của mình </a:t>
            </a:r>
            <a:endParaRPr lang="en-US" sz="2000" b="1" dirty="0">
              <a:latin typeface="Times New Roman" pitchFamily="18" charset="0"/>
              <a:cs typeface="Times New Roman" pitchFamily="18" charset="0"/>
            </a:endParaRPr>
          </a:p>
        </p:txBody>
      </p:sp>
      <p:pic>
        <p:nvPicPr>
          <p:cNvPr id="8" name="Picture 7" descr="Xây dựng môi trường lấy trẻ làm trung tâm.jpg"/>
          <p:cNvPicPr>
            <a:picLocks noChangeAspect="1"/>
          </p:cNvPicPr>
          <p:nvPr/>
        </p:nvPicPr>
        <p:blipFill>
          <a:blip r:embed="rId3"/>
          <a:stretch>
            <a:fillRect/>
          </a:stretch>
        </p:blipFill>
        <p:spPr>
          <a:xfrm>
            <a:off x="4114800" y="1143000"/>
            <a:ext cx="4267954" cy="46482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wheel spokes="1"/>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0"/>
            <a:ext cx="8229600" cy="457200"/>
          </a:xfrm>
        </p:spPr>
        <p:txBody>
          <a:bodyPr>
            <a:noAutofit/>
          </a:bodyPr>
          <a:lstStyle/>
          <a:p>
            <a:pPr algn="l"/>
            <a:r>
              <a:rPr lang="vi-VN" sz="3200" b="1" dirty="0" smtClean="0">
                <a:solidFill>
                  <a:srgbClr val="FF0000"/>
                </a:solidFill>
                <a:latin typeface="Times New Roman" pitchFamily="18" charset="0"/>
                <a:cs typeface="Times New Roman" pitchFamily="18" charset="0"/>
              </a:rPr>
              <a:t/>
            </a:r>
            <a:br>
              <a:rPr lang="vi-VN" sz="3200" b="1" dirty="0" smtClean="0">
                <a:solidFill>
                  <a:srgbClr val="FF0000"/>
                </a:solidFill>
                <a:latin typeface="Times New Roman" pitchFamily="18" charset="0"/>
                <a:cs typeface="Times New Roman" pitchFamily="18" charset="0"/>
              </a:rPr>
            </a:br>
            <a:r>
              <a:rPr lang="en-US" sz="3200" b="1" dirty="0" smtClean="0">
                <a:solidFill>
                  <a:srgbClr val="FF0000"/>
                </a:solidFill>
                <a:latin typeface="Times New Roman" pitchFamily="18" charset="0"/>
                <a:cs typeface="Times New Roman" pitchFamily="18" charset="0"/>
              </a:rPr>
              <a:t>2.2 Cơ sở thực  tiễn </a:t>
            </a:r>
            <a:br>
              <a:rPr lang="en-US" sz="3200" b="1" dirty="0" smtClean="0">
                <a:solidFill>
                  <a:srgbClr val="FF0000"/>
                </a:solidFill>
                <a:latin typeface="Times New Roman" pitchFamily="18" charset="0"/>
                <a:cs typeface="Times New Roman" pitchFamily="18" charset="0"/>
              </a:rPr>
            </a:br>
            <a:endParaRPr lang="en-US" sz="3200" dirty="0">
              <a:solidFill>
                <a:srgbClr val="FF0000"/>
              </a:solidFill>
            </a:endParaRPr>
          </a:p>
        </p:txBody>
      </p:sp>
      <p:sp>
        <p:nvSpPr>
          <p:cNvPr id="5" name="Rounded Rectangle 4"/>
          <p:cNvSpPr/>
          <p:nvPr/>
        </p:nvSpPr>
        <p:spPr>
          <a:xfrm>
            <a:off x="457200" y="685800"/>
            <a:ext cx="8229600" cy="762000"/>
          </a:xfrm>
          <a:prstGeom prst="roundRect">
            <a:avLst/>
          </a:prstGeom>
        </p:spPr>
        <p:style>
          <a:lnRef idx="3">
            <a:schemeClr val="lt1"/>
          </a:lnRef>
          <a:fillRef idx="1">
            <a:schemeClr val="accent3"/>
          </a:fillRef>
          <a:effectRef idx="1">
            <a:schemeClr val="accent3"/>
          </a:effectRef>
          <a:fontRef idx="minor">
            <a:schemeClr val="lt1"/>
          </a:fontRef>
        </p:style>
        <p:txBody>
          <a:bodyPr rtlCol="0" anchor="ctr"/>
          <a:lstStyle/>
          <a:p>
            <a:r>
              <a:rPr lang="en-US" sz="2800" b="1" dirty="0">
                <a:solidFill>
                  <a:srgbClr val="FF0000"/>
                </a:solidFill>
                <a:latin typeface="Times New Roman" pitchFamily="18" charset="0"/>
                <a:cs typeface="Times New Roman" pitchFamily="18" charset="0"/>
              </a:rPr>
              <a:t>2. </a:t>
            </a:r>
            <a:r>
              <a:rPr lang="en-US" sz="2800" b="1" dirty="0" err="1">
                <a:solidFill>
                  <a:srgbClr val="FF0000"/>
                </a:solidFill>
                <a:latin typeface="Times New Roman" pitchFamily="18" charset="0"/>
                <a:cs typeface="Times New Roman" pitchFamily="18" charset="0"/>
              </a:rPr>
              <a:t>Cơ</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sở</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lí</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luận</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và</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cơ</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sở</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thực</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tiễn</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của</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giải</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pháp</a:t>
            </a:r>
            <a:endParaRPr lang="en-US" sz="2800" b="1" dirty="0">
              <a:solidFill>
                <a:srgbClr val="FF0000"/>
              </a:solidFill>
              <a:latin typeface="Times New Roman" pitchFamily="18" charset="0"/>
              <a:cs typeface="Times New Roman" pitchFamily="18" charset="0"/>
            </a:endParaRPr>
          </a:p>
        </p:txBody>
      </p:sp>
      <p:sp>
        <p:nvSpPr>
          <p:cNvPr id="12" name="7-Point Star 11"/>
          <p:cNvSpPr/>
          <p:nvPr/>
        </p:nvSpPr>
        <p:spPr>
          <a:xfrm>
            <a:off x="5105400" y="2133600"/>
            <a:ext cx="2667000" cy="2209800"/>
          </a:xfrm>
          <a:prstGeom prst="star7">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en-US" dirty="0" smtClean="0"/>
              <a:t>Kĩ năng vận động tinh của trẻ còn hạn chế </a:t>
            </a:r>
            <a:endParaRPr lang="en-US" dirty="0"/>
          </a:p>
        </p:txBody>
      </p:sp>
      <p:sp>
        <p:nvSpPr>
          <p:cNvPr id="13" name="7-Point Star 12"/>
          <p:cNvSpPr/>
          <p:nvPr/>
        </p:nvSpPr>
        <p:spPr>
          <a:xfrm>
            <a:off x="533400" y="2133600"/>
            <a:ext cx="2667000" cy="2362200"/>
          </a:xfrm>
          <a:prstGeom prst="star7">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dirty="0" smtClean="0"/>
              <a:t>Trẻ mới đi học còn rụt dè nhút nhát </a:t>
            </a:r>
            <a:endParaRPr lang="en-US" dirty="0"/>
          </a:p>
        </p:txBody>
      </p:sp>
      <p:sp>
        <p:nvSpPr>
          <p:cNvPr id="14" name="7-Point Star 13"/>
          <p:cNvSpPr/>
          <p:nvPr/>
        </p:nvSpPr>
        <p:spPr>
          <a:xfrm>
            <a:off x="3276600" y="4191000"/>
            <a:ext cx="2667000" cy="2362200"/>
          </a:xfrm>
          <a:prstGeom prst="star7">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smtClean="0"/>
              <a:t>Đồ dùng đồ chơi của giáo viên chưa sáng tạo, chưa đa năng </a:t>
            </a:r>
            <a:endParaRPr lang="en-US" dirty="0"/>
          </a:p>
        </p:txBody>
      </p:sp>
    </p:spTree>
  </p:cSld>
  <p:clrMapOvr>
    <a:masterClrMapping/>
  </p:clrMapOvr>
  <p:transition>
    <p:wedg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990600"/>
            <a:ext cx="8229600" cy="1143000"/>
          </a:xfrm>
        </p:spPr>
        <p:style>
          <a:lnRef idx="1">
            <a:schemeClr val="accent3"/>
          </a:lnRef>
          <a:fillRef idx="2">
            <a:schemeClr val="accent3"/>
          </a:fillRef>
          <a:effectRef idx="1">
            <a:schemeClr val="accent3"/>
          </a:effectRef>
          <a:fontRef idx="minor">
            <a:schemeClr val="dk1"/>
          </a:fontRef>
        </p:style>
        <p:txBody>
          <a:bodyPr>
            <a:normAutofit fontScale="90000"/>
          </a:bodyPr>
          <a:lstStyle/>
          <a:p>
            <a:r>
              <a:rPr lang="vi-VN" sz="2700" b="1" i="1" dirty="0" smtClean="0">
                <a:solidFill>
                  <a:srgbClr val="FF0000"/>
                </a:solidFill>
                <a:latin typeface="Times New Roman" pitchFamily="18" charset="0"/>
                <a:cs typeface="Times New Roman" pitchFamily="18" charset="0"/>
              </a:rPr>
              <a:t/>
            </a:r>
            <a:br>
              <a:rPr lang="vi-VN" sz="2700" b="1" i="1" dirty="0" smtClean="0">
                <a:solidFill>
                  <a:srgbClr val="FF0000"/>
                </a:solidFill>
                <a:latin typeface="Times New Roman" pitchFamily="18" charset="0"/>
                <a:cs typeface="Times New Roman" pitchFamily="18" charset="0"/>
              </a:rPr>
            </a:br>
            <a:r>
              <a:rPr lang="vi-VN" sz="2700" b="1" i="1" dirty="0">
                <a:solidFill>
                  <a:srgbClr val="FF0000"/>
                </a:solidFill>
                <a:latin typeface="Times New Roman" pitchFamily="18" charset="0"/>
                <a:cs typeface="Times New Roman" pitchFamily="18" charset="0"/>
              </a:rPr>
              <a:t> </a:t>
            </a:r>
            <a:r>
              <a:rPr lang="vi-VN" sz="2700" b="1" i="1" dirty="0" smtClean="0">
                <a:solidFill>
                  <a:srgbClr val="FF0000"/>
                </a:solidFill>
                <a:latin typeface="Times New Roman" pitchFamily="18" charset="0"/>
                <a:cs typeface="Times New Roman" pitchFamily="18" charset="0"/>
              </a:rPr>
              <a:t>                                                                                                       </a:t>
            </a:r>
            <a:br>
              <a:rPr lang="vi-VN" sz="2700" b="1" i="1" dirty="0" smtClean="0">
                <a:solidFill>
                  <a:srgbClr val="FF0000"/>
                </a:solidFill>
                <a:latin typeface="Times New Roman" pitchFamily="18" charset="0"/>
                <a:cs typeface="Times New Roman" pitchFamily="18" charset="0"/>
              </a:rPr>
            </a:br>
            <a:r>
              <a:rPr lang="en-US" sz="2700" b="1" i="1" dirty="0" smtClean="0">
                <a:solidFill>
                  <a:srgbClr val="FF0000"/>
                </a:solidFill>
                <a:latin typeface="Times New Roman" pitchFamily="18" charset="0"/>
                <a:cs typeface="Times New Roman" pitchFamily="18" charset="0"/>
              </a:rPr>
              <a:t/>
            </a:r>
            <a:br>
              <a:rPr lang="en-US" sz="2700" b="1" i="1" dirty="0" smtClean="0">
                <a:solidFill>
                  <a:srgbClr val="FF0000"/>
                </a:solidFill>
                <a:latin typeface="Times New Roman" pitchFamily="18" charset="0"/>
                <a:cs typeface="Times New Roman" pitchFamily="18" charset="0"/>
              </a:rPr>
            </a:br>
            <a:r>
              <a:rPr lang="en-US" sz="2700" b="1" i="1" dirty="0" smtClean="0">
                <a:solidFill>
                  <a:srgbClr val="FF0000"/>
                </a:solidFill>
                <a:latin typeface="Times New Roman" pitchFamily="18" charset="0"/>
                <a:cs typeface="Times New Roman" pitchFamily="18" charset="0"/>
              </a:rPr>
              <a:t>Biện</a:t>
            </a:r>
            <a:r>
              <a:rPr lang="vi-VN" sz="2700" b="1" i="1" dirty="0" smtClean="0">
                <a:solidFill>
                  <a:srgbClr val="FF0000"/>
                </a:solidFill>
                <a:cs typeface="Times New Roman" pitchFamily="18" charset="0"/>
              </a:rPr>
              <a:t> </a:t>
            </a:r>
            <a:r>
              <a:rPr lang="vi-VN" sz="2700" b="1" i="1" dirty="0">
                <a:solidFill>
                  <a:srgbClr val="FF0000"/>
                </a:solidFill>
                <a:latin typeface="+mj-lt"/>
                <a:cs typeface="Times New Roman" pitchFamily="18" charset="0"/>
              </a:rPr>
              <a:t>pháp 1</a:t>
            </a:r>
            <a:r>
              <a:rPr lang="vi-VN" sz="2700" b="1" i="1" dirty="0">
                <a:solidFill>
                  <a:srgbClr val="FF0000"/>
                </a:solidFill>
                <a:cs typeface="Times New Roman" pitchFamily="18" charset="0"/>
              </a:rPr>
              <a:t>.</a:t>
            </a:r>
            <a:r>
              <a:rPr lang="nl-NL" sz="2700" b="1" i="1" dirty="0">
                <a:solidFill>
                  <a:srgbClr val="FF0000"/>
                </a:solidFill>
                <a:latin typeface="Times New Roman" pitchFamily="18" charset="0"/>
                <a:cs typeface="Times New Roman" pitchFamily="18" charset="0"/>
              </a:rPr>
              <a:t> Xây dựng môi trường, tích cực làm đồ dùng, đồ chơi phục vụ cho trẻ hoạt động với đồ vật.</a:t>
            </a:r>
            <a:r>
              <a:rPr lang="en-US" sz="2700" dirty="0">
                <a:solidFill>
                  <a:srgbClr val="FF0000"/>
                </a:solidFill>
                <a:latin typeface="Times New Roman" pitchFamily="18" charset="0"/>
                <a:cs typeface="Times New Roman" pitchFamily="18" charset="0"/>
              </a:rPr>
              <a:t/>
            </a:r>
            <a:br>
              <a:rPr lang="en-US" sz="2700" dirty="0">
                <a:solidFill>
                  <a:srgbClr val="FF0000"/>
                </a:solidFill>
                <a:latin typeface="Times New Roman" pitchFamily="18" charset="0"/>
                <a:cs typeface="Times New Roman" pitchFamily="18" charset="0"/>
              </a:rPr>
            </a:br>
            <a:r>
              <a:rPr lang="en-US" dirty="0"/>
              <a:t/>
            </a:r>
            <a:br>
              <a:rPr lang="en-US" dirty="0"/>
            </a:br>
            <a:endParaRPr lang="en-US" dirty="0"/>
          </a:p>
        </p:txBody>
      </p:sp>
      <p:sp>
        <p:nvSpPr>
          <p:cNvPr id="6" name="Rounded Rectangle 5"/>
          <p:cNvSpPr/>
          <p:nvPr/>
        </p:nvSpPr>
        <p:spPr>
          <a:xfrm>
            <a:off x="609600" y="2362200"/>
            <a:ext cx="2590800" cy="381000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2000" b="1" dirty="0" smtClean="0">
                <a:solidFill>
                  <a:schemeClr val="tx1"/>
                </a:solidFill>
                <a:latin typeface="Times New Roman" pitchFamily="18" charset="0"/>
                <a:cs typeface="Times New Roman" pitchFamily="18" charset="0"/>
              </a:rPr>
              <a:t>- </a:t>
            </a:r>
            <a:r>
              <a:rPr lang="en-US" sz="2000" b="1" dirty="0" err="1" smtClean="0">
                <a:solidFill>
                  <a:schemeClr val="tx1"/>
                </a:solidFill>
                <a:latin typeface="Times New Roman" pitchFamily="18" charset="0"/>
                <a:cs typeface="Times New Roman" pitchFamily="18" charset="0"/>
              </a:rPr>
              <a:t>Tạo</a:t>
            </a:r>
            <a:r>
              <a:rPr lang="en-US" sz="2000" b="1" dirty="0" smtClean="0">
                <a:solidFill>
                  <a:schemeClr val="tx1"/>
                </a:solidFill>
                <a:latin typeface="Times New Roman" pitchFamily="18" charset="0"/>
                <a:cs typeface="Times New Roman" pitchFamily="18" charset="0"/>
              </a:rPr>
              <a:t> môi trường cho trẻ từ các nguyên vật liệu sẵn có tại địa phương nhằm thu hút sự chú ý của trẻ bằng hình ảnh màu sắc khác nhau </a:t>
            </a:r>
          </a:p>
          <a:p>
            <a:pPr algn="ctr"/>
            <a:r>
              <a:rPr lang="en-US" sz="2000" b="1" dirty="0" smtClean="0">
                <a:solidFill>
                  <a:schemeClr val="tx1"/>
                </a:solidFill>
                <a:latin typeface="Times New Roman" pitchFamily="18" charset="0"/>
                <a:cs typeface="Times New Roman" pitchFamily="18" charset="0"/>
              </a:rPr>
              <a:t>- Môi trường được thay đổi theo chủ đề </a:t>
            </a:r>
          </a:p>
        </p:txBody>
      </p:sp>
      <p:sp>
        <p:nvSpPr>
          <p:cNvPr id="8" name="TextBox 7"/>
          <p:cNvSpPr txBox="1"/>
          <p:nvPr/>
        </p:nvSpPr>
        <p:spPr>
          <a:xfrm>
            <a:off x="4267200" y="6096000"/>
            <a:ext cx="4419600" cy="369332"/>
          </a:xfrm>
          <a:prstGeom prst="rect">
            <a:avLst/>
          </a:prstGeom>
          <a:noFill/>
        </p:spPr>
        <p:txBody>
          <a:bodyPr wrap="square" rtlCol="0">
            <a:spAutoFit/>
          </a:bodyPr>
          <a:lstStyle/>
          <a:p>
            <a:pPr algn="ctr"/>
            <a:r>
              <a:rPr lang="en-US" b="1" dirty="0" smtClean="0">
                <a:solidFill>
                  <a:srgbClr val="FF0000"/>
                </a:solidFill>
                <a:latin typeface="Times New Roman" pitchFamily="18" charset="0"/>
                <a:cs typeface="Times New Roman" pitchFamily="18" charset="0"/>
              </a:rPr>
              <a:t>Hình ảnh môi trường đầu năm học </a:t>
            </a:r>
            <a:endParaRPr lang="en-US" b="1" dirty="0">
              <a:solidFill>
                <a:srgbClr val="FF0000"/>
              </a:solidFill>
              <a:latin typeface="Times New Roman" pitchFamily="18" charset="0"/>
              <a:cs typeface="Times New Roman" pitchFamily="18" charset="0"/>
            </a:endParaRPr>
          </a:p>
        </p:txBody>
      </p:sp>
      <p:pic>
        <p:nvPicPr>
          <p:cNvPr id="10" name="Content Placeholder 9" descr="động tĩnh xa nhau.jpg"/>
          <p:cNvPicPr>
            <a:picLocks noGrp="1" noChangeAspect="1"/>
          </p:cNvPicPr>
          <p:nvPr>
            <p:ph idx="1"/>
          </p:nvPr>
        </p:nvPicPr>
        <p:blipFill>
          <a:blip r:embed="rId2"/>
          <a:stretch>
            <a:fillRect/>
          </a:stretch>
        </p:blipFill>
        <p:spPr>
          <a:xfrm>
            <a:off x="3962400" y="2332037"/>
            <a:ext cx="4729324" cy="4525963"/>
          </a:xfrm>
        </p:spPr>
      </p:pic>
      <p:sp>
        <p:nvSpPr>
          <p:cNvPr id="7" name="Rounded Rectangle 6"/>
          <p:cNvSpPr/>
          <p:nvPr/>
        </p:nvSpPr>
        <p:spPr>
          <a:xfrm>
            <a:off x="762000" y="304800"/>
            <a:ext cx="7772400" cy="658504"/>
          </a:xfrm>
          <a:prstGeom prst="roundRect">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vi-VN" sz="3200" dirty="0" smtClean="0">
                <a:solidFill>
                  <a:srgbClr val="FF0000"/>
                </a:solidFill>
                <a:latin typeface="+mj-lt"/>
              </a:rPr>
              <a:t>3. Các biện pháp thực hiện </a:t>
            </a:r>
            <a:endParaRPr lang="en-US" sz="3200" dirty="0">
              <a:solidFill>
                <a:srgbClr val="FF0000"/>
              </a:solidFill>
              <a:latin typeface="+mj-lt"/>
            </a:endParaRPr>
          </a:p>
        </p:txBody>
      </p:sp>
    </p:spTree>
  </p:cSld>
  <p:clrMapOvr>
    <a:masterClrMapping/>
  </p:clrMapOvr>
  <p:transition>
    <p:wedg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4" name="Rounded Rectangle 3"/>
          <p:cNvSpPr/>
          <p:nvPr/>
        </p:nvSpPr>
        <p:spPr>
          <a:xfrm>
            <a:off x="609600" y="274638"/>
            <a:ext cx="8077200" cy="1143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style>
          <a:lnRef idx="1">
            <a:schemeClr val="accent3"/>
          </a:lnRef>
          <a:fillRef idx="2">
            <a:schemeClr val="accent3"/>
          </a:fillRef>
          <a:effectRef idx="1">
            <a:schemeClr val="accent3"/>
          </a:effectRef>
          <a:fontRef idx="minor">
            <a:schemeClr val="dk1"/>
          </a:fontRef>
        </p:style>
        <p:txBody>
          <a:bodyPr>
            <a:normAutofit fontScale="90000"/>
          </a:bodyPr>
          <a:lstStyle/>
          <a:p>
            <a:r>
              <a:rPr lang="vi-VN" sz="2700" b="1" i="1" dirty="0" smtClean="0">
                <a:solidFill>
                  <a:srgbClr val="FF0000"/>
                </a:solidFill>
                <a:latin typeface="Times New Roman" pitchFamily="18" charset="0"/>
                <a:cs typeface="Times New Roman" pitchFamily="18" charset="0"/>
              </a:rPr>
              <a:t/>
            </a:r>
            <a:br>
              <a:rPr lang="vi-VN" sz="2700" b="1" i="1" dirty="0" smtClean="0">
                <a:solidFill>
                  <a:srgbClr val="FF0000"/>
                </a:solidFill>
                <a:latin typeface="Times New Roman" pitchFamily="18" charset="0"/>
                <a:cs typeface="Times New Roman" pitchFamily="18" charset="0"/>
              </a:rPr>
            </a:br>
            <a:r>
              <a:rPr lang="vi-VN" sz="2700" b="1" i="1" dirty="0">
                <a:solidFill>
                  <a:srgbClr val="FF0000"/>
                </a:solidFill>
                <a:latin typeface="Times New Roman" pitchFamily="18" charset="0"/>
                <a:cs typeface="Times New Roman" pitchFamily="18" charset="0"/>
              </a:rPr>
              <a:t> </a:t>
            </a:r>
            <a:r>
              <a:rPr lang="vi-VN" sz="2700" b="1" i="1" dirty="0" smtClean="0">
                <a:solidFill>
                  <a:srgbClr val="FF0000"/>
                </a:solidFill>
                <a:latin typeface="Times New Roman" pitchFamily="18" charset="0"/>
                <a:cs typeface="Times New Roman" pitchFamily="18" charset="0"/>
              </a:rPr>
              <a:t>                                                                                                       </a:t>
            </a:r>
            <a:br>
              <a:rPr lang="vi-VN" sz="2700" b="1" i="1" dirty="0" smtClean="0">
                <a:solidFill>
                  <a:srgbClr val="FF0000"/>
                </a:solidFill>
                <a:latin typeface="Times New Roman" pitchFamily="18" charset="0"/>
                <a:cs typeface="Times New Roman" pitchFamily="18" charset="0"/>
              </a:rPr>
            </a:br>
            <a:r>
              <a:rPr lang="en-US" sz="2700" b="1" i="1" dirty="0" err="1" smtClean="0">
                <a:solidFill>
                  <a:srgbClr val="FF0000"/>
                </a:solidFill>
                <a:latin typeface="Times New Roman" pitchFamily="18" charset="0"/>
                <a:cs typeface="Times New Roman" pitchFamily="18" charset="0"/>
              </a:rPr>
              <a:t>Biện</a:t>
            </a:r>
            <a:r>
              <a:rPr lang="vi-VN" sz="2700" b="1" i="1" dirty="0" smtClean="0">
                <a:solidFill>
                  <a:srgbClr val="FF0000"/>
                </a:solidFill>
                <a:cs typeface="Times New Roman" pitchFamily="18" charset="0"/>
              </a:rPr>
              <a:t> </a:t>
            </a:r>
            <a:r>
              <a:rPr lang="vi-VN" sz="2700" b="1" i="1" dirty="0">
                <a:solidFill>
                  <a:srgbClr val="FF0000"/>
                </a:solidFill>
                <a:latin typeface="+mj-lt"/>
                <a:cs typeface="Times New Roman" pitchFamily="18" charset="0"/>
              </a:rPr>
              <a:t>pháp 1</a:t>
            </a:r>
            <a:r>
              <a:rPr lang="vi-VN" sz="2700" b="1" i="1" dirty="0">
                <a:solidFill>
                  <a:srgbClr val="FF0000"/>
                </a:solidFill>
                <a:cs typeface="Times New Roman" pitchFamily="18" charset="0"/>
              </a:rPr>
              <a:t>.</a:t>
            </a:r>
            <a:r>
              <a:rPr lang="nl-NL" sz="2700" b="1" i="1" dirty="0">
                <a:solidFill>
                  <a:srgbClr val="FF0000"/>
                </a:solidFill>
                <a:latin typeface="Times New Roman" pitchFamily="18" charset="0"/>
                <a:cs typeface="Times New Roman" pitchFamily="18" charset="0"/>
              </a:rPr>
              <a:t> Xây dựng môi trường, tích cực làm đồ dùng, đồ chơi phục vụ cho trẻ hoạt động với đồ vật.</a:t>
            </a:r>
            <a:r>
              <a:rPr lang="en-US" sz="2700" dirty="0">
                <a:solidFill>
                  <a:srgbClr val="FF0000"/>
                </a:solidFill>
                <a:latin typeface="Times New Roman" pitchFamily="18" charset="0"/>
                <a:cs typeface="Times New Roman" pitchFamily="18" charset="0"/>
              </a:rPr>
              <a:t/>
            </a:r>
            <a:br>
              <a:rPr lang="en-US" sz="2700" dirty="0">
                <a:solidFill>
                  <a:srgbClr val="FF0000"/>
                </a:solidFill>
                <a:latin typeface="Times New Roman" pitchFamily="18" charset="0"/>
                <a:cs typeface="Times New Roman" pitchFamily="18" charset="0"/>
              </a:rPr>
            </a:br>
            <a:r>
              <a:rPr lang="en-US" dirty="0"/>
              <a:t/>
            </a:r>
            <a:br>
              <a:rPr lang="en-US" dirty="0"/>
            </a:br>
            <a:endParaRPr lang="en-US" dirty="0"/>
          </a:p>
        </p:txBody>
      </p:sp>
      <p:sp>
        <p:nvSpPr>
          <p:cNvPr id="6" name="Rounded Rectangle 5"/>
          <p:cNvSpPr/>
          <p:nvPr/>
        </p:nvSpPr>
        <p:spPr>
          <a:xfrm>
            <a:off x="685800" y="1905000"/>
            <a:ext cx="2209800" cy="281940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b="1" dirty="0" smtClean="0">
                <a:solidFill>
                  <a:schemeClr val="tx1"/>
                </a:solidFill>
                <a:latin typeface="Times New Roman" pitchFamily="18" charset="0"/>
                <a:cs typeface="Times New Roman" pitchFamily="18" charset="0"/>
              </a:rPr>
              <a:t>- Các khu vực  cho trẻ hoạt động đồ dùng đồ chơi được sắp xếp gọn gàng , dễ cất dễ lấy theo yêu cầu của cô. </a:t>
            </a:r>
            <a:endParaRPr lang="en-US" b="1" dirty="0">
              <a:solidFill>
                <a:schemeClr val="tx1"/>
              </a:solidFill>
              <a:latin typeface="Times New Roman" pitchFamily="18" charset="0"/>
              <a:cs typeface="Times New Roman" pitchFamily="18" charset="0"/>
            </a:endParaRPr>
          </a:p>
        </p:txBody>
      </p:sp>
      <p:sp>
        <p:nvSpPr>
          <p:cNvPr id="8" name="TextBox 7"/>
          <p:cNvSpPr txBox="1"/>
          <p:nvPr/>
        </p:nvSpPr>
        <p:spPr>
          <a:xfrm>
            <a:off x="4267200" y="5943600"/>
            <a:ext cx="4419600" cy="646331"/>
          </a:xfrm>
          <a:prstGeom prst="rect">
            <a:avLst/>
          </a:prstGeom>
          <a:noFill/>
        </p:spPr>
        <p:txBody>
          <a:bodyPr wrap="square" rtlCol="0">
            <a:spAutoFit/>
          </a:bodyPr>
          <a:lstStyle/>
          <a:p>
            <a:pPr algn="ctr"/>
            <a:r>
              <a:rPr lang="en-US" b="1" dirty="0" smtClean="0">
                <a:solidFill>
                  <a:srgbClr val="FF0000"/>
                </a:solidFill>
                <a:latin typeface="Times New Roman" pitchFamily="18" charset="0"/>
                <a:cs typeface="Times New Roman" pitchFamily="18" charset="0"/>
              </a:rPr>
              <a:t>Hình ảnh đồ đồ chơi sắp xếp cho trẻ </a:t>
            </a:r>
            <a:r>
              <a:rPr lang="en-US" b="1" dirty="0" err="1" smtClean="0">
                <a:solidFill>
                  <a:srgbClr val="FF0000"/>
                </a:solidFill>
                <a:latin typeface="Times New Roman" pitchFamily="18" charset="0"/>
                <a:cs typeface="Times New Roman" pitchFamily="18" charset="0"/>
              </a:rPr>
              <a:t>dễ</a:t>
            </a:r>
            <a:r>
              <a:rPr lang="en-US" b="1" dirty="0" smtClean="0">
                <a:solidFill>
                  <a:srgbClr val="FF0000"/>
                </a:solidFill>
                <a:latin typeface="Times New Roman" pitchFamily="18" charset="0"/>
                <a:cs typeface="Times New Roman" pitchFamily="18" charset="0"/>
              </a:rPr>
              <a:t> </a:t>
            </a:r>
            <a:r>
              <a:rPr lang="en-US" b="1" dirty="0" err="1" smtClean="0">
                <a:solidFill>
                  <a:srgbClr val="FF0000"/>
                </a:solidFill>
                <a:latin typeface="Times New Roman" pitchFamily="18" charset="0"/>
                <a:cs typeface="Times New Roman" pitchFamily="18" charset="0"/>
              </a:rPr>
              <a:t>cất</a:t>
            </a:r>
            <a:r>
              <a:rPr lang="vi-VN" b="1" dirty="0" smtClean="0">
                <a:solidFill>
                  <a:srgbClr val="FF0000"/>
                </a:solidFill>
                <a:latin typeface="Times New Roman" pitchFamily="18" charset="0"/>
                <a:cs typeface="Times New Roman" pitchFamily="18" charset="0"/>
              </a:rPr>
              <a:t>, </a:t>
            </a:r>
            <a:r>
              <a:rPr lang="en-US" b="1" dirty="0" smtClean="0">
                <a:solidFill>
                  <a:srgbClr val="FF0000"/>
                </a:solidFill>
                <a:latin typeface="Times New Roman" pitchFamily="18" charset="0"/>
                <a:cs typeface="Times New Roman" pitchFamily="18" charset="0"/>
              </a:rPr>
              <a:t> dễ lấy </a:t>
            </a:r>
            <a:endParaRPr lang="en-US" b="1" dirty="0">
              <a:solidFill>
                <a:srgbClr val="FF0000"/>
              </a:solidFill>
              <a:latin typeface="Times New Roman" pitchFamily="18" charset="0"/>
              <a:cs typeface="Times New Roman" pitchFamily="18" charset="0"/>
            </a:endParaRPr>
          </a:p>
        </p:txBody>
      </p:sp>
      <p:pic>
        <p:nvPicPr>
          <p:cNvPr id="10" name="Content Placeholder 9" descr="sắp xếp gọn gàng.jpg"/>
          <p:cNvPicPr>
            <a:picLocks noGrp="1" noChangeAspect="1"/>
          </p:cNvPicPr>
          <p:nvPr>
            <p:ph idx="1"/>
          </p:nvPr>
        </p:nvPicPr>
        <p:blipFill>
          <a:blip r:embed="rId3"/>
          <a:stretch>
            <a:fillRect/>
          </a:stretch>
        </p:blipFill>
        <p:spPr>
          <a:xfrm>
            <a:off x="3733800" y="2008307"/>
            <a:ext cx="4953000" cy="3709749"/>
          </a:xfrm>
        </p:spPr>
      </p:pic>
    </p:spTree>
  </p:cSld>
  <p:clrMapOvr>
    <a:masterClrMapping/>
  </p:clrMapOvr>
  <p:transition>
    <p:wedg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6" name="TextBox 5"/>
          <p:cNvSpPr txBox="1"/>
          <p:nvPr/>
        </p:nvSpPr>
        <p:spPr>
          <a:xfrm>
            <a:off x="457200" y="457200"/>
            <a:ext cx="8001000" cy="2677656"/>
          </a:xfrm>
          <a:prstGeom prst="rect">
            <a:avLst/>
          </a:prstGeom>
          <a:noFill/>
        </p:spPr>
        <p:txBody>
          <a:bodyPr wrap="square" rtlCol="0">
            <a:spAutoFit/>
          </a:bodyPr>
          <a:lstStyle/>
          <a:p>
            <a:endParaRPr lang="en-US" sz="2800" b="1" dirty="0" smtClean="0">
              <a:latin typeface="Times New Roman" pitchFamily="18" charset="0"/>
              <a:cs typeface="Times New Roman" pitchFamily="18" charset="0"/>
            </a:endParaRPr>
          </a:p>
          <a:p>
            <a:endParaRPr lang="en-US" sz="2800" b="1" dirty="0" smtClean="0">
              <a:latin typeface="Times New Roman" pitchFamily="18" charset="0"/>
              <a:cs typeface="Times New Roman" pitchFamily="18" charset="0"/>
            </a:endParaRPr>
          </a:p>
          <a:p>
            <a:endParaRPr lang="en-US" sz="2800" b="1" dirty="0" smtClean="0">
              <a:latin typeface="Times New Roman" pitchFamily="18" charset="0"/>
              <a:cs typeface="Times New Roman" pitchFamily="18" charset="0"/>
            </a:endParaRPr>
          </a:p>
          <a:p>
            <a:endParaRPr lang="en-US" sz="2800" b="1" dirty="0" smtClean="0">
              <a:latin typeface="Times New Roman" pitchFamily="18" charset="0"/>
              <a:cs typeface="Times New Roman" pitchFamily="18" charset="0"/>
            </a:endParaRPr>
          </a:p>
          <a:p>
            <a:endParaRPr lang="en-US" sz="2800" b="1" dirty="0" smtClean="0">
              <a:latin typeface="Times New Roman" pitchFamily="18" charset="0"/>
              <a:cs typeface="Times New Roman" pitchFamily="18" charset="0"/>
            </a:endParaRPr>
          </a:p>
          <a:p>
            <a:endParaRPr lang="en-US" sz="2800" b="1" dirty="0" smtClean="0">
              <a:latin typeface="Times New Roman" pitchFamily="18" charset="0"/>
              <a:cs typeface="Times New Roman" pitchFamily="18" charset="0"/>
            </a:endParaRPr>
          </a:p>
        </p:txBody>
      </p:sp>
      <p:sp>
        <p:nvSpPr>
          <p:cNvPr id="3" name="Rounded Rectangle 2"/>
          <p:cNvSpPr/>
          <p:nvPr/>
        </p:nvSpPr>
        <p:spPr>
          <a:xfrm>
            <a:off x="695467" y="2092994"/>
            <a:ext cx="3352800" cy="411480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dirty="0" smtClean="0"/>
              <a:t>-</a:t>
            </a:r>
            <a:r>
              <a:rPr lang="vi-VN" dirty="0" smtClean="0"/>
              <a:t> </a:t>
            </a:r>
            <a:r>
              <a:rPr lang="en-US" sz="2000" b="1" dirty="0" err="1" smtClean="0">
                <a:latin typeface="Times New Roman" pitchFamily="18" charset="0"/>
                <a:cs typeface="Times New Roman" pitchFamily="18" charset="0"/>
              </a:rPr>
              <a:t>Chủ</a:t>
            </a:r>
            <a:r>
              <a:rPr lang="en-US" sz="2000" b="1" dirty="0" smtClean="0">
                <a:latin typeface="Times New Roman" pitchFamily="18" charset="0"/>
                <a:cs typeface="Times New Roman" pitchFamily="18" charset="0"/>
              </a:rPr>
              <a:t> động xây dựng kế hoạch và làm đồ dùng đồ chơi sáng tạo theo </a:t>
            </a:r>
            <a:r>
              <a:rPr lang="en-US" sz="2000" b="1" dirty="0" err="1" smtClean="0">
                <a:latin typeface="Times New Roman" pitchFamily="18" charset="0"/>
                <a:cs typeface="Times New Roman" pitchFamily="18" charset="0"/>
              </a:rPr>
              <a:t>chủ</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đề</a:t>
            </a:r>
            <a:r>
              <a:rPr lang="en-US" sz="2000" b="1" dirty="0" smtClean="0">
                <a:latin typeface="Times New Roman" pitchFamily="18" charset="0"/>
                <a:cs typeface="Times New Roman" pitchFamily="18" charset="0"/>
              </a:rPr>
              <a:t>, vận động phụ huynh ủng hộ nguyên vật liệu để làm đồ dùng </a:t>
            </a:r>
            <a:r>
              <a:rPr lang="en-US" sz="2000" b="1" dirty="0" err="1" smtClean="0">
                <a:latin typeface="Times New Roman" pitchFamily="18" charset="0"/>
                <a:cs typeface="Times New Roman" pitchFamily="18" charset="0"/>
              </a:rPr>
              <a:t>đồ</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chơi</a:t>
            </a:r>
            <a:r>
              <a:rPr lang="en-US" sz="2000" b="1" dirty="0" smtClean="0">
                <a:latin typeface="Times New Roman" pitchFamily="18" charset="0"/>
                <a:cs typeface="Times New Roman" pitchFamily="18" charset="0"/>
              </a:rPr>
              <a:t>, tận dụng nguyên vật liễu sẵn có để làm đồ dùng đồ chơi  </a:t>
            </a:r>
            <a:endParaRPr lang="en-US" sz="2000" b="1" dirty="0">
              <a:latin typeface="Times New Roman" pitchFamily="18" charset="0"/>
              <a:cs typeface="Times New Roman" pitchFamily="18" charset="0"/>
            </a:endParaRPr>
          </a:p>
        </p:txBody>
      </p:sp>
      <p:sp>
        <p:nvSpPr>
          <p:cNvPr id="5" name="TextBox 4"/>
          <p:cNvSpPr txBox="1"/>
          <p:nvPr/>
        </p:nvSpPr>
        <p:spPr>
          <a:xfrm>
            <a:off x="4648200" y="5562600"/>
            <a:ext cx="3657600" cy="646331"/>
          </a:xfrm>
          <a:prstGeom prst="rect">
            <a:avLst/>
          </a:prstGeom>
          <a:noFill/>
        </p:spPr>
        <p:txBody>
          <a:bodyPr wrap="square" rtlCol="0">
            <a:spAutoFit/>
          </a:bodyPr>
          <a:lstStyle/>
          <a:p>
            <a:r>
              <a:rPr lang="en-US" dirty="0" smtClean="0"/>
              <a:t>           </a:t>
            </a:r>
            <a:r>
              <a:rPr lang="en-US" b="1" dirty="0" smtClean="0">
                <a:solidFill>
                  <a:srgbClr val="FF0000"/>
                </a:solidFill>
                <a:latin typeface="Times New Roman" pitchFamily="18" charset="0"/>
                <a:cs typeface="Times New Roman" pitchFamily="18" charset="0"/>
              </a:rPr>
              <a:t>Hình ảnh giáo viên làm đồ </a:t>
            </a:r>
          </a:p>
          <a:p>
            <a:pPr algn="ctr"/>
            <a:r>
              <a:rPr lang="en-US" b="1" dirty="0" smtClean="0">
                <a:solidFill>
                  <a:srgbClr val="FF0000"/>
                </a:solidFill>
                <a:latin typeface="Times New Roman" pitchFamily="18" charset="0"/>
                <a:cs typeface="Times New Roman" pitchFamily="18" charset="0"/>
              </a:rPr>
              <a:t> dùng đồ chơi </a:t>
            </a:r>
            <a:endParaRPr lang="en-US" b="1" dirty="0">
              <a:solidFill>
                <a:srgbClr val="FF0000"/>
              </a:solidFill>
              <a:latin typeface="Times New Roman" pitchFamily="18" charset="0"/>
              <a:cs typeface="Times New Roman" pitchFamily="18" charset="0"/>
            </a:endParaRPr>
          </a:p>
        </p:txBody>
      </p:sp>
      <p:pic>
        <p:nvPicPr>
          <p:cNvPr id="7" name="Picture 6" descr="fb4659531a50d40e8d41.jpg"/>
          <p:cNvPicPr>
            <a:picLocks noChangeAspect="1"/>
          </p:cNvPicPr>
          <p:nvPr/>
        </p:nvPicPr>
        <p:blipFill>
          <a:blip r:embed="rId3"/>
          <a:stretch>
            <a:fillRect/>
          </a:stretch>
        </p:blipFill>
        <p:spPr>
          <a:xfrm>
            <a:off x="4662985" y="2092994"/>
            <a:ext cx="3886200" cy="4121944"/>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8" name="Title 1"/>
          <p:cNvSpPr txBox="1">
            <a:spLocks/>
          </p:cNvSpPr>
          <p:nvPr/>
        </p:nvSpPr>
        <p:spPr>
          <a:xfrm>
            <a:off x="457200" y="274638"/>
            <a:ext cx="8229600" cy="1020762"/>
          </a:xfrm>
          <a:prstGeom prst="rect">
            <a:avLst/>
          </a:prstGeom>
        </p:spPr>
        <p:style>
          <a:lnRef idx="1">
            <a:schemeClr val="accent3"/>
          </a:lnRef>
          <a:fillRef idx="2">
            <a:schemeClr val="accent3"/>
          </a:fillRef>
          <a:effectRef idx="1">
            <a:schemeClr val="accent3"/>
          </a:effectRef>
          <a:fontRef idx="minor">
            <a:schemeClr val="dk1"/>
          </a:fontRef>
        </p:style>
        <p:txBody>
          <a:bodyPr vert="horz" lIns="91440" tIns="45720" rIns="91440" bIns="45720" rtlCol="0" anchor="ctr">
            <a:normAutofit fontScale="25000" lnSpcReduction="20000"/>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vi-VN" sz="2700" b="1" i="1" dirty="0" smtClean="0">
                <a:solidFill>
                  <a:srgbClr val="FF0000"/>
                </a:solidFill>
                <a:latin typeface="Times New Roman" pitchFamily="18" charset="0"/>
                <a:cs typeface="Times New Roman" pitchFamily="18" charset="0"/>
              </a:rPr>
              <a:t/>
            </a:r>
            <a:br>
              <a:rPr lang="vi-VN" sz="2700" b="1" i="1" dirty="0" smtClean="0">
                <a:solidFill>
                  <a:srgbClr val="FF0000"/>
                </a:solidFill>
                <a:latin typeface="Times New Roman" pitchFamily="18" charset="0"/>
                <a:cs typeface="Times New Roman" pitchFamily="18" charset="0"/>
              </a:rPr>
            </a:br>
            <a:r>
              <a:rPr lang="vi-VN" sz="2700" b="1" i="1" dirty="0" smtClean="0">
                <a:solidFill>
                  <a:srgbClr val="FF0000"/>
                </a:solidFill>
                <a:latin typeface="Times New Roman" pitchFamily="18" charset="0"/>
                <a:cs typeface="Times New Roman" pitchFamily="18" charset="0"/>
              </a:rPr>
              <a:t>                                                                                                        </a:t>
            </a:r>
            <a:br>
              <a:rPr lang="vi-VN" sz="2700" b="1" i="1" dirty="0" smtClean="0">
                <a:solidFill>
                  <a:srgbClr val="FF0000"/>
                </a:solidFill>
                <a:latin typeface="Times New Roman" pitchFamily="18" charset="0"/>
                <a:cs typeface="Times New Roman" pitchFamily="18" charset="0"/>
              </a:rPr>
            </a:br>
            <a:r>
              <a:rPr lang="en-US" sz="9600" b="1" i="1" dirty="0" err="1" smtClean="0">
                <a:solidFill>
                  <a:srgbClr val="FF0000"/>
                </a:solidFill>
                <a:latin typeface="Times New Roman" pitchFamily="18" charset="0"/>
                <a:cs typeface="Times New Roman" pitchFamily="18" charset="0"/>
              </a:rPr>
              <a:t>Biện</a:t>
            </a:r>
            <a:r>
              <a:rPr lang="vi-VN" sz="9600" b="1" i="1" dirty="0" smtClean="0">
                <a:solidFill>
                  <a:srgbClr val="FF0000"/>
                </a:solidFill>
                <a:cs typeface="Times New Roman" pitchFamily="18" charset="0"/>
              </a:rPr>
              <a:t> </a:t>
            </a:r>
            <a:r>
              <a:rPr lang="vi-VN" sz="9600" b="1" i="1" dirty="0" smtClean="0">
                <a:solidFill>
                  <a:srgbClr val="FF0000"/>
                </a:solidFill>
                <a:latin typeface="+mj-lt"/>
                <a:cs typeface="Times New Roman" pitchFamily="18" charset="0"/>
              </a:rPr>
              <a:t>pháp 1</a:t>
            </a:r>
            <a:r>
              <a:rPr lang="vi-VN" sz="9600" b="1" i="1" dirty="0" smtClean="0">
                <a:solidFill>
                  <a:srgbClr val="FF0000"/>
                </a:solidFill>
                <a:cs typeface="Times New Roman" pitchFamily="18" charset="0"/>
              </a:rPr>
              <a:t>.</a:t>
            </a:r>
            <a:r>
              <a:rPr lang="nl-NL" sz="9600" b="1" i="1" dirty="0" smtClean="0">
                <a:solidFill>
                  <a:srgbClr val="FF0000"/>
                </a:solidFill>
                <a:latin typeface="Times New Roman" pitchFamily="18" charset="0"/>
                <a:cs typeface="Times New Roman" pitchFamily="18" charset="0"/>
              </a:rPr>
              <a:t> Xây dựng môi trường, tích cực làm đồ dùng, đồ chơi phục vụ cho trẻ hoạt động với đồ vật.</a:t>
            </a:r>
            <a:r>
              <a:rPr lang="en-US" sz="9600" dirty="0" smtClean="0">
                <a:solidFill>
                  <a:srgbClr val="FF0000"/>
                </a:solidFill>
                <a:latin typeface="Times New Roman" pitchFamily="18" charset="0"/>
                <a:cs typeface="Times New Roman" pitchFamily="18" charset="0"/>
              </a:rPr>
              <a:t/>
            </a:r>
            <a:br>
              <a:rPr lang="en-US" sz="9600" dirty="0" smtClean="0">
                <a:solidFill>
                  <a:srgbClr val="FF0000"/>
                </a:solidFill>
                <a:latin typeface="Times New Roman" pitchFamily="18" charset="0"/>
                <a:cs typeface="Times New Roman" pitchFamily="18" charset="0"/>
              </a:rPr>
            </a:br>
            <a:r>
              <a:rPr lang="en-US" sz="9600" dirty="0" smtClean="0"/>
              <a:t/>
            </a:r>
            <a:br>
              <a:rPr lang="en-US" sz="9600" dirty="0" smtClean="0"/>
            </a:br>
            <a:endParaRPr lang="en-US" sz="7200" dirty="0"/>
          </a:p>
        </p:txBody>
      </p:sp>
    </p:spTree>
  </p:cSld>
  <p:clrMapOvr>
    <a:masterClrMapping/>
  </p:clrMapOvr>
  <p:transition>
    <p:wedg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762000" y="1600200"/>
            <a:ext cx="3276600" cy="388620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b="1" dirty="0" smtClean="0">
                <a:latin typeface="Times New Roman" pitchFamily="18" charset="0"/>
                <a:cs typeface="Times New Roman" pitchFamily="18" charset="0"/>
              </a:rPr>
              <a:t>Để giờ hoạt động với đồ vật với đồ đạt kết quả cao cô cần chuẩn bị đồ dùng của cô và trẻ chu đáo, với đồ dùng của cô thì phải to hơn của trẻ, màu sắc phải rõ nét đỏ cờ, xanh lam, vàng chanh. Đồ dùng của trẻ phải đủ cho trẻ hoạt động màu sắc rõ nét, phù hợp với mục đích yêu cầu giờ hoạt động </a:t>
            </a:r>
            <a:endParaRPr lang="en-US" b="1" dirty="0">
              <a:solidFill>
                <a:schemeClr val="tx1"/>
              </a:solidFill>
              <a:latin typeface="Times New Roman" pitchFamily="18" charset="0"/>
              <a:cs typeface="Times New Roman" pitchFamily="18" charset="0"/>
            </a:endParaRPr>
          </a:p>
        </p:txBody>
      </p:sp>
      <p:pic>
        <p:nvPicPr>
          <p:cNvPr id="10" name="Picture 9" descr="d4fbcc4894e45bba02f5.jpg"/>
          <p:cNvPicPr>
            <a:picLocks noChangeAspect="1"/>
          </p:cNvPicPr>
          <p:nvPr/>
        </p:nvPicPr>
        <p:blipFill>
          <a:blip r:embed="rId2"/>
          <a:stretch>
            <a:fillRect/>
          </a:stretch>
        </p:blipFill>
        <p:spPr>
          <a:xfrm>
            <a:off x="4724400" y="1676400"/>
            <a:ext cx="3810000" cy="412194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1" name="TextBox 10"/>
          <p:cNvSpPr txBox="1"/>
          <p:nvPr/>
        </p:nvSpPr>
        <p:spPr>
          <a:xfrm>
            <a:off x="4953000" y="6096000"/>
            <a:ext cx="3733800" cy="461665"/>
          </a:xfrm>
          <a:prstGeom prst="rect">
            <a:avLst/>
          </a:prstGeom>
          <a:noFill/>
        </p:spPr>
        <p:txBody>
          <a:bodyPr wrap="square" rtlCol="0">
            <a:spAutoFit/>
          </a:bodyPr>
          <a:lstStyle/>
          <a:p>
            <a:r>
              <a:rPr lang="en-US" sz="2400" b="1" i="1" dirty="0" smtClean="0">
                <a:solidFill>
                  <a:srgbClr val="FF0000"/>
                </a:solidFill>
                <a:latin typeface="Times New Roman" pitchFamily="18" charset="0"/>
                <a:cs typeface="Times New Roman" pitchFamily="18" charset="0"/>
              </a:rPr>
              <a:t>Hình ảnh trẻ xếp lồng hộp </a:t>
            </a:r>
            <a:endParaRPr lang="en-US" sz="2400" b="1" i="1" dirty="0">
              <a:solidFill>
                <a:srgbClr val="FF0000"/>
              </a:solidFill>
              <a:latin typeface="Times New Roman" pitchFamily="18" charset="0"/>
              <a:cs typeface="Times New Roman" pitchFamily="18" charset="0"/>
            </a:endParaRPr>
          </a:p>
        </p:txBody>
      </p:sp>
      <p:sp>
        <p:nvSpPr>
          <p:cNvPr id="8" name="Title 7"/>
          <p:cNvSpPr>
            <a:spLocks noGrp="1"/>
          </p:cNvSpPr>
          <p:nvPr>
            <p:ph type="title"/>
          </p:nvPr>
        </p:nvSpPr>
        <p:spPr>
          <a:prstGeom prst="roundRect">
            <a:avLst/>
          </a:prstGeom>
          <a:ln/>
        </p:spPr>
        <p:style>
          <a:lnRef idx="3">
            <a:schemeClr val="lt1"/>
          </a:lnRef>
          <a:fillRef idx="1">
            <a:schemeClr val="accent5"/>
          </a:fillRef>
          <a:effectRef idx="1">
            <a:schemeClr val="accent5"/>
          </a:effectRef>
          <a:fontRef idx="minor">
            <a:schemeClr val="lt1"/>
          </a:fontRef>
        </p:style>
        <p:txBody>
          <a:bodyPr rtlCol="0" anchor="ctr"/>
          <a:lstStyle/>
          <a:p>
            <a:pPr lvl="0" indent="381000" fontAlgn="base">
              <a:spcBef>
                <a:spcPct val="0"/>
              </a:spcBef>
              <a:spcAft>
                <a:spcPct val="0"/>
              </a:spcAft>
            </a:pPr>
            <a:r>
              <a:rPr lang="en-US" sz="2800" b="1" i="1" dirty="0" smtClean="0" bmk="">
                <a:solidFill>
                  <a:srgbClr val="FFFF00"/>
                </a:solidFill>
                <a:latin typeface="Times New Roman" pitchFamily="18" charset="0"/>
                <a:ea typeface="Times New Roman" pitchFamily="18" charset="0"/>
                <a:cs typeface="Times New Roman" pitchFamily="18" charset="0"/>
              </a:rPr>
              <a:t>Biện </a:t>
            </a:r>
            <a:r>
              <a:rPr lang="vi-VN" sz="2800" b="1" i="1" dirty="0" smtClean="0" bmk="">
                <a:solidFill>
                  <a:srgbClr val="FFFF00"/>
                </a:solidFill>
                <a:latin typeface="Times New Roman" pitchFamily="18" charset="0"/>
                <a:ea typeface="Times New Roman" pitchFamily="18" charset="0"/>
                <a:cs typeface="Times New Roman" pitchFamily="18" charset="0"/>
              </a:rPr>
              <a:t>pháp</a:t>
            </a:r>
            <a:r>
              <a:rPr lang="nl-NL" sz="2800" b="1" i="1" dirty="0" smtClean="0" bmk="_Toc510909192">
                <a:solidFill>
                  <a:srgbClr val="FFFF00"/>
                </a:solidFill>
                <a:latin typeface="Times New Roman" pitchFamily="18" charset="0"/>
                <a:ea typeface="Times New Roman" pitchFamily="18" charset="0"/>
                <a:cs typeface="Times New Roman" pitchFamily="18" charset="0"/>
              </a:rPr>
              <a:t> 2</a:t>
            </a:r>
            <a:r>
              <a:rPr lang="en-US" sz="2800" b="1" i="1" dirty="0" smtClean="0">
                <a:solidFill>
                  <a:srgbClr val="FFFF00"/>
                </a:solidFill>
                <a:latin typeface="Times New Roman" pitchFamily="18" charset="0"/>
                <a:ea typeface="Times New Roman" pitchFamily="18" charset="0"/>
                <a:cs typeface="Times New Roman" pitchFamily="18" charset="0"/>
              </a:rPr>
              <a:t>: Tạo sự hứng thú cho trẻ khi </a:t>
            </a:r>
            <a:r>
              <a:rPr lang="vi-VN" sz="2800" b="1" i="1" dirty="0" smtClean="0">
                <a:solidFill>
                  <a:srgbClr val="FFFF00"/>
                </a:solidFill>
                <a:latin typeface="Times New Roman" pitchFamily="18" charset="0"/>
                <a:ea typeface="Times New Roman" pitchFamily="18" charset="0"/>
                <a:cs typeface="Times New Roman" pitchFamily="18" charset="0"/>
              </a:rPr>
              <a:t>hoạt động với đồ vật</a:t>
            </a:r>
            <a:r>
              <a:rPr lang="en-US" sz="2800" b="1" i="1" dirty="0" smtClean="0">
                <a:solidFill>
                  <a:srgbClr val="FFFF00"/>
                </a:solidFill>
                <a:latin typeface="Times New Roman" pitchFamily="18" charset="0"/>
                <a:ea typeface="Times New Roman" pitchFamily="18" charset="0"/>
                <a:cs typeface="Times New Roman" pitchFamily="18" charset="0"/>
              </a:rPr>
              <a:t> mọi lúc mọi nơi</a:t>
            </a:r>
          </a:p>
        </p:txBody>
      </p:sp>
    </p:spTree>
  </p:cSld>
  <p:clrMapOvr>
    <a:masterClrMapping/>
  </p:clrMapOvr>
  <p:transition>
    <p:wedge/>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14589</TotalTime>
  <Words>1254</Words>
  <Application>Microsoft Office PowerPoint</Application>
  <PresentationFormat>On-screen Show (4:3)</PresentationFormat>
  <Paragraphs>93</Paragraphs>
  <Slides>19</Slides>
  <Notes>0</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Office Theme</vt:lpstr>
      <vt:lpstr>Slide 1</vt:lpstr>
      <vt:lpstr>                                            I. Đặt vấn đề </vt:lpstr>
      <vt:lpstr>Slide 3</vt:lpstr>
      <vt:lpstr>Slide 4</vt:lpstr>
      <vt:lpstr> 2.2 Cơ sở thực  tiễn  </vt:lpstr>
      <vt:lpstr>                                                                                                           Biện pháp 1. Xây dựng môi trường, tích cực làm đồ dùng, đồ chơi phục vụ cho trẻ hoạt động với đồ vật.  </vt:lpstr>
      <vt:lpstr>                                                                                                          Biện pháp 1. Xây dựng môi trường, tích cực làm đồ dùng, đồ chơi phục vụ cho trẻ hoạt động với đồ vật.  </vt:lpstr>
      <vt:lpstr>Slide 8</vt:lpstr>
      <vt:lpstr>Biện pháp 2: Tạo sự hứng thú cho trẻ khi hoạt động với đồ vật mọi lúc mọi nơi</vt:lpstr>
      <vt:lpstr>Slide 10</vt:lpstr>
      <vt:lpstr>Slide 11</vt:lpstr>
      <vt:lpstr>Slide 12</vt:lpstr>
      <vt:lpstr>Slide 13</vt:lpstr>
      <vt:lpstr>*Biện pháp 3: Tuyên truyền phối kết hợp với các bậc phụ huynh để giúp trẻ hoạt động với đồ vật một cách tích cực </vt:lpstr>
      <vt:lpstr>Slide 15</vt:lpstr>
      <vt:lpstr>Slide 16</vt:lpstr>
      <vt:lpstr>III. KẾT QUẢ ĐẠT ĐƯỢC </vt:lpstr>
      <vt:lpstr>Slide 18</vt:lpstr>
      <vt:lpstr>Slide 19</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admin</dc:creator>
  <cp:lastModifiedBy>admin</cp:lastModifiedBy>
  <cp:revision>122</cp:revision>
  <dcterms:created xsi:type="dcterms:W3CDTF">2021-10-14T16:45:42Z</dcterms:created>
  <dcterms:modified xsi:type="dcterms:W3CDTF">2022-04-13T09:36:14Z</dcterms:modified>
</cp:coreProperties>
</file>