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 id="2147483702" r:id="rId2"/>
    <p:sldMasterId id="2147483714" r:id="rId3"/>
  </p:sldMasterIdLst>
  <p:notesMasterIdLst>
    <p:notesMasterId r:id="rId33"/>
  </p:notesMasterIdLst>
  <p:sldIdLst>
    <p:sldId id="4282" r:id="rId4"/>
    <p:sldId id="4283" r:id="rId5"/>
    <p:sldId id="4284" r:id="rId6"/>
    <p:sldId id="4285" r:id="rId7"/>
    <p:sldId id="4290" r:id="rId8"/>
    <p:sldId id="4302" r:id="rId9"/>
    <p:sldId id="4299" r:id="rId10"/>
    <p:sldId id="4296" r:id="rId11"/>
    <p:sldId id="4291" r:id="rId12"/>
    <p:sldId id="4306" r:id="rId13"/>
    <p:sldId id="4297" r:id="rId14"/>
    <p:sldId id="4298" r:id="rId15"/>
    <p:sldId id="4268" r:id="rId16"/>
    <p:sldId id="4269" r:id="rId17"/>
    <p:sldId id="4270" r:id="rId18"/>
    <p:sldId id="4271" r:id="rId19"/>
    <p:sldId id="4272" r:id="rId20"/>
    <p:sldId id="4273" r:id="rId21"/>
    <p:sldId id="4274" r:id="rId22"/>
    <p:sldId id="4275" r:id="rId23"/>
    <p:sldId id="4276" r:id="rId24"/>
    <p:sldId id="4277" r:id="rId25"/>
    <p:sldId id="4300" r:id="rId26"/>
    <p:sldId id="4278" r:id="rId27"/>
    <p:sldId id="4304" r:id="rId28"/>
    <p:sldId id="4303" r:id="rId29"/>
    <p:sldId id="4301" r:id="rId30"/>
    <p:sldId id="4280" r:id="rId31"/>
    <p:sldId id="4281" r:id="rId32"/>
  </p:sldIdLst>
  <p:sldSz cx="12192000" cy="6858000"/>
  <p:notesSz cx="6858000" cy="9144000"/>
  <p:embeddedFontLst>
    <p:embeddedFont>
      <p:font typeface="Roboto" charset="0"/>
      <p:regular r:id="rId34"/>
      <p:bold r:id="rId35"/>
      <p:italic r:id="rId36"/>
      <p:boldItalic r:id="rId37"/>
    </p:embeddedFont>
    <p:embeddedFont>
      <p:font typeface="Roboto Black" charset="0"/>
      <p:regular r:id="rId38"/>
      <p:bold r:id="rId39"/>
      <p:boldItalic r:id="rId40"/>
    </p:embeddedFont>
    <p:embeddedFont>
      <p:font typeface="Pangolin" charset="0"/>
      <p:regular r:id="rId41"/>
    </p:embeddedFont>
    <p:embeddedFont>
      <p:font typeface="Calibri Light" pitchFamily="34" charset="0"/>
      <p:regular r:id="rId42"/>
      <p:italic r:id="rId43"/>
    </p:embeddedFont>
    <p:embeddedFont>
      <p:font typeface="Calibri" pitchFamily="34" charset="0"/>
      <p:regular r:id="rId44"/>
      <p:bold r:id="rId45"/>
      <p:italic r:id="rId46"/>
      <p:boldItalic r:id="rId4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2D3"/>
    <a:srgbClr val="DFCEBC"/>
    <a:srgbClr val="C6EAFB"/>
    <a:srgbClr val="AEDFE5"/>
    <a:srgbClr val="95624C"/>
    <a:srgbClr val="F19054"/>
    <a:srgbClr val="AAE1FA"/>
    <a:srgbClr val="EE1D25"/>
    <a:srgbClr val="81A7D4"/>
    <a:srgbClr val="BB8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3192" autoAdjust="0"/>
  </p:normalViewPr>
  <p:slideViewPr>
    <p:cSldViewPr snapToGrid="0">
      <p:cViewPr varScale="1">
        <p:scale>
          <a:sx n="61" d="100"/>
          <a:sy n="61" d="100"/>
        </p:scale>
        <p:origin x="-10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28/09/2023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11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609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827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dirty="0"/>
              <a:t>, </a:t>
            </a:r>
            <a:r>
              <a:rPr lang="en-US" baseline="0" err="1"/>
              <a:t>cắt</a:t>
            </a:r>
            <a:r>
              <a:rPr lang="en-US" baseline="0"/>
              <a:t> dán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663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998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206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190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hiện theo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hướng dẫn nếu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khó</a:t>
            </a:r>
            <a:r>
              <a:rPr lang="en-US" baseline="0">
                <a:latin typeface="Times New Roman" panose="02020603050405020304" pitchFamily="18" charset="0"/>
                <a:cs typeface="Times New Roman" panose="02020603050405020304" pitchFamily="18" charset="0"/>
              </a:rPr>
              <a:t> khăn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09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tự</a:t>
            </a:r>
            <a:r>
              <a:rPr lang="en-US" baseline="0"/>
              <a:t> đố nhau. Ví dụ cách viết và đọc một vài số: </a:t>
            </a:r>
            <a:r>
              <a:rPr lang="vi-VN" baseline="0"/>
              <a:t>96 315: chín mươi sáu nghìn ba trăm mười lăm;</a:t>
            </a:r>
            <a:r>
              <a:rPr lang="en-US" baseline="0"/>
              <a:t> </a:t>
            </a:r>
            <a:r>
              <a:rPr lang="vi-VN" baseline="0"/>
              <a:t>796 315: bảy trăm chín mươi sáu nghìn ba trăm mười lăm;</a:t>
            </a:r>
            <a:r>
              <a:rPr lang="en-US" baseline="0"/>
              <a:t> </a:t>
            </a:r>
            <a:r>
              <a:rPr lang="vi-VN" baseline="0"/>
              <a:t>106 315: một trăm linh sáu nghìn ba trăm mười lăm;</a:t>
            </a:r>
            <a:r>
              <a:rPr lang="en-US" baseline="0"/>
              <a:t> </a:t>
            </a:r>
            <a:r>
              <a:rPr lang="vi-VN" baseline="0"/>
              <a:t>106 827: một trăm linh sáu nghìn tám trăm hai mươi bảy</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784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1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7015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5611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284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142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ĐạI diện</a:t>
            </a:r>
            <a:r>
              <a:rPr lang="en-US" baseline="0">
                <a:latin typeface="Times New Roman" panose="02020603050405020304" pitchFamily="18" charset="0"/>
                <a:cs typeface="Times New Roman" panose="02020603050405020304" pitchFamily="18" charset="0"/>
              </a:rPr>
              <a:t> từng nhóm lên trình bày sản phẩm của nhóm, nêu ưu điểm, nhược điểm của sản phẩm. Sử dụng vật liệu gì? Có đạt tiêu chí không? Công đoạn nào khó nhất? Nhóm đã khắc phục thế nào?</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726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Các nhóm khác đặt câu hỏi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8733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Các nhóm khác đặt câu hỏi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6666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185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gợi ý làm bộ chữ số bí ẩn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dấu hỏi chấm để hiển thị đáp án</a:t>
            </a:r>
          </a:p>
          <a:p>
            <a:r>
              <a:rPr lang="en-US" baseline="0"/>
              <a:t>GV gọi HS lên đọc số, hỏi hs khác nhận xét câu trả lời của bạn đúng chưa, nếu chưa đúng thì đọc cách đúng. Gọi HS khác phân tích số.</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8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từng số và hỏi giá trị chữ số, bấm chuột trái để hiển thị đáp án đúng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từng số và hỏi giá trị chữ số, bấm chuột trái để hiển thị đáp án đúng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192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276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a:t>
            </a:r>
            <a:r>
              <a:rPr lang="en-US"/>
              <a:t>,</a:t>
            </a:r>
            <a:r>
              <a:rPr lang="vi-VN"/>
              <a:t> </a:t>
            </a:r>
            <a:r>
              <a:rPr lang="en-US"/>
              <a:t>đặt</a:t>
            </a:r>
            <a:r>
              <a:rPr lang="en-US" baseline="0"/>
              <a:t> câu hỏi cho HS trả lời. Gợi ý 1: phân tích số ở 4 phương án, ở hàng chục nghìn phương án A có chứa chữ số 2, vậy loại phương án A. Gợi ý 2: trong 3 phương án B, C, D, phương án C có chữ số hang đơn vị là chữ số 9 là số lẻ (số 8 và 4 là số chẵn) do đó đáp án chính xác là phương án C.</a:t>
            </a:r>
          </a:p>
          <a:p>
            <a:r>
              <a:rPr lang="en-US" baseline="0"/>
              <a:t>GV bấm vào phương án C để đổi màu giúp đánh dấu đáp án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512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4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87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42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84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5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94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54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62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89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85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6073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9.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xmlns="" id="{DA14CBFD-2C6F-E4A0-F468-3C5C731B2275}"/>
              </a:ext>
            </a:extLst>
          </p:cNvPr>
          <p:cNvSpPr txBox="1"/>
          <p:nvPr/>
        </p:nvSpPr>
        <p:spPr>
          <a:xfrm>
            <a:off x="2559027" y="740879"/>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3</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89899" y="5717988"/>
            <a:ext cx="1080256" cy="981137"/>
            <a:chOff x="3686896" y="5777470"/>
            <a:chExt cx="1080256" cy="981137"/>
          </a:xfrm>
        </p:grpSpPr>
        <p:sp>
          <p:nvSpPr>
            <p:cNvPr id="26" name="Arrow: Pentagon 25">
              <a:extLst>
                <a:ext uri="{FF2B5EF4-FFF2-40B4-BE49-F238E27FC236}">
                  <a16:creationId xmlns:a16="http://schemas.microsoft.com/office/drawing/2014/main" xmlns=""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052373" y="1933812"/>
            <a:ext cx="4754362" cy="27084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BỘ CHỮ SỐ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BÍ ẨN</a:t>
            </a: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25801">
            <a:off x="6007790" y="2159467"/>
            <a:ext cx="1327218" cy="131451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100" y="1162234"/>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33439">
            <a:off x="8800021" y="1075779"/>
            <a:ext cx="1155759" cy="13145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93000">
            <a:off x="5569248" y="4082557"/>
            <a:ext cx="1276416" cy="121291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2860">
            <a:off x="9826110" y="3917332"/>
            <a:ext cx="1200212" cy="1301817"/>
          </a:xfrm>
          <a:prstGeom prst="rect">
            <a:avLst/>
          </a:prstGeom>
        </p:spPr>
      </p:pic>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backgroundRemoval t="1344" b="89785" l="9769" r="95522"/>
                    </a14:imgEffect>
                  </a14:imgLayer>
                </a14:imgProps>
              </a:ext>
              <a:ext uri="{28A0092B-C50C-407E-A947-70E740481C1C}">
                <a14:useLocalDpi xmlns:a14="http://schemas.microsoft.com/office/drawing/2010/main" val="0"/>
              </a:ext>
            </a:extLst>
          </a:blip>
          <a:stretch>
            <a:fillRect/>
          </a:stretch>
        </p:blipFill>
        <p:spPr>
          <a:xfrm>
            <a:off x="5952816" y="1314935"/>
            <a:ext cx="4756224" cy="4801399"/>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3"/>
          <p:cNvSpPr/>
          <p:nvPr/>
        </p:nvSpPr>
        <p:spPr>
          <a:xfrm>
            <a:off x="9569302" y="6106489"/>
            <a:ext cx="744279" cy="29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7" name="TextBox 6"/>
          <p:cNvSpPr txBox="1"/>
          <p:nvPr/>
        </p:nvSpPr>
        <p:spPr>
          <a:xfrm>
            <a:off x="1222745" y="1575635"/>
            <a:ext cx="9090836" cy="4493538"/>
          </a:xfrm>
          <a:prstGeom prst="rect">
            <a:avLst/>
          </a:prstGeom>
          <a:noFill/>
        </p:spPr>
        <p:txBody>
          <a:bodyPr wrap="square" rtlCol="0">
            <a:spAutoFit/>
          </a:bodyPr>
          <a:lstStyle/>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1. Phát biểu nào sau đây đúng:</a:t>
            </a:r>
          </a:p>
          <a:p>
            <a:pPr lvl="1" algn="just">
              <a:spcBef>
                <a:spcPts val="1200"/>
              </a:spcBef>
              <a:defRPr/>
            </a:pPr>
            <a:r>
              <a:rPr lang="vi-VN" sz="2400">
                <a:solidFill>
                  <a:srgbClr val="002060"/>
                </a:solidFill>
                <a:latin typeface="Roboto" panose="02000000000000000000" pitchFamily="2" charset="0"/>
                <a:ea typeface="Roboto" panose="02000000000000000000" pitchFamily="2" charset="0"/>
              </a:rPr>
              <a:t>A. Số 942</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có chữ số 9 ở hàng trăm nghìn.</a:t>
            </a:r>
          </a:p>
          <a:p>
            <a:pPr lvl="1" algn="just">
              <a:spcBef>
                <a:spcPts val="1200"/>
              </a:spcBef>
              <a:defRPr/>
            </a:pPr>
            <a:r>
              <a:rPr lang="vi-VN" sz="2400">
                <a:solidFill>
                  <a:srgbClr val="002060"/>
                </a:solidFill>
                <a:latin typeface="Roboto" panose="02000000000000000000" pitchFamily="2" charset="0"/>
                <a:ea typeface="Roboto" panose="02000000000000000000" pitchFamily="2" charset="0"/>
              </a:rPr>
              <a:t>B. Số 942</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có chữ số 4 ở hàng trăm.</a:t>
            </a:r>
          </a:p>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2.</a:t>
            </a:r>
            <a:r>
              <a:rPr lang="vi-VN" sz="2400">
                <a:solidFill>
                  <a:srgbClr val="002060"/>
                </a:solidFill>
                <a:latin typeface="Roboto" panose="02000000000000000000" pitchFamily="2" charset="0"/>
                <a:ea typeface="Roboto" panose="02000000000000000000" pitchFamily="2" charset="0"/>
              </a:rPr>
              <a:t> Bạn Hà nói: "Số 650</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gồm 65 chục nghìn, 3 trăm, 67 đơn vị"</a:t>
            </a: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Bạn Linh bảo: "Số 650</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gồm 65 nghìn, 3 trăm, 6 chục, 7 đơn vị"</a:t>
            </a: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Theo em bạn nào nói đúng, bạn nào nói sai?</a:t>
            </a:r>
          </a:p>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3.</a:t>
            </a:r>
            <a:r>
              <a:rPr lang="vi-VN" sz="2400">
                <a:solidFill>
                  <a:srgbClr val="002060"/>
                </a:solidFill>
                <a:latin typeface="Roboto" panose="02000000000000000000" pitchFamily="2" charset="0"/>
                <a:ea typeface="Roboto" panose="02000000000000000000" pitchFamily="2" charset="0"/>
              </a:rPr>
              <a:t> Từ các số: 3, 8, 5, 4, 7, 6 ta viết được bao nhiêu số đều có 6 chữ số giống nhau?</a:t>
            </a: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A. 4.                        B. 5.                        C. 6.                             D. 7.</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Oval 2"/>
          <p:cNvSpPr/>
          <p:nvPr/>
        </p:nvSpPr>
        <p:spPr>
          <a:xfrm>
            <a:off x="6037118" y="5527964"/>
            <a:ext cx="467591" cy="4675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6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7">
                                            <p:txEl>
                                              <p:pRg st="1" end="1"/>
                                            </p:txEl>
                                          </p:spTgt>
                                        </p:tgtEl>
                                        <p:attrNameLst>
                                          <p:attrName>style.color</p:attrName>
                                        </p:attrNameLst>
                                      </p:cBhvr>
                                      <p:to>
                                        <a:srgbClr val="FF0000"/>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2000" fill="hold"/>
                                        <p:tgtEl>
                                          <p:spTgt spid="7">
                                            <p:txEl>
                                              <p:pRg st="3" end="3"/>
                                            </p:txEl>
                                          </p:spTgt>
                                        </p:tgtEl>
                                        <p:attrNameLst>
                                          <p:attrName>style.color</p:attrName>
                                        </p:attrNameLst>
                                      </p:cBhvr>
                                      <p:to>
                                        <a:srgbClr val="FF0000"/>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xmlns="" id="{8D375CCE-294A-4A06-B090-A5CB539AC2CB}"/>
              </a:ext>
            </a:extLst>
          </p:cNvPr>
          <p:cNvSpPr/>
          <p:nvPr/>
        </p:nvSpPr>
        <p:spPr>
          <a:xfrm>
            <a:off x="1464068" y="1623193"/>
            <a:ext cx="8991600" cy="4080757"/>
          </a:xfrm>
          <a:prstGeom prst="roundRect">
            <a:avLst>
              <a:gd name="adj" fmla="val 9417"/>
            </a:avLst>
          </a:prstGeom>
          <a:noFill/>
          <a:ln w="28575">
            <a:solidFill>
              <a:srgbClr val="72B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xmlns=""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lvl="0" algn="ju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17" name="TextBox 16">
            <a:extLst>
              <a:ext uri="{FF2B5EF4-FFF2-40B4-BE49-F238E27FC236}">
                <a16:creationId xmlns:a16="http://schemas.microsoft.com/office/drawing/2014/main" xmlns="" id="{C50EEADF-F242-4F8F-96FE-76601BA8159E}"/>
              </a:ext>
            </a:extLst>
          </p:cNvPr>
          <p:cNvSpPr txBox="1"/>
          <p:nvPr/>
        </p:nvSpPr>
        <p:spPr>
          <a:xfrm>
            <a:off x="1799048" y="2541288"/>
            <a:ext cx="691750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A4, giấy màu, kéo, keo dán, bút màu, bút chì</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9" name="Picture 18">
            <a:extLst>
              <a:ext uri="{FF2B5EF4-FFF2-40B4-BE49-F238E27FC236}">
                <a16:creationId xmlns:a16="http://schemas.microsoft.com/office/drawing/2014/main" xmlns="" id="{2F0B38A0-9C2A-CC9E-621D-1963F69D092A}"/>
              </a:ext>
            </a:extLst>
          </p:cNvPr>
          <p:cNvPicPr>
            <a:picLocks noChangeAspect="1"/>
          </p:cNvPicPr>
          <p:nvPr/>
        </p:nvPicPr>
        <p:blipFill>
          <a:blip r:embed="rId3"/>
          <a:stretch>
            <a:fillRect/>
          </a:stretch>
        </p:blipFill>
        <p:spPr>
          <a:xfrm>
            <a:off x="7788972" y="3753598"/>
            <a:ext cx="1054699" cy="646232"/>
          </a:xfrm>
          <a:prstGeom prst="rect">
            <a:avLst/>
          </a:prstGeom>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xmlns="" id="{D13FA7AD-DE74-FA1D-AB8E-2F9C196B8DDD}"/>
              </a:ext>
            </a:extLst>
          </p:cNvPr>
          <p:cNvPicPr>
            <a:picLocks noChangeAspect="1"/>
          </p:cNvPicPr>
          <p:nvPr/>
        </p:nvPicPr>
        <p:blipFill>
          <a:blip r:embed="rId4"/>
          <a:stretch>
            <a:fillRect/>
          </a:stretch>
        </p:blipFill>
        <p:spPr>
          <a:xfrm rot="10800000">
            <a:off x="7402340" y="4705786"/>
            <a:ext cx="1827964" cy="301520"/>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xmlns="" id="{901E8F2F-82B1-8289-A128-7A4A6AA36D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109" y="3506301"/>
            <a:ext cx="1534400" cy="1534400"/>
          </a:xfrm>
          <a:prstGeom prst="rect">
            <a:avLst/>
          </a:prstGeom>
        </p:spPr>
      </p:pic>
      <p:sp>
        <p:nvSpPr>
          <p:cNvPr id="2" name="Rectangle 1"/>
          <p:cNvSpPr/>
          <p:nvPr/>
        </p:nvSpPr>
        <p:spPr>
          <a:xfrm>
            <a:off x="1912949" y="3643106"/>
            <a:ext cx="810491" cy="11029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rot="1565122">
            <a:off x="2166435" y="3799772"/>
            <a:ext cx="810491" cy="11029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xmlns="" id="{4A2210E2-AFE1-878C-C378-54692377689D}"/>
              </a:ext>
            </a:extLst>
          </p:cNvPr>
          <p:cNvPicPr>
            <a:picLocks noChangeAspect="1"/>
          </p:cNvPicPr>
          <p:nvPr/>
        </p:nvPicPr>
        <p:blipFill rotWithShape="1">
          <a:blip r:embed="rId6">
            <a:extLst>
              <a:ext uri="{28A0092B-C50C-407E-A947-70E740481C1C}">
                <a14:useLocalDpi xmlns:a14="http://schemas.microsoft.com/office/drawing/2010/main" val="0"/>
              </a:ext>
            </a:extLst>
          </a:blip>
          <a:srcRect l="16228" r="13090"/>
          <a:stretch/>
        </p:blipFill>
        <p:spPr>
          <a:xfrm>
            <a:off x="9143590" y="3140514"/>
            <a:ext cx="1091108" cy="1412294"/>
          </a:xfrm>
          <a:prstGeom prst="rect">
            <a:avLst/>
          </a:prstGeom>
          <a:effectLst>
            <a:outerShdw blurRad="63500" sx="102000" sy="102000" algn="ctr" rotWithShape="0">
              <a:prstClr val="black">
                <a:alpha val="40000"/>
              </a:prstClr>
            </a:outerShdw>
          </a:effectLst>
        </p:spPr>
      </p:pic>
      <p:pic>
        <p:nvPicPr>
          <p:cNvPr id="22" name="Picture 21"/>
          <p:cNvPicPr>
            <a:picLocks noChangeAspect="1"/>
          </p:cNvPicPr>
          <p:nvPr/>
        </p:nvPicPr>
        <p:blipFill>
          <a:blip r:embed="rId7"/>
          <a:stretch>
            <a:fillRect/>
          </a:stretch>
        </p:blipFill>
        <p:spPr>
          <a:xfrm>
            <a:off x="5555285" y="3507411"/>
            <a:ext cx="1643786" cy="1394827"/>
          </a:xfrm>
          <a:prstGeom prst="rect">
            <a:avLst/>
          </a:prstGeom>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xmlns="" id="{4FACDEB0-4136-02B1-00C5-D1D8C06FB6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xmlns=""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xmlns="" id="{DA14CBFD-2C6F-E4A0-F468-3C5C731B2275}"/>
              </a:ext>
            </a:extLst>
          </p:cNvPr>
          <p:cNvSpPr txBox="1"/>
          <p:nvPr/>
        </p:nvSpPr>
        <p:spPr>
          <a:xfrm>
            <a:off x="4750987" y="93143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3</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11179241" y="6073528"/>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1" y="-61076"/>
            <a:ext cx="2246550" cy="1550366"/>
          </a:xfrm>
          <a:prstGeom prst="rect">
            <a:avLst/>
          </a:prstGeom>
        </p:spPr>
      </p:pic>
      <p:sp>
        <p:nvSpPr>
          <p:cNvPr id="14" name="TextBox 13"/>
          <p:cNvSpPr txBox="1"/>
          <p:nvPr/>
        </p:nvSpPr>
        <p:spPr>
          <a:xfrm>
            <a:off x="5354270" y="1559468"/>
            <a:ext cx="4754362" cy="27084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BỘ CHỮ SỐ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BÍ ẨN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636" y="4791010"/>
            <a:ext cx="4183812" cy="179541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20347"/>
            <a:ext cx="5117867" cy="53376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11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68693" y="1751804"/>
            <a:ext cx="9419315" cy="461665"/>
          </a:xfrm>
          <a:prstGeom prst="rect">
            <a:avLst/>
          </a:prstGeom>
          <a:noFill/>
        </p:spPr>
        <p:txBody>
          <a:bodyPr wrap="square" rtlCol="0">
            <a:spAutoFit/>
          </a:bodyPr>
          <a:lstStyle/>
          <a:p>
            <a:pPr lvl="0" algn="ctr">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B</a:t>
            </a:r>
            <a:r>
              <a:rPr lang="vi-VN" sz="2400">
                <a:solidFill>
                  <a:srgbClr val="002060"/>
                </a:solidFill>
                <a:latin typeface="Roboto" panose="02000000000000000000" pitchFamily="2" charset="0"/>
                <a:ea typeface="Roboto" panose="02000000000000000000" pitchFamily="2" charset="0"/>
              </a:rPr>
              <a:t>ộ chữ số bí ẩn”</a:t>
            </a: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“BỘ CHỮ SỐ BÍ ẨN”</a:t>
            </a:r>
          </a:p>
        </p:txBody>
      </p:sp>
      <p:sp>
        <p:nvSpPr>
          <p:cNvPr id="9" name="TextBox 8">
            <a:extLst>
              <a:ext uri="{FF2B5EF4-FFF2-40B4-BE49-F238E27FC236}">
                <a16:creationId xmlns:a16="http://schemas.microsoft.com/office/drawing/2014/main" xmlns="" id="{1C6C1494-9761-2059-0481-6D5C41B8AC62}"/>
              </a:ext>
            </a:extLst>
          </p:cNvPr>
          <p:cNvSpPr txBox="1"/>
          <p:nvPr/>
        </p:nvSpPr>
        <p:spPr>
          <a:xfrm>
            <a:off x="5123545" y="5972314"/>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38" y="3195184"/>
            <a:ext cx="4183812" cy="1795415"/>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569" y="2122808"/>
            <a:ext cx="4545889" cy="47411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615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3" name="Rounded Rectangle 2"/>
          <p:cNvSpPr/>
          <p:nvPr/>
        </p:nvSpPr>
        <p:spPr>
          <a:xfrm>
            <a:off x="1270385" y="2088932"/>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680765" y="2780786"/>
            <a:ext cx="5053231" cy="1200329"/>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Sử dụng để lập các số có 6 chữ số;</a:t>
            </a:r>
          </a:p>
          <a:p>
            <a:pPr lvl="0">
              <a:defRPr/>
            </a:pPr>
            <a:r>
              <a:rPr lang="vi-VN" altLang="zh-CN" sz="2400">
                <a:solidFill>
                  <a:srgbClr val="002060"/>
                </a:solidFill>
                <a:latin typeface="Roboto" panose="02000000000000000000" pitchFamily="2" charset="0"/>
                <a:ea typeface="Roboto" panose="02000000000000000000" pitchFamily="2" charset="0"/>
              </a:rPr>
              <a:t>nhận biết giá trị theo vị trí của từng</a:t>
            </a:r>
          </a:p>
          <a:p>
            <a:pPr lvl="0">
              <a:defRPr/>
            </a:pPr>
            <a:r>
              <a:rPr lang="vi-VN" altLang="zh-CN" sz="2400">
                <a:solidFill>
                  <a:srgbClr val="002060"/>
                </a:solidFill>
                <a:latin typeface="Roboto" panose="02000000000000000000" pitchFamily="2" charset="0"/>
                <a:ea typeface="Roboto" panose="02000000000000000000" pitchFamily="2" charset="0"/>
              </a:rPr>
              <a:t>chữ số trong mỗi số</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680765" y="4249976"/>
            <a:ext cx="5127659" cy="830997"/>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Dễ sử dụng, đảm bảo tính thẩm mĩ</a:t>
            </a:r>
          </a:p>
          <a:p>
            <a:pPr lvl="0">
              <a:defRPr/>
            </a:pPr>
            <a:r>
              <a:rPr lang="en-US" altLang="zh-CN" sz="2400">
                <a:solidFill>
                  <a:srgbClr val="002060"/>
                </a:solidFill>
                <a:latin typeface="Roboto" panose="02000000000000000000" pitchFamily="2" charset="0"/>
                <a:ea typeface="Roboto" panose="02000000000000000000" pitchFamily="2" charset="0"/>
              </a:rPr>
              <a:t>và chắc chắn</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366752">
            <a:off x="6825481" y="3177166"/>
            <a:ext cx="4183812" cy="17954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699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6344499" y="2439318"/>
            <a:ext cx="3153062" cy="2189095"/>
          </a:xfrm>
          <a:custGeom>
            <a:avLst/>
            <a:gdLst>
              <a:gd name="connsiteX0" fmla="*/ 1508989 w 3153062"/>
              <a:gd name="connsiteY0" fmla="*/ 0 h 2189095"/>
              <a:gd name="connsiteX1" fmla="*/ 1968526 w 3153062"/>
              <a:gd name="connsiteY1" fmla="*/ 179178 h 2189095"/>
              <a:gd name="connsiteX2" fmla="*/ 1998139 w 3153062"/>
              <a:gd name="connsiteY2" fmla="*/ 219187 h 2189095"/>
              <a:gd name="connsiteX3" fmla="*/ 2004477 w 3153062"/>
              <a:gd name="connsiteY3" fmla="*/ 216664 h 2189095"/>
              <a:gd name="connsiteX4" fmla="*/ 2220189 w 3153062"/>
              <a:gd name="connsiteY4" fmla="*/ 184727 h 2189095"/>
              <a:gd name="connsiteX5" fmla="*/ 2774371 w 3153062"/>
              <a:gd name="connsiteY5" fmla="*/ 591127 h 2189095"/>
              <a:gd name="connsiteX6" fmla="*/ 2730821 w 3153062"/>
              <a:gd name="connsiteY6" fmla="*/ 749317 h 2189095"/>
              <a:gd name="connsiteX7" fmla="*/ 2705353 w 3153062"/>
              <a:gd name="connsiteY7" fmla="*/ 783725 h 2189095"/>
              <a:gd name="connsiteX8" fmla="*/ 2710567 w 3153062"/>
              <a:gd name="connsiteY8" fmla="*/ 784111 h 2189095"/>
              <a:gd name="connsiteX9" fmla="*/ 3153062 w 3153062"/>
              <a:gd name="connsiteY9" fmla="*/ 1182254 h 2189095"/>
              <a:gd name="connsiteX10" fmla="*/ 2710567 w 3153062"/>
              <a:gd name="connsiteY10" fmla="*/ 1580398 h 2189095"/>
              <a:gd name="connsiteX11" fmla="*/ 2679548 w 3153062"/>
              <a:gd name="connsiteY11" fmla="*/ 1582691 h 2189095"/>
              <a:gd name="connsiteX12" fmla="*/ 2678705 w 3153062"/>
              <a:gd name="connsiteY12" fmla="*/ 1586171 h 2189095"/>
              <a:gd name="connsiteX13" fmla="*/ 2423389 w 3153062"/>
              <a:gd name="connsiteY13" fmla="*/ 1727200 h 2189095"/>
              <a:gd name="connsiteX14" fmla="*/ 2315533 w 3153062"/>
              <a:gd name="connsiteY14" fmla="*/ 1709054 h 2189095"/>
              <a:gd name="connsiteX15" fmla="*/ 2277974 w 3153062"/>
              <a:gd name="connsiteY15" fmla="*/ 1692065 h 2189095"/>
              <a:gd name="connsiteX16" fmla="*/ 2249103 w 3153062"/>
              <a:gd name="connsiteY16" fmla="*/ 1750884 h 2189095"/>
              <a:gd name="connsiteX17" fmla="*/ 2233967 w 3153062"/>
              <a:gd name="connsiteY17" fmla="*/ 1767676 h 2189095"/>
              <a:gd name="connsiteX18" fmla="*/ 2251684 w 3153062"/>
              <a:gd name="connsiteY18" fmla="*/ 1802150 h 2189095"/>
              <a:gd name="connsiteX19" fmla="*/ 2654218 w 3153062"/>
              <a:gd name="connsiteY19" fmla="*/ 2130214 h 2189095"/>
              <a:gd name="connsiteX20" fmla="*/ 2023312 w 3153062"/>
              <a:gd name="connsiteY20" fmla="*/ 2048235 h 2189095"/>
              <a:gd name="connsiteX21" fmla="*/ 1687069 w 3153062"/>
              <a:gd name="connsiteY21" fmla="*/ 1816158 h 2189095"/>
              <a:gd name="connsiteX22" fmla="*/ 1684837 w 3153062"/>
              <a:gd name="connsiteY22" fmla="*/ 1811008 h 2189095"/>
              <a:gd name="connsiteX23" fmla="*/ 1669897 w 3153062"/>
              <a:gd name="connsiteY23" fmla="*/ 1814873 h 2189095"/>
              <a:gd name="connsiteX24" fmla="*/ 1614053 w 3153062"/>
              <a:gd name="connsiteY24" fmla="*/ 1819564 h 2189095"/>
              <a:gd name="connsiteX25" fmla="*/ 1459129 w 3153062"/>
              <a:gd name="connsiteY25" fmla="*/ 1780128 h 2189095"/>
              <a:gd name="connsiteX26" fmla="*/ 1444243 w 3153062"/>
              <a:gd name="connsiteY26" fmla="*/ 1769893 h 2189095"/>
              <a:gd name="connsiteX27" fmla="*/ 1361070 w 3153062"/>
              <a:gd name="connsiteY27" fmla="*/ 1816139 h 2189095"/>
              <a:gd name="connsiteX28" fmla="*/ 1110672 w 3153062"/>
              <a:gd name="connsiteY28" fmla="*/ 1865747 h 2189095"/>
              <a:gd name="connsiteX29" fmla="*/ 626636 w 3153062"/>
              <a:gd name="connsiteY29" fmla="*/ 1614715 h 2189095"/>
              <a:gd name="connsiteX30" fmla="*/ 624889 w 3153062"/>
              <a:gd name="connsiteY30" fmla="*/ 1610312 h 2189095"/>
              <a:gd name="connsiteX31" fmla="*/ 566882 w 3153062"/>
              <a:gd name="connsiteY31" fmla="*/ 1616362 h 2189095"/>
              <a:gd name="connsiteX32" fmla="*/ 0 w 3153062"/>
              <a:gd name="connsiteY32" fmla="*/ 1029853 h 2189095"/>
              <a:gd name="connsiteX33" fmla="*/ 166036 w 3153062"/>
              <a:gd name="connsiteY33" fmla="*/ 615129 h 2189095"/>
              <a:gd name="connsiteX34" fmla="*/ 248640 w 3153062"/>
              <a:gd name="connsiteY34" fmla="*/ 544614 h 2189095"/>
              <a:gd name="connsiteX35" fmla="*/ 243607 w 3153062"/>
              <a:gd name="connsiteY35" fmla="*/ 508000 h 2189095"/>
              <a:gd name="connsiteX36" fmla="*/ 797789 w 3153062"/>
              <a:gd name="connsiteY36" fmla="*/ 101600 h 2189095"/>
              <a:gd name="connsiteX37" fmla="*/ 1038050 w 3153062"/>
              <a:gd name="connsiteY37" fmla="*/ 141675 h 2189095"/>
              <a:gd name="connsiteX38" fmla="*/ 1074406 w 3153062"/>
              <a:gd name="connsiteY38" fmla="*/ 156999 h 2189095"/>
              <a:gd name="connsiteX39" fmla="*/ 1117124 w 3153062"/>
              <a:gd name="connsiteY39" fmla="*/ 119032 h 2189095"/>
              <a:gd name="connsiteX40" fmla="*/ 1508989 w 3153062"/>
              <a:gd name="connsiteY40" fmla="*/ 0 h 218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53062" h="2189095">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1014768" y="1753031"/>
            <a:ext cx="9419315"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Lựa chọn ý tưởng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đề xuất cách làm</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sản phẩm “Bộ chữ số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bí ẩn”</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2654737" y="327139"/>
            <a:ext cx="6772838"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ĐỀ XUẤT Ý TƯỞNG VÀ CÁCH LÀM “BỘ CHỮ SỐ BÍ ẨN”</a:t>
            </a:r>
          </a:p>
        </p:txBody>
      </p:sp>
      <p:sp>
        <p:nvSpPr>
          <p:cNvPr id="22" name="TextBox 21"/>
          <p:cNvSpPr txBox="1"/>
          <p:nvPr/>
        </p:nvSpPr>
        <p:spPr>
          <a:xfrm>
            <a:off x="6544783" y="3118368"/>
            <a:ext cx="2752494" cy="830997"/>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Đây là bản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thiết kế của nhóm tớ!</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62" y="3493212"/>
            <a:ext cx="2924174" cy="2657475"/>
          </a:xfrm>
          <a:prstGeom prst="rect">
            <a:avLst/>
          </a:prstGeom>
        </p:spPr>
      </p:pic>
      <p:pic>
        <p:nvPicPr>
          <p:cNvPr id="4" name="Picture 3" descr="A picture containing measuring stick, indoor&#10;&#10;Description automatically generated">
            <a:extLst>
              <a:ext uri="{FF2B5EF4-FFF2-40B4-BE49-F238E27FC236}">
                <a16:creationId xmlns:a16="http://schemas.microsoft.com/office/drawing/2014/main" xmlns="" id="{1D23B25D-4460-DD35-47FE-92D3A347A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490" y="2454384"/>
            <a:ext cx="2924174" cy="3888529"/>
          </a:xfrm>
          <a:prstGeom prst="rect">
            <a:avLst/>
          </a:prstGeom>
        </p:spPr>
      </p:pic>
    </p:spTree>
    <p:extLst>
      <p:ext uri="{BB962C8B-B14F-4D97-AF65-F5344CB8AC3E}">
        <p14:creationId xmlns:p14="http://schemas.microsoft.com/office/powerpoint/2010/main" val="40724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1795418"/>
            <a:ext cx="4885057" cy="4154984"/>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Vật liệu sử dụng:</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2. Ưu, nhược điểm của sản phẩm?</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3. Công đoạn nào khó nhất?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4. Nhóm đã khắc phục thế nào?</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p:txBody>
      </p:sp>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Tree>
    <p:extLst>
      <p:ext uri="{BB962C8B-B14F-4D97-AF65-F5344CB8AC3E}">
        <p14:creationId xmlns:p14="http://schemas.microsoft.com/office/powerpoint/2010/main" val="293145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F47EDC76-93E4-69B2-B3EB-FFBB9F9285CB}"/>
              </a:ext>
            </a:extLst>
          </p:cNvPr>
          <p:cNvSpPr txBox="1"/>
          <p:nvPr/>
        </p:nvSpPr>
        <p:spPr>
          <a:xfrm>
            <a:off x="1799048" y="1698310"/>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223" y="3628817"/>
            <a:ext cx="1329413" cy="1227729"/>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xmlns="" id="{C50EEADF-F242-4F8F-96FE-76601BA8159E}"/>
              </a:ext>
            </a:extLst>
          </p:cNvPr>
          <p:cNvSpPr txBox="1"/>
          <p:nvPr/>
        </p:nvSpPr>
        <p:spPr>
          <a:xfrm>
            <a:off x="1828800" y="2541288"/>
            <a:ext cx="7687340"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Giấy A4, dập ghim, giấy màu, bút màu, keo dán, kéo</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2F0B38A0-9C2A-CC9E-621D-1963F69D09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87" b="100000" l="0" r="100000">
                        <a14:foregroundMark x1="30636" y1="31132" x2="43931" y2="42453"/>
                        <a14:foregroundMark x1="41618" y1="60377" x2="29480" y2="72642"/>
                      </a14:backgroundRemoval>
                    </a14:imgEffect>
                  </a14:imgLayer>
                </a14:imgProps>
              </a:ext>
            </a:extLst>
          </a:blip>
          <a:stretch>
            <a:fillRect/>
          </a:stretch>
        </p:blipFill>
        <p:spPr>
          <a:xfrm>
            <a:off x="7926101" y="3558592"/>
            <a:ext cx="1054699" cy="64623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xmlns="" id="{901E8F2F-82B1-8289-A128-7A4A6AA36D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3109" y="3506301"/>
            <a:ext cx="1534400" cy="1534400"/>
          </a:xfrm>
          <a:prstGeom prst="rect">
            <a:avLst/>
          </a:prstGeom>
        </p:spPr>
      </p:pic>
      <p:pic>
        <p:nvPicPr>
          <p:cNvPr id="24" name="Picture 23">
            <a:extLst>
              <a:ext uri="{FF2B5EF4-FFF2-40B4-BE49-F238E27FC236}">
                <a16:creationId xmlns:a16="http://schemas.microsoft.com/office/drawing/2014/main" xmlns=""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256" b="100000" l="22979" r="79149"/>
                    </a14:imgEffect>
                  </a14:imgLayer>
                </a14:imgProps>
              </a:ext>
              <a:ext uri="{28A0092B-C50C-407E-A947-70E740481C1C}">
                <a14:useLocalDpi xmlns:a14="http://schemas.microsoft.com/office/drawing/2010/main" val="0"/>
              </a:ext>
            </a:extLst>
          </a:blip>
          <a:srcRect l="16228" r="13090"/>
          <a:stretch/>
        </p:blipFill>
        <p:spPr>
          <a:xfrm>
            <a:off x="9143590" y="3140514"/>
            <a:ext cx="1091108" cy="1412294"/>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9">
            <a:extLst>
              <a:ext uri="{BEBA8EAE-BF5A-486C-A8C5-ECC9F3942E4B}">
                <a14:imgProps xmlns:a14="http://schemas.microsoft.com/office/drawing/2010/main">
                  <a14:imgLayer r:embed="rId10">
                    <a14:imgEffect>
                      <a14:backgroundRemoval t="3315" b="100000" l="3017" r="100000">
                        <a14:foregroundMark x1="6897" y1="19337" x2="92241" y2="23757"/>
                        <a14:foregroundMark x1="5603" y1="11602" x2="92672" y2="9945"/>
                        <a14:foregroundMark x1="8190" y1="21547" x2="9914" y2="36464"/>
                        <a14:foregroundMark x1="90948" y1="25967" x2="90948" y2="35359"/>
                      </a14:backgroundRemoval>
                    </a14:imgEffect>
                  </a14:imgLayer>
                </a14:imgProps>
              </a:ext>
            </a:extLst>
          </a:blip>
          <a:stretch>
            <a:fillRect/>
          </a:stretch>
        </p:blipFill>
        <p:spPr>
          <a:xfrm>
            <a:off x="5555285" y="3507411"/>
            <a:ext cx="1643786" cy="1394827"/>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6" name="Picture 15">
            <a:extLst>
              <a:ext uri="{FF2B5EF4-FFF2-40B4-BE49-F238E27FC236}">
                <a16:creationId xmlns:a16="http://schemas.microsoft.com/office/drawing/2014/main" xmlns="" id="{4FACDEB0-4136-02B1-00C5-D1D8C06FB6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4839" b="96774" l="9524" r="98413"/>
                    </a14:imgEffect>
                  </a14:imgLayer>
                </a14:imgProps>
              </a:ext>
            </a:extLst>
          </a:blip>
          <a:stretch>
            <a:fillRect/>
          </a:stretch>
        </p:blipFill>
        <p:spPr>
          <a:xfrm>
            <a:off x="7780650" y="4273501"/>
            <a:ext cx="1200150" cy="590550"/>
          </a:xfrm>
          <a:prstGeom prst="rect">
            <a:avLst/>
          </a:prstGeom>
        </p:spPr>
      </p:pic>
    </p:spTree>
    <p:extLst>
      <p:ext uri="{BB962C8B-B14F-4D97-AF65-F5344CB8AC3E}">
        <p14:creationId xmlns:p14="http://schemas.microsoft.com/office/powerpoint/2010/main" val="39132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634696" y="1182849"/>
            <a:ext cx="9419315" cy="461665"/>
          </a:xfrm>
          <a:prstGeom prst="rect">
            <a:avLst/>
          </a:prstGeom>
          <a:noFill/>
        </p:spPr>
        <p:txBody>
          <a:bodyPr wrap="square" rtlCol="0">
            <a:spAutoFit/>
          </a:bodyPr>
          <a:lstStyle/>
          <a:p>
            <a:pPr lvl="0" algn="ctr">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B</a:t>
            </a:r>
            <a:r>
              <a:rPr lang="vi-VN" sz="2400">
                <a:solidFill>
                  <a:srgbClr val="002060"/>
                </a:solidFill>
                <a:latin typeface="Roboto" panose="02000000000000000000" pitchFamily="2" charset="0"/>
                <a:ea typeface="Roboto" panose="02000000000000000000" pitchFamily="2" charset="0"/>
              </a:rPr>
              <a:t>ộ chữ số bí ẩn”</a:t>
            </a:r>
            <a:r>
              <a:rPr lang="en-US" sz="2400">
                <a:solidFill>
                  <a:srgbClr val="002060"/>
                </a:solidFill>
                <a:latin typeface="Roboto" panose="02000000000000000000" pitchFamily="2" charset="0"/>
                <a:ea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03447" y="442156"/>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91" y="2586127"/>
            <a:ext cx="3438968" cy="1475777"/>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700" y="1702105"/>
            <a:ext cx="4545889" cy="4741112"/>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rotWithShape="1">
          <a:blip r:embed="rId6"/>
          <a:srcRect l="9489" t="10928" r="55771" b="4157"/>
          <a:stretch/>
        </p:blipFill>
        <p:spPr>
          <a:xfrm>
            <a:off x="967564" y="5118334"/>
            <a:ext cx="2360428" cy="1151907"/>
          </a:xfrm>
          <a:prstGeom prst="roundRect">
            <a:avLst/>
          </a:prstGeom>
          <a:effectLst>
            <a:outerShdw blurRad="63500" sx="102000" sy="102000" algn="ctr" rotWithShape="0">
              <a:prstClr val="black">
                <a:alpha val="40000"/>
              </a:prstClr>
            </a:outerShdw>
          </a:effectLst>
        </p:spPr>
      </p:pic>
      <p:pic>
        <p:nvPicPr>
          <p:cNvPr id="2" name="Picture 1" descr="A picture containing measuring stick, indoor&#10;&#10;Description automatically generated">
            <a:extLst>
              <a:ext uri="{FF2B5EF4-FFF2-40B4-BE49-F238E27FC236}">
                <a16:creationId xmlns:a16="http://schemas.microsoft.com/office/drawing/2014/main" xmlns="" id="{05062C56-1576-FA12-038C-9E6F09F57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4003" y="1979327"/>
            <a:ext cx="2602231" cy="3460413"/>
          </a:xfrm>
          <a:prstGeom prst="rect">
            <a:avLst/>
          </a:prstGeom>
        </p:spPr>
      </p:pic>
    </p:spTree>
    <p:extLst>
      <p:ext uri="{BB962C8B-B14F-4D97-AF65-F5344CB8AC3E}">
        <p14:creationId xmlns:p14="http://schemas.microsoft.com/office/powerpoint/2010/main" val="32268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7718" y="2732910"/>
            <a:ext cx="2379191" cy="1631373"/>
          </a:xfrm>
          <a:prstGeom prst="roundRect">
            <a:avLst/>
          </a:pr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2625744" y="2726510"/>
            <a:ext cx="2379191" cy="1631373"/>
          </a:xfrm>
          <a:prstGeom prst="roundRect">
            <a:avLst/>
          </a:pr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1940375" y="405483"/>
            <a:ext cx="76379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“TÌM NHANH – VIẾT ĐÚNG”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048" y="1981376"/>
            <a:ext cx="5881038" cy="3889488"/>
          </a:xfrm>
          <a:prstGeom prst="roundRect">
            <a:avLst>
              <a:gd name="adj" fmla="val 15273"/>
            </a:avLst>
          </a:prstGeom>
          <a:effectLst>
            <a:outerShdw blurRad="63500" sx="102000" sy="102000" algn="ctr" rotWithShape="0">
              <a:prstClr val="black">
                <a:alpha val="40000"/>
              </a:prstClr>
            </a:outerShdw>
          </a:effectLst>
        </p:spPr>
      </p:pic>
      <p:sp>
        <p:nvSpPr>
          <p:cNvPr id="13" name="TextBox 12"/>
          <p:cNvSpPr txBox="1"/>
          <p:nvPr/>
        </p:nvSpPr>
        <p:spPr>
          <a:xfrm>
            <a:off x="388874" y="1751556"/>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grpSp>
        <p:nvGrpSpPr>
          <p:cNvPr id="10" name="Group 9"/>
          <p:cNvGrpSpPr/>
          <p:nvPr/>
        </p:nvGrpSpPr>
        <p:grpSpPr>
          <a:xfrm>
            <a:off x="7223251" y="990258"/>
            <a:ext cx="2905999" cy="2287680"/>
            <a:chOff x="5911274" y="2469145"/>
            <a:chExt cx="2905999" cy="2287680"/>
          </a:xfrm>
        </p:grpSpPr>
        <p:sp>
          <p:nvSpPr>
            <p:cNvPr id="14" name="Freeform 13"/>
            <p:cNvSpPr/>
            <p:nvPr/>
          </p:nvSpPr>
          <p:spPr>
            <a:xfrm>
              <a:off x="5911274" y="2469145"/>
              <a:ext cx="2905999" cy="1951775"/>
            </a:xfrm>
            <a:custGeom>
              <a:avLst/>
              <a:gdLst>
                <a:gd name="connsiteX0" fmla="*/ 1868073 w 2905999"/>
                <a:gd name="connsiteY0" fmla="*/ 0 h 1951775"/>
                <a:gd name="connsiteX1" fmla="*/ 2481904 w 2905999"/>
                <a:gd name="connsiteY1" fmla="*/ 314978 h 1951775"/>
                <a:gd name="connsiteX2" fmla="*/ 2517454 w 2905999"/>
                <a:gd name="connsiteY2" fmla="*/ 403636 h 1951775"/>
                <a:gd name="connsiteX3" fmla="*/ 2528753 w 2905999"/>
                <a:gd name="connsiteY3" fmla="*/ 406258 h 1951775"/>
                <a:gd name="connsiteX4" fmla="*/ 2905999 w 2905999"/>
                <a:gd name="connsiteY4" fmla="*/ 831785 h 1951775"/>
                <a:gd name="connsiteX5" fmla="*/ 2857459 w 2905999"/>
                <a:gd name="connsiteY5" fmla="*/ 1011546 h 1951775"/>
                <a:gd name="connsiteX6" fmla="*/ 2810714 w 2905999"/>
                <a:gd name="connsiteY6" fmla="*/ 1075937 h 1951775"/>
                <a:gd name="connsiteX7" fmla="*/ 2815025 w 2905999"/>
                <a:gd name="connsiteY7" fmla="*/ 1088622 h 1951775"/>
                <a:gd name="connsiteX8" fmla="*/ 2829239 w 2905999"/>
                <a:gd name="connsiteY8" fmla="*/ 1217420 h 1951775"/>
                <a:gd name="connsiteX9" fmla="*/ 2129603 w 2905999"/>
                <a:gd name="connsiteY9" fmla="*/ 1856504 h 1951775"/>
                <a:gd name="connsiteX10" fmla="*/ 1988602 w 2905999"/>
                <a:gd name="connsiteY10" fmla="*/ 1843520 h 1951775"/>
                <a:gd name="connsiteX11" fmla="*/ 1884016 w 2905999"/>
                <a:gd name="connsiteY11" fmla="*/ 1813865 h 1951775"/>
                <a:gd name="connsiteX12" fmla="*/ 1841998 w 2905999"/>
                <a:gd name="connsiteY12" fmla="*/ 1872659 h 1951775"/>
                <a:gd name="connsiteX13" fmla="*/ 1639534 w 2905999"/>
                <a:gd name="connsiteY13" fmla="*/ 1951775 h 1951775"/>
                <a:gd name="connsiteX14" fmla="*/ 1375708 w 2905999"/>
                <a:gd name="connsiteY14" fmla="*/ 1786798 h 1951775"/>
                <a:gd name="connsiteX15" fmla="*/ 1370682 w 2905999"/>
                <a:gd name="connsiteY15" fmla="*/ 1771521 h 1951775"/>
                <a:gd name="connsiteX16" fmla="*/ 1362267 w 2905999"/>
                <a:gd name="connsiteY16" fmla="*/ 1774548 h 1951775"/>
                <a:gd name="connsiteX17" fmla="*/ 1091056 w 2905999"/>
                <a:gd name="connsiteY17" fmla="*/ 1810840 h 1951775"/>
                <a:gd name="connsiteX18" fmla="*/ 449049 w 2905999"/>
                <a:gd name="connsiteY18" fmla="*/ 1528782 h 1951775"/>
                <a:gd name="connsiteX19" fmla="*/ 429748 w 2905999"/>
                <a:gd name="connsiteY19" fmla="*/ 1487571 h 1951775"/>
                <a:gd name="connsiteX20" fmla="*/ 390870 w 2905999"/>
                <a:gd name="connsiteY20" fmla="*/ 1483874 h 1951775"/>
                <a:gd name="connsiteX21" fmla="*/ 0 w 2905999"/>
                <a:gd name="connsiteY21" fmla="*/ 1031437 h 1951775"/>
                <a:gd name="connsiteX22" fmla="*/ 215828 w 2905999"/>
                <a:gd name="connsiteY22" fmla="*/ 648489 h 1951775"/>
                <a:gd name="connsiteX23" fmla="*/ 238636 w 2905999"/>
                <a:gd name="connsiteY23" fmla="*/ 636810 h 1951775"/>
                <a:gd name="connsiteX24" fmla="*/ 237308 w 2905999"/>
                <a:gd name="connsiteY24" fmla="*/ 632774 h 1951775"/>
                <a:gd name="connsiteX25" fmla="*/ 231491 w 2905999"/>
                <a:gd name="connsiteY25" fmla="*/ 578336 h 1951775"/>
                <a:gd name="connsiteX26" fmla="*/ 517818 w 2905999"/>
                <a:gd name="connsiteY26" fmla="*/ 308216 h 1951775"/>
                <a:gd name="connsiteX27" fmla="*/ 629269 w 2905999"/>
                <a:gd name="connsiteY27" fmla="*/ 329443 h 1951775"/>
                <a:gd name="connsiteX28" fmla="*/ 633054 w 2905999"/>
                <a:gd name="connsiteY28" fmla="*/ 331381 h 1951775"/>
                <a:gd name="connsiteX29" fmla="*/ 687723 w 2905999"/>
                <a:gd name="connsiteY29" fmla="*/ 269664 h 1951775"/>
                <a:gd name="connsiteX30" fmla="*/ 1166131 w 2905999"/>
                <a:gd name="connsiteY30" fmla="*/ 89694 h 1951775"/>
                <a:gd name="connsiteX31" fmla="*/ 1412403 w 2905999"/>
                <a:gd name="connsiteY31" fmla="*/ 130620 h 1951775"/>
                <a:gd name="connsiteX32" fmla="*/ 1422167 w 2905999"/>
                <a:gd name="connsiteY32" fmla="*/ 134982 h 1951775"/>
                <a:gd name="connsiteX33" fmla="*/ 1495604 w 2905999"/>
                <a:gd name="connsiteY33" fmla="*/ 88077 h 1951775"/>
                <a:gd name="connsiteX34" fmla="*/ 1868073 w 2905999"/>
                <a:gd name="connsiteY34" fmla="*/ 0 h 19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05999" h="1951775">
                  <a:moveTo>
                    <a:pt x="1868073" y="0"/>
                  </a:moveTo>
                  <a:cubicBezTo>
                    <a:pt x="2144016" y="0"/>
                    <a:pt x="2380772" y="129878"/>
                    <a:pt x="2481904" y="314978"/>
                  </a:cubicBezTo>
                  <a:lnTo>
                    <a:pt x="2517454" y="403636"/>
                  </a:lnTo>
                  <a:lnTo>
                    <a:pt x="2528753" y="406258"/>
                  </a:lnTo>
                  <a:cubicBezTo>
                    <a:pt x="2750445" y="476366"/>
                    <a:pt x="2905999" y="640493"/>
                    <a:pt x="2905999" y="831785"/>
                  </a:cubicBezTo>
                  <a:cubicBezTo>
                    <a:pt x="2905999" y="895549"/>
                    <a:pt x="2888715" y="956295"/>
                    <a:pt x="2857459" y="1011546"/>
                  </a:cubicBezTo>
                  <a:lnTo>
                    <a:pt x="2810714" y="1075937"/>
                  </a:lnTo>
                  <a:lnTo>
                    <a:pt x="2815025" y="1088622"/>
                  </a:lnTo>
                  <a:cubicBezTo>
                    <a:pt x="2824345" y="1130225"/>
                    <a:pt x="2829239" y="1173300"/>
                    <a:pt x="2829239" y="1217420"/>
                  </a:cubicBezTo>
                  <a:cubicBezTo>
                    <a:pt x="2829239" y="1570376"/>
                    <a:pt x="2516001" y="1856504"/>
                    <a:pt x="2129603" y="1856504"/>
                  </a:cubicBezTo>
                  <a:cubicBezTo>
                    <a:pt x="2081303" y="1856504"/>
                    <a:pt x="2034147" y="1852034"/>
                    <a:pt x="1988602" y="1843520"/>
                  </a:cubicBezTo>
                  <a:lnTo>
                    <a:pt x="1884016" y="1813865"/>
                  </a:lnTo>
                  <a:lnTo>
                    <a:pt x="1841998" y="1872659"/>
                  </a:lnTo>
                  <a:cubicBezTo>
                    <a:pt x="1790183" y="1921541"/>
                    <a:pt x="1718601" y="1951775"/>
                    <a:pt x="1639534" y="1951775"/>
                  </a:cubicBezTo>
                  <a:cubicBezTo>
                    <a:pt x="1520934" y="1951775"/>
                    <a:pt x="1419175" y="1883748"/>
                    <a:pt x="1375708" y="1786798"/>
                  </a:cubicBezTo>
                  <a:lnTo>
                    <a:pt x="1370682" y="1771521"/>
                  </a:lnTo>
                  <a:lnTo>
                    <a:pt x="1362267" y="1774548"/>
                  </a:lnTo>
                  <a:cubicBezTo>
                    <a:pt x="1278908" y="1797918"/>
                    <a:pt x="1187259" y="1810840"/>
                    <a:pt x="1091056" y="1810840"/>
                  </a:cubicBezTo>
                  <a:cubicBezTo>
                    <a:pt x="802448" y="1810840"/>
                    <a:pt x="554823" y="1694536"/>
                    <a:pt x="449049" y="1528782"/>
                  </a:cubicBezTo>
                  <a:lnTo>
                    <a:pt x="429748" y="1487571"/>
                  </a:lnTo>
                  <a:lnTo>
                    <a:pt x="390870" y="1483874"/>
                  </a:lnTo>
                  <a:cubicBezTo>
                    <a:pt x="167801" y="1440811"/>
                    <a:pt x="0" y="1254611"/>
                    <a:pt x="0" y="1031437"/>
                  </a:cubicBezTo>
                  <a:cubicBezTo>
                    <a:pt x="0" y="872027"/>
                    <a:pt x="85613" y="731481"/>
                    <a:pt x="215828" y="648489"/>
                  </a:cubicBezTo>
                  <a:lnTo>
                    <a:pt x="238636" y="636810"/>
                  </a:lnTo>
                  <a:lnTo>
                    <a:pt x="237308" y="632774"/>
                  </a:lnTo>
                  <a:cubicBezTo>
                    <a:pt x="233494" y="615190"/>
                    <a:pt x="231491" y="596984"/>
                    <a:pt x="231491" y="578336"/>
                  </a:cubicBezTo>
                  <a:cubicBezTo>
                    <a:pt x="231491" y="429153"/>
                    <a:pt x="359684" y="308216"/>
                    <a:pt x="517818" y="308216"/>
                  </a:cubicBezTo>
                  <a:cubicBezTo>
                    <a:pt x="557351" y="308216"/>
                    <a:pt x="595013" y="315774"/>
                    <a:pt x="629269" y="329443"/>
                  </a:cubicBezTo>
                  <a:lnTo>
                    <a:pt x="633054" y="331381"/>
                  </a:lnTo>
                  <a:lnTo>
                    <a:pt x="687723" y="269664"/>
                  </a:lnTo>
                  <a:cubicBezTo>
                    <a:pt x="803733" y="159427"/>
                    <a:pt x="975039" y="89694"/>
                    <a:pt x="1166131" y="89694"/>
                  </a:cubicBezTo>
                  <a:cubicBezTo>
                    <a:pt x="1253487" y="89694"/>
                    <a:pt x="1336709" y="104267"/>
                    <a:pt x="1412403" y="130620"/>
                  </a:cubicBezTo>
                  <a:lnTo>
                    <a:pt x="1422167" y="134982"/>
                  </a:lnTo>
                  <a:lnTo>
                    <a:pt x="1495604" y="88077"/>
                  </a:lnTo>
                  <a:cubicBezTo>
                    <a:pt x="1601927" y="32470"/>
                    <a:pt x="1730102" y="0"/>
                    <a:pt x="1868073" y="0"/>
                  </a:cubicBezTo>
                  <a:close/>
                </a:path>
              </a:pathLst>
            </a:cu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23"/>
            <p:cNvSpPr/>
            <p:nvPr/>
          </p:nvSpPr>
          <p:spPr>
            <a:xfrm rot="8177897">
              <a:off x="7860012" y="3888607"/>
              <a:ext cx="672599" cy="868218"/>
            </a:xfrm>
            <a:custGeom>
              <a:avLst/>
              <a:gdLst>
                <a:gd name="connsiteX0" fmla="*/ 0 w 618837"/>
                <a:gd name="connsiteY0" fmla="*/ 868218 h 868218"/>
                <a:gd name="connsiteX1" fmla="*/ 309419 w 618837"/>
                <a:gd name="connsiteY1" fmla="*/ 0 h 868218"/>
                <a:gd name="connsiteX2" fmla="*/ 618837 w 618837"/>
                <a:gd name="connsiteY2" fmla="*/ 868218 h 868218"/>
                <a:gd name="connsiteX3" fmla="*/ 0 w 618837"/>
                <a:gd name="connsiteY3" fmla="*/ 868218 h 868218"/>
                <a:gd name="connsiteX0" fmla="*/ 0 w 672599"/>
                <a:gd name="connsiteY0" fmla="*/ 868218 h 868218"/>
                <a:gd name="connsiteX1" fmla="*/ 309419 w 672599"/>
                <a:gd name="connsiteY1" fmla="*/ 0 h 868218"/>
                <a:gd name="connsiteX2" fmla="*/ 618837 w 672599"/>
                <a:gd name="connsiteY2" fmla="*/ 868218 h 868218"/>
                <a:gd name="connsiteX3" fmla="*/ 0 w 672599"/>
                <a:gd name="connsiteY3" fmla="*/ 868218 h 868218"/>
                <a:gd name="connsiteX0" fmla="*/ 0 w 672599"/>
                <a:gd name="connsiteY0" fmla="*/ 868218 h 868218"/>
                <a:gd name="connsiteX1" fmla="*/ 309419 w 672599"/>
                <a:gd name="connsiteY1" fmla="*/ 0 h 868218"/>
                <a:gd name="connsiteX2" fmla="*/ 618837 w 672599"/>
                <a:gd name="connsiteY2" fmla="*/ 868218 h 868218"/>
                <a:gd name="connsiteX3" fmla="*/ 0 w 672599"/>
                <a:gd name="connsiteY3" fmla="*/ 868218 h 868218"/>
              </a:gdLst>
              <a:ahLst/>
              <a:cxnLst>
                <a:cxn ang="0">
                  <a:pos x="connsiteX0" y="connsiteY0"/>
                </a:cxn>
                <a:cxn ang="0">
                  <a:pos x="connsiteX1" y="connsiteY1"/>
                </a:cxn>
                <a:cxn ang="0">
                  <a:pos x="connsiteX2" y="connsiteY2"/>
                </a:cxn>
                <a:cxn ang="0">
                  <a:pos x="connsiteX3" y="connsiteY3"/>
                </a:cxn>
              </a:cxnLst>
              <a:rect l="l" t="t" r="r" b="b"/>
              <a:pathLst>
                <a:path w="672599" h="868218">
                  <a:moveTo>
                    <a:pt x="0" y="868218"/>
                  </a:moveTo>
                  <a:cubicBezTo>
                    <a:pt x="589277" y="698450"/>
                    <a:pt x="206279" y="289406"/>
                    <a:pt x="309419" y="0"/>
                  </a:cubicBezTo>
                  <a:cubicBezTo>
                    <a:pt x="412558" y="289406"/>
                    <a:pt x="816643" y="598123"/>
                    <a:pt x="618837" y="868218"/>
                  </a:cubicBezTo>
                  <a:lnTo>
                    <a:pt x="0" y="868218"/>
                  </a:lnTo>
                  <a:close/>
                </a:path>
              </a:pathLst>
            </a:cu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7408719" y="993380"/>
            <a:ext cx="287909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Số gồm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trăm nghìn,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chục nghìn,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nghìn và </a:t>
            </a: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7</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chục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39531" y="2974519"/>
            <a:ext cx="260114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Quản trò nêu các số có 6 chữ số</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2502688" y="2942033"/>
            <a:ext cx="256638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gười chơi viết nhanh số đó vào</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bảng con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9625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8"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47EDC76-93E4-69B2-B3EB-FFBB9F9285CB}"/>
              </a:ext>
            </a:extLst>
          </p:cNvPr>
          <p:cNvSpPr txBox="1"/>
          <p:nvPr/>
        </p:nvSpPr>
        <p:spPr>
          <a:xfrm>
            <a:off x="1647708" y="1636437"/>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4784439" y="1794908"/>
            <a:ext cx="5954444"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Tạo 6 băng giấy ghi các chữ số từ 0 đến 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676006" y="1468442"/>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2" name="TextBox 11"/>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96" y="2628322"/>
            <a:ext cx="10058400" cy="4079809"/>
          </a:xfrm>
          <a:prstGeom prst="rect">
            <a:avLst/>
          </a:prstGeom>
        </p:spPr>
      </p:pic>
    </p:spTree>
    <p:extLst>
      <p:ext uri="{BB962C8B-B14F-4D97-AF65-F5344CB8AC3E}">
        <p14:creationId xmlns:p14="http://schemas.microsoft.com/office/powerpoint/2010/main" val="42512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3955100" y="2283711"/>
            <a:ext cx="6613662"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pt-BR" sz="2400">
                <a:solidFill>
                  <a:srgbClr val="002060"/>
                </a:solidFill>
                <a:latin typeface="Roboto" panose="02000000000000000000" pitchFamily="2" charset="0"/>
                <a:ea typeface="Roboto" panose="02000000000000000000" pitchFamily="2" charset="0"/>
              </a:rPr>
              <a:t>Tạo băng giấy có 6 ô thể hiện các hàng của số</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3" name="TextBox 12"/>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Oval 20"/>
          <p:cNvSpPr/>
          <p:nvPr/>
        </p:nvSpPr>
        <p:spPr>
          <a:xfrm>
            <a:off x="2727586" y="193105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068" t="9652" r="5923" b="14580"/>
          <a:stretch/>
        </p:blipFill>
        <p:spPr>
          <a:xfrm>
            <a:off x="3338623" y="3340631"/>
            <a:ext cx="6687880" cy="262507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788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555000" y="3900023"/>
            <a:ext cx="4749210"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pt-BR" sz="2400">
                <a:solidFill>
                  <a:srgbClr val="002060"/>
                </a:solidFill>
                <a:latin typeface="Roboto" panose="02000000000000000000" pitchFamily="2" charset="0"/>
                <a:ea typeface="Roboto" panose="02000000000000000000" pitchFamily="2" charset="0"/>
              </a:rPr>
              <a:t>Tạo hình, trang trí tấm bìa làm đế</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555" t="8873" r="8145" b="13311"/>
          <a:stretch/>
        </p:blipFill>
        <p:spPr>
          <a:xfrm>
            <a:off x="5304210" y="1958178"/>
            <a:ext cx="5424744" cy="3581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p>
        </p:txBody>
      </p:sp>
    </p:spTree>
    <p:extLst>
      <p:ext uri="{BB962C8B-B14F-4D97-AF65-F5344CB8AC3E}">
        <p14:creationId xmlns:p14="http://schemas.microsoft.com/office/powerpoint/2010/main" val="28319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275863" y="3491589"/>
            <a:ext cx="4838398"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Gắn băng giấy có 6 ô (ở bước 2)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luồn các băng giấy (ở bước 1)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bìa và hoàn thiện sản phẩm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Oval 20"/>
          <p:cNvSpPr/>
          <p:nvPr/>
        </p:nvSpPr>
        <p:spPr>
          <a:xfrm>
            <a:off x="1962042" y="183216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4</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542" y="1068415"/>
            <a:ext cx="5940029" cy="545448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056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4"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39062" y="1135022"/>
            <a:ext cx="93799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Kiểm tra và điều chỉnh sản phẩm theo các tiêu chí</a:t>
            </a:r>
          </a:p>
        </p:txBody>
      </p:sp>
      <p:sp>
        <p:nvSpPr>
          <p:cNvPr id="3" name="Rounded Rectangle 2"/>
          <p:cNvSpPr/>
          <p:nvPr/>
        </p:nvSpPr>
        <p:spPr>
          <a:xfrm>
            <a:off x="1374584" y="1941780"/>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2" name="TextBox 11"/>
          <p:cNvSpPr txBox="1"/>
          <p:nvPr/>
        </p:nvSpPr>
        <p:spPr>
          <a:xfrm>
            <a:off x="5627620" y="2685093"/>
            <a:ext cx="5053231" cy="1200329"/>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Sử dụng để lập các số có 6 chữ số;</a:t>
            </a:r>
          </a:p>
          <a:p>
            <a:pPr lvl="0">
              <a:defRPr/>
            </a:pPr>
            <a:r>
              <a:rPr lang="vi-VN" altLang="zh-CN" sz="2400">
                <a:solidFill>
                  <a:srgbClr val="002060"/>
                </a:solidFill>
                <a:latin typeface="Roboto" panose="02000000000000000000" pitchFamily="2" charset="0"/>
                <a:ea typeface="Roboto" panose="02000000000000000000" pitchFamily="2" charset="0"/>
              </a:rPr>
              <a:t>nhận biết giá trị theo vị trí của từng</a:t>
            </a:r>
          </a:p>
          <a:p>
            <a:pPr lvl="0">
              <a:defRPr/>
            </a:pPr>
            <a:r>
              <a:rPr lang="vi-VN" altLang="zh-CN" sz="2400">
                <a:solidFill>
                  <a:srgbClr val="002060"/>
                </a:solidFill>
                <a:latin typeface="Roboto" panose="02000000000000000000" pitchFamily="2" charset="0"/>
                <a:ea typeface="Roboto" panose="02000000000000000000" pitchFamily="2" charset="0"/>
              </a:rPr>
              <a:t>chữ số trong mỗi số</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5627620" y="4154283"/>
            <a:ext cx="5127659" cy="830997"/>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Dễ sử dụng, đảm bảo tính thẩm mĩ</a:t>
            </a:r>
          </a:p>
          <a:p>
            <a:pPr lvl="0">
              <a:defRPr/>
            </a:pPr>
            <a:r>
              <a:rPr lang="en-US" altLang="zh-CN" sz="2400">
                <a:solidFill>
                  <a:srgbClr val="002060"/>
                </a:solidFill>
                <a:latin typeface="Roboto" panose="02000000000000000000" pitchFamily="2" charset="0"/>
                <a:ea typeface="Roboto" panose="02000000000000000000" pitchFamily="2" charset="0"/>
              </a:rPr>
              <a:t>và chắc chắn</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xmlns="" id="{418D9A7F-12E3-579F-29FA-73CCA64E6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393" y="2216149"/>
            <a:ext cx="3635736" cy="333854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010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1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100665" y="483640"/>
            <a:ext cx="8619958" cy="584775"/>
          </a:xfrm>
          <a:prstGeom prst="rect">
            <a:avLst/>
          </a:prstGeom>
          <a:noFill/>
        </p:spPr>
        <p:txBody>
          <a:bodyPr wrap="square" rtlCol="0">
            <a:spAutoFit/>
          </a:bodyPr>
          <a:lstStyle/>
          <a:p>
            <a:pPr lvl="0" algn="ctr">
              <a:defRPr/>
            </a:pPr>
            <a:r>
              <a:rPr lang="en-US" altLang="zh-CN" sz="3200" b="1" noProof="0">
                <a:solidFill>
                  <a:srgbClr val="002060"/>
                </a:solidFill>
                <a:latin typeface="Roboto" panose="02000000000000000000" pitchFamily="2" charset="0"/>
                <a:ea typeface="Roboto" panose="02000000000000000000" pitchFamily="2" charset="0"/>
              </a:rPr>
              <a:t>TRƯNG BÀY VÀ THUYẾT TRÌNH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6582" y="4462368"/>
            <a:ext cx="2298615" cy="986413"/>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378" y="2469211"/>
            <a:ext cx="3128928" cy="3263300"/>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rotWithShape="1">
          <a:blip r:embed="rId6"/>
          <a:srcRect l="9489" t="10928" r="55771" b="4157"/>
          <a:stretch/>
        </p:blipFill>
        <p:spPr>
          <a:xfrm>
            <a:off x="7824871" y="1982444"/>
            <a:ext cx="3208751" cy="1565895"/>
          </a:xfrm>
          <a:prstGeom prst="roundRect">
            <a:avLst/>
          </a:prstGeom>
          <a:effectLst>
            <a:outerShdw blurRad="63500" sx="102000" sy="102000" algn="ctr" rotWithShape="0">
              <a:prstClr val="black">
                <a:alpha val="40000"/>
              </a:prstClr>
            </a:outerShdw>
          </a:effectLst>
        </p:spPr>
      </p:pic>
      <p:pic>
        <p:nvPicPr>
          <p:cNvPr id="2" name="Picture 1" descr="A picture containing measuring stick, indoor&#10;&#10;Description automatically generated">
            <a:extLst>
              <a:ext uri="{FF2B5EF4-FFF2-40B4-BE49-F238E27FC236}">
                <a16:creationId xmlns:a16="http://schemas.microsoft.com/office/drawing/2014/main" xmlns="" id="{BDA2B5C0-1DBB-50B2-2211-B4A56CB50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6684" y="1698793"/>
            <a:ext cx="2602231" cy="3460413"/>
          </a:xfrm>
          <a:prstGeom prst="rect">
            <a:avLst/>
          </a:prstGeom>
        </p:spPr>
      </p:pic>
    </p:spTree>
    <p:extLst>
      <p:ext uri="{BB962C8B-B14F-4D97-AF65-F5344CB8AC3E}">
        <p14:creationId xmlns:p14="http://schemas.microsoft.com/office/powerpoint/2010/main" val="21079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69956" y="418149"/>
            <a:ext cx="5670556"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SỬ DỤNG</a:t>
            </a:r>
            <a:r>
              <a:rPr lang="vi-VN" altLang="zh-CN" sz="3200" b="1">
                <a:solidFill>
                  <a:srgbClr val="002060"/>
                </a:solidFill>
                <a:latin typeface="Roboto" panose="02000000000000000000" pitchFamily="2" charset="0"/>
                <a:ea typeface="Roboto" panose="02000000000000000000" pitchFamily="2" charset="0"/>
              </a:rPr>
              <a:t>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xmlns="" id="{F47EDC76-93E4-69B2-B3EB-FFBB9F9285CB}"/>
              </a:ext>
            </a:extLst>
          </p:cNvPr>
          <p:cNvSpPr txBox="1"/>
          <p:nvPr/>
        </p:nvSpPr>
        <p:spPr>
          <a:xfrm>
            <a:off x="2107353" y="1814554"/>
            <a:ext cx="7738395"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L</a:t>
            </a:r>
            <a:r>
              <a:rPr lang="vi-VN" sz="2400">
                <a:solidFill>
                  <a:srgbClr val="002060"/>
                </a:solidFill>
                <a:latin typeface="Roboto" panose="02000000000000000000" pitchFamily="2" charset="0"/>
                <a:ea typeface="Roboto" panose="02000000000000000000" pitchFamily="2" charset="0"/>
              </a:rPr>
              <a:t>ập nhanh các số theo yêu cầu và đọc số vừa</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lập được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7" name="Group 16"/>
          <p:cNvGrpSpPr/>
          <p:nvPr/>
        </p:nvGrpSpPr>
        <p:grpSpPr>
          <a:xfrm>
            <a:off x="279249" y="2232141"/>
            <a:ext cx="3612845" cy="3529909"/>
            <a:chOff x="587303" y="2171877"/>
            <a:chExt cx="3795340" cy="3686664"/>
          </a:xfrm>
        </p:grpSpPr>
        <p:sp>
          <p:nvSpPr>
            <p:cNvPr id="7" name="Rectangle 6"/>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sp>
        <p:nvSpPr>
          <p:cNvPr id="14" name="TextBox 13">
            <a:extLst>
              <a:ext uri="{FF2B5EF4-FFF2-40B4-BE49-F238E27FC236}">
                <a16:creationId xmlns:a16="http://schemas.microsoft.com/office/drawing/2014/main" xmlns="" id="{F47EDC76-93E4-69B2-B3EB-FFBB9F9285CB}"/>
              </a:ext>
            </a:extLst>
          </p:cNvPr>
          <p:cNvSpPr txBox="1"/>
          <p:nvPr/>
        </p:nvSpPr>
        <p:spPr>
          <a:xfrm>
            <a:off x="987424" y="3458404"/>
            <a:ext cx="1980950"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Số lớn nhất có 6 chữ số</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8" name="Group 17"/>
          <p:cNvGrpSpPr/>
          <p:nvPr/>
        </p:nvGrpSpPr>
        <p:grpSpPr>
          <a:xfrm>
            <a:off x="4330512" y="2232141"/>
            <a:ext cx="3612845" cy="3529909"/>
            <a:chOff x="587303" y="2171877"/>
            <a:chExt cx="3795340" cy="3686664"/>
          </a:xfrm>
        </p:grpSpPr>
        <p:sp>
          <p:nvSpPr>
            <p:cNvPr id="19" name="Rectangle 18"/>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grpSp>
        <p:nvGrpSpPr>
          <p:cNvPr id="21" name="Group 20"/>
          <p:cNvGrpSpPr/>
          <p:nvPr/>
        </p:nvGrpSpPr>
        <p:grpSpPr>
          <a:xfrm>
            <a:off x="8381774" y="2232141"/>
            <a:ext cx="3612845" cy="3529909"/>
            <a:chOff x="587303" y="2171877"/>
            <a:chExt cx="3795340" cy="3686664"/>
          </a:xfrm>
        </p:grpSpPr>
        <p:sp>
          <p:nvSpPr>
            <p:cNvPr id="22" name="Rectangle 21"/>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sp>
        <p:nvSpPr>
          <p:cNvPr id="16" name="TextBox 15">
            <a:extLst>
              <a:ext uri="{FF2B5EF4-FFF2-40B4-BE49-F238E27FC236}">
                <a16:creationId xmlns:a16="http://schemas.microsoft.com/office/drawing/2014/main" xmlns="" id="{F47EDC76-93E4-69B2-B3EB-FFBB9F9285CB}"/>
              </a:ext>
            </a:extLst>
          </p:cNvPr>
          <p:cNvSpPr txBox="1"/>
          <p:nvPr/>
        </p:nvSpPr>
        <p:spPr>
          <a:xfrm>
            <a:off x="8700367" y="3395887"/>
            <a:ext cx="2761265" cy="738664"/>
          </a:xfrm>
          <a:prstGeom prst="rect">
            <a:avLst/>
          </a:prstGeom>
          <a:noFill/>
        </p:spPr>
        <p:txBody>
          <a:bodyPr wrap="square" lIns="0" tIns="0" rIns="0" bIns="0"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Số liền trước số nhỏ nhất có 6 chữ số </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a:extLst>
              <a:ext uri="{FF2B5EF4-FFF2-40B4-BE49-F238E27FC236}">
                <a16:creationId xmlns:a16="http://schemas.microsoft.com/office/drawing/2014/main" xmlns="" id="{F47EDC76-93E4-69B2-B3EB-FFBB9F9285CB}"/>
              </a:ext>
            </a:extLst>
          </p:cNvPr>
          <p:cNvSpPr txBox="1"/>
          <p:nvPr/>
        </p:nvSpPr>
        <p:spPr>
          <a:xfrm>
            <a:off x="4756301" y="3395887"/>
            <a:ext cx="2761265" cy="1107996"/>
          </a:xfrm>
          <a:prstGeom prst="rect">
            <a:avLst/>
          </a:prstGeom>
          <a:noFill/>
        </p:spPr>
        <p:txBody>
          <a:bodyPr wrap="square" lIns="0" tIns="0" rIns="0" bIns="0"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Số gồm 3 trăm nghìn, 4 chục nghìn, 6 nghìn và 3 đơn vị</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32" name="Group 31"/>
          <p:cNvGrpSpPr/>
          <p:nvPr/>
        </p:nvGrpSpPr>
        <p:grpSpPr>
          <a:xfrm>
            <a:off x="840210" y="4318295"/>
            <a:ext cx="2248806" cy="1119406"/>
            <a:chOff x="840210" y="4318295"/>
            <a:chExt cx="2248806" cy="1119406"/>
          </a:xfrm>
        </p:grpSpPr>
        <p:pic>
          <p:nvPicPr>
            <p:cNvPr id="24" name="Picture 23"/>
            <p:cNvPicPr>
              <a:picLocks noChangeAspect="1"/>
            </p:cNvPicPr>
            <p:nvPr/>
          </p:nvPicPr>
          <p:blipFill>
            <a:blip r:embed="rId5"/>
            <a:stretch>
              <a:fillRect/>
            </a:stretch>
          </p:blipFill>
          <p:spPr>
            <a:xfrm>
              <a:off x="840210" y="4318295"/>
              <a:ext cx="2248806" cy="1119406"/>
            </a:xfrm>
            <a:prstGeom prst="roundRect">
              <a:avLst/>
            </a:prstGeom>
          </p:spPr>
        </p:pic>
        <p:sp>
          <p:nvSpPr>
            <p:cNvPr id="26" name="TextBox 25">
              <a:extLst>
                <a:ext uri="{FF2B5EF4-FFF2-40B4-BE49-F238E27FC236}">
                  <a16:creationId xmlns:a16="http://schemas.microsoft.com/office/drawing/2014/main" xmlns="" id="{F47EDC76-93E4-69B2-B3EB-FFBB9F9285CB}"/>
                </a:ext>
              </a:extLst>
            </p:cNvPr>
            <p:cNvSpPr txBox="1"/>
            <p:nvPr/>
          </p:nvSpPr>
          <p:spPr>
            <a:xfrm>
              <a:off x="840210" y="498479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7" name="TextBox 26">
              <a:extLst>
                <a:ext uri="{FF2B5EF4-FFF2-40B4-BE49-F238E27FC236}">
                  <a16:creationId xmlns:a16="http://schemas.microsoft.com/office/drawing/2014/main" xmlns="" id="{F47EDC76-93E4-69B2-B3EB-FFBB9F9285CB}"/>
                </a:ext>
              </a:extLst>
            </p:cNvPr>
            <p:cNvSpPr txBox="1"/>
            <p:nvPr/>
          </p:nvSpPr>
          <p:spPr>
            <a:xfrm>
              <a:off x="1220769" y="4963530"/>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8" name="TextBox 27">
              <a:extLst>
                <a:ext uri="{FF2B5EF4-FFF2-40B4-BE49-F238E27FC236}">
                  <a16:creationId xmlns:a16="http://schemas.microsoft.com/office/drawing/2014/main" xmlns="" id="{F47EDC76-93E4-69B2-B3EB-FFBB9F9285CB}"/>
                </a:ext>
              </a:extLst>
            </p:cNvPr>
            <p:cNvSpPr txBox="1"/>
            <p:nvPr/>
          </p:nvSpPr>
          <p:spPr>
            <a:xfrm>
              <a:off x="1601328" y="4944881"/>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a:extLst>
                <a:ext uri="{FF2B5EF4-FFF2-40B4-BE49-F238E27FC236}">
                  <a16:creationId xmlns:a16="http://schemas.microsoft.com/office/drawing/2014/main" xmlns="" id="{F47EDC76-93E4-69B2-B3EB-FFBB9F9285CB}"/>
                </a:ext>
              </a:extLst>
            </p:cNvPr>
            <p:cNvSpPr txBox="1"/>
            <p:nvPr/>
          </p:nvSpPr>
          <p:spPr>
            <a:xfrm>
              <a:off x="1943239" y="492361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a:extLst>
                <a:ext uri="{FF2B5EF4-FFF2-40B4-BE49-F238E27FC236}">
                  <a16:creationId xmlns:a16="http://schemas.microsoft.com/office/drawing/2014/main" xmlns="" id="{F47EDC76-93E4-69B2-B3EB-FFBB9F9285CB}"/>
                </a:ext>
              </a:extLst>
            </p:cNvPr>
            <p:cNvSpPr txBox="1"/>
            <p:nvPr/>
          </p:nvSpPr>
          <p:spPr>
            <a:xfrm>
              <a:off x="2315195" y="491288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1" name="TextBox 30">
              <a:extLst>
                <a:ext uri="{FF2B5EF4-FFF2-40B4-BE49-F238E27FC236}">
                  <a16:creationId xmlns:a16="http://schemas.microsoft.com/office/drawing/2014/main" xmlns="" id="{F47EDC76-93E4-69B2-B3EB-FFBB9F9285CB}"/>
                </a:ext>
              </a:extLst>
            </p:cNvPr>
            <p:cNvSpPr txBox="1"/>
            <p:nvPr/>
          </p:nvSpPr>
          <p:spPr>
            <a:xfrm>
              <a:off x="2631956" y="491044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grpSp>
        <p:nvGrpSpPr>
          <p:cNvPr id="33" name="Group 32"/>
          <p:cNvGrpSpPr/>
          <p:nvPr/>
        </p:nvGrpSpPr>
        <p:grpSpPr>
          <a:xfrm>
            <a:off x="5012530" y="4535781"/>
            <a:ext cx="2248806" cy="981479"/>
            <a:chOff x="840210" y="4354676"/>
            <a:chExt cx="2248806" cy="1119406"/>
          </a:xfrm>
        </p:grpSpPr>
        <p:pic>
          <p:nvPicPr>
            <p:cNvPr id="34" name="Picture 33"/>
            <p:cNvPicPr>
              <a:picLocks noChangeAspect="1"/>
            </p:cNvPicPr>
            <p:nvPr/>
          </p:nvPicPr>
          <p:blipFill>
            <a:blip r:embed="rId5"/>
            <a:stretch>
              <a:fillRect/>
            </a:stretch>
          </p:blipFill>
          <p:spPr>
            <a:xfrm>
              <a:off x="840210" y="4354676"/>
              <a:ext cx="2248806" cy="1119406"/>
            </a:xfrm>
            <a:prstGeom prst="roundRect">
              <a:avLst/>
            </a:prstGeom>
          </p:spPr>
        </p:pic>
        <p:sp>
          <p:nvSpPr>
            <p:cNvPr id="35" name="TextBox 34">
              <a:extLst>
                <a:ext uri="{FF2B5EF4-FFF2-40B4-BE49-F238E27FC236}">
                  <a16:creationId xmlns:a16="http://schemas.microsoft.com/office/drawing/2014/main" xmlns="" id="{F47EDC76-93E4-69B2-B3EB-FFBB9F9285CB}"/>
                </a:ext>
              </a:extLst>
            </p:cNvPr>
            <p:cNvSpPr txBox="1"/>
            <p:nvPr/>
          </p:nvSpPr>
          <p:spPr>
            <a:xfrm>
              <a:off x="840210" y="4960541"/>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a:extLst>
                <a:ext uri="{FF2B5EF4-FFF2-40B4-BE49-F238E27FC236}">
                  <a16:creationId xmlns:a16="http://schemas.microsoft.com/office/drawing/2014/main" xmlns="" id="{F47EDC76-93E4-69B2-B3EB-FFBB9F9285CB}"/>
                </a:ext>
              </a:extLst>
            </p:cNvPr>
            <p:cNvSpPr txBox="1"/>
            <p:nvPr/>
          </p:nvSpPr>
          <p:spPr>
            <a:xfrm>
              <a:off x="1220769" y="4963530"/>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a:extLst>
                <a:ext uri="{FF2B5EF4-FFF2-40B4-BE49-F238E27FC236}">
                  <a16:creationId xmlns:a16="http://schemas.microsoft.com/office/drawing/2014/main" xmlns="" id="{F47EDC76-93E4-69B2-B3EB-FFBB9F9285CB}"/>
                </a:ext>
              </a:extLst>
            </p:cNvPr>
            <p:cNvSpPr txBox="1"/>
            <p:nvPr/>
          </p:nvSpPr>
          <p:spPr>
            <a:xfrm>
              <a:off x="1601328" y="4944882"/>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6</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8" name="TextBox 37">
              <a:extLst>
                <a:ext uri="{FF2B5EF4-FFF2-40B4-BE49-F238E27FC236}">
                  <a16:creationId xmlns:a16="http://schemas.microsoft.com/office/drawing/2014/main" xmlns="" id="{F47EDC76-93E4-69B2-B3EB-FFBB9F9285CB}"/>
                </a:ext>
              </a:extLst>
            </p:cNvPr>
            <p:cNvSpPr txBox="1"/>
            <p:nvPr/>
          </p:nvSpPr>
          <p:spPr>
            <a:xfrm>
              <a:off x="1943239" y="4923615"/>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9" name="TextBox 38">
              <a:extLst>
                <a:ext uri="{FF2B5EF4-FFF2-40B4-BE49-F238E27FC236}">
                  <a16:creationId xmlns:a16="http://schemas.microsoft.com/office/drawing/2014/main" xmlns="" id="{F47EDC76-93E4-69B2-B3EB-FFBB9F9285CB}"/>
                </a:ext>
              </a:extLst>
            </p:cNvPr>
            <p:cNvSpPr txBox="1"/>
            <p:nvPr/>
          </p:nvSpPr>
          <p:spPr>
            <a:xfrm>
              <a:off x="2315195" y="4912886"/>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0" name="TextBox 39">
              <a:extLst>
                <a:ext uri="{FF2B5EF4-FFF2-40B4-BE49-F238E27FC236}">
                  <a16:creationId xmlns:a16="http://schemas.microsoft.com/office/drawing/2014/main" xmlns="" id="{F47EDC76-93E4-69B2-B3EB-FFBB9F9285CB}"/>
                </a:ext>
              </a:extLst>
            </p:cNvPr>
            <p:cNvSpPr txBox="1"/>
            <p:nvPr/>
          </p:nvSpPr>
          <p:spPr>
            <a:xfrm>
              <a:off x="2631956" y="4910446"/>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grpSp>
        <p:nvGrpSpPr>
          <p:cNvPr id="41" name="Group 40"/>
          <p:cNvGrpSpPr/>
          <p:nvPr/>
        </p:nvGrpSpPr>
        <p:grpSpPr>
          <a:xfrm>
            <a:off x="9063793" y="4239037"/>
            <a:ext cx="2248806" cy="1119406"/>
            <a:chOff x="840210" y="4318295"/>
            <a:chExt cx="2248806" cy="1119406"/>
          </a:xfrm>
        </p:grpSpPr>
        <p:pic>
          <p:nvPicPr>
            <p:cNvPr id="42" name="Picture 41"/>
            <p:cNvPicPr>
              <a:picLocks noChangeAspect="1"/>
            </p:cNvPicPr>
            <p:nvPr/>
          </p:nvPicPr>
          <p:blipFill>
            <a:blip r:embed="rId5"/>
            <a:stretch>
              <a:fillRect/>
            </a:stretch>
          </p:blipFill>
          <p:spPr>
            <a:xfrm>
              <a:off x="840210" y="4318295"/>
              <a:ext cx="2248806" cy="1119406"/>
            </a:xfrm>
            <a:prstGeom prst="roundRect">
              <a:avLst/>
            </a:prstGeom>
          </p:spPr>
        </p:pic>
        <p:sp>
          <p:nvSpPr>
            <p:cNvPr id="43" name="TextBox 42">
              <a:extLst>
                <a:ext uri="{FF2B5EF4-FFF2-40B4-BE49-F238E27FC236}">
                  <a16:creationId xmlns:a16="http://schemas.microsoft.com/office/drawing/2014/main" xmlns="" id="{F47EDC76-93E4-69B2-B3EB-FFBB9F9285CB}"/>
                </a:ext>
              </a:extLst>
            </p:cNvPr>
            <p:cNvSpPr txBox="1"/>
            <p:nvPr/>
          </p:nvSpPr>
          <p:spPr>
            <a:xfrm>
              <a:off x="840210" y="498479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a:extLst>
                <a:ext uri="{FF2B5EF4-FFF2-40B4-BE49-F238E27FC236}">
                  <a16:creationId xmlns:a16="http://schemas.microsoft.com/office/drawing/2014/main" xmlns="" id="{F47EDC76-93E4-69B2-B3EB-FFBB9F9285CB}"/>
                </a:ext>
              </a:extLst>
            </p:cNvPr>
            <p:cNvSpPr txBox="1"/>
            <p:nvPr/>
          </p:nvSpPr>
          <p:spPr>
            <a:xfrm>
              <a:off x="1220769" y="4963530"/>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5" name="TextBox 44">
              <a:extLst>
                <a:ext uri="{FF2B5EF4-FFF2-40B4-BE49-F238E27FC236}">
                  <a16:creationId xmlns:a16="http://schemas.microsoft.com/office/drawing/2014/main" xmlns="" id="{F47EDC76-93E4-69B2-B3EB-FFBB9F9285CB}"/>
                </a:ext>
              </a:extLst>
            </p:cNvPr>
            <p:cNvSpPr txBox="1"/>
            <p:nvPr/>
          </p:nvSpPr>
          <p:spPr>
            <a:xfrm>
              <a:off x="1601328" y="4944881"/>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a:extLst>
                <a:ext uri="{FF2B5EF4-FFF2-40B4-BE49-F238E27FC236}">
                  <a16:creationId xmlns:a16="http://schemas.microsoft.com/office/drawing/2014/main" xmlns="" id="{F47EDC76-93E4-69B2-B3EB-FFBB9F9285CB}"/>
                </a:ext>
              </a:extLst>
            </p:cNvPr>
            <p:cNvSpPr txBox="1"/>
            <p:nvPr/>
          </p:nvSpPr>
          <p:spPr>
            <a:xfrm>
              <a:off x="1943239" y="492361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a:extLst>
                <a:ext uri="{FF2B5EF4-FFF2-40B4-BE49-F238E27FC236}">
                  <a16:creationId xmlns:a16="http://schemas.microsoft.com/office/drawing/2014/main" xmlns="" id="{F47EDC76-93E4-69B2-B3EB-FFBB9F9285CB}"/>
                </a:ext>
              </a:extLst>
            </p:cNvPr>
            <p:cNvSpPr txBox="1"/>
            <p:nvPr/>
          </p:nvSpPr>
          <p:spPr>
            <a:xfrm>
              <a:off x="2315195" y="491288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a:extLst>
                <a:ext uri="{FF2B5EF4-FFF2-40B4-BE49-F238E27FC236}">
                  <a16:creationId xmlns:a16="http://schemas.microsoft.com/office/drawing/2014/main" xmlns="" id="{F47EDC76-93E4-69B2-B3EB-FFBB9F9285CB}"/>
                </a:ext>
              </a:extLst>
            </p:cNvPr>
            <p:cNvSpPr txBox="1"/>
            <p:nvPr/>
          </p:nvSpPr>
          <p:spPr>
            <a:xfrm>
              <a:off x="2631956" y="491044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9932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69956" y="418149"/>
            <a:ext cx="5670556"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SỬ DỤNG</a:t>
            </a:r>
            <a:r>
              <a:rPr lang="vi-VN" altLang="zh-CN" sz="3200" b="1">
                <a:solidFill>
                  <a:srgbClr val="002060"/>
                </a:solidFill>
                <a:latin typeface="Roboto" panose="02000000000000000000" pitchFamily="2" charset="0"/>
                <a:ea typeface="Roboto" panose="02000000000000000000" pitchFamily="2" charset="0"/>
              </a:rPr>
              <a:t>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xmlns="" id="{F47EDC76-93E4-69B2-B3EB-FFBB9F9285CB}"/>
              </a:ext>
            </a:extLst>
          </p:cNvPr>
          <p:cNvSpPr txBox="1"/>
          <p:nvPr/>
        </p:nvSpPr>
        <p:spPr>
          <a:xfrm>
            <a:off x="2628610" y="1310675"/>
            <a:ext cx="7463833"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Xác định và nêu giá trị của chữ số 5 trong mỗi số sau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Rectangle 6"/>
          <p:cNvSpPr/>
          <p:nvPr/>
        </p:nvSpPr>
        <p:spPr>
          <a:xfrm>
            <a:off x="2574826" y="1987758"/>
            <a:ext cx="7535881" cy="1536003"/>
          </a:xfrm>
          <a:prstGeom prst="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F47EDC76-93E4-69B2-B3EB-FFBB9F9285CB}"/>
              </a:ext>
            </a:extLst>
          </p:cNvPr>
          <p:cNvSpPr txBox="1"/>
          <p:nvPr/>
        </p:nvSpPr>
        <p:spPr>
          <a:xfrm>
            <a:off x="2833467" y="2305705"/>
            <a:ext cx="1749166" cy="492443"/>
          </a:xfrm>
          <a:prstGeom prst="rect">
            <a:avLst/>
          </a:prstGeom>
          <a:noFill/>
        </p:spPr>
        <p:txBody>
          <a:bodyPr wrap="square" lIns="0" tIns="0" rIns="0" bIns="0" rtlCol="0">
            <a:spAutoFit/>
          </a:bodyPr>
          <a:lstStyle/>
          <a:p>
            <a:pPr lvl="0" algn="just">
              <a:defRPr/>
            </a:pPr>
            <a:r>
              <a:rPr lang="en-US" sz="3200" b="1">
                <a:solidFill>
                  <a:srgbClr val="002060"/>
                </a:solidFill>
                <a:latin typeface="Roboto" panose="02000000000000000000" pitchFamily="2" charset="0"/>
                <a:ea typeface="Roboto" panose="02000000000000000000" pitchFamily="2" charset="0"/>
              </a:rPr>
              <a:t>524 237</a:t>
            </a:r>
            <a:endParaRPr kumimoji="0" lang="en-US"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52" name="Rectangle 51"/>
          <p:cNvSpPr/>
          <p:nvPr/>
        </p:nvSpPr>
        <p:spPr>
          <a:xfrm>
            <a:off x="2556562" y="3608007"/>
            <a:ext cx="7535881" cy="1536003"/>
          </a:xfrm>
          <a:prstGeom prst="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22519" y="5237712"/>
            <a:ext cx="7535881" cy="1536003"/>
          </a:xfrm>
          <a:prstGeom prst="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F47EDC76-93E4-69B2-B3EB-FFBB9F9285CB}"/>
              </a:ext>
            </a:extLst>
          </p:cNvPr>
          <p:cNvSpPr txBox="1"/>
          <p:nvPr/>
        </p:nvSpPr>
        <p:spPr>
          <a:xfrm>
            <a:off x="4978640" y="2357173"/>
            <a:ext cx="4782048"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Chữ số năm thuộc hàng trăm nghìn nên có giá trị là năm trăm nghìn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a:extLst>
              <a:ext uri="{FF2B5EF4-FFF2-40B4-BE49-F238E27FC236}">
                <a16:creationId xmlns:a16="http://schemas.microsoft.com/office/drawing/2014/main" xmlns="" id="{F47EDC76-93E4-69B2-B3EB-FFBB9F9285CB}"/>
              </a:ext>
            </a:extLst>
          </p:cNvPr>
          <p:cNvSpPr txBox="1"/>
          <p:nvPr/>
        </p:nvSpPr>
        <p:spPr>
          <a:xfrm>
            <a:off x="4915788" y="5636381"/>
            <a:ext cx="4844900"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Chữ số năm thuộc hàng chục nghìn nên có giá trị là năm chục nghìn</a:t>
            </a:r>
            <a:endParaRPr lang="en-US" sz="2400" dirty="0">
              <a:solidFill>
                <a:srgbClr val="002060"/>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xmlns="" id="{F47EDC76-93E4-69B2-B3EB-FFBB9F9285CB}"/>
              </a:ext>
            </a:extLst>
          </p:cNvPr>
          <p:cNvSpPr txBox="1"/>
          <p:nvPr/>
        </p:nvSpPr>
        <p:spPr>
          <a:xfrm>
            <a:off x="4915788" y="4006675"/>
            <a:ext cx="4844899"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Chữ số năm thuộc hàng trăm nên có giá trị là năm trăm</a:t>
            </a:r>
            <a:endParaRPr lang="en-US" sz="2400" dirty="0">
              <a:solidFill>
                <a:srgbClr val="002060"/>
              </a:solidFill>
              <a:latin typeface="Roboto" panose="02000000000000000000" pitchFamily="2" charset="0"/>
              <a:ea typeface="Roboto" panose="02000000000000000000" pitchFamily="2" charset="0"/>
            </a:endParaRPr>
          </a:p>
        </p:txBody>
      </p:sp>
      <p:sp>
        <p:nvSpPr>
          <p:cNvPr id="50" name="TextBox 49">
            <a:extLst>
              <a:ext uri="{FF2B5EF4-FFF2-40B4-BE49-F238E27FC236}">
                <a16:creationId xmlns:a16="http://schemas.microsoft.com/office/drawing/2014/main" xmlns="" id="{F47EDC76-93E4-69B2-B3EB-FFBB9F9285CB}"/>
              </a:ext>
            </a:extLst>
          </p:cNvPr>
          <p:cNvSpPr txBox="1"/>
          <p:nvPr/>
        </p:nvSpPr>
        <p:spPr>
          <a:xfrm>
            <a:off x="2732344" y="4129786"/>
            <a:ext cx="1682312" cy="492443"/>
          </a:xfrm>
          <a:prstGeom prst="rect">
            <a:avLst/>
          </a:prstGeom>
          <a:noFill/>
        </p:spPr>
        <p:txBody>
          <a:bodyPr wrap="square" lIns="0" tIns="0" rIns="0" bIns="0" rtlCol="0">
            <a:spAutoFit/>
          </a:bodyPr>
          <a:lstStyle/>
          <a:p>
            <a:pPr lvl="0" algn="just">
              <a:defRPr/>
            </a:pPr>
            <a:r>
              <a:rPr lang="en-US" sz="3200" b="1">
                <a:solidFill>
                  <a:srgbClr val="002060"/>
                </a:solidFill>
                <a:latin typeface="Roboto" panose="02000000000000000000" pitchFamily="2" charset="0"/>
                <a:ea typeface="Roboto" panose="02000000000000000000" pitchFamily="2" charset="0"/>
              </a:rPr>
              <a:t>17 502</a:t>
            </a:r>
            <a:endParaRPr kumimoji="0" lang="en-US"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51" name="TextBox 50">
            <a:extLst>
              <a:ext uri="{FF2B5EF4-FFF2-40B4-BE49-F238E27FC236}">
                <a16:creationId xmlns:a16="http://schemas.microsoft.com/office/drawing/2014/main" xmlns="" id="{F47EDC76-93E4-69B2-B3EB-FFBB9F9285CB}"/>
              </a:ext>
            </a:extLst>
          </p:cNvPr>
          <p:cNvSpPr txBox="1"/>
          <p:nvPr/>
        </p:nvSpPr>
        <p:spPr>
          <a:xfrm>
            <a:off x="2732344" y="5665789"/>
            <a:ext cx="2014527" cy="492443"/>
          </a:xfrm>
          <a:prstGeom prst="rect">
            <a:avLst/>
          </a:prstGeom>
          <a:noFill/>
        </p:spPr>
        <p:txBody>
          <a:bodyPr wrap="square" lIns="0" tIns="0" rIns="0" bIns="0" rtlCol="0">
            <a:spAutoFit/>
          </a:bodyPr>
          <a:lstStyle/>
          <a:p>
            <a:pPr lvl="0" algn="just">
              <a:defRPr/>
            </a:pPr>
            <a:r>
              <a:rPr lang="en-US" sz="3200" b="1">
                <a:solidFill>
                  <a:srgbClr val="002060"/>
                </a:solidFill>
                <a:latin typeface="Roboto" panose="02000000000000000000" pitchFamily="2" charset="0"/>
                <a:ea typeface="Roboto" panose="02000000000000000000" pitchFamily="2" charset="0"/>
              </a:rPr>
              <a:t>154 398</a:t>
            </a:r>
            <a:endParaRPr kumimoji="0" lang="en-US"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415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7" grpId="0" animBg="1"/>
      <p:bldP spid="49" grpId="0"/>
      <p:bldP spid="52" grpId="0" animBg="1"/>
      <p:bldP spid="53" grpId="0" animBg="1"/>
      <p:bldP spid="14" grpId="0"/>
      <p:bldP spid="16" grpId="0"/>
      <p:bldP spid="15"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stretch>
            <a:fillRect/>
          </a:stretch>
        </p:blipFill>
        <p:spPr>
          <a:xfrm>
            <a:off x="1931278" y="1555927"/>
            <a:ext cx="8372475" cy="4343400"/>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xmlns="" id="{F47EDC76-93E4-69B2-B3EB-FFBB9F9285CB}"/>
              </a:ext>
            </a:extLst>
          </p:cNvPr>
          <p:cNvSpPr txBox="1"/>
          <p:nvPr/>
        </p:nvSpPr>
        <p:spPr>
          <a:xfrm>
            <a:off x="6679784" y="1657458"/>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393109" y="3641615"/>
            <a:ext cx="788527" cy="788527"/>
          </a:xfrm>
          <a:prstGeom prst="ellipse">
            <a:avLst/>
          </a:prstGeom>
        </p:spPr>
      </p:pic>
      <p:pic>
        <p:nvPicPr>
          <p:cNvPr id="16" name="Picture 15"/>
          <p:cNvPicPr>
            <a:picLocks noChangeAspect="1"/>
          </p:cNvPicPr>
          <p:nvPr/>
        </p:nvPicPr>
        <p:blipFill rotWithShape="1">
          <a:blip r:embed="rId5"/>
          <a:srcRect l="9571" t="6413" r="10420" b="6660"/>
          <a:stretch/>
        </p:blipFill>
        <p:spPr>
          <a:xfrm>
            <a:off x="7661742" y="4545863"/>
            <a:ext cx="848933" cy="848933"/>
          </a:xfrm>
          <a:prstGeom prst="ellipse">
            <a:avLst/>
          </a:prstGeom>
        </p:spPr>
      </p:pic>
      <p:sp>
        <p:nvSpPr>
          <p:cNvPr id="11" name="TextBox 10"/>
          <p:cNvSpPr txBox="1"/>
          <p:nvPr/>
        </p:nvSpPr>
        <p:spPr>
          <a:xfrm>
            <a:off x="2724397" y="3561547"/>
            <a:ext cx="3410590" cy="923330"/>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Sử dụng để lập các số có 6 chữ số;</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nhận biết giá trị theo vị trí của từng</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chữ số trong mỗi số</a:t>
            </a:r>
            <a:endPar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2724397" y="4656132"/>
            <a:ext cx="3219203" cy="646331"/>
          </a:xfrm>
          <a:prstGeom prst="rect">
            <a:avLst/>
          </a:prstGeom>
          <a:noFill/>
        </p:spPr>
        <p:txBody>
          <a:bodyPr wrap="square" rtlCol="0">
            <a:spAutoFit/>
          </a:bodyPr>
          <a:lstStyle/>
          <a:p>
            <a:pPr lvl="0">
              <a:defRPr/>
            </a:pPr>
            <a:r>
              <a:rPr lang="en-US" altLang="zh-CN">
                <a:solidFill>
                  <a:srgbClr val="002060"/>
                </a:solidFill>
                <a:latin typeface="Roboto" panose="02000000000000000000" pitchFamily="2" charset="0"/>
                <a:ea typeface="Roboto" panose="02000000000000000000" pitchFamily="2" charset="0"/>
              </a:rPr>
              <a:t>Dễ sử dụng, đảm bảo tính thẩm mĩ và chắc chắn</a:t>
            </a: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8" name="Picture 17">
            <a:extLst>
              <a:ext uri="{FF2B5EF4-FFF2-40B4-BE49-F238E27FC236}">
                <a16:creationId xmlns:a16="http://schemas.microsoft.com/office/drawing/2014/main" xmlns="" id="{4FACDEB0-4136-02B1-00C5-D1D8C06FB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Tree>
    <p:extLst>
      <p:ext uri="{BB962C8B-B14F-4D97-AF65-F5344CB8AC3E}">
        <p14:creationId xmlns:p14="http://schemas.microsoft.com/office/powerpoint/2010/main" val="19546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40707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13549535">
            <a:off x="8230654" y="1351801"/>
            <a:ext cx="2631484" cy="3159388"/>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895988" y="515734"/>
            <a:ext cx="39803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BỘ CHỮ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8188770" y="1979677"/>
            <a:ext cx="307571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Mình sẽ làm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“Bộ chữ số bí ẩn”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để lập nhanh các số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nhiều chữ số</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650582" y="1791001"/>
            <a:ext cx="346509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cách nào để lập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nhanh các số mà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không cần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bảng không nhỉ?</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35" name="Freeform 34"/>
          <p:cNvSpPr/>
          <p:nvPr/>
        </p:nvSpPr>
        <p:spPr>
          <a:xfrm rot="8118226">
            <a:off x="1162311" y="932625"/>
            <a:ext cx="2768952" cy="3356176"/>
          </a:xfrm>
          <a:custGeom>
            <a:avLst/>
            <a:gdLst>
              <a:gd name="connsiteX0" fmla="*/ 707071 w 2768952"/>
              <a:gd name="connsiteY0" fmla="*/ 2522776 h 3356176"/>
              <a:gd name="connsiteX1" fmla="*/ 317114 w 2768952"/>
              <a:gd name="connsiteY1" fmla="*/ 1786423 h 3356176"/>
              <a:gd name="connsiteX2" fmla="*/ 316687 w 2768952"/>
              <a:gd name="connsiteY2" fmla="*/ 1777674 h 3356176"/>
              <a:gd name="connsiteX3" fmla="*/ 249734 w 2768952"/>
              <a:gd name="connsiteY3" fmla="*/ 1755907 h 3356176"/>
              <a:gd name="connsiteX4" fmla="*/ 121925 w 2768952"/>
              <a:gd name="connsiteY4" fmla="*/ 1669355 h 3356176"/>
              <a:gd name="connsiteX5" fmla="*/ 98739 w 2768952"/>
              <a:gd name="connsiteY5" fmla="*/ 1138578 h 3356176"/>
              <a:gd name="connsiteX6" fmla="*/ 395499 w 2768952"/>
              <a:gd name="connsiteY6" fmla="*/ 1040336 h 3356176"/>
              <a:gd name="connsiteX7" fmla="*/ 400240 w 2768952"/>
              <a:gd name="connsiteY7" fmla="*/ 1041639 h 3356176"/>
              <a:gd name="connsiteX8" fmla="*/ 416207 w 2768952"/>
              <a:gd name="connsiteY8" fmla="*/ 936572 h 3356176"/>
              <a:gd name="connsiteX9" fmla="*/ 493262 w 2768952"/>
              <a:gd name="connsiteY9" fmla="*/ 815142 h 3356176"/>
              <a:gd name="connsiteX10" fmla="*/ 753957 w 2768952"/>
              <a:gd name="connsiteY10" fmla="*/ 713993 h 3356176"/>
              <a:gd name="connsiteX11" fmla="*/ 775513 w 2768952"/>
              <a:gd name="connsiteY11" fmla="*/ 716759 h 3356176"/>
              <a:gd name="connsiteX12" fmla="*/ 788682 w 2768952"/>
              <a:gd name="connsiteY12" fmla="*/ 707650 h 3356176"/>
              <a:gd name="connsiteX13" fmla="*/ 777853 w 2768952"/>
              <a:gd name="connsiteY13" fmla="*/ 675503 h 3356176"/>
              <a:gd name="connsiteX14" fmla="*/ 866228 w 2768952"/>
              <a:gd name="connsiteY14" fmla="*/ 341842 h 3356176"/>
              <a:gd name="connsiteX15" fmla="*/ 1397221 w 2768952"/>
              <a:gd name="connsiteY15" fmla="*/ 359398 h 3356176"/>
              <a:gd name="connsiteX16" fmla="*/ 1508782 w 2768952"/>
              <a:gd name="connsiteY16" fmla="*/ 556512 h 3356176"/>
              <a:gd name="connsiteX17" fmla="*/ 1510437 w 2768952"/>
              <a:gd name="connsiteY17" fmla="*/ 568406 h 3356176"/>
              <a:gd name="connsiteX18" fmla="*/ 1677060 w 2768952"/>
              <a:gd name="connsiteY18" fmla="*/ 600325 h 3356176"/>
              <a:gd name="connsiteX19" fmla="*/ 1847621 w 2768952"/>
              <a:gd name="connsiteY19" fmla="*/ 661231 h 3356176"/>
              <a:gd name="connsiteX20" fmla="*/ 1847761 w 2768952"/>
              <a:gd name="connsiteY20" fmla="*/ 661301 h 3356176"/>
              <a:gd name="connsiteX21" fmla="*/ 1848741 w 2768952"/>
              <a:gd name="connsiteY21" fmla="*/ 658880 h 3356176"/>
              <a:gd name="connsiteX22" fmla="*/ 1969596 w 2768952"/>
              <a:gd name="connsiteY22" fmla="*/ 0 h 3356176"/>
              <a:gd name="connsiteX23" fmla="*/ 2147422 w 2768952"/>
              <a:gd name="connsiteY23" fmla="*/ 828316 h 3356176"/>
              <a:gd name="connsiteX24" fmla="*/ 2136043 w 2768952"/>
              <a:gd name="connsiteY24" fmla="*/ 828316 h 3356176"/>
              <a:gd name="connsiteX25" fmla="*/ 2173935 w 2768952"/>
              <a:gd name="connsiteY25" fmla="*/ 853956 h 3356176"/>
              <a:gd name="connsiteX26" fmla="*/ 2324001 w 2768952"/>
              <a:gd name="connsiteY26" fmla="*/ 985219 h 3356176"/>
              <a:gd name="connsiteX27" fmla="*/ 2505700 w 2768952"/>
              <a:gd name="connsiteY27" fmla="*/ 2659417 h 3356176"/>
              <a:gd name="connsiteX28" fmla="*/ 2424511 w 2768952"/>
              <a:gd name="connsiteY28" fmla="*/ 2731879 h 3356176"/>
              <a:gd name="connsiteX29" fmla="*/ 2419214 w 2768952"/>
              <a:gd name="connsiteY29" fmla="*/ 2735543 h 3356176"/>
              <a:gd name="connsiteX30" fmla="*/ 2427429 w 2768952"/>
              <a:gd name="connsiteY30" fmla="*/ 2749772 h 3356176"/>
              <a:gd name="connsiteX31" fmla="*/ 2388923 w 2768952"/>
              <a:gd name="connsiteY31" fmla="*/ 3032639 h 3356176"/>
              <a:gd name="connsiteX32" fmla="*/ 2305438 w 2768952"/>
              <a:gd name="connsiteY32" fmla="*/ 3085625 h 3356176"/>
              <a:gd name="connsiteX33" fmla="*/ 2211847 w 2768952"/>
              <a:gd name="connsiteY33" fmla="*/ 3098595 h 3356176"/>
              <a:gd name="connsiteX34" fmla="*/ 2206581 w 2768952"/>
              <a:gd name="connsiteY34" fmla="*/ 3120946 h 3356176"/>
              <a:gd name="connsiteX35" fmla="*/ 2126225 w 2768952"/>
              <a:gd name="connsiteY35" fmla="*/ 3239872 h 3356176"/>
              <a:gd name="connsiteX36" fmla="*/ 1526943 w 2768952"/>
              <a:gd name="connsiteY36" fmla="*/ 3224036 h 3356176"/>
              <a:gd name="connsiteX37" fmla="*/ 1391733 w 2768952"/>
              <a:gd name="connsiteY37" fmla="*/ 2921216 h 3356176"/>
              <a:gd name="connsiteX38" fmla="*/ 1393415 w 2768952"/>
              <a:gd name="connsiteY38" fmla="*/ 2892688 h 3356176"/>
              <a:gd name="connsiteX39" fmla="*/ 1256159 w 2768952"/>
              <a:gd name="connsiteY39" fmla="*/ 2861694 h 3356176"/>
              <a:gd name="connsiteX40" fmla="*/ 707071 w 2768952"/>
              <a:gd name="connsiteY40" fmla="*/ 2522776 h 335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68952" h="3356176">
                <a:moveTo>
                  <a:pt x="707071" y="2522776"/>
                </a:moveTo>
                <a:cubicBezTo>
                  <a:pt x="486346" y="2304379"/>
                  <a:pt x="353486" y="2038974"/>
                  <a:pt x="317114" y="1786423"/>
                </a:cubicBezTo>
                <a:lnTo>
                  <a:pt x="316687" y="1777674"/>
                </a:lnTo>
                <a:lnTo>
                  <a:pt x="249734" y="1755907"/>
                </a:lnTo>
                <a:cubicBezTo>
                  <a:pt x="203736" y="1736092"/>
                  <a:pt x="160183" y="1707210"/>
                  <a:pt x="121925" y="1669355"/>
                </a:cubicBezTo>
                <a:cubicBezTo>
                  <a:pt x="-31107" y="1517937"/>
                  <a:pt x="-41488" y="1280300"/>
                  <a:pt x="98739" y="1138578"/>
                </a:cubicBezTo>
                <a:cubicBezTo>
                  <a:pt x="177617" y="1058859"/>
                  <a:pt x="287347" y="1026468"/>
                  <a:pt x="395499" y="1040336"/>
                </a:cubicBezTo>
                <a:lnTo>
                  <a:pt x="400240" y="1041639"/>
                </a:lnTo>
                <a:lnTo>
                  <a:pt x="416207" y="936572"/>
                </a:lnTo>
                <a:cubicBezTo>
                  <a:pt x="432562" y="891998"/>
                  <a:pt x="458205" y="850572"/>
                  <a:pt x="493262" y="815142"/>
                </a:cubicBezTo>
                <a:cubicBezTo>
                  <a:pt x="563376" y="744281"/>
                  <a:pt x="657867" y="710815"/>
                  <a:pt x="753957" y="713993"/>
                </a:cubicBezTo>
                <a:lnTo>
                  <a:pt x="775513" y="716759"/>
                </a:lnTo>
                <a:lnTo>
                  <a:pt x="788682" y="707650"/>
                </a:lnTo>
                <a:lnTo>
                  <a:pt x="777853" y="675503"/>
                </a:lnTo>
                <a:cubicBezTo>
                  <a:pt x="749775" y="556461"/>
                  <a:pt x="778586" y="430418"/>
                  <a:pt x="866228" y="341842"/>
                </a:cubicBezTo>
                <a:cubicBezTo>
                  <a:pt x="1006455" y="200119"/>
                  <a:pt x="1244189" y="207980"/>
                  <a:pt x="1397221" y="359398"/>
                </a:cubicBezTo>
                <a:cubicBezTo>
                  <a:pt x="1454608" y="416180"/>
                  <a:pt x="1491935" y="485086"/>
                  <a:pt x="1508782" y="556512"/>
                </a:cubicBezTo>
                <a:lnTo>
                  <a:pt x="1510437" y="568406"/>
                </a:lnTo>
                <a:lnTo>
                  <a:pt x="1677060" y="600325"/>
                </a:lnTo>
                <a:cubicBezTo>
                  <a:pt x="1734263" y="616641"/>
                  <a:pt x="1791275" y="636958"/>
                  <a:pt x="1847621" y="661231"/>
                </a:cubicBezTo>
                <a:lnTo>
                  <a:pt x="1847761" y="661301"/>
                </a:lnTo>
                <a:lnTo>
                  <a:pt x="1848741" y="658880"/>
                </a:lnTo>
                <a:cubicBezTo>
                  <a:pt x="1914053" y="514539"/>
                  <a:pt x="1991878" y="407841"/>
                  <a:pt x="1969596" y="0"/>
                </a:cubicBezTo>
                <a:cubicBezTo>
                  <a:pt x="2248690" y="525612"/>
                  <a:pt x="2088147" y="552210"/>
                  <a:pt x="2147422" y="828316"/>
                </a:cubicBezTo>
                <a:lnTo>
                  <a:pt x="2136043" y="828316"/>
                </a:lnTo>
                <a:lnTo>
                  <a:pt x="2173935" y="853956"/>
                </a:lnTo>
                <a:cubicBezTo>
                  <a:pt x="2225727" y="893863"/>
                  <a:pt x="2275907" y="937633"/>
                  <a:pt x="2324001" y="985219"/>
                </a:cubicBezTo>
                <a:cubicBezTo>
                  <a:pt x="2836998" y="1492806"/>
                  <a:pt x="2918347" y="2242370"/>
                  <a:pt x="2505700" y="2659417"/>
                </a:cubicBezTo>
                <a:cubicBezTo>
                  <a:pt x="2479909" y="2685482"/>
                  <a:pt x="2452799" y="2709631"/>
                  <a:pt x="2424511" y="2731879"/>
                </a:cubicBezTo>
                <a:lnTo>
                  <a:pt x="2419214" y="2735543"/>
                </a:lnTo>
                <a:lnTo>
                  <a:pt x="2427429" y="2749772"/>
                </a:lnTo>
                <a:cubicBezTo>
                  <a:pt x="2472666" y="2847413"/>
                  <a:pt x="2461063" y="2959729"/>
                  <a:pt x="2388923" y="3032639"/>
                </a:cubicBezTo>
                <a:cubicBezTo>
                  <a:pt x="2364877" y="3056941"/>
                  <a:pt x="2336380" y="3074566"/>
                  <a:pt x="2305438" y="3085625"/>
                </a:cubicBezTo>
                <a:lnTo>
                  <a:pt x="2211847" y="3098595"/>
                </a:lnTo>
                <a:lnTo>
                  <a:pt x="2206581" y="3120946"/>
                </a:lnTo>
                <a:cubicBezTo>
                  <a:pt x="2187844" y="3164281"/>
                  <a:pt x="2161085" y="3204640"/>
                  <a:pt x="2126225" y="3239872"/>
                </a:cubicBezTo>
                <a:cubicBezTo>
                  <a:pt x="1966865" y="3400931"/>
                  <a:pt x="1698557" y="3393841"/>
                  <a:pt x="1526943" y="3224036"/>
                </a:cubicBezTo>
                <a:cubicBezTo>
                  <a:pt x="1441135" y="3139133"/>
                  <a:pt x="1395748" y="3029628"/>
                  <a:pt x="1391733" y="2921216"/>
                </a:cubicBezTo>
                <a:lnTo>
                  <a:pt x="1393415" y="2892688"/>
                </a:lnTo>
                <a:lnTo>
                  <a:pt x="1256159" y="2861694"/>
                </a:lnTo>
                <a:cubicBezTo>
                  <a:pt x="1064074" y="2800670"/>
                  <a:pt x="872614" y="2686573"/>
                  <a:pt x="707071" y="2522776"/>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670" y="3360661"/>
            <a:ext cx="1562100" cy="23717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690" y="3535961"/>
            <a:ext cx="1457325" cy="2219325"/>
          </a:xfrm>
          <a:prstGeom prst="rect">
            <a:avLst/>
          </a:prstGeom>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4629" y="1599564"/>
            <a:ext cx="10899156" cy="4306657"/>
          </a:xfrm>
          <a:prstGeom prst="rect">
            <a:avLst/>
          </a:prstGeom>
        </p:spPr>
      </p:pic>
      <p:sp>
        <p:nvSpPr>
          <p:cNvPr id="117" name="TextBox 116"/>
          <p:cNvSpPr txBox="1"/>
          <p:nvPr/>
        </p:nvSpPr>
        <p:spPr>
          <a:xfrm>
            <a:off x="2524388" y="324651"/>
            <a:ext cx="67728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HOÀN THÀNH BẢNG SAU</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16" name="TextBox 115"/>
          <p:cNvSpPr txBox="1"/>
          <p:nvPr/>
        </p:nvSpPr>
        <p:spPr>
          <a:xfrm>
            <a:off x="5397943"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1870362" y="2815936"/>
            <a:ext cx="3304309" cy="654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Một trăm hai mươi lăm nghìn bốn trăm ba mươi hai</a:t>
            </a:r>
          </a:p>
        </p:txBody>
      </p:sp>
      <p:sp>
        <p:nvSpPr>
          <p:cNvPr id="14" name="TextBox 13"/>
          <p:cNvSpPr txBox="1"/>
          <p:nvPr/>
        </p:nvSpPr>
        <p:spPr>
          <a:xfrm>
            <a:off x="6437681"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7477419"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8517157"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9556895"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0596635"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1" name="TextBox 20"/>
          <p:cNvSpPr txBox="1"/>
          <p:nvPr/>
        </p:nvSpPr>
        <p:spPr>
          <a:xfrm>
            <a:off x="6437681"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7477419"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8517157"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9556895"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10596635"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7" name="TextBox 26"/>
          <p:cNvSpPr txBox="1"/>
          <p:nvPr/>
        </p:nvSpPr>
        <p:spPr>
          <a:xfrm>
            <a:off x="6437681"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7477419"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8517157"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9556895"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1" name="TextBox 30"/>
          <p:cNvSpPr txBox="1"/>
          <p:nvPr/>
        </p:nvSpPr>
        <p:spPr>
          <a:xfrm>
            <a:off x="10596635"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875121" y="3622752"/>
            <a:ext cx="121345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35 400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688083" y="4426387"/>
            <a:ext cx="132647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415 389</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4" name="Rectangle 33"/>
          <p:cNvSpPr/>
          <p:nvPr/>
        </p:nvSpPr>
        <p:spPr>
          <a:xfrm>
            <a:off x="1870362" y="4350548"/>
            <a:ext cx="3304309" cy="654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Bốn trăm mười lăm nghìn ba trăm tám mươi chín</a:t>
            </a:r>
          </a:p>
        </p:txBody>
      </p:sp>
      <p:sp>
        <p:nvSpPr>
          <p:cNvPr id="35" name="Rectangle 34"/>
          <p:cNvSpPr/>
          <p:nvPr/>
        </p:nvSpPr>
        <p:spPr>
          <a:xfrm>
            <a:off x="1901535" y="5046599"/>
            <a:ext cx="3304309" cy="654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Hai mươi tư nghìn không trăm sáu mươi lăm</a:t>
            </a:r>
          </a:p>
        </p:txBody>
      </p:sp>
      <p:sp>
        <p:nvSpPr>
          <p:cNvPr id="7" name="Rectangle 6"/>
          <p:cNvSpPr/>
          <p:nvPr/>
        </p:nvSpPr>
        <p:spPr>
          <a:xfrm>
            <a:off x="1974505" y="2888125"/>
            <a:ext cx="3096021" cy="547899"/>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6" name="Rectangle 35"/>
          <p:cNvSpPr/>
          <p:nvPr/>
        </p:nvSpPr>
        <p:spPr>
          <a:xfrm>
            <a:off x="2005678" y="4400342"/>
            <a:ext cx="3096021" cy="602457"/>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7" name="Rectangle 36"/>
          <p:cNvSpPr/>
          <p:nvPr/>
        </p:nvSpPr>
        <p:spPr>
          <a:xfrm>
            <a:off x="2005678" y="5054474"/>
            <a:ext cx="3096021" cy="654628"/>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8" name="Rectangle 37"/>
          <p:cNvSpPr/>
          <p:nvPr/>
        </p:nvSpPr>
        <p:spPr>
          <a:xfrm>
            <a:off x="690368" y="3569848"/>
            <a:ext cx="1211167" cy="601524"/>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9" name="Rectangle 38"/>
          <p:cNvSpPr/>
          <p:nvPr/>
        </p:nvSpPr>
        <p:spPr>
          <a:xfrm>
            <a:off x="787502" y="4485279"/>
            <a:ext cx="1114033" cy="468026"/>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1" name="Rectangle 40"/>
          <p:cNvSpPr/>
          <p:nvPr/>
        </p:nvSpPr>
        <p:spPr>
          <a:xfrm>
            <a:off x="5340659"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4" name="Rectangle 43"/>
          <p:cNvSpPr/>
          <p:nvPr/>
        </p:nvSpPr>
        <p:spPr>
          <a:xfrm>
            <a:off x="6336099"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5" name="Rectangle 44"/>
          <p:cNvSpPr/>
          <p:nvPr/>
        </p:nvSpPr>
        <p:spPr>
          <a:xfrm>
            <a:off x="7424660"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6" name="Rectangle 45"/>
          <p:cNvSpPr/>
          <p:nvPr/>
        </p:nvSpPr>
        <p:spPr>
          <a:xfrm>
            <a:off x="8380061"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7" name="Rectangle 46"/>
          <p:cNvSpPr/>
          <p:nvPr/>
        </p:nvSpPr>
        <p:spPr>
          <a:xfrm>
            <a:off x="9417620"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8" name="Rectangle 47"/>
          <p:cNvSpPr/>
          <p:nvPr/>
        </p:nvSpPr>
        <p:spPr>
          <a:xfrm>
            <a:off x="10450702"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0" name="Rectangle 49"/>
          <p:cNvSpPr/>
          <p:nvPr/>
        </p:nvSpPr>
        <p:spPr>
          <a:xfrm>
            <a:off x="6336099"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1" name="Rectangle 50"/>
          <p:cNvSpPr/>
          <p:nvPr/>
        </p:nvSpPr>
        <p:spPr>
          <a:xfrm>
            <a:off x="7424660"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2" name="Rectangle 51"/>
          <p:cNvSpPr/>
          <p:nvPr/>
        </p:nvSpPr>
        <p:spPr>
          <a:xfrm>
            <a:off x="8380061"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3" name="Rectangle 52"/>
          <p:cNvSpPr/>
          <p:nvPr/>
        </p:nvSpPr>
        <p:spPr>
          <a:xfrm>
            <a:off x="9417620"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4" name="Rectangle 53"/>
          <p:cNvSpPr/>
          <p:nvPr/>
        </p:nvSpPr>
        <p:spPr>
          <a:xfrm>
            <a:off x="10450702"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6" name="Rectangle 55"/>
          <p:cNvSpPr/>
          <p:nvPr/>
        </p:nvSpPr>
        <p:spPr>
          <a:xfrm>
            <a:off x="6305427"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7" name="Rectangle 56"/>
          <p:cNvSpPr/>
          <p:nvPr/>
        </p:nvSpPr>
        <p:spPr>
          <a:xfrm>
            <a:off x="7393988"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8" name="Rectangle 57"/>
          <p:cNvSpPr/>
          <p:nvPr/>
        </p:nvSpPr>
        <p:spPr>
          <a:xfrm>
            <a:off x="8349389"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9" name="Rectangle 58"/>
          <p:cNvSpPr/>
          <p:nvPr/>
        </p:nvSpPr>
        <p:spPr>
          <a:xfrm>
            <a:off x="9386948"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60" name="Rectangle 59"/>
          <p:cNvSpPr/>
          <p:nvPr/>
        </p:nvSpPr>
        <p:spPr>
          <a:xfrm>
            <a:off x="10420030"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Tree>
    <p:extLst>
      <p:ext uri="{BB962C8B-B14F-4D97-AF65-F5344CB8AC3E}">
        <p14:creationId xmlns:p14="http://schemas.microsoft.com/office/powerpoint/2010/main" val="10830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500"/>
                                        <p:tgtEl>
                                          <p:spTgt spid="116"/>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500"/>
                                        <p:tgtEl>
                                          <p:spTgt spid="3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0"/>
                                        <p:tgtEl>
                                          <p:spTgt spid="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fade">
                                      <p:cBhvr>
                                        <p:cTn id="130" dur="500"/>
                                        <p:tgtEl>
                                          <p:spTgt spid="3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500"/>
                                        <p:tgtEl>
                                          <p:spTgt spid="3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fade">
                                      <p:cBhvr>
                                        <p:cTn id="139" dur="500"/>
                                        <p:tgtEl>
                                          <p:spTgt spid="3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500"/>
                                        <p:tgtEl>
                                          <p:spTgt spid="4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fade">
                                      <p:cBhvr>
                                        <p:cTn id="148" dur="500"/>
                                        <p:tgtEl>
                                          <p:spTgt spid="4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500"/>
                                        <p:tgtEl>
                                          <p:spTgt spid="4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fade">
                                      <p:cBhvr>
                                        <p:cTn id="154" dur="500"/>
                                        <p:tgtEl>
                                          <p:spTgt spid="4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500"/>
                                        <p:tgtEl>
                                          <p:spTgt spid="4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500"/>
                                        <p:tgtEl>
                                          <p:spTgt spid="5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500"/>
                                        <p:tgtEl>
                                          <p:spTgt spid="5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fade">
                                      <p:cBhvr>
                                        <p:cTn id="166" dur="500"/>
                                        <p:tgtEl>
                                          <p:spTgt spid="5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500"/>
                                        <p:tgtEl>
                                          <p:spTgt spid="5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Effect transition="in" filter="fade">
                                      <p:cBhvr>
                                        <p:cTn id="175" dur="500"/>
                                        <p:tgtEl>
                                          <p:spTgt spid="5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fade">
                                      <p:cBhvr>
                                        <p:cTn id="178" dur="500"/>
                                        <p:tgtEl>
                                          <p:spTgt spid="5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500"/>
                                        <p:tgtEl>
                                          <p:spTgt spid="5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fade">
                                      <p:cBhvr>
                                        <p:cTn id="184" dur="500"/>
                                        <p:tgtEl>
                                          <p:spTgt spid="5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60"/>
                                        </p:tgtEl>
                                        <p:attrNameLst>
                                          <p:attrName>style.visibility</p:attrName>
                                        </p:attrNameLst>
                                      </p:cBhvr>
                                      <p:to>
                                        <p:strVal val="visible"/>
                                      </p:to>
                                    </p:set>
                                    <p:animEffect transition="in" filter="fade">
                                      <p:cBhvr>
                                        <p:cTn id="18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8" restart="whenNotActive" fill="hold" evtFilter="cancelBubble" nodeType="interactiveSeq">
                <p:stCondLst>
                  <p:cond evt="onClick" delay="0">
                    <p:tgtEl>
                      <p:spTgt spid="7"/>
                    </p:tgtEl>
                  </p:cond>
                </p:stCondLst>
                <p:endSync evt="end" delay="0">
                  <p:rtn val="all"/>
                </p:endSync>
                <p:childTnLst>
                  <p:par>
                    <p:cTn id="189" fill="hold">
                      <p:stCondLst>
                        <p:cond delay="0"/>
                      </p:stCondLst>
                      <p:childTnLst>
                        <p:par>
                          <p:cTn id="190" fill="hold">
                            <p:stCondLst>
                              <p:cond delay="0"/>
                            </p:stCondLst>
                            <p:childTnLst>
                              <p:par>
                                <p:cTn id="191" presetID="1" presetClass="exit" presetSubtype="0" fill="hold" grpId="1" nodeType="withEffect">
                                  <p:stCondLst>
                                    <p:cond delay="0"/>
                                  </p:stCondLst>
                                  <p:childTnLst>
                                    <p:set>
                                      <p:cBhvr>
                                        <p:cTn id="19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3" restart="whenNotActive" fill="hold" evtFilter="cancelBubble" nodeType="interactiveSeq">
                <p:stCondLst>
                  <p:cond evt="onClick" delay="0">
                    <p:tgtEl>
                      <p:spTgt spid="36"/>
                    </p:tgtEl>
                  </p:cond>
                </p:stCondLst>
                <p:endSync evt="end" delay="0">
                  <p:rtn val="all"/>
                </p:endSync>
                <p:childTnLst>
                  <p:par>
                    <p:cTn id="194" fill="hold">
                      <p:stCondLst>
                        <p:cond delay="0"/>
                      </p:stCondLst>
                      <p:childTnLst>
                        <p:par>
                          <p:cTn id="195" fill="hold">
                            <p:stCondLst>
                              <p:cond delay="0"/>
                            </p:stCondLst>
                            <p:childTnLst>
                              <p:par>
                                <p:cTn id="196" presetID="1" presetClass="exit" presetSubtype="0" fill="hold" grpId="1" nodeType="withEffect">
                                  <p:stCondLst>
                                    <p:cond delay="0"/>
                                  </p:stCondLst>
                                  <p:childTnLst>
                                    <p:set>
                                      <p:cBhvr>
                                        <p:cTn id="19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8" restart="whenNotActive" fill="hold" evtFilter="cancelBubble" nodeType="interactiveSeq">
                <p:stCondLst>
                  <p:cond evt="onClick" delay="0">
                    <p:tgtEl>
                      <p:spTgt spid="37"/>
                    </p:tgtEl>
                  </p:cond>
                </p:stCondLst>
                <p:endSync evt="end" delay="0">
                  <p:rtn val="all"/>
                </p:endSync>
                <p:childTnLst>
                  <p:par>
                    <p:cTn id="199" fill="hold">
                      <p:stCondLst>
                        <p:cond delay="0"/>
                      </p:stCondLst>
                      <p:childTnLst>
                        <p:par>
                          <p:cTn id="200" fill="hold">
                            <p:stCondLst>
                              <p:cond delay="0"/>
                            </p:stCondLst>
                            <p:childTnLst>
                              <p:par>
                                <p:cTn id="201" presetID="1" presetClass="exit" presetSubtype="0" fill="hold" grpId="1" nodeType="withEffect">
                                  <p:stCondLst>
                                    <p:cond delay="0"/>
                                  </p:stCondLst>
                                  <p:childTnLst>
                                    <p:set>
                                      <p:cBhvr>
                                        <p:cTn id="202"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3" restart="whenNotActive" fill="hold" evtFilter="cancelBubble" nodeType="interactiveSeq">
                <p:stCondLst>
                  <p:cond evt="onClick" delay="0">
                    <p:tgtEl>
                      <p:spTgt spid="38"/>
                    </p:tgtEl>
                  </p:cond>
                </p:stCondLst>
                <p:endSync evt="end" delay="0">
                  <p:rtn val="all"/>
                </p:endSync>
                <p:childTnLst>
                  <p:par>
                    <p:cTn id="204" fill="hold">
                      <p:stCondLst>
                        <p:cond delay="0"/>
                      </p:stCondLst>
                      <p:childTnLst>
                        <p:par>
                          <p:cTn id="205" fill="hold">
                            <p:stCondLst>
                              <p:cond delay="0"/>
                            </p:stCondLst>
                            <p:childTnLst>
                              <p:par>
                                <p:cTn id="206" presetID="1" presetClass="exit" presetSubtype="0" fill="hold" grpId="1" nodeType="withEffect">
                                  <p:stCondLst>
                                    <p:cond delay="0"/>
                                  </p:stCondLst>
                                  <p:childTnLst>
                                    <p:set>
                                      <p:cBhvr>
                                        <p:cTn id="207"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8" restart="whenNotActive" fill="hold" evtFilter="cancelBubble" nodeType="interactiveSeq">
                <p:stCondLst>
                  <p:cond evt="onClick" delay="0">
                    <p:tgtEl>
                      <p:spTgt spid="39"/>
                    </p:tgtEl>
                  </p:cond>
                </p:stCondLst>
                <p:endSync evt="end" delay="0">
                  <p:rtn val="all"/>
                </p:endSync>
                <p:childTnLst>
                  <p:par>
                    <p:cTn id="209" fill="hold">
                      <p:stCondLst>
                        <p:cond delay="0"/>
                      </p:stCondLst>
                      <p:childTnLst>
                        <p:par>
                          <p:cTn id="210" fill="hold">
                            <p:stCondLst>
                              <p:cond delay="0"/>
                            </p:stCondLst>
                            <p:childTnLst>
                              <p:par>
                                <p:cTn id="211" presetID="1" presetClass="exit" presetSubtype="0" fill="hold" grpId="1" nodeType="withEffect">
                                  <p:stCondLst>
                                    <p:cond delay="0"/>
                                  </p:stCondLst>
                                  <p:childTnLst>
                                    <p:set>
                                      <p:cBhvr>
                                        <p:cTn id="212"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13" restart="whenNotActive" fill="hold" evtFilter="cancelBubble" nodeType="interactiveSeq">
                <p:stCondLst>
                  <p:cond evt="onClick" delay="0">
                    <p:tgtEl>
                      <p:spTgt spid="41"/>
                    </p:tgtEl>
                  </p:cond>
                </p:stCondLst>
                <p:endSync evt="end" delay="0">
                  <p:rtn val="all"/>
                </p:endSync>
                <p:childTnLst>
                  <p:par>
                    <p:cTn id="214" fill="hold">
                      <p:stCondLst>
                        <p:cond delay="0"/>
                      </p:stCondLst>
                      <p:childTnLst>
                        <p:par>
                          <p:cTn id="215" fill="hold">
                            <p:stCondLst>
                              <p:cond delay="0"/>
                            </p:stCondLst>
                            <p:childTnLst>
                              <p:par>
                                <p:cTn id="216" presetID="1" presetClass="exit" presetSubtype="0" fill="hold" grpId="1" nodeType="withEffect">
                                  <p:stCondLst>
                                    <p:cond delay="0"/>
                                  </p:stCondLst>
                                  <p:childTnLst>
                                    <p:set>
                                      <p:cBhvr>
                                        <p:cTn id="217"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18" restart="whenNotActive" fill="hold" evtFilter="cancelBubble" nodeType="interactiveSeq">
                <p:stCondLst>
                  <p:cond evt="onClick" delay="0">
                    <p:tgtEl>
                      <p:spTgt spid="44"/>
                    </p:tgtEl>
                  </p:cond>
                </p:stCondLst>
                <p:endSync evt="end" delay="0">
                  <p:rtn val="all"/>
                </p:endSync>
                <p:childTnLst>
                  <p:par>
                    <p:cTn id="219" fill="hold">
                      <p:stCondLst>
                        <p:cond delay="0"/>
                      </p:stCondLst>
                      <p:childTnLst>
                        <p:par>
                          <p:cTn id="220" fill="hold">
                            <p:stCondLst>
                              <p:cond delay="0"/>
                            </p:stCondLst>
                            <p:childTnLst>
                              <p:par>
                                <p:cTn id="221" presetID="1" presetClass="exit" presetSubtype="0" fill="hold" grpId="1" nodeType="withEffect">
                                  <p:stCondLst>
                                    <p:cond delay="0"/>
                                  </p:stCondLst>
                                  <p:childTnLst>
                                    <p:set>
                                      <p:cBhvr>
                                        <p:cTn id="222"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23" restart="whenNotActive" fill="hold" evtFilter="cancelBubble" nodeType="interactiveSeq">
                <p:stCondLst>
                  <p:cond evt="onClick" delay="0">
                    <p:tgtEl>
                      <p:spTgt spid="45"/>
                    </p:tgtEl>
                  </p:cond>
                </p:stCondLst>
                <p:endSync evt="end" delay="0">
                  <p:rtn val="all"/>
                </p:endSync>
                <p:childTnLst>
                  <p:par>
                    <p:cTn id="224" fill="hold">
                      <p:stCondLst>
                        <p:cond delay="0"/>
                      </p:stCondLst>
                      <p:childTnLst>
                        <p:par>
                          <p:cTn id="225" fill="hold">
                            <p:stCondLst>
                              <p:cond delay="0"/>
                            </p:stCondLst>
                            <p:childTnLst>
                              <p:par>
                                <p:cTn id="226" presetID="1" presetClass="exit" presetSubtype="0" fill="hold" grpId="1" nodeType="withEffect">
                                  <p:stCondLst>
                                    <p:cond delay="0"/>
                                  </p:stCondLst>
                                  <p:childTnLst>
                                    <p:set>
                                      <p:cBhvr>
                                        <p:cTn id="22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28" restart="whenNotActive" fill="hold" evtFilter="cancelBubble" nodeType="interactiveSeq">
                <p:stCondLst>
                  <p:cond evt="onClick" delay="0">
                    <p:tgtEl>
                      <p:spTgt spid="46"/>
                    </p:tgtEl>
                  </p:cond>
                </p:stCondLst>
                <p:endSync evt="end" delay="0">
                  <p:rtn val="all"/>
                </p:endSync>
                <p:childTnLst>
                  <p:par>
                    <p:cTn id="229" fill="hold">
                      <p:stCondLst>
                        <p:cond delay="0"/>
                      </p:stCondLst>
                      <p:childTnLst>
                        <p:par>
                          <p:cTn id="230" fill="hold">
                            <p:stCondLst>
                              <p:cond delay="0"/>
                            </p:stCondLst>
                            <p:childTnLst>
                              <p:par>
                                <p:cTn id="231" presetID="1" presetClass="exit" presetSubtype="0" fill="hold" grpId="1" nodeType="withEffect">
                                  <p:stCondLst>
                                    <p:cond delay="0"/>
                                  </p:stCondLst>
                                  <p:childTnLst>
                                    <p:set>
                                      <p:cBhvr>
                                        <p:cTn id="232"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33" restart="whenNotActive" fill="hold" evtFilter="cancelBubble" nodeType="interactiveSeq">
                <p:stCondLst>
                  <p:cond evt="onClick" delay="0">
                    <p:tgtEl>
                      <p:spTgt spid="47"/>
                    </p:tgtEl>
                  </p:cond>
                </p:stCondLst>
                <p:endSync evt="end" delay="0">
                  <p:rtn val="all"/>
                </p:endSync>
                <p:childTnLst>
                  <p:par>
                    <p:cTn id="234" fill="hold">
                      <p:stCondLst>
                        <p:cond delay="0"/>
                      </p:stCondLst>
                      <p:childTnLst>
                        <p:par>
                          <p:cTn id="235" fill="hold">
                            <p:stCondLst>
                              <p:cond delay="0"/>
                            </p:stCondLst>
                            <p:childTnLst>
                              <p:par>
                                <p:cTn id="236" presetID="1" presetClass="exit" presetSubtype="0" fill="hold" grpId="1" nodeType="withEffect">
                                  <p:stCondLst>
                                    <p:cond delay="0"/>
                                  </p:stCondLst>
                                  <p:childTnLst>
                                    <p:set>
                                      <p:cBhvr>
                                        <p:cTn id="237"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38" restart="whenNotActive" fill="hold" evtFilter="cancelBubble" nodeType="interactiveSeq">
                <p:stCondLst>
                  <p:cond evt="onClick" delay="0">
                    <p:tgtEl>
                      <p:spTgt spid="48"/>
                    </p:tgtEl>
                  </p:cond>
                </p:stCondLst>
                <p:endSync evt="end" delay="0">
                  <p:rtn val="all"/>
                </p:endSync>
                <p:childTnLst>
                  <p:par>
                    <p:cTn id="239" fill="hold">
                      <p:stCondLst>
                        <p:cond delay="0"/>
                      </p:stCondLst>
                      <p:childTnLst>
                        <p:par>
                          <p:cTn id="240" fill="hold">
                            <p:stCondLst>
                              <p:cond delay="0"/>
                            </p:stCondLst>
                            <p:childTnLst>
                              <p:par>
                                <p:cTn id="241" presetID="1" presetClass="exit" presetSubtype="0" fill="hold" grpId="1" nodeType="withEffect">
                                  <p:stCondLst>
                                    <p:cond delay="0"/>
                                  </p:stCondLst>
                                  <p:childTnLst>
                                    <p:set>
                                      <p:cBhvr>
                                        <p:cTn id="242"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43" restart="whenNotActive" fill="hold" evtFilter="cancelBubble" nodeType="interactiveSeq">
                <p:stCondLst>
                  <p:cond evt="onClick" delay="0">
                    <p:tgtEl>
                      <p:spTgt spid="50"/>
                    </p:tgtEl>
                  </p:cond>
                </p:stCondLst>
                <p:endSync evt="end" delay="0">
                  <p:rtn val="all"/>
                </p:endSync>
                <p:childTnLst>
                  <p:par>
                    <p:cTn id="244" fill="hold">
                      <p:stCondLst>
                        <p:cond delay="0"/>
                      </p:stCondLst>
                      <p:childTnLst>
                        <p:par>
                          <p:cTn id="245" fill="hold">
                            <p:stCondLst>
                              <p:cond delay="0"/>
                            </p:stCondLst>
                            <p:childTnLst>
                              <p:par>
                                <p:cTn id="246" presetID="1" presetClass="exit" presetSubtype="0" fill="hold" grpId="1" nodeType="withEffect">
                                  <p:stCondLst>
                                    <p:cond delay="0"/>
                                  </p:stCondLst>
                                  <p:childTnLst>
                                    <p:set>
                                      <p:cBhvr>
                                        <p:cTn id="24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48" restart="whenNotActive" fill="hold" evtFilter="cancelBubble" nodeType="interactiveSeq">
                <p:stCondLst>
                  <p:cond evt="onClick" delay="0">
                    <p:tgtEl>
                      <p:spTgt spid="51"/>
                    </p:tgtEl>
                  </p:cond>
                </p:stCondLst>
                <p:endSync evt="end" delay="0">
                  <p:rtn val="all"/>
                </p:endSync>
                <p:childTnLst>
                  <p:par>
                    <p:cTn id="249" fill="hold">
                      <p:stCondLst>
                        <p:cond delay="0"/>
                      </p:stCondLst>
                      <p:childTnLst>
                        <p:par>
                          <p:cTn id="250" fill="hold">
                            <p:stCondLst>
                              <p:cond delay="0"/>
                            </p:stCondLst>
                            <p:childTnLst>
                              <p:par>
                                <p:cTn id="251" presetID="1" presetClass="exit" presetSubtype="0" fill="hold" grpId="1" nodeType="withEffect">
                                  <p:stCondLst>
                                    <p:cond delay="0"/>
                                  </p:stCondLst>
                                  <p:childTnLst>
                                    <p:set>
                                      <p:cBhvr>
                                        <p:cTn id="252"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53" restart="whenNotActive" fill="hold" evtFilter="cancelBubble" nodeType="interactiveSeq">
                <p:stCondLst>
                  <p:cond evt="onClick" delay="0">
                    <p:tgtEl>
                      <p:spTgt spid="52"/>
                    </p:tgtEl>
                  </p:cond>
                </p:stCondLst>
                <p:endSync evt="end" delay="0">
                  <p:rtn val="all"/>
                </p:endSync>
                <p:childTnLst>
                  <p:par>
                    <p:cTn id="254" fill="hold">
                      <p:stCondLst>
                        <p:cond delay="0"/>
                      </p:stCondLst>
                      <p:childTnLst>
                        <p:par>
                          <p:cTn id="255" fill="hold">
                            <p:stCondLst>
                              <p:cond delay="0"/>
                            </p:stCondLst>
                            <p:childTnLst>
                              <p:par>
                                <p:cTn id="256" presetID="1" presetClass="exit" presetSubtype="0" fill="hold" grpId="1" nodeType="withEffect">
                                  <p:stCondLst>
                                    <p:cond delay="0"/>
                                  </p:stCondLst>
                                  <p:childTnLst>
                                    <p:set>
                                      <p:cBhvr>
                                        <p:cTn id="257"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58" restart="whenNotActive" fill="hold" evtFilter="cancelBubble" nodeType="interactiveSeq">
                <p:stCondLst>
                  <p:cond evt="onClick" delay="0">
                    <p:tgtEl>
                      <p:spTgt spid="53"/>
                    </p:tgtEl>
                  </p:cond>
                </p:stCondLst>
                <p:endSync evt="end" delay="0">
                  <p:rtn val="all"/>
                </p:endSync>
                <p:childTnLst>
                  <p:par>
                    <p:cTn id="259" fill="hold">
                      <p:stCondLst>
                        <p:cond delay="0"/>
                      </p:stCondLst>
                      <p:childTnLst>
                        <p:par>
                          <p:cTn id="260" fill="hold">
                            <p:stCondLst>
                              <p:cond delay="0"/>
                            </p:stCondLst>
                            <p:childTnLst>
                              <p:par>
                                <p:cTn id="261" presetID="1" presetClass="exit" presetSubtype="0" fill="hold" grpId="1" nodeType="withEffect">
                                  <p:stCondLst>
                                    <p:cond delay="0"/>
                                  </p:stCondLst>
                                  <p:childTnLst>
                                    <p:set>
                                      <p:cBhvr>
                                        <p:cTn id="262"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63" restart="whenNotActive" fill="hold" evtFilter="cancelBubble" nodeType="interactiveSeq">
                <p:stCondLst>
                  <p:cond evt="onClick" delay="0">
                    <p:tgtEl>
                      <p:spTgt spid="54"/>
                    </p:tgtEl>
                  </p:cond>
                </p:stCondLst>
                <p:endSync evt="end" delay="0">
                  <p:rtn val="all"/>
                </p:endSync>
                <p:childTnLst>
                  <p:par>
                    <p:cTn id="264" fill="hold">
                      <p:stCondLst>
                        <p:cond delay="0"/>
                      </p:stCondLst>
                      <p:childTnLst>
                        <p:par>
                          <p:cTn id="265" fill="hold">
                            <p:stCondLst>
                              <p:cond delay="0"/>
                            </p:stCondLst>
                            <p:childTnLst>
                              <p:par>
                                <p:cTn id="266" presetID="1" presetClass="exit" presetSubtype="0" fill="hold" grpId="1" nodeType="withEffect">
                                  <p:stCondLst>
                                    <p:cond delay="0"/>
                                  </p:stCondLst>
                                  <p:childTnLst>
                                    <p:set>
                                      <p:cBhvr>
                                        <p:cTn id="26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8" restart="whenNotActive" fill="hold" evtFilter="cancelBubble" nodeType="interactiveSeq">
                <p:stCondLst>
                  <p:cond evt="onClick" delay="0">
                    <p:tgtEl>
                      <p:spTgt spid="56"/>
                    </p:tgtEl>
                  </p:cond>
                </p:stCondLst>
                <p:endSync evt="end" delay="0">
                  <p:rtn val="all"/>
                </p:endSync>
                <p:childTnLst>
                  <p:par>
                    <p:cTn id="269" fill="hold">
                      <p:stCondLst>
                        <p:cond delay="0"/>
                      </p:stCondLst>
                      <p:childTnLst>
                        <p:par>
                          <p:cTn id="270" fill="hold">
                            <p:stCondLst>
                              <p:cond delay="0"/>
                            </p:stCondLst>
                            <p:childTnLst>
                              <p:par>
                                <p:cTn id="271" presetID="1" presetClass="exit" presetSubtype="0" fill="hold" grpId="1" nodeType="withEffect">
                                  <p:stCondLst>
                                    <p:cond delay="0"/>
                                  </p:stCondLst>
                                  <p:childTnLst>
                                    <p:set>
                                      <p:cBhvr>
                                        <p:cTn id="272"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73" restart="whenNotActive" fill="hold" evtFilter="cancelBubble" nodeType="interactiveSeq">
                <p:stCondLst>
                  <p:cond evt="onClick" delay="0">
                    <p:tgtEl>
                      <p:spTgt spid="57"/>
                    </p:tgtEl>
                  </p:cond>
                </p:stCondLst>
                <p:endSync evt="end" delay="0">
                  <p:rtn val="all"/>
                </p:endSync>
                <p:childTnLst>
                  <p:par>
                    <p:cTn id="274" fill="hold">
                      <p:stCondLst>
                        <p:cond delay="0"/>
                      </p:stCondLst>
                      <p:childTnLst>
                        <p:par>
                          <p:cTn id="275" fill="hold">
                            <p:stCondLst>
                              <p:cond delay="0"/>
                            </p:stCondLst>
                            <p:childTnLst>
                              <p:par>
                                <p:cTn id="276" presetID="1" presetClass="exit" presetSubtype="0" fill="hold" grpId="1" nodeType="withEffect">
                                  <p:stCondLst>
                                    <p:cond delay="0"/>
                                  </p:stCondLst>
                                  <p:childTnLst>
                                    <p:set>
                                      <p:cBhvr>
                                        <p:cTn id="277"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78" restart="whenNotActive" fill="hold" evtFilter="cancelBubble" nodeType="interactiveSeq">
                <p:stCondLst>
                  <p:cond evt="onClick" delay="0">
                    <p:tgtEl>
                      <p:spTgt spid="58"/>
                    </p:tgtEl>
                  </p:cond>
                </p:stCondLst>
                <p:endSync evt="end" delay="0">
                  <p:rtn val="all"/>
                </p:endSync>
                <p:childTnLst>
                  <p:par>
                    <p:cTn id="279" fill="hold">
                      <p:stCondLst>
                        <p:cond delay="0"/>
                      </p:stCondLst>
                      <p:childTnLst>
                        <p:par>
                          <p:cTn id="280" fill="hold">
                            <p:stCondLst>
                              <p:cond delay="0"/>
                            </p:stCondLst>
                            <p:childTnLst>
                              <p:par>
                                <p:cTn id="281" presetID="1" presetClass="exit" presetSubtype="0" fill="hold" grpId="1" nodeType="withEffect">
                                  <p:stCondLst>
                                    <p:cond delay="0"/>
                                  </p:stCondLst>
                                  <p:childTnLst>
                                    <p:set>
                                      <p:cBhvr>
                                        <p:cTn id="282"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83" restart="whenNotActive" fill="hold" evtFilter="cancelBubble" nodeType="interactiveSeq">
                <p:stCondLst>
                  <p:cond evt="onClick" delay="0">
                    <p:tgtEl>
                      <p:spTgt spid="59"/>
                    </p:tgtEl>
                  </p:cond>
                </p:stCondLst>
                <p:endSync evt="end" delay="0">
                  <p:rtn val="all"/>
                </p:endSync>
                <p:childTnLst>
                  <p:par>
                    <p:cTn id="284" fill="hold">
                      <p:stCondLst>
                        <p:cond delay="0"/>
                      </p:stCondLst>
                      <p:childTnLst>
                        <p:par>
                          <p:cTn id="285" fill="hold">
                            <p:stCondLst>
                              <p:cond delay="0"/>
                            </p:stCondLst>
                            <p:childTnLst>
                              <p:par>
                                <p:cTn id="286" presetID="1" presetClass="exit" presetSubtype="0" fill="hold" grpId="1" nodeType="withEffect">
                                  <p:stCondLst>
                                    <p:cond delay="0"/>
                                  </p:stCondLst>
                                  <p:childTnLst>
                                    <p:set>
                                      <p:cBhvr>
                                        <p:cTn id="287"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88" restart="whenNotActive" fill="hold" evtFilter="cancelBubble" nodeType="interactiveSeq">
                <p:stCondLst>
                  <p:cond evt="onClick" delay="0">
                    <p:tgtEl>
                      <p:spTgt spid="60"/>
                    </p:tgtEl>
                  </p:cond>
                </p:stCondLst>
                <p:endSync evt="end" delay="0">
                  <p:rtn val="all"/>
                </p:endSync>
                <p:childTnLst>
                  <p:par>
                    <p:cTn id="289" fill="hold">
                      <p:stCondLst>
                        <p:cond delay="0"/>
                      </p:stCondLst>
                      <p:childTnLst>
                        <p:par>
                          <p:cTn id="290" fill="hold">
                            <p:stCondLst>
                              <p:cond delay="0"/>
                            </p:stCondLst>
                            <p:childTnLst>
                              <p:par>
                                <p:cTn id="291" presetID="1" presetClass="exit" presetSubtype="0" fill="hold" grpId="1" nodeType="withEffect">
                                  <p:stCondLst>
                                    <p:cond delay="0"/>
                                  </p:stCondLst>
                                  <p:childTnLst>
                                    <p:set>
                                      <p:cBhvr>
                                        <p:cTn id="29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117" grpId="0"/>
      <p:bldP spid="116" grpId="0"/>
      <p:bldP spid="116" grpId="1"/>
      <p:bldP spid="6" grpId="0"/>
      <p:bldP spid="14" grpId="0"/>
      <p:bldP spid="14" grpId="1"/>
      <p:bldP spid="15" grpId="0"/>
      <p:bldP spid="15" grpId="1"/>
      <p:bldP spid="16" grpId="0"/>
      <p:bldP spid="16" grpId="1"/>
      <p:bldP spid="17" grpId="0"/>
      <p:bldP spid="17" grpId="1"/>
      <p:bldP spid="18" grpId="0"/>
      <p:bldP spid="18" grpId="1"/>
      <p:bldP spid="21" grpId="0"/>
      <p:bldP spid="21" grpId="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5" grpId="0"/>
      <p:bldP spid="7" grpId="0" animBg="1"/>
      <p:bldP spid="7"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2415" y="931287"/>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1892734"/>
            <a:ext cx="9399181" cy="4124206"/>
          </a:xfrm>
          <a:prstGeom prst="rect">
            <a:avLst/>
          </a:prstGeom>
          <a:noFill/>
        </p:spPr>
        <p:txBody>
          <a:bodyPr wrap="square" rtlCol="0">
            <a:spAutoFit/>
          </a:bodyPr>
          <a:lstStyle/>
          <a:p>
            <a:pPr lvl="0" algn="just">
              <a:spcBef>
                <a:spcPts val="600"/>
              </a:spcBef>
              <a:spcAft>
                <a:spcPts val="600"/>
              </a:spcAft>
              <a:defRPr/>
            </a:pPr>
            <a:r>
              <a:rPr lang="vi-VN" sz="2400" b="1">
                <a:solidFill>
                  <a:srgbClr val="002060"/>
                </a:solidFill>
                <a:latin typeface="Roboto" panose="02000000000000000000" pitchFamily="2" charset="0"/>
                <a:ea typeface="Roboto" panose="02000000000000000000" pitchFamily="2" charset="0"/>
              </a:rPr>
              <a:t>1. Khoanh vào phương án sai</a:t>
            </a:r>
            <a:r>
              <a:rPr lang="en-US" sz="2400" b="1">
                <a:solidFill>
                  <a:srgbClr val="002060"/>
                </a:solidFill>
                <a:latin typeface="Roboto" panose="02000000000000000000" pitchFamily="2" charset="0"/>
                <a:ea typeface="Roboto" panose="02000000000000000000" pitchFamily="2" charset="0"/>
              </a:rPr>
              <a: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A. </a:t>
            </a:r>
            <a:r>
              <a:rPr lang="en-US" sz="2400">
                <a:solidFill>
                  <a:srgbClr val="002060"/>
                </a:solidFill>
                <a:latin typeface="Roboto" panose="02000000000000000000" pitchFamily="2" charset="0"/>
                <a:ea typeface="Roboto" panose="02000000000000000000" pitchFamily="2" charset="0"/>
              </a:rPr>
              <a:t>Số hai trăm linh ba nghìn bốn trăm mười tám viết là 203 418.</a:t>
            </a:r>
            <a:endParaRPr lang="vi-VN" sz="2400">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B. </a:t>
            </a:r>
            <a:r>
              <a:rPr lang="en-US" sz="2400">
                <a:solidFill>
                  <a:srgbClr val="002060"/>
                </a:solidFill>
                <a:latin typeface="Roboto" panose="02000000000000000000" pitchFamily="2" charset="0"/>
                <a:ea typeface="Roboto" panose="02000000000000000000" pitchFamily="2" charset="0"/>
              </a:rPr>
              <a:t>Số một triệu viết là 1 000 000.</a:t>
            </a:r>
            <a:endParaRPr lang="vi-VN" sz="2400">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C. </a:t>
            </a:r>
            <a:r>
              <a:rPr lang="en-US" sz="2400">
                <a:solidFill>
                  <a:srgbClr val="002060"/>
                </a:solidFill>
                <a:latin typeface="Roboto" panose="02000000000000000000" pitchFamily="2" charset="0"/>
                <a:ea typeface="Roboto" panose="02000000000000000000" pitchFamily="2" charset="0"/>
              </a:rPr>
              <a:t>Số tám mươi hai nghìn không trăm mười hai viết là 820 012.</a:t>
            </a:r>
            <a:endParaRPr lang="vi-VN" sz="2400">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b="1">
                <a:solidFill>
                  <a:srgbClr val="002060"/>
                </a:solidFill>
                <a:latin typeface="Roboto" panose="02000000000000000000" pitchFamily="2" charset="0"/>
                <a:ea typeface="Roboto" panose="02000000000000000000" pitchFamily="2" charset="0"/>
              </a:rPr>
              <a:t>2. Đọc số</a:t>
            </a: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A. 424</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340………………………………………………………………………………………..………</a:t>
            </a: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B. 988</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655………………………………………………………………………………..……</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C. 675</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378………………………………………………………………………………………..………</a:t>
            </a:r>
          </a:p>
        </p:txBody>
      </p:sp>
      <p:sp>
        <p:nvSpPr>
          <p:cNvPr id="3" name="Rounded Rectangle 2"/>
          <p:cNvSpPr/>
          <p:nvPr/>
        </p:nvSpPr>
        <p:spPr>
          <a:xfrm>
            <a:off x="935665" y="1669312"/>
            <a:ext cx="9973340"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Oval 1"/>
          <p:cNvSpPr/>
          <p:nvPr/>
        </p:nvSpPr>
        <p:spPr>
          <a:xfrm>
            <a:off x="999460" y="3343706"/>
            <a:ext cx="611131" cy="6111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63429" y="4433826"/>
            <a:ext cx="69040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Bốn trăm</a:t>
            </a:r>
            <a:r>
              <a:rPr kumimoji="0" lang="en-US"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hai mươi tư nghìn ba trăm bốn mươi</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2863428" y="4958309"/>
            <a:ext cx="77903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Chín</a:t>
            </a:r>
            <a:r>
              <a:rPr kumimoji="0" lang="en-US"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trăm tám mươi tám nghìn sáu trăm năm mươi lăm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9" name="TextBox 8"/>
          <p:cNvSpPr txBox="1"/>
          <p:nvPr/>
        </p:nvSpPr>
        <p:spPr>
          <a:xfrm>
            <a:off x="2863428" y="5472433"/>
            <a:ext cx="7267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Sáu</a:t>
            </a:r>
            <a:r>
              <a:rPr kumimoji="0" lang="en-US"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trăm bảy mươi lăm nghìn ba trăm bảy mươi tám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NÊU GIÁ TRỊ CỦA TỪNG CHỮ 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412" y="1487427"/>
            <a:ext cx="965250" cy="1314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5173" y="1437187"/>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888" y="1487427"/>
            <a:ext cx="1270065" cy="13145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2219" y="1487427"/>
            <a:ext cx="1155759" cy="131451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7314" y="1500128"/>
            <a:ext cx="1282766" cy="1301817"/>
          </a:xfrm>
          <a:prstGeom prst="rect">
            <a:avLst/>
          </a:prstGeom>
        </p:spPr>
      </p:pic>
      <p:sp>
        <p:nvSpPr>
          <p:cNvPr id="16" name="TextBox 15"/>
          <p:cNvSpPr txBox="1"/>
          <p:nvPr/>
        </p:nvSpPr>
        <p:spPr>
          <a:xfrm>
            <a:off x="85806" y="3242143"/>
            <a:ext cx="198705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trăm nghìn nên có giá trị là 200 000</a:t>
            </a:r>
          </a:p>
        </p:txBody>
      </p:sp>
      <p:sp>
        <p:nvSpPr>
          <p:cNvPr id="11" name="TextBox 10"/>
          <p:cNvSpPr txBox="1"/>
          <p:nvPr/>
        </p:nvSpPr>
        <p:spPr>
          <a:xfrm>
            <a:off x="2045275" y="3242143"/>
            <a:ext cx="217958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 nghìn nên có giá trị là 30 000</a:t>
            </a:r>
          </a:p>
        </p:txBody>
      </p:sp>
      <p:sp>
        <p:nvSpPr>
          <p:cNvPr id="12" name="TextBox 11"/>
          <p:cNvSpPr txBox="1"/>
          <p:nvPr/>
        </p:nvSpPr>
        <p:spPr>
          <a:xfrm>
            <a:off x="4197269" y="3242143"/>
            <a:ext cx="194053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nghìn nên có giá trị là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4 000</a:t>
            </a:r>
          </a:p>
        </p:txBody>
      </p:sp>
      <p:sp>
        <p:nvSpPr>
          <p:cNvPr id="13" name="TextBox 12"/>
          <p:cNvSpPr txBox="1"/>
          <p:nvPr/>
        </p:nvSpPr>
        <p:spPr>
          <a:xfrm>
            <a:off x="6110216" y="3242143"/>
            <a:ext cx="208259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trăm nên có giá trị là 100</a:t>
            </a:r>
          </a:p>
        </p:txBody>
      </p:sp>
      <p:sp>
        <p:nvSpPr>
          <p:cNvPr id="15" name="TextBox 14"/>
          <p:cNvSpPr txBox="1"/>
          <p:nvPr/>
        </p:nvSpPr>
        <p:spPr>
          <a:xfrm>
            <a:off x="8165219" y="3242143"/>
            <a:ext cx="2060125"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80</a:t>
            </a:r>
          </a:p>
        </p:txBody>
      </p:sp>
      <p:sp>
        <p:nvSpPr>
          <p:cNvPr id="18" name="TextBox 17"/>
          <p:cNvSpPr txBox="1"/>
          <p:nvPr/>
        </p:nvSpPr>
        <p:spPr>
          <a:xfrm>
            <a:off x="10197754" y="3242143"/>
            <a:ext cx="174024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9</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a:t>
            </a:r>
            <a:r>
              <a:rPr lang="en-US" sz="2400">
                <a:solidFill>
                  <a:srgbClr val="002060"/>
                </a:solidFill>
                <a:latin typeface="Roboto" panose="02000000000000000000" pitchFamily="2" charset="0"/>
                <a:ea typeface="Roboto" panose="02000000000000000000" pitchFamily="2" charset="0"/>
              </a:rPr>
              <a:t>đơn vị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9</a:t>
            </a:r>
          </a:p>
        </p:txBody>
      </p:sp>
      <p:pic>
        <p:nvPicPr>
          <p:cNvPr id="2" name="Picture 1">
            <a:extLst>
              <a:ext uri="{FF2B5EF4-FFF2-40B4-BE49-F238E27FC236}">
                <a16:creationId xmlns:a16="http://schemas.microsoft.com/office/drawing/2014/main" xmlns="" id="{2F94579E-116E-864C-D437-2914373BD4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1904" y="1487427"/>
            <a:ext cx="1200212" cy="1301817"/>
          </a:xfrm>
          <a:prstGeom prst="rect">
            <a:avLst/>
          </a:prstGeom>
        </p:spPr>
      </p:pic>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1000"/>
                                        <p:tgtEl>
                                          <p:spTgt spid="11"/>
                                        </p:tgtEl>
                                      </p:cBhvr>
                                    </p:animEffect>
                                    <p:anim calcmode="lin" valueType="num">
                                      <p:cBhvr>
                                        <p:cTn id="100" dur="1000" fill="hold"/>
                                        <p:tgtEl>
                                          <p:spTgt spid="11"/>
                                        </p:tgtEl>
                                        <p:attrNameLst>
                                          <p:attrName>ppt_x</p:attrName>
                                        </p:attrNameLst>
                                      </p:cBhvr>
                                      <p:tavLst>
                                        <p:tav tm="0">
                                          <p:val>
                                            <p:strVal val="#ppt_x"/>
                                          </p:val>
                                        </p:tav>
                                        <p:tav tm="100000">
                                          <p:val>
                                            <p:strVal val="#ppt_x"/>
                                          </p:val>
                                        </p:tav>
                                      </p:tavLst>
                                    </p:anim>
                                    <p:anim calcmode="lin" valueType="num">
                                      <p:cBhvr>
                                        <p:cTn id="10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1000"/>
                                        <p:tgtEl>
                                          <p:spTgt spid="13"/>
                                        </p:tgtEl>
                                      </p:cBhvr>
                                    </p:animEffect>
                                    <p:anim calcmode="lin" valueType="num">
                                      <p:cBhvr>
                                        <p:cTn id="114" dur="1000" fill="hold"/>
                                        <p:tgtEl>
                                          <p:spTgt spid="13"/>
                                        </p:tgtEl>
                                        <p:attrNameLst>
                                          <p:attrName>ppt_x</p:attrName>
                                        </p:attrNameLst>
                                      </p:cBhvr>
                                      <p:tavLst>
                                        <p:tav tm="0">
                                          <p:val>
                                            <p:strVal val="#ppt_x"/>
                                          </p:val>
                                        </p:tav>
                                        <p:tav tm="100000">
                                          <p:val>
                                            <p:strVal val="#ppt_x"/>
                                          </p:val>
                                        </p:tav>
                                      </p:tavLst>
                                    </p:anim>
                                    <p:anim calcmode="lin" valueType="num">
                                      <p:cBhvr>
                                        <p:cTn id="1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1000"/>
                                        <p:tgtEl>
                                          <p:spTgt spid="18"/>
                                        </p:tgtEl>
                                      </p:cBhvr>
                                    </p:animEffect>
                                    <p:anim calcmode="lin" valueType="num">
                                      <p:cBhvr>
                                        <p:cTn id="128" dur="1000" fill="hold"/>
                                        <p:tgtEl>
                                          <p:spTgt spid="18"/>
                                        </p:tgtEl>
                                        <p:attrNameLst>
                                          <p:attrName>ppt_x</p:attrName>
                                        </p:attrNameLst>
                                      </p:cBhvr>
                                      <p:tavLst>
                                        <p:tav tm="0">
                                          <p:val>
                                            <p:strVal val="#ppt_x"/>
                                          </p:val>
                                        </p:tav>
                                        <p:tav tm="100000">
                                          <p:val>
                                            <p:strVal val="#ppt_x"/>
                                          </p:val>
                                        </p:tav>
                                      </p:tavLst>
                                    </p:anim>
                                    <p:anim calcmode="lin" valueType="num">
                                      <p:cBhvr>
                                        <p:cTn id="129" dur="1000" fill="hold"/>
                                        <p:tgtEl>
                                          <p:spTgt spid="18"/>
                                        </p:tgtEl>
                                        <p:attrNameLst>
                                          <p:attrName>ppt_y</p:attrName>
                                        </p:attrNameLst>
                                      </p:cBhvr>
                                      <p:tavLst>
                                        <p:tav tm="0">
                                          <p:val>
                                            <p:strVal val="#ppt_y+.1"/>
                                          </p:val>
                                        </p:tav>
                                        <p:tav tm="100000">
                                          <p:val>
                                            <p:strVal val="#ppt_y"/>
                                          </p:val>
                                        </p:tav>
                                      </p:tavLst>
                                    </p:anim>
                                  </p:childTnLst>
                                </p:cTn>
                              </p:par>
                              <p:par>
                                <p:cTn id="130" presetID="26" presetClass="entr" presetSubtype="0" fill="hold" nodeType="with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wipe(down)">
                                      <p:cBhvr>
                                        <p:cTn id="132" dur="580">
                                          <p:stCondLst>
                                            <p:cond delay="0"/>
                                          </p:stCondLst>
                                        </p:cTn>
                                        <p:tgtEl>
                                          <p:spTgt spid="2"/>
                                        </p:tgtEl>
                                      </p:cBhvr>
                                    </p:animEffect>
                                    <p:anim calcmode="lin" valueType="num">
                                      <p:cBhvr>
                                        <p:cTn id="1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8" dur="26">
                                          <p:stCondLst>
                                            <p:cond delay="650"/>
                                          </p:stCondLst>
                                        </p:cTn>
                                        <p:tgtEl>
                                          <p:spTgt spid="2"/>
                                        </p:tgtEl>
                                      </p:cBhvr>
                                      <p:to x="100000" y="60000"/>
                                    </p:animScale>
                                    <p:animScale>
                                      <p:cBhvr>
                                        <p:cTn id="139" dur="166" decel="50000">
                                          <p:stCondLst>
                                            <p:cond delay="676"/>
                                          </p:stCondLst>
                                        </p:cTn>
                                        <p:tgtEl>
                                          <p:spTgt spid="2"/>
                                        </p:tgtEl>
                                      </p:cBhvr>
                                      <p:to x="100000" y="100000"/>
                                    </p:animScale>
                                    <p:animScale>
                                      <p:cBhvr>
                                        <p:cTn id="140" dur="26">
                                          <p:stCondLst>
                                            <p:cond delay="1312"/>
                                          </p:stCondLst>
                                        </p:cTn>
                                        <p:tgtEl>
                                          <p:spTgt spid="2"/>
                                        </p:tgtEl>
                                      </p:cBhvr>
                                      <p:to x="100000" y="80000"/>
                                    </p:animScale>
                                    <p:animScale>
                                      <p:cBhvr>
                                        <p:cTn id="141" dur="166" decel="50000">
                                          <p:stCondLst>
                                            <p:cond delay="1338"/>
                                          </p:stCondLst>
                                        </p:cTn>
                                        <p:tgtEl>
                                          <p:spTgt spid="2"/>
                                        </p:tgtEl>
                                      </p:cBhvr>
                                      <p:to x="100000" y="100000"/>
                                    </p:animScale>
                                    <p:animScale>
                                      <p:cBhvr>
                                        <p:cTn id="142" dur="26">
                                          <p:stCondLst>
                                            <p:cond delay="1642"/>
                                          </p:stCondLst>
                                        </p:cTn>
                                        <p:tgtEl>
                                          <p:spTgt spid="2"/>
                                        </p:tgtEl>
                                      </p:cBhvr>
                                      <p:to x="100000" y="90000"/>
                                    </p:animScale>
                                    <p:animScale>
                                      <p:cBhvr>
                                        <p:cTn id="143" dur="166" decel="50000">
                                          <p:stCondLst>
                                            <p:cond delay="1668"/>
                                          </p:stCondLst>
                                        </p:cTn>
                                        <p:tgtEl>
                                          <p:spTgt spid="2"/>
                                        </p:tgtEl>
                                      </p:cBhvr>
                                      <p:to x="100000" y="100000"/>
                                    </p:animScale>
                                    <p:animScale>
                                      <p:cBhvr>
                                        <p:cTn id="144" dur="26">
                                          <p:stCondLst>
                                            <p:cond delay="1808"/>
                                          </p:stCondLst>
                                        </p:cTn>
                                        <p:tgtEl>
                                          <p:spTgt spid="2"/>
                                        </p:tgtEl>
                                      </p:cBhvr>
                                      <p:to x="100000" y="95000"/>
                                    </p:animScale>
                                    <p:animScale>
                                      <p:cBhvr>
                                        <p:cTn id="1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6" restart="whenNotActive" fill="hold" evtFilter="cancelBubble" nodeType="interactiveSeq">
                <p:stCondLst>
                  <p:cond evt="onClick" delay="0">
                    <p:tgtEl>
                      <p:spTgt spid="4"/>
                    </p:tgtEl>
                  </p:cond>
                </p:stCondLst>
                <p:endSync evt="end" delay="0">
                  <p:rtn val="all"/>
                </p:endSync>
                <p:childTnLst>
                  <p:par>
                    <p:cTn id="147" fill="hold">
                      <p:stCondLst>
                        <p:cond delay="0"/>
                      </p:stCondLst>
                      <p:childTnLst>
                        <p:par>
                          <p:cTn id="148" fill="hold">
                            <p:stCondLst>
                              <p:cond delay="0"/>
                            </p:stCondLst>
                            <p:childTnLst>
                              <p:par>
                                <p:cTn id="149" presetID="32" presetClass="emph" presetSubtype="0" repeatCount="indefinite" fill="hold" nodeType="withEffect">
                                  <p:stCondLst>
                                    <p:cond delay="0"/>
                                  </p:stCondLst>
                                  <p:endCondLst>
                                    <p:cond evt="onNext" delay="0">
                                      <p:tgtEl>
                                        <p:sldTgt/>
                                      </p:tgtEl>
                                    </p:cond>
                                  </p:endCondLst>
                                  <p:childTnLst>
                                    <p:animRot by="120000">
                                      <p:cBhvr>
                                        <p:cTn id="150" dur="100" fill="hold">
                                          <p:stCondLst>
                                            <p:cond delay="0"/>
                                          </p:stCondLst>
                                        </p:cTn>
                                        <p:tgtEl>
                                          <p:spTgt spid="4"/>
                                        </p:tgtEl>
                                        <p:attrNameLst>
                                          <p:attrName>r</p:attrName>
                                        </p:attrNameLst>
                                      </p:cBhvr>
                                    </p:animRot>
                                    <p:animRot by="-240000">
                                      <p:cBhvr>
                                        <p:cTn id="151" dur="200" fill="hold">
                                          <p:stCondLst>
                                            <p:cond delay="200"/>
                                          </p:stCondLst>
                                        </p:cTn>
                                        <p:tgtEl>
                                          <p:spTgt spid="4"/>
                                        </p:tgtEl>
                                        <p:attrNameLst>
                                          <p:attrName>r</p:attrName>
                                        </p:attrNameLst>
                                      </p:cBhvr>
                                    </p:animRot>
                                    <p:animRot by="240000">
                                      <p:cBhvr>
                                        <p:cTn id="152" dur="200" fill="hold">
                                          <p:stCondLst>
                                            <p:cond delay="400"/>
                                          </p:stCondLst>
                                        </p:cTn>
                                        <p:tgtEl>
                                          <p:spTgt spid="4"/>
                                        </p:tgtEl>
                                        <p:attrNameLst>
                                          <p:attrName>r</p:attrName>
                                        </p:attrNameLst>
                                      </p:cBhvr>
                                    </p:animRot>
                                    <p:animRot by="-240000">
                                      <p:cBhvr>
                                        <p:cTn id="153" dur="200" fill="hold">
                                          <p:stCondLst>
                                            <p:cond delay="600"/>
                                          </p:stCondLst>
                                        </p:cTn>
                                        <p:tgtEl>
                                          <p:spTgt spid="4"/>
                                        </p:tgtEl>
                                        <p:attrNameLst>
                                          <p:attrName>r</p:attrName>
                                        </p:attrNameLst>
                                      </p:cBhvr>
                                    </p:animRot>
                                    <p:animRot by="120000">
                                      <p:cBhvr>
                                        <p:cTn id="154"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155" restart="whenNotActive" fill="hold" evtFilter="cancelBubble" nodeType="interactiveSeq">
                <p:stCondLst>
                  <p:cond evt="onClick" delay="0">
                    <p:tgtEl>
                      <p:spTgt spid="14"/>
                    </p:tgtEl>
                  </p:cond>
                </p:stCondLst>
                <p:endSync evt="end" delay="0">
                  <p:rtn val="all"/>
                </p:endSync>
                <p:childTnLst>
                  <p:par>
                    <p:cTn id="156" fill="hold">
                      <p:stCondLst>
                        <p:cond delay="0"/>
                      </p:stCondLst>
                      <p:childTnLst>
                        <p:par>
                          <p:cTn id="157" fill="hold">
                            <p:stCondLst>
                              <p:cond delay="0"/>
                            </p:stCondLst>
                            <p:childTnLst>
                              <p:par>
                                <p:cTn id="158" presetID="32" presetClass="emph" presetSubtype="0" repeatCount="indefinite" fill="hold" nodeType="clickEffect">
                                  <p:stCondLst>
                                    <p:cond delay="0"/>
                                  </p:stCondLst>
                                  <p:endCondLst>
                                    <p:cond evt="onNext" delay="0">
                                      <p:tgtEl>
                                        <p:sldTgt/>
                                      </p:tgtEl>
                                    </p:cond>
                                  </p:endCondLst>
                                  <p:childTnLst>
                                    <p:animRot by="120000">
                                      <p:cBhvr>
                                        <p:cTn id="159" dur="100" fill="hold">
                                          <p:stCondLst>
                                            <p:cond delay="0"/>
                                          </p:stCondLst>
                                        </p:cTn>
                                        <p:tgtEl>
                                          <p:spTgt spid="14"/>
                                        </p:tgtEl>
                                        <p:attrNameLst>
                                          <p:attrName>r</p:attrName>
                                        </p:attrNameLst>
                                      </p:cBhvr>
                                    </p:animRot>
                                    <p:animRot by="-240000">
                                      <p:cBhvr>
                                        <p:cTn id="160" dur="200" fill="hold">
                                          <p:stCondLst>
                                            <p:cond delay="200"/>
                                          </p:stCondLst>
                                        </p:cTn>
                                        <p:tgtEl>
                                          <p:spTgt spid="14"/>
                                        </p:tgtEl>
                                        <p:attrNameLst>
                                          <p:attrName>r</p:attrName>
                                        </p:attrNameLst>
                                      </p:cBhvr>
                                    </p:animRot>
                                    <p:animRot by="240000">
                                      <p:cBhvr>
                                        <p:cTn id="161" dur="200" fill="hold">
                                          <p:stCondLst>
                                            <p:cond delay="400"/>
                                          </p:stCondLst>
                                        </p:cTn>
                                        <p:tgtEl>
                                          <p:spTgt spid="14"/>
                                        </p:tgtEl>
                                        <p:attrNameLst>
                                          <p:attrName>r</p:attrName>
                                        </p:attrNameLst>
                                      </p:cBhvr>
                                    </p:animRot>
                                    <p:animRot by="-240000">
                                      <p:cBhvr>
                                        <p:cTn id="162" dur="200" fill="hold">
                                          <p:stCondLst>
                                            <p:cond delay="600"/>
                                          </p:stCondLst>
                                        </p:cTn>
                                        <p:tgtEl>
                                          <p:spTgt spid="14"/>
                                        </p:tgtEl>
                                        <p:attrNameLst>
                                          <p:attrName>r</p:attrName>
                                        </p:attrNameLst>
                                      </p:cBhvr>
                                    </p:animRot>
                                    <p:animRot by="120000">
                                      <p:cBhvr>
                                        <p:cTn id="163"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164" restart="whenNotActive" fill="hold" evtFilter="cancelBubble" nodeType="interactiveSeq">
                <p:stCondLst>
                  <p:cond evt="onClick" delay="0">
                    <p:tgtEl>
                      <p:spTgt spid="8"/>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repeatCount="indefinite" fill="hold" nodeType="clickEffect">
                                  <p:stCondLst>
                                    <p:cond delay="0"/>
                                  </p:stCondLst>
                                  <p:endCondLst>
                                    <p:cond evt="onNext" delay="0">
                                      <p:tgtEl>
                                        <p:sldTgt/>
                                      </p:tgtEl>
                                    </p:cond>
                                  </p:endCondLst>
                                  <p:childTnLst>
                                    <p:animRot by="120000">
                                      <p:cBhvr>
                                        <p:cTn id="168" dur="100" fill="hold">
                                          <p:stCondLst>
                                            <p:cond delay="0"/>
                                          </p:stCondLst>
                                        </p:cTn>
                                        <p:tgtEl>
                                          <p:spTgt spid="8"/>
                                        </p:tgtEl>
                                        <p:attrNameLst>
                                          <p:attrName>r</p:attrName>
                                        </p:attrNameLst>
                                      </p:cBhvr>
                                    </p:animRot>
                                    <p:animRot by="-240000">
                                      <p:cBhvr>
                                        <p:cTn id="169" dur="200" fill="hold">
                                          <p:stCondLst>
                                            <p:cond delay="200"/>
                                          </p:stCondLst>
                                        </p:cTn>
                                        <p:tgtEl>
                                          <p:spTgt spid="8"/>
                                        </p:tgtEl>
                                        <p:attrNameLst>
                                          <p:attrName>r</p:attrName>
                                        </p:attrNameLst>
                                      </p:cBhvr>
                                    </p:animRot>
                                    <p:animRot by="240000">
                                      <p:cBhvr>
                                        <p:cTn id="170" dur="200" fill="hold">
                                          <p:stCondLst>
                                            <p:cond delay="400"/>
                                          </p:stCondLst>
                                        </p:cTn>
                                        <p:tgtEl>
                                          <p:spTgt spid="8"/>
                                        </p:tgtEl>
                                        <p:attrNameLst>
                                          <p:attrName>r</p:attrName>
                                        </p:attrNameLst>
                                      </p:cBhvr>
                                    </p:animRot>
                                    <p:animRot by="-240000">
                                      <p:cBhvr>
                                        <p:cTn id="171" dur="200" fill="hold">
                                          <p:stCondLst>
                                            <p:cond delay="600"/>
                                          </p:stCondLst>
                                        </p:cTn>
                                        <p:tgtEl>
                                          <p:spTgt spid="8"/>
                                        </p:tgtEl>
                                        <p:attrNameLst>
                                          <p:attrName>r</p:attrName>
                                        </p:attrNameLst>
                                      </p:cBhvr>
                                    </p:animRot>
                                    <p:animRot by="120000">
                                      <p:cBhvr>
                                        <p:cTn id="172"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173" restart="whenNotActive" fill="hold" evtFilter="cancelBubble" nodeType="interactiveSeq">
                <p:stCondLst>
                  <p:cond evt="onClick" delay="0">
                    <p:tgtEl>
                      <p:spTgt spid="6"/>
                    </p:tgtEl>
                  </p:cond>
                </p:stCondLst>
                <p:endSync evt="end" delay="0">
                  <p:rtn val="all"/>
                </p:endSync>
                <p:childTnLst>
                  <p:par>
                    <p:cTn id="174" fill="hold">
                      <p:stCondLst>
                        <p:cond delay="0"/>
                      </p:stCondLst>
                      <p:childTnLst>
                        <p:par>
                          <p:cTn id="175" fill="hold">
                            <p:stCondLst>
                              <p:cond delay="0"/>
                            </p:stCondLst>
                            <p:childTnLst>
                              <p:par>
                                <p:cTn id="176" presetID="32" presetClass="emph" presetSubtype="0" repeatCount="indefinite" fill="hold" nodeType="clickEffect">
                                  <p:stCondLst>
                                    <p:cond delay="0"/>
                                  </p:stCondLst>
                                  <p:endCondLst>
                                    <p:cond evt="onNext" delay="0">
                                      <p:tgtEl>
                                        <p:sldTgt/>
                                      </p:tgtEl>
                                    </p:cond>
                                  </p:endCondLst>
                                  <p:childTnLst>
                                    <p:animRot by="120000">
                                      <p:cBhvr>
                                        <p:cTn id="177" dur="100" fill="hold">
                                          <p:stCondLst>
                                            <p:cond delay="0"/>
                                          </p:stCondLst>
                                        </p:cTn>
                                        <p:tgtEl>
                                          <p:spTgt spid="6"/>
                                        </p:tgtEl>
                                        <p:attrNameLst>
                                          <p:attrName>r</p:attrName>
                                        </p:attrNameLst>
                                      </p:cBhvr>
                                    </p:animRot>
                                    <p:animRot by="-240000">
                                      <p:cBhvr>
                                        <p:cTn id="178" dur="200" fill="hold">
                                          <p:stCondLst>
                                            <p:cond delay="200"/>
                                          </p:stCondLst>
                                        </p:cTn>
                                        <p:tgtEl>
                                          <p:spTgt spid="6"/>
                                        </p:tgtEl>
                                        <p:attrNameLst>
                                          <p:attrName>r</p:attrName>
                                        </p:attrNameLst>
                                      </p:cBhvr>
                                    </p:animRot>
                                    <p:animRot by="240000">
                                      <p:cBhvr>
                                        <p:cTn id="179" dur="200" fill="hold">
                                          <p:stCondLst>
                                            <p:cond delay="400"/>
                                          </p:stCondLst>
                                        </p:cTn>
                                        <p:tgtEl>
                                          <p:spTgt spid="6"/>
                                        </p:tgtEl>
                                        <p:attrNameLst>
                                          <p:attrName>r</p:attrName>
                                        </p:attrNameLst>
                                      </p:cBhvr>
                                    </p:animRot>
                                    <p:animRot by="-240000">
                                      <p:cBhvr>
                                        <p:cTn id="180" dur="200" fill="hold">
                                          <p:stCondLst>
                                            <p:cond delay="600"/>
                                          </p:stCondLst>
                                        </p:cTn>
                                        <p:tgtEl>
                                          <p:spTgt spid="6"/>
                                        </p:tgtEl>
                                        <p:attrNameLst>
                                          <p:attrName>r</p:attrName>
                                        </p:attrNameLst>
                                      </p:cBhvr>
                                    </p:animRot>
                                    <p:animRot by="120000">
                                      <p:cBhvr>
                                        <p:cTn id="181"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182" restart="whenNotActive" fill="hold" evtFilter="cancelBubble" nodeType="interactiveSeq">
                <p:stCondLst>
                  <p:cond evt="onClick" delay="0">
                    <p:tgtEl>
                      <p:spTgt spid="3"/>
                    </p:tgtEl>
                  </p:cond>
                </p:stCondLst>
                <p:endSync evt="end" delay="0">
                  <p:rtn val="all"/>
                </p:endSync>
                <p:childTnLst>
                  <p:par>
                    <p:cTn id="183" fill="hold">
                      <p:stCondLst>
                        <p:cond delay="0"/>
                      </p:stCondLst>
                      <p:childTnLst>
                        <p:par>
                          <p:cTn id="184" fill="hold">
                            <p:stCondLst>
                              <p:cond delay="0"/>
                            </p:stCondLst>
                            <p:childTnLst>
                              <p:par>
                                <p:cTn id="185" presetID="32" presetClass="emph" presetSubtype="0" repeatCount="indefinite" fill="hold" nodeType="clickEffect">
                                  <p:stCondLst>
                                    <p:cond delay="0"/>
                                  </p:stCondLst>
                                  <p:endCondLst>
                                    <p:cond evt="onNext" delay="0">
                                      <p:tgtEl>
                                        <p:sldTgt/>
                                      </p:tgtEl>
                                    </p:cond>
                                  </p:endCondLst>
                                  <p:childTnLst>
                                    <p:animRot by="120000">
                                      <p:cBhvr>
                                        <p:cTn id="186" dur="100" fill="hold">
                                          <p:stCondLst>
                                            <p:cond delay="0"/>
                                          </p:stCondLst>
                                        </p:cTn>
                                        <p:tgtEl>
                                          <p:spTgt spid="3"/>
                                        </p:tgtEl>
                                        <p:attrNameLst>
                                          <p:attrName>r</p:attrName>
                                        </p:attrNameLst>
                                      </p:cBhvr>
                                    </p:animRot>
                                    <p:animRot by="-240000">
                                      <p:cBhvr>
                                        <p:cTn id="187" dur="200" fill="hold">
                                          <p:stCondLst>
                                            <p:cond delay="200"/>
                                          </p:stCondLst>
                                        </p:cTn>
                                        <p:tgtEl>
                                          <p:spTgt spid="3"/>
                                        </p:tgtEl>
                                        <p:attrNameLst>
                                          <p:attrName>r</p:attrName>
                                        </p:attrNameLst>
                                      </p:cBhvr>
                                    </p:animRot>
                                    <p:animRot by="240000">
                                      <p:cBhvr>
                                        <p:cTn id="188" dur="200" fill="hold">
                                          <p:stCondLst>
                                            <p:cond delay="400"/>
                                          </p:stCondLst>
                                        </p:cTn>
                                        <p:tgtEl>
                                          <p:spTgt spid="3"/>
                                        </p:tgtEl>
                                        <p:attrNameLst>
                                          <p:attrName>r</p:attrName>
                                        </p:attrNameLst>
                                      </p:cBhvr>
                                    </p:animRot>
                                    <p:animRot by="-240000">
                                      <p:cBhvr>
                                        <p:cTn id="189" dur="200" fill="hold">
                                          <p:stCondLst>
                                            <p:cond delay="600"/>
                                          </p:stCondLst>
                                        </p:cTn>
                                        <p:tgtEl>
                                          <p:spTgt spid="3"/>
                                        </p:tgtEl>
                                        <p:attrNameLst>
                                          <p:attrName>r</p:attrName>
                                        </p:attrNameLst>
                                      </p:cBhvr>
                                    </p:animRot>
                                    <p:animRot by="120000">
                                      <p:cBhvr>
                                        <p:cTn id="190"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191" restart="whenNotActive" fill="hold" evtFilter="cancelBubble" nodeType="interactiveSeq">
                <p:stCondLst>
                  <p:cond evt="onClick" delay="0">
                    <p:tgtEl>
                      <p:spTgt spid="2"/>
                    </p:tgtEl>
                  </p:cond>
                </p:stCondLst>
                <p:endSync evt="end" delay="0">
                  <p:rtn val="all"/>
                </p:endSync>
                <p:childTnLst>
                  <p:par>
                    <p:cTn id="192" fill="hold">
                      <p:stCondLst>
                        <p:cond delay="0"/>
                      </p:stCondLst>
                      <p:childTnLst>
                        <p:par>
                          <p:cTn id="193" fill="hold">
                            <p:stCondLst>
                              <p:cond delay="0"/>
                            </p:stCondLst>
                            <p:childTnLst>
                              <p:par>
                                <p:cTn id="194" presetID="32" presetClass="emph" presetSubtype="0" repeatCount="indefinite" fill="hold" nodeType="withEffect">
                                  <p:stCondLst>
                                    <p:cond delay="0"/>
                                  </p:stCondLst>
                                  <p:endCondLst>
                                    <p:cond evt="onNext" delay="0">
                                      <p:tgtEl>
                                        <p:sldTgt/>
                                      </p:tgtEl>
                                    </p:cond>
                                  </p:endCondLst>
                                  <p:childTnLst>
                                    <p:animRot by="120000">
                                      <p:cBhvr>
                                        <p:cTn id="195" dur="100" fill="hold">
                                          <p:stCondLst>
                                            <p:cond delay="0"/>
                                          </p:stCondLst>
                                        </p:cTn>
                                        <p:tgtEl>
                                          <p:spTgt spid="2"/>
                                        </p:tgtEl>
                                        <p:attrNameLst>
                                          <p:attrName>r</p:attrName>
                                        </p:attrNameLst>
                                      </p:cBhvr>
                                    </p:animRot>
                                    <p:animRot by="-240000">
                                      <p:cBhvr>
                                        <p:cTn id="196" dur="200" fill="hold">
                                          <p:stCondLst>
                                            <p:cond delay="200"/>
                                          </p:stCondLst>
                                        </p:cTn>
                                        <p:tgtEl>
                                          <p:spTgt spid="2"/>
                                        </p:tgtEl>
                                        <p:attrNameLst>
                                          <p:attrName>r</p:attrName>
                                        </p:attrNameLst>
                                      </p:cBhvr>
                                    </p:animRot>
                                    <p:animRot by="240000">
                                      <p:cBhvr>
                                        <p:cTn id="197" dur="200" fill="hold">
                                          <p:stCondLst>
                                            <p:cond delay="400"/>
                                          </p:stCondLst>
                                        </p:cTn>
                                        <p:tgtEl>
                                          <p:spTgt spid="2"/>
                                        </p:tgtEl>
                                        <p:attrNameLst>
                                          <p:attrName>r</p:attrName>
                                        </p:attrNameLst>
                                      </p:cBhvr>
                                    </p:animRot>
                                    <p:animRot by="-240000">
                                      <p:cBhvr>
                                        <p:cTn id="198" dur="200" fill="hold">
                                          <p:stCondLst>
                                            <p:cond delay="600"/>
                                          </p:stCondLst>
                                        </p:cTn>
                                        <p:tgtEl>
                                          <p:spTgt spid="2"/>
                                        </p:tgtEl>
                                        <p:attrNameLst>
                                          <p:attrName>r</p:attrName>
                                        </p:attrNameLst>
                                      </p:cBhvr>
                                    </p:animRot>
                                    <p:animRot by="120000">
                                      <p:cBhvr>
                                        <p:cTn id="199"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childTnLst>
        </p:cTn>
      </p:par>
    </p:tnLst>
    <p:bldLst>
      <p:bldP spid="117" grpId="0"/>
      <p:bldP spid="16" grpId="0"/>
      <p:bldP spid="11" grpId="0"/>
      <p:bldP spid="12" grpId="0"/>
      <p:bldP spid="13"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NÊU GIÁ TRỊ CỦA TỪNG CHỮ 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199" y="1223495"/>
            <a:ext cx="965250" cy="1314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720" y="1156225"/>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8442" y="1230847"/>
            <a:ext cx="1270065" cy="1314518"/>
          </a:xfrm>
          <a:prstGeom prst="rect">
            <a:avLst/>
          </a:prstGeom>
        </p:spPr>
      </p:pic>
      <p:sp>
        <p:nvSpPr>
          <p:cNvPr id="11" name="TextBox 10"/>
          <p:cNvSpPr txBox="1"/>
          <p:nvPr/>
        </p:nvSpPr>
        <p:spPr>
          <a:xfrm>
            <a:off x="431934" y="2892642"/>
            <a:ext cx="217304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 nghìn nên có giá trị là 10 000</a:t>
            </a:r>
          </a:p>
        </p:txBody>
      </p:sp>
      <p:sp>
        <p:nvSpPr>
          <p:cNvPr id="12" name="TextBox 11"/>
          <p:cNvSpPr txBox="1"/>
          <p:nvPr/>
        </p:nvSpPr>
        <p:spPr>
          <a:xfrm>
            <a:off x="2727431" y="2892642"/>
            <a:ext cx="1792431"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nghìn nên có giá trị là 2 000</a:t>
            </a:r>
          </a:p>
        </p:txBody>
      </p:sp>
      <p:sp>
        <p:nvSpPr>
          <p:cNvPr id="13" name="TextBox 12"/>
          <p:cNvSpPr txBox="1"/>
          <p:nvPr/>
        </p:nvSpPr>
        <p:spPr>
          <a:xfrm>
            <a:off x="4642316" y="2892642"/>
            <a:ext cx="21179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trăm nên có giá trị là 300</a:t>
            </a:r>
          </a:p>
        </p:txBody>
      </p:sp>
      <p:sp>
        <p:nvSpPr>
          <p:cNvPr id="15" name="TextBox 14"/>
          <p:cNvSpPr txBox="1"/>
          <p:nvPr/>
        </p:nvSpPr>
        <p:spPr>
          <a:xfrm>
            <a:off x="6882679" y="2892642"/>
            <a:ext cx="2010037"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80</a:t>
            </a:r>
          </a:p>
        </p:txBody>
      </p:sp>
      <p:sp>
        <p:nvSpPr>
          <p:cNvPr id="18" name="TextBox 17"/>
          <p:cNvSpPr txBox="1"/>
          <p:nvPr/>
        </p:nvSpPr>
        <p:spPr>
          <a:xfrm>
            <a:off x="9015168" y="2892642"/>
            <a:ext cx="205979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9</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a:t>
            </a:r>
            <a:r>
              <a:rPr lang="en-US" sz="2400">
                <a:solidFill>
                  <a:srgbClr val="002060"/>
                </a:solidFill>
                <a:latin typeface="Roboto" panose="02000000000000000000" pitchFamily="2" charset="0"/>
                <a:ea typeface="Roboto" panose="02000000000000000000" pitchFamily="2" charset="0"/>
              </a:rPr>
              <a:t>đơn vị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9</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3958" y="1206465"/>
            <a:ext cx="1200212" cy="1301817"/>
          </a:xfrm>
          <a:prstGeom prst="rect">
            <a:avLst/>
          </a:prstGeom>
        </p:spPr>
      </p:pic>
      <p:pic>
        <p:nvPicPr>
          <p:cNvPr id="2" name="Picture 1">
            <a:extLst>
              <a:ext uri="{FF2B5EF4-FFF2-40B4-BE49-F238E27FC236}">
                <a16:creationId xmlns:a16="http://schemas.microsoft.com/office/drawing/2014/main" xmlns="" id="{C416DAE0-620B-C648-DED5-D5441FF578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1538" y="1185491"/>
            <a:ext cx="1282766" cy="1301817"/>
          </a:xfrm>
          <a:prstGeom prst="rect">
            <a:avLst/>
          </a:prstGeom>
        </p:spPr>
      </p:pic>
    </p:spTree>
    <p:extLst>
      <p:ext uri="{BB962C8B-B14F-4D97-AF65-F5344CB8AC3E}">
        <p14:creationId xmlns:p14="http://schemas.microsoft.com/office/powerpoint/2010/main" val="1954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80">
                                          <p:stCondLst>
                                            <p:cond delay="0"/>
                                          </p:stCondLst>
                                        </p:cTn>
                                        <p:tgtEl>
                                          <p:spTgt spid="20"/>
                                        </p:tgtEl>
                                      </p:cBhvr>
                                    </p:animEffect>
                                    <p:anim calcmode="lin" valueType="num">
                                      <p:cBhvr>
                                        <p:cTn id="5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4" dur="26">
                                          <p:stCondLst>
                                            <p:cond delay="650"/>
                                          </p:stCondLst>
                                        </p:cTn>
                                        <p:tgtEl>
                                          <p:spTgt spid="20"/>
                                        </p:tgtEl>
                                      </p:cBhvr>
                                      <p:to x="100000" y="60000"/>
                                    </p:animScale>
                                    <p:animScale>
                                      <p:cBhvr>
                                        <p:cTn id="65" dur="166" decel="50000">
                                          <p:stCondLst>
                                            <p:cond delay="676"/>
                                          </p:stCondLst>
                                        </p:cTn>
                                        <p:tgtEl>
                                          <p:spTgt spid="20"/>
                                        </p:tgtEl>
                                      </p:cBhvr>
                                      <p:to x="100000" y="100000"/>
                                    </p:animScale>
                                    <p:animScale>
                                      <p:cBhvr>
                                        <p:cTn id="66" dur="26">
                                          <p:stCondLst>
                                            <p:cond delay="1312"/>
                                          </p:stCondLst>
                                        </p:cTn>
                                        <p:tgtEl>
                                          <p:spTgt spid="20"/>
                                        </p:tgtEl>
                                      </p:cBhvr>
                                      <p:to x="100000" y="80000"/>
                                    </p:animScale>
                                    <p:animScale>
                                      <p:cBhvr>
                                        <p:cTn id="67" dur="166" decel="50000">
                                          <p:stCondLst>
                                            <p:cond delay="1338"/>
                                          </p:stCondLst>
                                        </p:cTn>
                                        <p:tgtEl>
                                          <p:spTgt spid="20"/>
                                        </p:tgtEl>
                                      </p:cBhvr>
                                      <p:to x="100000" y="100000"/>
                                    </p:animScale>
                                    <p:animScale>
                                      <p:cBhvr>
                                        <p:cTn id="68" dur="26">
                                          <p:stCondLst>
                                            <p:cond delay="1642"/>
                                          </p:stCondLst>
                                        </p:cTn>
                                        <p:tgtEl>
                                          <p:spTgt spid="20"/>
                                        </p:tgtEl>
                                      </p:cBhvr>
                                      <p:to x="100000" y="90000"/>
                                    </p:animScale>
                                    <p:animScale>
                                      <p:cBhvr>
                                        <p:cTn id="69" dur="166" decel="50000">
                                          <p:stCondLst>
                                            <p:cond delay="1668"/>
                                          </p:stCondLst>
                                        </p:cTn>
                                        <p:tgtEl>
                                          <p:spTgt spid="20"/>
                                        </p:tgtEl>
                                      </p:cBhvr>
                                      <p:to x="100000" y="100000"/>
                                    </p:animScale>
                                    <p:animScale>
                                      <p:cBhvr>
                                        <p:cTn id="70" dur="26">
                                          <p:stCondLst>
                                            <p:cond delay="1808"/>
                                          </p:stCondLst>
                                        </p:cTn>
                                        <p:tgtEl>
                                          <p:spTgt spid="20"/>
                                        </p:tgtEl>
                                      </p:cBhvr>
                                      <p:to x="100000" y="95000"/>
                                    </p:animScale>
                                    <p:animScale>
                                      <p:cBhvr>
                                        <p:cTn id="71" dur="166" decel="50000">
                                          <p:stCondLst>
                                            <p:cond delay="1834"/>
                                          </p:stCondLst>
                                        </p:cTn>
                                        <p:tgtEl>
                                          <p:spTgt spid="2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1000"/>
                                        <p:tgtEl>
                                          <p:spTgt spid="13"/>
                                        </p:tgtEl>
                                      </p:cBhvr>
                                    </p:animEffect>
                                    <p:anim calcmode="lin" valueType="num">
                                      <p:cBhvr>
                                        <p:cTn id="91" dur="1000" fill="hold"/>
                                        <p:tgtEl>
                                          <p:spTgt spid="13"/>
                                        </p:tgtEl>
                                        <p:attrNameLst>
                                          <p:attrName>ppt_x</p:attrName>
                                        </p:attrNameLst>
                                      </p:cBhvr>
                                      <p:tavLst>
                                        <p:tav tm="0">
                                          <p:val>
                                            <p:strVal val="#ppt_x"/>
                                          </p:val>
                                        </p:tav>
                                        <p:tav tm="100000">
                                          <p:val>
                                            <p:strVal val="#ppt_x"/>
                                          </p:val>
                                        </p:tav>
                                      </p:tavLst>
                                    </p:anim>
                                    <p:anim calcmode="lin" valueType="num">
                                      <p:cBhvr>
                                        <p:cTn id="9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anim calcmode="lin" valueType="num">
                                      <p:cBhvr>
                                        <p:cTn id="105" dur="1000" fill="hold"/>
                                        <p:tgtEl>
                                          <p:spTgt spid="18"/>
                                        </p:tgtEl>
                                        <p:attrNameLst>
                                          <p:attrName>ppt_x</p:attrName>
                                        </p:attrNameLst>
                                      </p:cBhvr>
                                      <p:tavLst>
                                        <p:tav tm="0">
                                          <p:val>
                                            <p:strVal val="#ppt_x"/>
                                          </p:val>
                                        </p:tav>
                                        <p:tav tm="100000">
                                          <p:val>
                                            <p:strVal val="#ppt_x"/>
                                          </p:val>
                                        </p:tav>
                                      </p:tavLst>
                                    </p:anim>
                                    <p:anim calcmode="lin" valueType="num">
                                      <p:cBhvr>
                                        <p:cTn id="106" dur="1000" fill="hold"/>
                                        <p:tgtEl>
                                          <p:spTgt spid="18"/>
                                        </p:tgtEl>
                                        <p:attrNameLst>
                                          <p:attrName>ppt_y</p:attrName>
                                        </p:attrNameLst>
                                      </p:cBhvr>
                                      <p:tavLst>
                                        <p:tav tm="0">
                                          <p:val>
                                            <p:strVal val="#ppt_y+.1"/>
                                          </p:val>
                                        </p:tav>
                                        <p:tav tm="100000">
                                          <p:val>
                                            <p:strVal val="#ppt_y"/>
                                          </p:val>
                                        </p:tav>
                                      </p:tavLst>
                                    </p:anim>
                                  </p:childTnLst>
                                </p:cTn>
                              </p:par>
                              <p:par>
                                <p:cTn id="107" presetID="26" presetClass="entr" presetSubtype="0" fill="hold" nodeType="with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wipe(down)">
                                      <p:cBhvr>
                                        <p:cTn id="109" dur="580">
                                          <p:stCondLst>
                                            <p:cond delay="0"/>
                                          </p:stCondLst>
                                        </p:cTn>
                                        <p:tgtEl>
                                          <p:spTgt spid="2"/>
                                        </p:tgtEl>
                                      </p:cBhvr>
                                    </p:animEffect>
                                    <p:anim calcmode="lin" valueType="num">
                                      <p:cBhvr>
                                        <p:cTn id="1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15" dur="26">
                                          <p:stCondLst>
                                            <p:cond delay="650"/>
                                          </p:stCondLst>
                                        </p:cTn>
                                        <p:tgtEl>
                                          <p:spTgt spid="2"/>
                                        </p:tgtEl>
                                      </p:cBhvr>
                                      <p:to x="100000" y="60000"/>
                                    </p:animScale>
                                    <p:animScale>
                                      <p:cBhvr>
                                        <p:cTn id="116" dur="166" decel="50000">
                                          <p:stCondLst>
                                            <p:cond delay="676"/>
                                          </p:stCondLst>
                                        </p:cTn>
                                        <p:tgtEl>
                                          <p:spTgt spid="2"/>
                                        </p:tgtEl>
                                      </p:cBhvr>
                                      <p:to x="100000" y="100000"/>
                                    </p:animScale>
                                    <p:animScale>
                                      <p:cBhvr>
                                        <p:cTn id="117" dur="26">
                                          <p:stCondLst>
                                            <p:cond delay="1312"/>
                                          </p:stCondLst>
                                        </p:cTn>
                                        <p:tgtEl>
                                          <p:spTgt spid="2"/>
                                        </p:tgtEl>
                                      </p:cBhvr>
                                      <p:to x="100000" y="80000"/>
                                    </p:animScale>
                                    <p:animScale>
                                      <p:cBhvr>
                                        <p:cTn id="118" dur="166" decel="50000">
                                          <p:stCondLst>
                                            <p:cond delay="1338"/>
                                          </p:stCondLst>
                                        </p:cTn>
                                        <p:tgtEl>
                                          <p:spTgt spid="2"/>
                                        </p:tgtEl>
                                      </p:cBhvr>
                                      <p:to x="100000" y="100000"/>
                                    </p:animScale>
                                    <p:animScale>
                                      <p:cBhvr>
                                        <p:cTn id="119" dur="26">
                                          <p:stCondLst>
                                            <p:cond delay="1642"/>
                                          </p:stCondLst>
                                        </p:cTn>
                                        <p:tgtEl>
                                          <p:spTgt spid="2"/>
                                        </p:tgtEl>
                                      </p:cBhvr>
                                      <p:to x="100000" y="90000"/>
                                    </p:animScale>
                                    <p:animScale>
                                      <p:cBhvr>
                                        <p:cTn id="120" dur="166" decel="50000">
                                          <p:stCondLst>
                                            <p:cond delay="1668"/>
                                          </p:stCondLst>
                                        </p:cTn>
                                        <p:tgtEl>
                                          <p:spTgt spid="2"/>
                                        </p:tgtEl>
                                      </p:cBhvr>
                                      <p:to x="100000" y="100000"/>
                                    </p:animScale>
                                    <p:animScale>
                                      <p:cBhvr>
                                        <p:cTn id="121" dur="26">
                                          <p:stCondLst>
                                            <p:cond delay="1808"/>
                                          </p:stCondLst>
                                        </p:cTn>
                                        <p:tgtEl>
                                          <p:spTgt spid="2"/>
                                        </p:tgtEl>
                                      </p:cBhvr>
                                      <p:to x="100000" y="95000"/>
                                    </p:animScale>
                                    <p:animScale>
                                      <p:cBhvr>
                                        <p:cTn id="12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3" restart="whenNotActive" fill="hold" evtFilter="cancelBubble" nodeType="interactiveSeq">
                <p:stCondLst>
                  <p:cond evt="onClick" delay="0">
                    <p:tgtEl>
                      <p:spTgt spid="4"/>
                    </p:tgtEl>
                  </p:cond>
                </p:stCondLst>
                <p:endSync evt="end" delay="0">
                  <p:rtn val="all"/>
                </p:endSync>
                <p:childTnLst>
                  <p:par>
                    <p:cTn id="124" fill="hold">
                      <p:stCondLst>
                        <p:cond delay="0"/>
                      </p:stCondLst>
                      <p:childTnLst>
                        <p:par>
                          <p:cTn id="125" fill="hold">
                            <p:stCondLst>
                              <p:cond delay="0"/>
                            </p:stCondLst>
                            <p:childTnLst>
                              <p:par>
                                <p:cTn id="126" presetID="32" presetClass="emph" presetSubtype="0" repeatCount="indefinite" fill="hold" nodeType="withEffect">
                                  <p:stCondLst>
                                    <p:cond delay="0"/>
                                  </p:stCondLst>
                                  <p:endCondLst>
                                    <p:cond evt="onNext" delay="0">
                                      <p:tgtEl>
                                        <p:sldTgt/>
                                      </p:tgtEl>
                                    </p:cond>
                                  </p:endCondLst>
                                  <p:childTnLst>
                                    <p:animRot by="120000">
                                      <p:cBhvr>
                                        <p:cTn id="127" dur="100" fill="hold">
                                          <p:stCondLst>
                                            <p:cond delay="0"/>
                                          </p:stCondLst>
                                        </p:cTn>
                                        <p:tgtEl>
                                          <p:spTgt spid="4"/>
                                        </p:tgtEl>
                                        <p:attrNameLst>
                                          <p:attrName>r</p:attrName>
                                        </p:attrNameLst>
                                      </p:cBhvr>
                                    </p:animRot>
                                    <p:animRot by="-240000">
                                      <p:cBhvr>
                                        <p:cTn id="128" dur="200" fill="hold">
                                          <p:stCondLst>
                                            <p:cond delay="200"/>
                                          </p:stCondLst>
                                        </p:cTn>
                                        <p:tgtEl>
                                          <p:spTgt spid="4"/>
                                        </p:tgtEl>
                                        <p:attrNameLst>
                                          <p:attrName>r</p:attrName>
                                        </p:attrNameLst>
                                      </p:cBhvr>
                                    </p:animRot>
                                    <p:animRot by="240000">
                                      <p:cBhvr>
                                        <p:cTn id="129" dur="200" fill="hold">
                                          <p:stCondLst>
                                            <p:cond delay="400"/>
                                          </p:stCondLst>
                                        </p:cTn>
                                        <p:tgtEl>
                                          <p:spTgt spid="4"/>
                                        </p:tgtEl>
                                        <p:attrNameLst>
                                          <p:attrName>r</p:attrName>
                                        </p:attrNameLst>
                                      </p:cBhvr>
                                    </p:animRot>
                                    <p:animRot by="-240000">
                                      <p:cBhvr>
                                        <p:cTn id="130" dur="200" fill="hold">
                                          <p:stCondLst>
                                            <p:cond delay="600"/>
                                          </p:stCondLst>
                                        </p:cTn>
                                        <p:tgtEl>
                                          <p:spTgt spid="4"/>
                                        </p:tgtEl>
                                        <p:attrNameLst>
                                          <p:attrName>r</p:attrName>
                                        </p:attrNameLst>
                                      </p:cBhvr>
                                    </p:animRot>
                                    <p:animRot by="120000">
                                      <p:cBhvr>
                                        <p:cTn id="131"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132" restart="whenNotActive" fill="hold" evtFilter="cancelBubble" nodeType="interactiveSeq">
                <p:stCondLst>
                  <p:cond evt="onClick" delay="0">
                    <p:tgtEl>
                      <p:spTgt spid="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repeatCount="indefinite" fill="hold" nodeType="clickEffect">
                                  <p:stCondLst>
                                    <p:cond delay="0"/>
                                  </p:stCondLst>
                                  <p:endCondLst>
                                    <p:cond evt="onNext" delay="0">
                                      <p:tgtEl>
                                        <p:sldTgt/>
                                      </p:tgtEl>
                                    </p:cond>
                                  </p:endCondLst>
                                  <p:childTnLst>
                                    <p:animRot by="120000">
                                      <p:cBhvr>
                                        <p:cTn id="136" dur="100" fill="hold">
                                          <p:stCondLst>
                                            <p:cond delay="0"/>
                                          </p:stCondLst>
                                        </p:cTn>
                                        <p:tgtEl>
                                          <p:spTgt spid="6"/>
                                        </p:tgtEl>
                                        <p:attrNameLst>
                                          <p:attrName>r</p:attrName>
                                        </p:attrNameLst>
                                      </p:cBhvr>
                                    </p:animRot>
                                    <p:animRot by="-240000">
                                      <p:cBhvr>
                                        <p:cTn id="137" dur="200" fill="hold">
                                          <p:stCondLst>
                                            <p:cond delay="200"/>
                                          </p:stCondLst>
                                        </p:cTn>
                                        <p:tgtEl>
                                          <p:spTgt spid="6"/>
                                        </p:tgtEl>
                                        <p:attrNameLst>
                                          <p:attrName>r</p:attrName>
                                        </p:attrNameLst>
                                      </p:cBhvr>
                                    </p:animRot>
                                    <p:animRot by="240000">
                                      <p:cBhvr>
                                        <p:cTn id="138" dur="200" fill="hold">
                                          <p:stCondLst>
                                            <p:cond delay="400"/>
                                          </p:stCondLst>
                                        </p:cTn>
                                        <p:tgtEl>
                                          <p:spTgt spid="6"/>
                                        </p:tgtEl>
                                        <p:attrNameLst>
                                          <p:attrName>r</p:attrName>
                                        </p:attrNameLst>
                                      </p:cBhvr>
                                    </p:animRot>
                                    <p:animRot by="-240000">
                                      <p:cBhvr>
                                        <p:cTn id="139" dur="200" fill="hold">
                                          <p:stCondLst>
                                            <p:cond delay="600"/>
                                          </p:stCondLst>
                                        </p:cTn>
                                        <p:tgtEl>
                                          <p:spTgt spid="6"/>
                                        </p:tgtEl>
                                        <p:attrNameLst>
                                          <p:attrName>r</p:attrName>
                                        </p:attrNameLst>
                                      </p:cBhvr>
                                    </p:animRot>
                                    <p:animRot by="120000">
                                      <p:cBhvr>
                                        <p:cTn id="140"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141" restart="whenNotActive" fill="hold" evtFilter="cancelBubble" nodeType="interactiveSeq">
                <p:stCondLst>
                  <p:cond evt="onClick" delay="0">
                    <p:tgtEl>
                      <p:spTgt spid="3"/>
                    </p:tgtEl>
                  </p:cond>
                </p:stCondLst>
                <p:endSync evt="end" delay="0">
                  <p:rtn val="all"/>
                </p:endSync>
                <p:childTnLst>
                  <p:par>
                    <p:cTn id="142" fill="hold">
                      <p:stCondLst>
                        <p:cond delay="0"/>
                      </p:stCondLst>
                      <p:childTnLst>
                        <p:par>
                          <p:cTn id="143" fill="hold">
                            <p:stCondLst>
                              <p:cond delay="0"/>
                            </p:stCondLst>
                            <p:childTnLst>
                              <p:par>
                                <p:cTn id="144" presetID="32" presetClass="emph" presetSubtype="0" repeatCount="indefinite" fill="hold" nodeType="clickEffect">
                                  <p:stCondLst>
                                    <p:cond delay="0"/>
                                  </p:stCondLst>
                                  <p:endCondLst>
                                    <p:cond evt="onNext" delay="0">
                                      <p:tgtEl>
                                        <p:sldTgt/>
                                      </p:tgtEl>
                                    </p:cond>
                                  </p:endCondLst>
                                  <p:childTnLst>
                                    <p:animRot by="120000">
                                      <p:cBhvr>
                                        <p:cTn id="145" dur="100" fill="hold">
                                          <p:stCondLst>
                                            <p:cond delay="0"/>
                                          </p:stCondLst>
                                        </p:cTn>
                                        <p:tgtEl>
                                          <p:spTgt spid="3"/>
                                        </p:tgtEl>
                                        <p:attrNameLst>
                                          <p:attrName>r</p:attrName>
                                        </p:attrNameLst>
                                      </p:cBhvr>
                                    </p:animRot>
                                    <p:animRot by="-240000">
                                      <p:cBhvr>
                                        <p:cTn id="146" dur="200" fill="hold">
                                          <p:stCondLst>
                                            <p:cond delay="200"/>
                                          </p:stCondLst>
                                        </p:cTn>
                                        <p:tgtEl>
                                          <p:spTgt spid="3"/>
                                        </p:tgtEl>
                                        <p:attrNameLst>
                                          <p:attrName>r</p:attrName>
                                        </p:attrNameLst>
                                      </p:cBhvr>
                                    </p:animRot>
                                    <p:animRot by="240000">
                                      <p:cBhvr>
                                        <p:cTn id="147" dur="200" fill="hold">
                                          <p:stCondLst>
                                            <p:cond delay="400"/>
                                          </p:stCondLst>
                                        </p:cTn>
                                        <p:tgtEl>
                                          <p:spTgt spid="3"/>
                                        </p:tgtEl>
                                        <p:attrNameLst>
                                          <p:attrName>r</p:attrName>
                                        </p:attrNameLst>
                                      </p:cBhvr>
                                    </p:animRot>
                                    <p:animRot by="-240000">
                                      <p:cBhvr>
                                        <p:cTn id="148" dur="200" fill="hold">
                                          <p:stCondLst>
                                            <p:cond delay="600"/>
                                          </p:stCondLst>
                                        </p:cTn>
                                        <p:tgtEl>
                                          <p:spTgt spid="3"/>
                                        </p:tgtEl>
                                        <p:attrNameLst>
                                          <p:attrName>r</p:attrName>
                                        </p:attrNameLst>
                                      </p:cBhvr>
                                    </p:animRot>
                                    <p:animRot by="120000">
                                      <p:cBhvr>
                                        <p:cTn id="149"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150" restart="whenNotActive" fill="hold" evtFilter="cancelBubble" nodeType="interactiveSeq">
                <p:stCondLst>
                  <p:cond evt="onClick" delay="0">
                    <p:tgtEl>
                      <p:spTgt spid="20"/>
                    </p:tgtEl>
                  </p:cond>
                </p:stCondLst>
                <p:endSync evt="end" delay="0">
                  <p:rtn val="all"/>
                </p:endSync>
                <p:childTnLst>
                  <p:par>
                    <p:cTn id="151" fill="hold">
                      <p:stCondLst>
                        <p:cond delay="0"/>
                      </p:stCondLst>
                      <p:childTnLst>
                        <p:par>
                          <p:cTn id="152" fill="hold">
                            <p:stCondLst>
                              <p:cond delay="0"/>
                            </p:stCondLst>
                            <p:childTnLst>
                              <p:par>
                                <p:cTn id="153" presetID="32" presetClass="emph" presetSubtype="0" repeatCount="indefinite" fill="hold" nodeType="withEffect">
                                  <p:stCondLst>
                                    <p:cond delay="0"/>
                                  </p:stCondLst>
                                  <p:endCondLst>
                                    <p:cond evt="onNext" delay="0">
                                      <p:tgtEl>
                                        <p:sldTgt/>
                                      </p:tgtEl>
                                    </p:cond>
                                  </p:endCondLst>
                                  <p:childTnLst>
                                    <p:animRot by="120000">
                                      <p:cBhvr>
                                        <p:cTn id="154" dur="100" fill="hold">
                                          <p:stCondLst>
                                            <p:cond delay="0"/>
                                          </p:stCondLst>
                                        </p:cTn>
                                        <p:tgtEl>
                                          <p:spTgt spid="20"/>
                                        </p:tgtEl>
                                        <p:attrNameLst>
                                          <p:attrName>r</p:attrName>
                                        </p:attrNameLst>
                                      </p:cBhvr>
                                    </p:animRot>
                                    <p:animRot by="-240000">
                                      <p:cBhvr>
                                        <p:cTn id="155" dur="200" fill="hold">
                                          <p:stCondLst>
                                            <p:cond delay="200"/>
                                          </p:stCondLst>
                                        </p:cTn>
                                        <p:tgtEl>
                                          <p:spTgt spid="20"/>
                                        </p:tgtEl>
                                        <p:attrNameLst>
                                          <p:attrName>r</p:attrName>
                                        </p:attrNameLst>
                                      </p:cBhvr>
                                    </p:animRot>
                                    <p:animRot by="240000">
                                      <p:cBhvr>
                                        <p:cTn id="156" dur="200" fill="hold">
                                          <p:stCondLst>
                                            <p:cond delay="400"/>
                                          </p:stCondLst>
                                        </p:cTn>
                                        <p:tgtEl>
                                          <p:spTgt spid="20"/>
                                        </p:tgtEl>
                                        <p:attrNameLst>
                                          <p:attrName>r</p:attrName>
                                        </p:attrNameLst>
                                      </p:cBhvr>
                                    </p:animRot>
                                    <p:animRot by="-240000">
                                      <p:cBhvr>
                                        <p:cTn id="157" dur="200" fill="hold">
                                          <p:stCondLst>
                                            <p:cond delay="600"/>
                                          </p:stCondLst>
                                        </p:cTn>
                                        <p:tgtEl>
                                          <p:spTgt spid="20"/>
                                        </p:tgtEl>
                                        <p:attrNameLst>
                                          <p:attrName>r</p:attrName>
                                        </p:attrNameLst>
                                      </p:cBhvr>
                                    </p:animRot>
                                    <p:animRot by="120000">
                                      <p:cBhvr>
                                        <p:cTn id="158"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20"/>
                  </p:tgtEl>
                </p:cond>
              </p:nextCondLst>
            </p:seq>
            <p:seq concurrent="1" nextAc="seek">
              <p:cTn id="159" restart="whenNotActive" fill="hold" evtFilter="cancelBubble" nodeType="interactiveSeq">
                <p:stCondLst>
                  <p:cond evt="onClick" delay="0">
                    <p:tgtEl>
                      <p:spTgt spid="2"/>
                    </p:tgtEl>
                  </p:cond>
                </p:stCondLst>
                <p:endSync evt="end" delay="0">
                  <p:rtn val="all"/>
                </p:endSync>
                <p:childTnLst>
                  <p:par>
                    <p:cTn id="160" fill="hold">
                      <p:stCondLst>
                        <p:cond delay="0"/>
                      </p:stCondLst>
                      <p:childTnLst>
                        <p:par>
                          <p:cTn id="161" fill="hold">
                            <p:stCondLst>
                              <p:cond delay="0"/>
                            </p:stCondLst>
                            <p:childTnLst>
                              <p:par>
                                <p:cTn id="162" presetID="32" presetClass="emph" presetSubtype="0" repeatCount="indefinite" fill="hold" nodeType="clickEffect">
                                  <p:stCondLst>
                                    <p:cond delay="0"/>
                                  </p:stCondLst>
                                  <p:endCondLst>
                                    <p:cond evt="onNext" delay="0">
                                      <p:tgtEl>
                                        <p:sldTgt/>
                                      </p:tgtEl>
                                    </p:cond>
                                  </p:endCondLst>
                                  <p:childTnLst>
                                    <p:animRot by="120000">
                                      <p:cBhvr>
                                        <p:cTn id="163" dur="100" fill="hold">
                                          <p:stCondLst>
                                            <p:cond delay="0"/>
                                          </p:stCondLst>
                                        </p:cTn>
                                        <p:tgtEl>
                                          <p:spTgt spid="2"/>
                                        </p:tgtEl>
                                        <p:attrNameLst>
                                          <p:attrName>r</p:attrName>
                                        </p:attrNameLst>
                                      </p:cBhvr>
                                    </p:animRot>
                                    <p:animRot by="-240000">
                                      <p:cBhvr>
                                        <p:cTn id="164" dur="200" fill="hold">
                                          <p:stCondLst>
                                            <p:cond delay="200"/>
                                          </p:stCondLst>
                                        </p:cTn>
                                        <p:tgtEl>
                                          <p:spTgt spid="2"/>
                                        </p:tgtEl>
                                        <p:attrNameLst>
                                          <p:attrName>r</p:attrName>
                                        </p:attrNameLst>
                                      </p:cBhvr>
                                    </p:animRot>
                                    <p:animRot by="240000">
                                      <p:cBhvr>
                                        <p:cTn id="165" dur="200" fill="hold">
                                          <p:stCondLst>
                                            <p:cond delay="400"/>
                                          </p:stCondLst>
                                        </p:cTn>
                                        <p:tgtEl>
                                          <p:spTgt spid="2"/>
                                        </p:tgtEl>
                                        <p:attrNameLst>
                                          <p:attrName>r</p:attrName>
                                        </p:attrNameLst>
                                      </p:cBhvr>
                                    </p:animRot>
                                    <p:animRot by="-240000">
                                      <p:cBhvr>
                                        <p:cTn id="166" dur="200" fill="hold">
                                          <p:stCondLst>
                                            <p:cond delay="600"/>
                                          </p:stCondLst>
                                        </p:cTn>
                                        <p:tgtEl>
                                          <p:spTgt spid="2"/>
                                        </p:tgtEl>
                                        <p:attrNameLst>
                                          <p:attrName>r</p:attrName>
                                        </p:attrNameLst>
                                      </p:cBhvr>
                                    </p:animRot>
                                    <p:animRot by="120000">
                                      <p:cBhvr>
                                        <p:cTn id="167"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childTnLst>
        </p:cTn>
      </p:par>
    </p:tnLst>
    <p:bldLst>
      <p:bldP spid="117" grpId="0"/>
      <p:bldP spid="11" grpId="0"/>
      <p:bldP spid="12" grpId="0"/>
      <p:bldP spid="13"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3"/>
          <p:cNvSpPr/>
          <p:nvPr/>
        </p:nvSpPr>
        <p:spPr>
          <a:xfrm>
            <a:off x="9569302" y="6106489"/>
            <a:ext cx="744279" cy="29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7" name="TextBox 6"/>
          <p:cNvSpPr txBox="1"/>
          <p:nvPr/>
        </p:nvSpPr>
        <p:spPr>
          <a:xfrm>
            <a:off x="1403498" y="1549118"/>
            <a:ext cx="9916632" cy="4524315"/>
          </a:xfrm>
          <a:prstGeom prst="rect">
            <a:avLst/>
          </a:prstGeom>
          <a:noFill/>
        </p:spPr>
        <p:txBody>
          <a:bodyPr wrap="square" rtlCol="0">
            <a:spAutoFit/>
          </a:bodyPr>
          <a:lstStyle/>
          <a:p>
            <a:pPr lvl="0" algn="just">
              <a:defRPr/>
            </a:pPr>
            <a:r>
              <a:rPr lang="vi-VN" sz="2400" b="1" spc="40">
                <a:solidFill>
                  <a:srgbClr val="002060"/>
                </a:solidFill>
                <a:latin typeface="Roboto" panose="02000000000000000000" pitchFamily="2" charset="0"/>
                <a:ea typeface="Roboto" panose="02000000000000000000" pitchFamily="2" charset="0"/>
              </a:rPr>
              <a:t>Điền vào chỗ </a:t>
            </a:r>
            <a:r>
              <a:rPr lang="en-US" sz="2400" b="1" spc="40">
                <a:solidFill>
                  <a:srgbClr val="002060"/>
                </a:solidFill>
                <a:latin typeface="Roboto" panose="02000000000000000000" pitchFamily="2" charset="0"/>
                <a:ea typeface="Roboto" panose="02000000000000000000" pitchFamily="2" charset="0"/>
              </a:rPr>
              <a:t>chấm cho thích hợp</a:t>
            </a:r>
            <a:r>
              <a:rPr lang="vi-VN" sz="2400" b="1" spc="40">
                <a:solidFill>
                  <a:srgbClr val="002060"/>
                </a:solidFill>
                <a:latin typeface="Roboto" panose="02000000000000000000" pitchFamily="2" charset="0"/>
                <a:ea typeface="Roboto" panose="02000000000000000000" pitchFamily="2" charset="0"/>
              </a:rPr>
              <a:t>:</a:t>
            </a:r>
          </a:p>
          <a:p>
            <a:pPr lvl="0" algn="just">
              <a:defRPr/>
            </a:pPr>
            <a:r>
              <a:rPr lang="vi-VN" sz="2400" b="1" spc="40">
                <a:solidFill>
                  <a:srgbClr val="002060"/>
                </a:solidFill>
                <a:latin typeface="Roboto" panose="02000000000000000000" pitchFamily="2" charset="0"/>
                <a:ea typeface="Roboto" panose="02000000000000000000" pitchFamily="2" charset="0"/>
              </a:rPr>
              <a:t>1. </a:t>
            </a:r>
            <a:r>
              <a:rPr lang="en-US" sz="2400" spc="40">
                <a:solidFill>
                  <a:srgbClr val="002060"/>
                </a:solidFill>
                <a:latin typeface="Roboto" panose="02000000000000000000" pitchFamily="2" charset="0"/>
                <a:ea typeface="Roboto" panose="02000000000000000000" pitchFamily="2" charset="0"/>
              </a:rPr>
              <a:t>S</a:t>
            </a:r>
            <a:r>
              <a:rPr lang="vi-VN" sz="2400" spc="40">
                <a:solidFill>
                  <a:srgbClr val="002060"/>
                </a:solidFill>
                <a:latin typeface="Roboto" panose="02000000000000000000" pitchFamily="2" charset="0"/>
                <a:ea typeface="Roboto" panose="02000000000000000000" pitchFamily="2" charset="0"/>
              </a:rPr>
              <a:t>ố 832</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823</a:t>
            </a:r>
            <a:r>
              <a:rPr lang="en-US" sz="2400" spc="40">
                <a:solidFill>
                  <a:srgbClr val="002060"/>
                </a:solidFill>
                <a:latin typeface="Roboto" panose="02000000000000000000" pitchFamily="2" charset="0"/>
                <a:ea typeface="Roboto" panose="02000000000000000000" pitchFamily="2" charset="0"/>
              </a:rPr>
              <a:t> gồm ……</a:t>
            </a:r>
            <a:r>
              <a:rPr lang="vi-VN" sz="2400" spc="40">
                <a:solidFill>
                  <a:srgbClr val="002060"/>
                </a:solidFill>
                <a:latin typeface="Roboto" panose="02000000000000000000" pitchFamily="2" charset="0"/>
                <a:ea typeface="Roboto" panose="02000000000000000000" pitchFamily="2" charset="0"/>
              </a:rPr>
              <a:t> trăm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chục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nghìn,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trăm,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a:t>
            </a:r>
            <a:r>
              <a:rPr lang="en-US" sz="2400" spc="40">
                <a:solidFill>
                  <a:srgbClr val="002060"/>
                </a:solidFill>
                <a:latin typeface="Roboto" panose="02000000000000000000" pitchFamily="2" charset="0"/>
                <a:ea typeface="Roboto" panose="02000000000000000000" pitchFamily="2" charset="0"/>
              </a:rPr>
              <a:t>c</a:t>
            </a:r>
            <a:r>
              <a:rPr lang="vi-VN" sz="2400" spc="40">
                <a:solidFill>
                  <a:srgbClr val="002060"/>
                </a:solidFill>
                <a:latin typeface="Roboto" panose="02000000000000000000" pitchFamily="2" charset="0"/>
                <a:ea typeface="Roboto" panose="02000000000000000000" pitchFamily="2" charset="0"/>
              </a:rPr>
              <a:t>hục</a:t>
            </a:r>
            <a:r>
              <a:rPr lang="en-US" sz="2400" spc="40">
                <a:solidFill>
                  <a:srgbClr val="002060"/>
                </a:solidFill>
                <a:latin typeface="Roboto" panose="02000000000000000000" pitchFamily="2" charset="0"/>
                <a:ea typeface="Roboto" panose="02000000000000000000" pitchFamily="2" charset="0"/>
              </a:rPr>
              <a:t> và</a:t>
            </a:r>
            <a:r>
              <a:rPr lang="vi-VN" sz="2400" spc="40">
                <a:solidFill>
                  <a:srgbClr val="002060"/>
                </a:solidFill>
                <a:latin typeface="Roboto" panose="02000000000000000000" pitchFamily="2" charset="0"/>
                <a:ea typeface="Roboto" panose="02000000000000000000" pitchFamily="2" charset="0"/>
              </a:rPr>
              <a:t>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đơn vị</a:t>
            </a:r>
          </a:p>
          <a:p>
            <a:pPr lvl="0" algn="just">
              <a:defRPr/>
            </a:pPr>
            <a:r>
              <a:rPr lang="vi-VN" sz="2400" b="1" spc="40">
                <a:solidFill>
                  <a:srgbClr val="002060"/>
                </a:solidFill>
                <a:latin typeface="Roboto" panose="02000000000000000000" pitchFamily="2" charset="0"/>
                <a:ea typeface="Roboto" panose="02000000000000000000" pitchFamily="2" charset="0"/>
              </a:rPr>
              <a:t>2. </a:t>
            </a:r>
            <a:r>
              <a:rPr lang="en-US" sz="2400" spc="40">
                <a:solidFill>
                  <a:srgbClr val="002060"/>
                </a:solidFill>
                <a:latin typeface="Roboto" panose="02000000000000000000" pitchFamily="2" charset="0"/>
                <a:ea typeface="Roboto" panose="02000000000000000000" pitchFamily="2" charset="0"/>
              </a:rPr>
              <a:t>S</a:t>
            </a:r>
            <a:r>
              <a:rPr lang="vi-VN" sz="2400" spc="40">
                <a:solidFill>
                  <a:srgbClr val="002060"/>
                </a:solidFill>
                <a:latin typeface="Roboto" panose="02000000000000000000" pitchFamily="2" charset="0"/>
                <a:ea typeface="Roboto" panose="02000000000000000000" pitchFamily="2" charset="0"/>
              </a:rPr>
              <a:t>ố 604</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201</a:t>
            </a:r>
            <a:r>
              <a:rPr lang="en-US" sz="2400" spc="40">
                <a:solidFill>
                  <a:srgbClr val="002060"/>
                </a:solidFill>
                <a:latin typeface="Roboto" panose="02000000000000000000" pitchFamily="2" charset="0"/>
                <a:ea typeface="Roboto" panose="02000000000000000000" pitchFamily="2" charset="0"/>
              </a:rPr>
              <a:t> gồm ……</a:t>
            </a:r>
            <a:r>
              <a:rPr lang="vi-VN" sz="2400" spc="40">
                <a:solidFill>
                  <a:srgbClr val="002060"/>
                </a:solidFill>
                <a:latin typeface="Roboto" panose="02000000000000000000" pitchFamily="2" charset="0"/>
                <a:ea typeface="Roboto" panose="02000000000000000000" pitchFamily="2" charset="0"/>
              </a:rPr>
              <a:t> trăm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chục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nghìn,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trăm,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chục</a:t>
            </a:r>
            <a:r>
              <a:rPr lang="en-US" sz="2400" spc="40">
                <a:solidFill>
                  <a:srgbClr val="002060"/>
                </a:solidFill>
                <a:latin typeface="Roboto" panose="02000000000000000000" pitchFamily="2" charset="0"/>
                <a:ea typeface="Roboto" panose="02000000000000000000" pitchFamily="2" charset="0"/>
              </a:rPr>
              <a:t> và</a:t>
            </a:r>
            <a:r>
              <a:rPr lang="vi-VN" sz="2400" spc="40">
                <a:solidFill>
                  <a:srgbClr val="002060"/>
                </a:solidFill>
                <a:latin typeface="Roboto" panose="02000000000000000000" pitchFamily="2" charset="0"/>
                <a:ea typeface="Roboto" panose="02000000000000000000" pitchFamily="2" charset="0"/>
              </a:rPr>
              <a:t>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đơn vị</a:t>
            </a:r>
          </a:p>
          <a:p>
            <a:pPr lvl="0" algn="just">
              <a:defRPr/>
            </a:pPr>
            <a:r>
              <a:rPr lang="vi-VN" sz="2400" b="1" spc="40">
                <a:solidFill>
                  <a:srgbClr val="002060"/>
                </a:solidFill>
                <a:latin typeface="Roboto" panose="02000000000000000000" pitchFamily="2" charset="0"/>
                <a:ea typeface="Roboto" panose="02000000000000000000" pitchFamily="2" charset="0"/>
              </a:rPr>
              <a:t>3. </a:t>
            </a:r>
            <a:r>
              <a:rPr lang="vi-VN" sz="2400" spc="40">
                <a:solidFill>
                  <a:srgbClr val="002060"/>
                </a:solidFill>
                <a:latin typeface="Roboto" panose="02000000000000000000" pitchFamily="2" charset="0"/>
                <a:ea typeface="Roboto" panose="02000000000000000000" pitchFamily="2" charset="0"/>
              </a:rPr>
              <a:t>Số </a:t>
            </a:r>
            <a:r>
              <a:rPr lang="en-US" sz="2400" spc="40">
                <a:solidFill>
                  <a:srgbClr val="002060"/>
                </a:solidFill>
                <a:latin typeface="Roboto" panose="02000000000000000000" pitchFamily="2" charset="0"/>
                <a:ea typeface="Roboto" panose="02000000000000000000" pitchFamily="2" charset="0"/>
              </a:rPr>
              <a:t>gồm</a:t>
            </a:r>
            <a:r>
              <a:rPr lang="vi-VN" sz="2400" spc="40">
                <a:solidFill>
                  <a:srgbClr val="002060"/>
                </a:solidFill>
                <a:latin typeface="Roboto" panose="02000000000000000000" pitchFamily="2" charset="0"/>
                <a:ea typeface="Roboto" panose="02000000000000000000" pitchFamily="2" charset="0"/>
              </a:rPr>
              <a:t> 8 chục nghìn, 5 nghìn, 6 trăm, 7 chục</a:t>
            </a:r>
            <a:r>
              <a:rPr lang="en-US" sz="2400" spc="40">
                <a:solidFill>
                  <a:srgbClr val="002060"/>
                </a:solidFill>
                <a:latin typeface="Roboto" panose="02000000000000000000" pitchFamily="2" charset="0"/>
                <a:ea typeface="Roboto" panose="02000000000000000000" pitchFamily="2" charset="0"/>
              </a:rPr>
              <a:t> và</a:t>
            </a:r>
            <a:r>
              <a:rPr lang="vi-VN" sz="2400" spc="40">
                <a:solidFill>
                  <a:srgbClr val="002060"/>
                </a:solidFill>
                <a:latin typeface="Roboto" panose="02000000000000000000" pitchFamily="2" charset="0"/>
                <a:ea typeface="Roboto" panose="02000000000000000000" pitchFamily="2" charset="0"/>
              </a:rPr>
              <a:t> 7 đơn vị viết là:…………</a:t>
            </a:r>
          </a:p>
          <a:p>
            <a:pPr lvl="0" algn="just">
              <a:defRPr/>
            </a:pPr>
            <a:r>
              <a:rPr lang="vi-VN" sz="2400" b="1" spc="40">
                <a:solidFill>
                  <a:srgbClr val="002060"/>
                </a:solidFill>
                <a:latin typeface="Roboto" panose="02000000000000000000" pitchFamily="2" charset="0"/>
                <a:ea typeface="Roboto" panose="02000000000000000000" pitchFamily="2" charset="0"/>
              </a:rPr>
              <a:t>4. </a:t>
            </a:r>
            <a:r>
              <a:rPr lang="vi-VN" sz="2400" spc="40">
                <a:solidFill>
                  <a:srgbClr val="002060"/>
                </a:solidFill>
                <a:latin typeface="Roboto" panose="02000000000000000000" pitchFamily="2" charset="0"/>
                <a:ea typeface="Roboto" panose="02000000000000000000" pitchFamily="2" charset="0"/>
              </a:rPr>
              <a:t>Số </a:t>
            </a:r>
            <a:r>
              <a:rPr lang="en-US" sz="2400" spc="40">
                <a:solidFill>
                  <a:srgbClr val="002060"/>
                </a:solidFill>
                <a:latin typeface="Roboto" panose="02000000000000000000" pitchFamily="2" charset="0"/>
                <a:ea typeface="Roboto" panose="02000000000000000000" pitchFamily="2" charset="0"/>
              </a:rPr>
              <a:t>gồm</a:t>
            </a:r>
            <a:r>
              <a:rPr lang="vi-VN" sz="2400" spc="40">
                <a:solidFill>
                  <a:srgbClr val="002060"/>
                </a:solidFill>
                <a:latin typeface="Roboto" panose="02000000000000000000" pitchFamily="2" charset="0"/>
                <a:ea typeface="Roboto" panose="02000000000000000000" pitchFamily="2" charset="0"/>
              </a:rPr>
              <a:t> 5 trăm nghìn, 5 nghìn, 5 chục viết là:…………</a:t>
            </a:r>
            <a:r>
              <a:rPr lang="en-US" sz="2400" spc="40">
                <a:solidFill>
                  <a:srgbClr val="002060"/>
                </a:solidFill>
                <a:latin typeface="Roboto" panose="02000000000000000000" pitchFamily="2" charset="0"/>
                <a:ea typeface="Roboto" panose="02000000000000000000" pitchFamily="2" charset="0"/>
              </a:rPr>
              <a:t>…………</a:t>
            </a:r>
            <a:endParaRPr lang="vi-VN" sz="2400" spc="40">
              <a:solidFill>
                <a:srgbClr val="002060"/>
              </a:solidFill>
              <a:latin typeface="Roboto" panose="02000000000000000000" pitchFamily="2" charset="0"/>
              <a:ea typeface="Roboto" panose="02000000000000000000" pitchFamily="2" charset="0"/>
            </a:endParaRPr>
          </a:p>
          <a:p>
            <a:pPr lvl="0" algn="just">
              <a:defRPr/>
            </a:pPr>
            <a:r>
              <a:rPr lang="vi-VN" sz="2400" b="1" spc="40">
                <a:solidFill>
                  <a:srgbClr val="002060"/>
                </a:solidFill>
                <a:latin typeface="Roboto" panose="02000000000000000000" pitchFamily="2" charset="0"/>
                <a:ea typeface="Roboto" panose="02000000000000000000" pitchFamily="2" charset="0"/>
              </a:rPr>
              <a:t>5. </a:t>
            </a:r>
            <a:r>
              <a:rPr lang="vi-VN" sz="2400" spc="40">
                <a:solidFill>
                  <a:srgbClr val="002060"/>
                </a:solidFill>
                <a:latin typeface="Roboto" panose="02000000000000000000" pitchFamily="2" charset="0"/>
                <a:ea typeface="Roboto" panose="02000000000000000000" pitchFamily="2" charset="0"/>
              </a:rPr>
              <a:t>Chữ số 3 trong số 154</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376 thuộc hàng …………………………. nên có giá trị là …………………</a:t>
            </a:r>
          </a:p>
          <a:p>
            <a:pPr lvl="0" algn="just">
              <a:defRPr/>
            </a:pPr>
            <a:r>
              <a:rPr lang="vi-VN" sz="2400" b="1" spc="40">
                <a:solidFill>
                  <a:srgbClr val="002060"/>
                </a:solidFill>
                <a:latin typeface="Roboto" panose="02000000000000000000" pitchFamily="2" charset="0"/>
                <a:ea typeface="Roboto" panose="02000000000000000000" pitchFamily="2" charset="0"/>
              </a:rPr>
              <a:t>6. </a:t>
            </a:r>
            <a:r>
              <a:rPr lang="vi-VN" sz="2400" spc="40">
                <a:solidFill>
                  <a:srgbClr val="002060"/>
                </a:solidFill>
                <a:latin typeface="Roboto" panose="02000000000000000000" pitchFamily="2" charset="0"/>
                <a:ea typeface="Roboto" panose="02000000000000000000" pitchFamily="2" charset="0"/>
              </a:rPr>
              <a:t>Chữ số </a:t>
            </a:r>
            <a:r>
              <a:rPr lang="en-US" sz="2400" spc="40">
                <a:solidFill>
                  <a:srgbClr val="002060"/>
                </a:solidFill>
                <a:latin typeface="Roboto" panose="02000000000000000000" pitchFamily="2" charset="0"/>
                <a:ea typeface="Roboto" panose="02000000000000000000" pitchFamily="2" charset="0"/>
              </a:rPr>
              <a:t>8</a:t>
            </a:r>
            <a:r>
              <a:rPr lang="vi-VN" sz="2400" spc="40">
                <a:solidFill>
                  <a:srgbClr val="002060"/>
                </a:solidFill>
                <a:latin typeface="Roboto" panose="02000000000000000000" pitchFamily="2" charset="0"/>
                <a:ea typeface="Roboto" panose="02000000000000000000" pitchFamily="2" charset="0"/>
              </a:rPr>
              <a:t> trong số 432</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568 thuộc hàng …………………………. nên có giá trị là …………</a:t>
            </a:r>
          </a:p>
        </p:txBody>
      </p:sp>
      <p:sp>
        <p:nvSpPr>
          <p:cNvPr id="2" name="Rounded Rectangle 1"/>
          <p:cNvSpPr/>
          <p:nvPr/>
        </p:nvSpPr>
        <p:spPr>
          <a:xfrm>
            <a:off x="871870" y="1392865"/>
            <a:ext cx="11085668"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4110269" y="1827376"/>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6243102" y="1808271"/>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 </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8433329" y="1816667"/>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9913978" y="1818996"/>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1315584" y="2198793"/>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2982979" y="2179864"/>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4097144" y="2548001"/>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6243102" y="2548001"/>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1" name="TextBox 20"/>
          <p:cNvSpPr txBox="1"/>
          <p:nvPr/>
        </p:nvSpPr>
        <p:spPr>
          <a:xfrm>
            <a:off x="8449532" y="2567748"/>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9884831" y="2551806"/>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1370866" y="2925363"/>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2980968" y="2912254"/>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1736948" y="3667773"/>
            <a:ext cx="13387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85 677</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8073999" y="4385894"/>
            <a:ext cx="12606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trăm</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2184716" y="4759649"/>
            <a:ext cx="9108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300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2184716" y="5483642"/>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7925196" y="5113727"/>
            <a:ext cx="12997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0000"/>
                </a:solidFill>
                <a:latin typeface="Roboto" panose="02000000000000000000" pitchFamily="2" charset="0"/>
                <a:ea typeface="Roboto" panose="02000000000000000000" pitchFamily="2" charset="0"/>
              </a:rPr>
              <a:t>đơn vị</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8095691" y="4026062"/>
            <a:ext cx="15255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505 050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2643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1000"/>
                                        <p:tgtEl>
                                          <p:spTgt spid="34"/>
                                        </p:tgtEl>
                                      </p:cBhvr>
                                    </p:animEffect>
                                    <p:anim calcmode="lin" valueType="num">
                                      <p:cBhvr>
                                        <p:cTn id="120" dur="1000" fill="hold"/>
                                        <p:tgtEl>
                                          <p:spTgt spid="34"/>
                                        </p:tgtEl>
                                        <p:attrNameLst>
                                          <p:attrName>ppt_x</p:attrName>
                                        </p:attrNameLst>
                                      </p:cBhvr>
                                      <p:tavLst>
                                        <p:tav tm="0">
                                          <p:val>
                                            <p:strVal val="#ppt_x"/>
                                          </p:val>
                                        </p:tav>
                                        <p:tav tm="100000">
                                          <p:val>
                                            <p:strVal val="#ppt_x"/>
                                          </p:val>
                                        </p:tav>
                                      </p:tavLst>
                                    </p:anim>
                                    <p:anim calcmode="lin" valueType="num">
                                      <p:cBhvr>
                                        <p:cTn id="1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1000"/>
                                        <p:tgtEl>
                                          <p:spTgt spid="36"/>
                                        </p:tgtEl>
                                      </p:cBhvr>
                                    </p:animEffect>
                                    <p:anim calcmode="lin" valueType="num">
                                      <p:cBhvr>
                                        <p:cTn id="127" dur="1000" fill="hold"/>
                                        <p:tgtEl>
                                          <p:spTgt spid="36"/>
                                        </p:tgtEl>
                                        <p:attrNameLst>
                                          <p:attrName>ppt_x</p:attrName>
                                        </p:attrNameLst>
                                      </p:cBhvr>
                                      <p:tavLst>
                                        <p:tav tm="0">
                                          <p:val>
                                            <p:strVal val="#ppt_x"/>
                                          </p:val>
                                        </p:tav>
                                        <p:tav tm="100000">
                                          <p:val>
                                            <p:strVal val="#ppt_x"/>
                                          </p:val>
                                        </p:tav>
                                      </p:tavLst>
                                    </p:anim>
                                    <p:anim calcmode="lin" valueType="num">
                                      <p:cBhvr>
                                        <p:cTn id="1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1000"/>
                                        <p:tgtEl>
                                          <p:spTgt spid="35"/>
                                        </p:tgtEl>
                                      </p:cBhvr>
                                    </p:animEffect>
                                    <p:anim calcmode="lin" valueType="num">
                                      <p:cBhvr>
                                        <p:cTn id="134" dur="1000" fill="hold"/>
                                        <p:tgtEl>
                                          <p:spTgt spid="35"/>
                                        </p:tgtEl>
                                        <p:attrNameLst>
                                          <p:attrName>ppt_x</p:attrName>
                                        </p:attrNameLst>
                                      </p:cBhvr>
                                      <p:tavLst>
                                        <p:tav tm="0">
                                          <p:val>
                                            <p:strVal val="#ppt_x"/>
                                          </p:val>
                                        </p:tav>
                                        <p:tav tm="100000">
                                          <p:val>
                                            <p:strVal val="#ppt_x"/>
                                          </p:val>
                                        </p:tav>
                                      </p:tavLst>
                                    </p:anim>
                                    <p:anim calcmode="lin" valueType="num">
                                      <p:cBhvr>
                                        <p:cTn id="1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9" grpId="0"/>
      <p:bldP spid="20" grpId="0"/>
      <p:bldP spid="21" grpId="0"/>
      <p:bldP spid="22" grpId="0"/>
      <p:bldP spid="23" grpId="0"/>
      <p:bldP spid="24" grpId="0"/>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7" y="395269"/>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CHỌN CÂU TRẢ LỜI ĐÚNG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399839" y="1205973"/>
            <a:ext cx="6079567"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Em hãy tìm </a:t>
            </a:r>
            <a:r>
              <a:rPr lang="vi-VN" sz="2400">
                <a:solidFill>
                  <a:srgbClr val="002060"/>
                </a:solidFill>
                <a:latin typeface="Roboto" panose="02000000000000000000" pitchFamily="2" charset="0"/>
                <a:ea typeface="Roboto" panose="02000000000000000000" pitchFamily="2" charset="0"/>
              </a:rPr>
              <a:t>mã </a:t>
            </a:r>
            <a:r>
              <a:rPr lang="en-US" sz="2400">
                <a:solidFill>
                  <a:srgbClr val="002060"/>
                </a:solidFill>
                <a:latin typeface="Roboto" panose="02000000000000000000" pitchFamily="2" charset="0"/>
                <a:ea typeface="Roboto" panose="02000000000000000000" pitchFamily="2" charset="0"/>
              </a:rPr>
              <a:t>khóa</a:t>
            </a:r>
            <a:r>
              <a:rPr lang="vi-VN" sz="2400">
                <a:solidFill>
                  <a:srgbClr val="002060"/>
                </a:solidFill>
                <a:latin typeface="Roboto" panose="02000000000000000000" pitchFamily="2" charset="0"/>
                <a:ea typeface="Roboto" panose="02000000000000000000" pitchFamily="2" charset="0"/>
              </a:rPr>
              <a:t> mở cửa kho báu</a:t>
            </a:r>
            <a:r>
              <a:rPr lang="en-US" sz="2400">
                <a:solidFill>
                  <a:srgbClr val="002060"/>
                </a:solidFill>
                <a:latin typeface="Roboto" panose="02000000000000000000" pitchFamily="2" charset="0"/>
                <a:ea typeface="Roboto" panose="02000000000000000000" pitchFamily="2" charset="0"/>
              </a:rPr>
              <a:t>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6" name="TextBox 115"/>
          <p:cNvSpPr txBox="1"/>
          <p:nvPr/>
        </p:nvSpPr>
        <p:spPr>
          <a:xfrm>
            <a:off x="515125" y="4919008"/>
            <a:ext cx="487775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931" b="89768" l="9905" r="94095"/>
                    </a14:imgEffect>
                  </a14:imgLayer>
                </a14:imgProps>
              </a:ext>
              <a:ext uri="{28A0092B-C50C-407E-A947-70E740481C1C}">
                <a14:useLocalDpi xmlns:a14="http://schemas.microsoft.com/office/drawing/2010/main" val="0"/>
              </a:ext>
            </a:extLst>
          </a:blip>
          <a:stretch>
            <a:fillRect/>
          </a:stretch>
        </p:blipFill>
        <p:spPr>
          <a:xfrm>
            <a:off x="-54528" y="2355233"/>
            <a:ext cx="3657537" cy="3692276"/>
          </a:xfrm>
          <a:prstGeom prst="rect">
            <a:avLst/>
          </a:prstGeom>
        </p:spPr>
      </p:pic>
      <p:sp>
        <p:nvSpPr>
          <p:cNvPr id="10" name="TextBox 9"/>
          <p:cNvSpPr txBox="1"/>
          <p:nvPr/>
        </p:nvSpPr>
        <p:spPr>
          <a:xfrm>
            <a:off x="4235432" y="2770101"/>
            <a:ext cx="7347259" cy="584775"/>
          </a:xfrm>
          <a:prstGeom prst="rect">
            <a:avLst/>
          </a:prstGeom>
          <a:noFill/>
        </p:spPr>
        <p:txBody>
          <a:bodyPr wrap="square" rtlCol="0">
            <a:spAutoFit/>
          </a:bodyPr>
          <a:lstStyle/>
          <a:p>
            <a:pPr lvl="0" algn="ctr">
              <a:defRPr/>
            </a:pPr>
            <a:r>
              <a:rPr lang="en-US" altLang="zh-CN" sz="32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400">
                <a:solidFill>
                  <a:srgbClr val="002060"/>
                </a:solidFill>
                <a:latin typeface="Roboto" panose="02000000000000000000" pitchFamily="2" charset="0"/>
                <a:ea typeface="Roboto" panose="02000000000000000000" pitchFamily="2" charset="0"/>
              </a:rPr>
              <a:t>Mật mã không chứa chữ số 2 ở hàng chục nghìn.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174201" y="3429000"/>
            <a:ext cx="4648122" cy="584775"/>
          </a:xfrm>
          <a:prstGeom prst="rect">
            <a:avLst/>
          </a:prstGeom>
          <a:noFill/>
        </p:spPr>
        <p:txBody>
          <a:bodyPr wrap="square" rtlCol="0">
            <a:spAutoFit/>
          </a:bodyPr>
          <a:lstStyle/>
          <a:p>
            <a:pPr lvl="0" algn="ctr">
              <a:defRPr/>
            </a:pPr>
            <a:r>
              <a:rPr lang="en-US" altLang="zh-CN" sz="32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Chữ số hàng đơn vị là số lẻ</a:t>
            </a:r>
            <a:r>
              <a:rPr lang="en-US" altLang="zh-CN" sz="2400">
                <a:solidFill>
                  <a:srgbClr val="002060"/>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4621877" y="4755476"/>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A. 423 789</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xmlns=""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5066" y="-3131"/>
            <a:ext cx="2246550" cy="1550366"/>
          </a:xfrm>
          <a:prstGeom prst="rect">
            <a:avLst/>
          </a:prstGeom>
        </p:spPr>
      </p:pic>
      <p:sp>
        <p:nvSpPr>
          <p:cNvPr id="12" name="TextBox 11"/>
          <p:cNvSpPr txBox="1"/>
          <p:nvPr/>
        </p:nvSpPr>
        <p:spPr>
          <a:xfrm>
            <a:off x="7489768" y="4755476"/>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B. 352 708</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4641037" y="5503782"/>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 253 137</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7489768" y="5493195"/>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 435 114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4326128" y="2016049"/>
            <a:ext cx="1078622" cy="461665"/>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rPr>
              <a:t>Gợi ý</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93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000" fill="hold"/>
                                        <p:tgtEl>
                                          <p:spTgt spid="17"/>
                                        </p:tgtEl>
                                        <p:attrNameLst>
                                          <p:attrName>fillcolor</p:attrName>
                                        </p:attrNameLst>
                                      </p:cBhvr>
                                      <p:to>
                                        <a:srgbClr val="FF0000"/>
                                      </p:to>
                                    </p:animClr>
                                    <p:set>
                                      <p:cBhvr>
                                        <p:cTn id="60" dur="2000" fill="hold"/>
                                        <p:tgtEl>
                                          <p:spTgt spid="17"/>
                                        </p:tgtEl>
                                        <p:attrNameLst>
                                          <p:attrName>fill.type</p:attrName>
                                        </p:attrNameLst>
                                      </p:cBhvr>
                                      <p:to>
                                        <p:strVal val="solid"/>
                                      </p:to>
                                    </p:set>
                                    <p:set>
                                      <p:cBhvr>
                                        <p:cTn id="61"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117" grpId="0"/>
      <p:bldP spid="13" grpId="0"/>
      <p:bldP spid="10" grpId="0"/>
      <p:bldP spid="14" grpId="0"/>
      <p:bldP spid="15" grpId="0"/>
      <p:bldP spid="12" grpId="0"/>
      <p:bldP spid="17" grpId="0"/>
      <p:bldP spid="18" grpId="0"/>
      <p:bldP spid="19"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3781</TotalTime>
  <Words>2181</Words>
  <Application>Microsoft Office PowerPoint</Application>
  <PresentationFormat>Custom</PresentationFormat>
  <Paragraphs>286</Paragraphs>
  <Slides>29</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Roboto</vt:lpstr>
      <vt:lpstr>Roboto Black</vt:lpstr>
      <vt:lpstr>Pangolin</vt:lpstr>
      <vt:lpstr>Times New Roman</vt:lpstr>
      <vt:lpstr>Wingdings</vt:lpstr>
      <vt:lpstr>Calibri Light</vt:lpstr>
      <vt:lpstr>Calibri</vt:lpstr>
      <vt:lpstr>3_Office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212</cp:revision>
  <dcterms:created xsi:type="dcterms:W3CDTF">2023-04-01T23:44:56Z</dcterms:created>
  <dcterms:modified xsi:type="dcterms:W3CDTF">2023-09-28T11:32:22Z</dcterms:modified>
</cp:coreProperties>
</file>