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456" r:id="rId3"/>
    <p:sldId id="595" r:id="rId4"/>
    <p:sldId id="362" r:id="rId5"/>
    <p:sldId id="598" r:id="rId6"/>
    <p:sldId id="256" r:id="rId7"/>
    <p:sldId id="580" r:id="rId8"/>
    <p:sldId id="581" r:id="rId9"/>
    <p:sldId id="483" r:id="rId10"/>
    <p:sldId id="584" r:id="rId11"/>
    <p:sldId id="585" r:id="rId12"/>
    <p:sldId id="599" r:id="rId13"/>
    <p:sldId id="600" r:id="rId14"/>
    <p:sldId id="484" r:id="rId15"/>
    <p:sldId id="601" r:id="rId16"/>
    <p:sldId id="602" r:id="rId17"/>
    <p:sldId id="603" r:id="rId18"/>
    <p:sldId id="494" r:id="rId19"/>
    <p:sldId id="593" r:id="rId20"/>
    <p:sldId id="604" r:id="rId21"/>
    <p:sldId id="594" r:id="rId22"/>
    <p:sldId id="257" r:id="rId23"/>
    <p:sldId id="344" r:id="rId24"/>
  </p:sldIdLst>
  <p:sldSz cx="9144000" cy="5143500" type="screen16x9"/>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E4654"/>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T&#7852;P%20HU&#194;N%20SGK\2.%20TIN%208\TIN%208%20B&#192;I%204,5\b&#7843;ng%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T&#7852;P%20HU&#194;N%20SGK\2.%20TIN%208\TIN%208%20B&#192;I%204,5\b&#7843;ng%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a:latin typeface="Times New Roman" panose="02020603050405020304" pitchFamily="18" charset="0"/>
                <a:cs typeface="Times New Roman" panose="02020603050405020304" pitchFamily="18" charset="0"/>
              </a:rPr>
              <a:t>Số học sinh xếp loại học lực Tốt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Sheet2!$C$3</c:f>
              <c:strCache>
                <c:ptCount val="1"/>
                <c:pt idx="0">
                  <c:v>Sĩ số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Sheet2!$B$4:$B$6</c:f>
              <c:strCache>
                <c:ptCount val="3"/>
                <c:pt idx="0">
                  <c:v>7A</c:v>
                </c:pt>
                <c:pt idx="1">
                  <c:v>7B</c:v>
                </c:pt>
                <c:pt idx="2">
                  <c:v>7C</c:v>
                </c:pt>
              </c:strCache>
            </c:strRef>
          </c:cat>
          <c:val>
            <c:numRef>
              <c:f>Sheet2!$C$4:$C$6</c:f>
              <c:numCache>
                <c:formatCode>General</c:formatCode>
                <c:ptCount val="3"/>
                <c:pt idx="0">
                  <c:v>30</c:v>
                </c:pt>
                <c:pt idx="1">
                  <c:v>33</c:v>
                </c:pt>
                <c:pt idx="2">
                  <c:v>38</c:v>
                </c:pt>
              </c:numCache>
            </c:numRef>
          </c:val>
          <c:extLst>
            <c:ext xmlns:c16="http://schemas.microsoft.com/office/drawing/2014/chart" uri="{C3380CC4-5D6E-409C-BE32-E72D297353CC}">
              <c16:uniqueId val="{00000000-D6C3-4DEC-A904-06847B890E71}"/>
            </c:ext>
          </c:extLst>
        </c:ser>
        <c:ser>
          <c:idx val="1"/>
          <c:order val="1"/>
          <c:tx>
            <c:strRef>
              <c:f>Sheet2!$D$3</c:f>
              <c:strCache>
                <c:ptCount val="1"/>
                <c:pt idx="0">
                  <c:v>Tốt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Sheet2!$B$4:$B$6</c:f>
              <c:strCache>
                <c:ptCount val="3"/>
                <c:pt idx="0">
                  <c:v>7A</c:v>
                </c:pt>
                <c:pt idx="1">
                  <c:v>7B</c:v>
                </c:pt>
                <c:pt idx="2">
                  <c:v>7C</c:v>
                </c:pt>
              </c:strCache>
            </c:strRef>
          </c:cat>
          <c:val>
            <c:numRef>
              <c:f>Sheet2!$D$4:$D$6</c:f>
              <c:numCache>
                <c:formatCode>General</c:formatCode>
                <c:ptCount val="3"/>
                <c:pt idx="0">
                  <c:v>8</c:v>
                </c:pt>
                <c:pt idx="1">
                  <c:v>10</c:v>
                </c:pt>
                <c:pt idx="2">
                  <c:v>9</c:v>
                </c:pt>
              </c:numCache>
            </c:numRef>
          </c:val>
          <c:extLst>
            <c:ext xmlns:c16="http://schemas.microsoft.com/office/drawing/2014/chart" uri="{C3380CC4-5D6E-409C-BE32-E72D297353CC}">
              <c16:uniqueId val="{00000001-D6C3-4DEC-A904-06847B890E71}"/>
            </c:ext>
          </c:extLst>
        </c:ser>
        <c:dLbls>
          <c:dLblPos val="outEnd"/>
          <c:showLegendKey val="0"/>
          <c:showVal val="1"/>
          <c:showCatName val="0"/>
          <c:showSerName val="0"/>
          <c:showPercent val="0"/>
          <c:showBubbleSize val="0"/>
        </c:dLbls>
        <c:gapWidth val="219"/>
        <c:overlap val="-27"/>
        <c:axId val="240254008"/>
        <c:axId val="240254400"/>
      </c:barChart>
      <c:catAx>
        <c:axId val="240254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Lớp</a:t>
                </a:r>
              </a:p>
            </c:rich>
          </c:tx>
          <c:layout>
            <c:manualLayout>
              <c:xMode val="edge"/>
              <c:yMode val="edge"/>
              <c:x val="0.45963079615048119"/>
              <c:y val="0.768147419072615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254400"/>
        <c:crosses val="autoZero"/>
        <c:auto val="1"/>
        <c:lblAlgn val="ctr"/>
        <c:lblOffset val="100"/>
        <c:noMultiLvlLbl val="0"/>
      </c:catAx>
      <c:valAx>
        <c:axId val="240254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Sĩ số lớp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254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latin typeface="Times New Roman" panose="02020603050405020304" pitchFamily="18" charset="0"/>
                <a:cs typeface="Times New Roman" panose="02020603050405020304" pitchFamily="18" charset="0"/>
              </a:rPr>
              <a:t>Tỉ lệ học sinh xếp loại học lực</a:t>
            </a:r>
            <a:r>
              <a:rPr lang="en-US" b="1" baseline="0">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Tốt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Sheet2!$D$3</c:f>
              <c:strCache>
                <c:ptCount val="1"/>
                <c:pt idx="0">
                  <c:v>Tốt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4D-40CF-9F93-46D5D84257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4D-40CF-9F93-46D5D84257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4D-40CF-9F93-46D5D8425798}"/>
              </c:ext>
            </c:extLst>
          </c:dPt>
          <c:dLbls>
            <c:dLbl>
              <c:idx val="0"/>
              <c:layout>
                <c:manualLayout>
                  <c:x val="6.1215004374453194E-2"/>
                  <c:y val="-3.266258384368620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94D-40CF-9F93-46D5D8425798}"/>
                </c:ext>
              </c:extLst>
            </c:dLbl>
            <c:dLbl>
              <c:idx val="1"/>
              <c:layout>
                <c:manualLayout>
                  <c:x val="-0.3017592873006259"/>
                  <c:y val="-4.285814012467190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94D-40CF-9F93-46D5D8425798}"/>
                </c:ext>
              </c:extLst>
            </c:dLbl>
            <c:dLbl>
              <c:idx val="2"/>
              <c:layout>
                <c:manualLayout>
                  <c:x val="-3.3802930883639573E-2"/>
                  <c:y val="-7.223279381743948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94D-40CF-9F93-46D5D84257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Sheet2!$B$4:$B$6</c:f>
              <c:strCache>
                <c:ptCount val="3"/>
                <c:pt idx="0">
                  <c:v>7A</c:v>
                </c:pt>
                <c:pt idx="1">
                  <c:v>7B</c:v>
                </c:pt>
                <c:pt idx="2">
                  <c:v>7C</c:v>
                </c:pt>
              </c:strCache>
            </c:strRef>
          </c:cat>
          <c:val>
            <c:numRef>
              <c:f>Sheet2!$D$4:$D$6</c:f>
              <c:numCache>
                <c:formatCode>General</c:formatCode>
                <c:ptCount val="3"/>
                <c:pt idx="0">
                  <c:v>8</c:v>
                </c:pt>
                <c:pt idx="1">
                  <c:v>10</c:v>
                </c:pt>
                <c:pt idx="2">
                  <c:v>9</c:v>
                </c:pt>
              </c:numCache>
            </c:numRef>
          </c:val>
          <c:extLst>
            <c:ext xmlns:c16="http://schemas.microsoft.com/office/drawing/2014/chart" uri="{C3380CC4-5D6E-409C-BE32-E72D297353CC}">
              <c16:uniqueId val="{00000006-094D-40CF-9F93-46D5D842579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pPr/>
              <a:t>5/31/2024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pPr/>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pPr/>
              <a:t>1</a:t>
            </a:fld>
            <a:endParaRPr lang="en-US"/>
          </a:p>
        </p:txBody>
      </p:sp>
    </p:spTree>
    <p:extLst>
      <p:ext uri="{BB962C8B-B14F-4D97-AF65-F5344CB8AC3E}">
        <p14:creationId xmlns:p14="http://schemas.microsoft.com/office/powerpoint/2010/main" val="11175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Rèm</a:t>
            </a:r>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7</a:t>
            </a:fld>
            <a:endParaRPr lang="en-US"/>
          </a:p>
        </p:txBody>
      </p:sp>
    </p:spTree>
    <p:extLst>
      <p:ext uri="{BB962C8B-B14F-4D97-AF65-F5344CB8AC3E}">
        <p14:creationId xmlns:p14="http://schemas.microsoft.com/office/powerpoint/2010/main" val="156151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US" sz="1200" b="1" kern="10" dirty="0">
                <a:ln w="0"/>
                <a:solidFill>
                  <a:srgbClr val="FF0000"/>
                </a:solidFill>
                <a:latin typeface="UTM Ambrose" panose="02040603050506020204" pitchFamily="18" charset="0"/>
                <a:cs typeface="Times New Roman" panose="02020603050405020304" pitchFamily="18" charset="0"/>
              </a:rPr>
              <a:t>BÀI 8: CÔNG CỤ HỖ TRỢ TÍNH TOÁN</a:t>
            </a:r>
            <a:endParaRPr lang="vi-VN" sz="1200" b="1" kern="10" dirty="0">
              <a:ln w="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364BAAE-DBE1-4C16-93E3-AB68CB262A70}" type="slidenum">
              <a:rPr lang="en-US" smtClean="0"/>
              <a:pPr/>
              <a:t>8</a:t>
            </a:fld>
            <a:endParaRPr lang="en-US"/>
          </a:p>
        </p:txBody>
      </p:sp>
    </p:spTree>
    <p:extLst>
      <p:ext uri="{BB962C8B-B14F-4D97-AF65-F5344CB8AC3E}">
        <p14:creationId xmlns:p14="http://schemas.microsoft.com/office/powerpoint/2010/main" val="60749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10</a:t>
            </a:fld>
            <a:endParaRPr lang="en-US"/>
          </a:p>
        </p:txBody>
      </p:sp>
    </p:spTree>
    <p:extLst>
      <p:ext uri="{BB962C8B-B14F-4D97-AF65-F5344CB8AC3E}">
        <p14:creationId xmlns:p14="http://schemas.microsoft.com/office/powerpoint/2010/main" val="113030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18</a:t>
            </a:fld>
            <a:endParaRPr lang="en-US"/>
          </a:p>
        </p:txBody>
      </p:sp>
    </p:spTree>
    <p:extLst>
      <p:ext uri="{BB962C8B-B14F-4D97-AF65-F5344CB8AC3E}">
        <p14:creationId xmlns:p14="http://schemas.microsoft.com/office/powerpoint/2010/main" val="225547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1419-595D-4960-B38B-15EA643020F2}" type="slidenum">
              <a:rPr lang="en-US" smtClean="0"/>
              <a:pPr/>
              <a:t>21</a:t>
            </a:fld>
            <a:endParaRPr lang="en-US"/>
          </a:p>
        </p:txBody>
      </p:sp>
    </p:spTree>
    <p:extLst>
      <p:ext uri="{BB962C8B-B14F-4D97-AF65-F5344CB8AC3E}">
        <p14:creationId xmlns:p14="http://schemas.microsoft.com/office/powerpoint/2010/main" val="333921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pPr/>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pPr/>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pPr/>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pPr/>
              <a:t>5/31/2024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pPr/>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video" Target="../media/media1.mp4"/><Relationship Id="rId7" Type="http://schemas.openxmlformats.org/officeDocument/2006/relationships/image" Target="../media/image7.jpeg"/><Relationship Id="rId2" Type="http://schemas.microsoft.com/office/2007/relationships/media" Target="../media/media1.mp4"/><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video" Target="../media/media1.mp4"/><Relationship Id="rId7" Type="http://schemas.openxmlformats.org/officeDocument/2006/relationships/image" Target="../media/image7.jpeg"/><Relationship Id="rId2" Type="http://schemas.microsoft.com/office/2007/relationships/media" Target="../media/media1.mp4"/><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ộp Văn bản 1">
            <a:extLst>
              <a:ext uri="{FF2B5EF4-FFF2-40B4-BE49-F238E27FC236}">
                <a16:creationId xmlns:a16="http://schemas.microsoft.com/office/drawing/2014/main" id="{9D73F281-D85A-414B-B050-B924052F9282}"/>
              </a:ext>
            </a:extLst>
          </p:cNvPr>
          <p:cNvSpPr txBox="1"/>
          <p:nvPr/>
        </p:nvSpPr>
        <p:spPr>
          <a:xfrm>
            <a:off x="1366134" y="334692"/>
            <a:ext cx="6403486" cy="355642"/>
          </a:xfrm>
          <a:prstGeom prst="rect">
            <a:avLst/>
          </a:prstGeom>
        </p:spPr>
        <p:txBody>
          <a:bodyPr vert="horz" lIns="91440" tIns="45720" rIns="91440" bIns="45720" rtlCol="0">
            <a:noAutofit/>
          </a:bodyPr>
          <a:lstStyle/>
          <a:p>
            <a:pPr>
              <a:lnSpc>
                <a:spcPct val="9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PHÒNG GIÁO DỤC VÀ ĐÀO </a:t>
            </a:r>
            <a:r>
              <a:rPr lang="en-US" sz="2400" b="1">
                <a:solidFill>
                  <a:srgbClr val="002060"/>
                </a:solidFill>
                <a:latin typeface="Times New Roman" panose="02020603050405020304" pitchFamily="18" charset="0"/>
                <a:cs typeface="Times New Roman" panose="02020603050405020304" pitchFamily="18" charset="0"/>
              </a:rPr>
              <a:t>TẠO </a:t>
            </a:r>
            <a:r>
              <a:rPr lang="en-US" sz="2400" b="1"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ABD37E8A-D45A-4AF4-AA02-27891D5290CA}"/>
              </a:ext>
            </a:extLst>
          </p:cNvPr>
          <p:cNvSpPr txBox="1"/>
          <p:nvPr/>
        </p:nvSpPr>
        <p:spPr>
          <a:xfrm>
            <a:off x="1585266" y="687445"/>
            <a:ext cx="3374642" cy="507831"/>
          </a:xfrm>
          <a:prstGeom prst="rect">
            <a:avLst/>
          </a:prstGeom>
          <a:noFill/>
        </p:spPr>
        <p:txBody>
          <a:bodyPr wrap="none" rtlCol="0">
            <a:spAutoFit/>
          </a:bodyPr>
          <a:lstStyle/>
          <a:p>
            <a:pPr>
              <a:spcAft>
                <a:spcPts val="600"/>
              </a:spcAft>
            </a:pPr>
            <a:r>
              <a:rPr lang="en-US" sz="2700" b="1">
                <a:solidFill>
                  <a:srgbClr val="002060"/>
                </a:solidFill>
                <a:latin typeface="Times New Roman" panose="02020603050405020304" pitchFamily="18" charset="0"/>
                <a:cs typeface="Times New Roman" panose="02020603050405020304" pitchFamily="18" charset="0"/>
              </a:rPr>
              <a:t>TRƯỜNG </a:t>
            </a:r>
            <a:r>
              <a:rPr lang="en-US" sz="2700" b="1" smtClean="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D5A797EB-37FC-432B-A43C-3061B2852843}"/>
              </a:ext>
            </a:extLst>
          </p:cNvPr>
          <p:cNvSpPr txBox="1"/>
          <p:nvPr/>
        </p:nvSpPr>
        <p:spPr>
          <a:xfrm>
            <a:off x="2371867" y="2869231"/>
            <a:ext cx="2874441" cy="553998"/>
          </a:xfrm>
          <a:prstGeom prst="rect">
            <a:avLst/>
          </a:prstGeom>
          <a:noFill/>
        </p:spPr>
        <p:txBody>
          <a:bodyPr wrap="none" rtlCol="0">
            <a:spAutoFit/>
          </a:bodyPr>
          <a:lstStyle/>
          <a:p>
            <a:pPr>
              <a:spcAft>
                <a:spcPts val="600"/>
              </a:spcAft>
            </a:pPr>
            <a:r>
              <a:rPr lang="en-US" sz="3000" b="1">
                <a:solidFill>
                  <a:srgbClr val="002060"/>
                </a:solidFill>
                <a:latin typeface="Times New Roman" panose="02020603050405020304" pitchFamily="18" charset="0"/>
                <a:cs typeface="Times New Roman" panose="02020603050405020304" pitchFamily="18" charset="0"/>
              </a:rPr>
              <a:t>GV: </a:t>
            </a:r>
            <a:r>
              <a:rPr lang="en-US" sz="3000" b="1" smtClean="0">
                <a:solidFill>
                  <a:srgbClr val="002060"/>
                </a:solidFill>
                <a:latin typeface="Times New Roman" panose="02020603050405020304" pitchFamily="18" charset="0"/>
                <a:cs typeface="Times New Roman" panose="02020603050405020304" pitchFamily="18" charset="0"/>
              </a:rPr>
              <a:t>……………</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BC2202BE-FB57-4E81-83EF-0EA40E864761}"/>
              </a:ext>
            </a:extLst>
          </p:cNvPr>
          <p:cNvSpPr txBox="1"/>
          <p:nvPr/>
        </p:nvSpPr>
        <p:spPr>
          <a:xfrm>
            <a:off x="2172445" y="1665085"/>
            <a:ext cx="4790863" cy="784830"/>
          </a:xfrm>
          <a:prstGeom prst="rect">
            <a:avLst/>
          </a:prstGeom>
          <a:noFill/>
        </p:spPr>
        <p:txBody>
          <a:bodyPr wrap="none" rtlCol="0">
            <a:spAutoFit/>
          </a:bodyPr>
          <a:lstStyle/>
          <a:p>
            <a:pPr>
              <a:spcAft>
                <a:spcPts val="600"/>
              </a:spcAft>
            </a:pPr>
            <a:r>
              <a:rPr lang="en-US" sz="4500" b="1">
                <a:solidFill>
                  <a:srgbClr val="FF0000"/>
                </a:solidFill>
                <a:latin typeface="Times New Roman" panose="02020603050405020304" pitchFamily="18" charset="0"/>
                <a:cs typeface="Times New Roman" panose="02020603050405020304" pitchFamily="18" charset="0"/>
              </a:rPr>
              <a:t>MÔN TIN HỌC 8 </a:t>
            </a: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D2B28935-FE08-4EA8-AA06-C7169869F84A}"/>
              </a:ext>
            </a:extLst>
          </p:cNvPr>
          <p:cNvSpPr txBox="1"/>
          <p:nvPr/>
        </p:nvSpPr>
        <p:spPr>
          <a:xfrm>
            <a:off x="2333767" y="4095750"/>
            <a:ext cx="4160113" cy="553998"/>
          </a:xfrm>
          <a:prstGeom prst="rect">
            <a:avLst/>
          </a:prstGeom>
          <a:noFill/>
        </p:spPr>
        <p:txBody>
          <a:bodyPr wrap="none" rtlCol="0">
            <a:spAutoFit/>
          </a:bodyPr>
          <a:lstStyle/>
          <a:p>
            <a:pPr>
              <a:spcAft>
                <a:spcPts val="600"/>
              </a:spcAft>
            </a:pPr>
            <a:r>
              <a:rPr lang="en-US" sz="3000" b="1" dirty="0">
                <a:solidFill>
                  <a:srgbClr val="002060"/>
                </a:solidFill>
                <a:latin typeface="Times New Roman" panose="02020603050405020304" pitchFamily="18" charset="0"/>
                <a:cs typeface="Times New Roman" panose="02020603050405020304" pitchFamily="18" charset="0"/>
              </a:rPr>
              <a:t>NĂM HỌC</a:t>
            </a:r>
            <a:r>
              <a:rPr lang="en-US" sz="3000" b="1">
                <a:solidFill>
                  <a:srgbClr val="002060"/>
                </a:solidFill>
                <a:latin typeface="Times New Roman" panose="02020603050405020304" pitchFamily="18" charset="0"/>
                <a:cs typeface="Times New Roman" panose="02020603050405020304" pitchFamily="18" charset="0"/>
              </a:rPr>
              <a:t>: 2023 - 2024</a:t>
            </a:r>
            <a:endParaRPr lang="en-US" sz="3000" b="1" dirty="0">
              <a:solidFill>
                <a:srgbClr val="002060"/>
              </a:solidFill>
              <a:latin typeface="Times New Roman" panose="02020603050405020304" pitchFamily="18" charset="0"/>
              <a:cs typeface="Times New Roman" panose="02020603050405020304" pitchFamily="18" charset="0"/>
            </a:endParaRPr>
          </a:p>
        </p:txBody>
      </p:sp>
      <p:pic>
        <p:nvPicPr>
          <p:cNvPr id="12" name="Picture 17" descr="Frames PPT 015">
            <a:extLst>
              <a:ext uri="{FF2B5EF4-FFF2-40B4-BE49-F238E27FC236}">
                <a16:creationId xmlns:a16="http://schemas.microsoft.com/office/drawing/2014/main" id="{84F5AF0B-542E-A1A1-87F0-F052CF7E7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3" y="0"/>
            <a:ext cx="914995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94225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4828" y="241273"/>
            <a:ext cx="8979172" cy="571500"/>
            <a:chOff x="880761" y="539846"/>
            <a:chExt cx="9714747" cy="762000"/>
          </a:xfrm>
        </p:grpSpPr>
        <p:grpSp>
          <p:nvGrpSpPr>
            <p:cNvPr id="4" name="Group 148"/>
            <p:cNvGrpSpPr>
              <a:grpSpLocks/>
            </p:cNvGrpSpPr>
            <p:nvPr/>
          </p:nvGrpSpPr>
          <p:grpSpPr bwMode="auto">
            <a:xfrm>
              <a:off x="880761" y="539846"/>
              <a:ext cx="9714747" cy="762000"/>
              <a:chOff x="624" y="2688"/>
              <a:chExt cx="7912" cy="480"/>
            </a:xfrm>
          </p:grpSpPr>
          <p:sp>
            <p:nvSpPr>
              <p:cNvPr id="7" name="AutoShape 17"/>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8" name="Oval 18"/>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9" name="Oval 19"/>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0" name="Oval 20"/>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395" y="2741"/>
                <a:ext cx="34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0000"/>
                    </a:solidFill>
                    <a:latin typeface="Times New Roman" panose="02020603050405020304" pitchFamily="18" charset="0"/>
                    <a:cs typeface="Times New Roman" panose="02020603050405020304" pitchFamily="18" charset="0"/>
                  </a:rPr>
                  <a:t>Click to add Title</a:t>
                </a:r>
              </a:p>
            </p:txBody>
          </p:sp>
          <p:sp>
            <p:nvSpPr>
              <p:cNvPr id="12" name="Text Box 22"/>
              <p:cNvSpPr txBox="1">
                <a:spLocks noChangeArrowheads="1"/>
              </p:cNvSpPr>
              <p:nvPr/>
            </p:nvSpPr>
            <p:spPr bwMode="auto">
              <a:xfrm>
                <a:off x="879"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p>
            </p:txBody>
          </p:sp>
          <p:sp>
            <p:nvSpPr>
              <p:cNvPr id="13" name="AutoShape 23"/>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4" name="Oval 24"/>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5" name="Oval 25"/>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pic>
            <p:nvPicPr>
              <p:cNvPr id="16" name="Picture 1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8"/>
              <p:cNvSpPr txBox="1">
                <a:spLocks noChangeArrowheads="1"/>
              </p:cNvSpPr>
              <p:nvPr/>
            </p:nvSpPr>
            <p:spPr bwMode="gray">
              <a:xfrm>
                <a:off x="922" y="2708"/>
                <a:ext cx="29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endParaRPr lang="en-US" altLang="en-US" sz="2400" b="1" dirty="0">
                  <a:solidFill>
                    <a:srgbClr val="FFFFFF"/>
                  </a:solidFill>
                  <a:latin typeface="Times New Roman" panose="02020603050405020304" pitchFamily="18" charset="0"/>
                  <a:cs typeface="Times New Roman" panose="02020603050405020304" pitchFamily="18" charset="0"/>
                </a:endParaRPr>
              </a:p>
            </p:txBody>
          </p:sp>
        </p:grpSp>
        <p:sp>
          <p:nvSpPr>
            <p:cNvPr id="6" name="Text Box 26"/>
            <p:cNvSpPr txBox="1">
              <a:spLocks noChangeArrowheads="1"/>
            </p:cNvSpPr>
            <p:nvPr/>
          </p:nvSpPr>
          <p:spPr bwMode="gray">
            <a:xfrm>
              <a:off x="1769194" y="616046"/>
              <a:ext cx="87120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b="1" dirty="0" err="1">
                  <a:solidFill>
                    <a:srgbClr val="CC00CC"/>
                  </a:solidFill>
                  <a:latin typeface="Times New Roman" panose="02020603050405020304" pitchFamily="18" charset="0"/>
                  <a:cs typeface="Times New Roman" panose="02020603050405020304" pitchFamily="18" charset="0"/>
                </a:rPr>
                <a:t>Thực</a:t>
              </a:r>
              <a:r>
                <a:rPr lang="en-US" altLang="en-US" sz="2700" b="1" dirty="0">
                  <a:solidFill>
                    <a:srgbClr val="CC00CC"/>
                  </a:solidFill>
                  <a:latin typeface="Times New Roman" panose="02020603050405020304" pitchFamily="18" charset="0"/>
                  <a:cs typeface="Times New Roman" panose="02020603050405020304" pitchFamily="18" charset="0"/>
                </a:rPr>
                <a:t> </a:t>
              </a:r>
              <a:r>
                <a:rPr lang="en-US" altLang="en-US" sz="2700" b="1" dirty="0" err="1">
                  <a:solidFill>
                    <a:srgbClr val="CC00CC"/>
                  </a:solidFill>
                  <a:latin typeface="Times New Roman" panose="02020603050405020304" pitchFamily="18" charset="0"/>
                  <a:cs typeface="Times New Roman" panose="02020603050405020304" pitchFamily="18" charset="0"/>
                </a:rPr>
                <a:t>hành</a:t>
              </a:r>
              <a:r>
                <a:rPr lang="en-US" altLang="en-US" sz="2700" b="1">
                  <a:solidFill>
                    <a:srgbClr val="CC00CC"/>
                  </a:solidFill>
                  <a:latin typeface="Times New Roman" panose="02020603050405020304" pitchFamily="18" charset="0"/>
                  <a:cs typeface="Times New Roman" panose="02020603050405020304" pitchFamily="18" charset="0"/>
                </a:rPr>
                <a:t>: Tạo biểu đồ cột </a:t>
              </a:r>
              <a:endParaRPr lang="en-US" altLang="en-US" sz="2700" b="1" dirty="0">
                <a:solidFill>
                  <a:srgbClr val="CC00CC"/>
                </a:solidFill>
                <a:latin typeface="Times New Roman" panose="02020603050405020304" pitchFamily="18" charset="0"/>
                <a:cs typeface="Times New Roman" panose="02020603050405020304" pitchFamily="18" charset="0"/>
              </a:endParaRPr>
            </a:p>
          </p:txBody>
        </p:sp>
      </p:grpSp>
      <p:sp>
        <p:nvSpPr>
          <p:cNvPr id="2" name="TextBox 1"/>
          <p:cNvSpPr txBox="1"/>
          <p:nvPr/>
        </p:nvSpPr>
        <p:spPr>
          <a:xfrm>
            <a:off x="482580" y="1031346"/>
            <a:ext cx="8164278" cy="2977738"/>
          </a:xfrm>
          <a:prstGeom prst="rect">
            <a:avLst/>
          </a:prstGeom>
          <a:noFill/>
        </p:spPr>
        <p:txBody>
          <a:bodyPr wrap="square" lIns="68580" tIns="34290" rIns="68580" bIns="34290" rtlCol="0">
            <a:spAutoFit/>
          </a:bodyPr>
          <a:lstStyle/>
          <a:p>
            <a:pPr algn="just"/>
            <a:r>
              <a:rPr lang="en-US" sz="2700" b="1" err="1">
                <a:solidFill>
                  <a:srgbClr val="FF0000"/>
                </a:solidFill>
                <a:latin typeface="Times New Roman" panose="02020603050405020304" pitchFamily="18" charset="0"/>
                <a:cs typeface="Times New Roman" panose="02020603050405020304" pitchFamily="18" charset="0"/>
              </a:rPr>
              <a:t>Nhiệm</a:t>
            </a:r>
            <a:r>
              <a:rPr lang="en-US" sz="2700" b="1">
                <a:solidFill>
                  <a:srgbClr val="FF0000"/>
                </a:solidFill>
                <a:latin typeface="Times New Roman" panose="02020603050405020304" pitchFamily="18" charset="0"/>
                <a:cs typeface="Times New Roman" panose="02020603050405020304" pitchFamily="18" charset="0"/>
              </a:rPr>
              <a:t> vụ 1: Thực hành các nhiệm vụ sau trang 32  SGK</a:t>
            </a:r>
            <a:endParaRPr lang="en-US" sz="2700" b="1" dirty="0">
              <a:solidFill>
                <a:srgbClr val="FF0000"/>
              </a:solidFill>
              <a:latin typeface="Times New Roman" panose="02020603050405020304" pitchFamily="18" charset="0"/>
              <a:cs typeface="Times New Roman" panose="02020603050405020304" pitchFamily="18" charset="0"/>
            </a:endParaRPr>
          </a:p>
          <a:p>
            <a:pPr marL="428625" indent="-428625" algn="just">
              <a:buFontTx/>
              <a:buChar char="-"/>
            </a:pPr>
            <a:r>
              <a:rPr lang="en-US" sz="2700">
                <a:solidFill>
                  <a:srgbClr val="0000CC"/>
                </a:solidFill>
                <a:latin typeface="Times New Roman" panose="02020603050405020304" pitchFamily="18" charset="0"/>
                <a:cs typeface="Times New Roman" panose="02020603050405020304" pitchFamily="18" charset="0"/>
              </a:rPr>
              <a:t>Quan sát hình 1 và nhập dữ liệu theo hình 1.</a:t>
            </a:r>
          </a:p>
          <a:p>
            <a:pPr marL="428625" indent="-428625" algn="just">
              <a:buFontTx/>
              <a:buChar char="-"/>
            </a:pPr>
            <a:r>
              <a:rPr lang="vi-VN" sz="2700">
                <a:solidFill>
                  <a:srgbClr val="0000CC"/>
                </a:solidFill>
                <a:latin typeface="Times New Roman" panose="02020603050405020304" pitchFamily="18" charset="0"/>
                <a:cs typeface="Times New Roman" panose="02020603050405020304" pitchFamily="18" charset="0"/>
              </a:rPr>
              <a:t>Hãy tạo một biểu đồ cột chỉ gồm hai chuỗi dữ liệu Xuất khẩu và Tổng, sau đó thêm và định dạng các thành phần của biểu đồ để thu được biểu đồ tương tự như Hình 2 – SGK Tr32.</a:t>
            </a:r>
            <a:endParaRPr lang="en-US" sz="270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8259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98E0EF-5B3E-E7CA-0126-27F5283762D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52400" y="285749"/>
            <a:ext cx="4114800" cy="4572001"/>
          </a:xfrm>
          <a:prstGeom prst="rect">
            <a:avLst/>
          </a:prstGeom>
          <a:noFill/>
        </p:spPr>
      </p:pic>
      <p:pic>
        <p:nvPicPr>
          <p:cNvPr id="5" name="Picture 4">
            <a:extLst>
              <a:ext uri="{FF2B5EF4-FFF2-40B4-BE49-F238E27FC236}">
                <a16:creationId xmlns:a16="http://schemas.microsoft.com/office/drawing/2014/main" id="{455EC2B9-FE77-C02C-F84B-1917AC4645F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267200" y="285748"/>
            <a:ext cx="4867658" cy="3581402"/>
          </a:xfrm>
          <a:prstGeom prst="rect">
            <a:avLst/>
          </a:prstGeom>
        </p:spPr>
      </p:pic>
    </p:spTree>
    <p:custDataLst>
      <p:tags r:id="rId1"/>
    </p:custDataLst>
    <p:extLst>
      <p:ext uri="{BB962C8B-B14F-4D97-AF65-F5344CB8AC3E}">
        <p14:creationId xmlns:p14="http://schemas.microsoft.com/office/powerpoint/2010/main" val="70562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8890-5841-B134-7933-B19E41E0F2E4}"/>
              </a:ext>
            </a:extLst>
          </p:cNvPr>
          <p:cNvSpPr txBox="1"/>
          <p:nvPr/>
        </p:nvSpPr>
        <p:spPr>
          <a:xfrm>
            <a:off x="702078" y="753487"/>
            <a:ext cx="8382000" cy="523220"/>
          </a:xfrm>
          <a:prstGeom prst="rect">
            <a:avLst/>
          </a:prstGeom>
          <a:noFill/>
        </p:spPr>
        <p:txBody>
          <a:bodyPr wrap="square">
            <a:spAutoFit/>
          </a:bodyPr>
          <a:lstStyle/>
          <a:p>
            <a:r>
              <a:rPr lang="vi-VN" sz="2800" b="1">
                <a:solidFill>
                  <a:srgbClr val="FF0000"/>
                </a:solidFill>
                <a:latin typeface="+mj-lt"/>
              </a:rPr>
              <a:t>Câu 2: Hãy chỉ ra các bước thực hiện?</a:t>
            </a:r>
            <a:endParaRPr lang="en-US" sz="2800" b="1">
              <a:solidFill>
                <a:srgbClr val="FF0000"/>
              </a:solidFill>
              <a:latin typeface="+mj-lt"/>
            </a:endParaRPr>
          </a:p>
        </p:txBody>
      </p:sp>
      <p:sp>
        <p:nvSpPr>
          <p:cNvPr id="7" name="TextBox 6">
            <a:extLst>
              <a:ext uri="{FF2B5EF4-FFF2-40B4-BE49-F238E27FC236}">
                <a16:creationId xmlns:a16="http://schemas.microsoft.com/office/drawing/2014/main" id="{BAB15FE1-213F-0330-9453-73F17BF98A2C}"/>
              </a:ext>
            </a:extLst>
          </p:cNvPr>
          <p:cNvSpPr txBox="1"/>
          <p:nvPr/>
        </p:nvSpPr>
        <p:spPr>
          <a:xfrm>
            <a:off x="842286" y="1360021"/>
            <a:ext cx="8241792" cy="3539430"/>
          </a:xfrm>
          <a:prstGeom prst="rect">
            <a:avLst/>
          </a:prstGeom>
          <a:noFill/>
        </p:spPr>
        <p:txBody>
          <a:bodyPr wrap="square">
            <a:spAutoFit/>
          </a:bodyPr>
          <a:lstStyle/>
          <a:p>
            <a:r>
              <a:rPr lang="vi-VN" sz="2800" b="1">
                <a:latin typeface="+mj-lt"/>
              </a:rPr>
              <a:t>Trả lời:</a:t>
            </a:r>
          </a:p>
          <a:p>
            <a:r>
              <a:rPr lang="vi-VN" sz="2800">
                <a:solidFill>
                  <a:srgbClr val="0000CC"/>
                </a:solidFill>
                <a:latin typeface="+mj-lt"/>
              </a:rPr>
              <a:t>Bước 1. Tạo và chèn biểu đồ vào trang tính.</a:t>
            </a:r>
          </a:p>
          <a:p>
            <a:r>
              <a:rPr lang="vi-VN" sz="2800">
                <a:solidFill>
                  <a:srgbClr val="0000CC"/>
                </a:solidFill>
                <a:latin typeface="+mj-lt"/>
              </a:rPr>
              <a:t>Bước 2. Thay đổi dạng và kiểu biểu đồ nếu cần thiết.</a:t>
            </a:r>
          </a:p>
          <a:p>
            <a:r>
              <a:rPr lang="vi-VN" sz="2800">
                <a:solidFill>
                  <a:srgbClr val="0000CC"/>
                </a:solidFill>
                <a:latin typeface="+mj-lt"/>
              </a:rPr>
              <a:t>Bước 3. Thêm tiêu đề trục, nhãn dữ liệu.</a:t>
            </a:r>
          </a:p>
          <a:p>
            <a:r>
              <a:rPr lang="vi-VN" sz="2800">
                <a:solidFill>
                  <a:srgbClr val="0000CC"/>
                </a:solidFill>
                <a:latin typeface="+mj-lt"/>
              </a:rPr>
              <a:t>Bước 4. Thay đổi nội dung của tiêu đề biểu đồ, tiêu đề trục.</a:t>
            </a:r>
          </a:p>
          <a:p>
            <a:r>
              <a:rPr lang="vi-VN" sz="2800">
                <a:solidFill>
                  <a:srgbClr val="0000CC"/>
                </a:solidFill>
                <a:latin typeface="+mj-lt"/>
              </a:rPr>
              <a:t>Bước 5. Định dạng các thành phần trong biểu đồ.</a:t>
            </a:r>
          </a:p>
          <a:p>
            <a:r>
              <a:rPr lang="vi-VN" sz="2800">
                <a:latin typeface="+mj-lt"/>
              </a:rPr>
              <a:t>	</a:t>
            </a:r>
          </a:p>
        </p:txBody>
      </p:sp>
      <p:grpSp>
        <p:nvGrpSpPr>
          <p:cNvPr id="8" name="Group 7">
            <a:extLst>
              <a:ext uri="{FF2B5EF4-FFF2-40B4-BE49-F238E27FC236}">
                <a16:creationId xmlns:a16="http://schemas.microsoft.com/office/drawing/2014/main" id="{B732CFCE-85AB-F997-B0C9-CB7CFB6B486B}"/>
              </a:ext>
            </a:extLst>
          </p:cNvPr>
          <p:cNvGrpSpPr/>
          <p:nvPr/>
        </p:nvGrpSpPr>
        <p:grpSpPr>
          <a:xfrm>
            <a:off x="-33528" y="98673"/>
            <a:ext cx="8979172" cy="571500"/>
            <a:chOff x="880761" y="539846"/>
            <a:chExt cx="9714747" cy="762000"/>
          </a:xfrm>
        </p:grpSpPr>
        <p:grpSp>
          <p:nvGrpSpPr>
            <p:cNvPr id="9" name="Group 148">
              <a:extLst>
                <a:ext uri="{FF2B5EF4-FFF2-40B4-BE49-F238E27FC236}">
                  <a16:creationId xmlns:a16="http://schemas.microsoft.com/office/drawing/2014/main" id="{7C34037A-33FC-1407-7B5A-21C11F17F950}"/>
                </a:ext>
              </a:extLst>
            </p:cNvPr>
            <p:cNvGrpSpPr>
              <a:grpSpLocks/>
            </p:cNvGrpSpPr>
            <p:nvPr/>
          </p:nvGrpSpPr>
          <p:grpSpPr bwMode="auto">
            <a:xfrm>
              <a:off x="880761" y="539846"/>
              <a:ext cx="9714747" cy="762000"/>
              <a:chOff x="624" y="2688"/>
              <a:chExt cx="7912" cy="480"/>
            </a:xfrm>
          </p:grpSpPr>
          <p:sp>
            <p:nvSpPr>
              <p:cNvPr id="11" name="AutoShape 17">
                <a:extLst>
                  <a:ext uri="{FF2B5EF4-FFF2-40B4-BE49-F238E27FC236}">
                    <a16:creationId xmlns:a16="http://schemas.microsoft.com/office/drawing/2014/main" id="{ABCDC43A-D032-702D-D2CC-2E6CF710BBF4}"/>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2" name="Oval 18">
                <a:extLst>
                  <a:ext uri="{FF2B5EF4-FFF2-40B4-BE49-F238E27FC236}">
                    <a16:creationId xmlns:a16="http://schemas.microsoft.com/office/drawing/2014/main" id="{0B54139A-6BA8-954A-74EA-A8D8A241850E}"/>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3" name="Oval 19">
                <a:extLst>
                  <a:ext uri="{FF2B5EF4-FFF2-40B4-BE49-F238E27FC236}">
                    <a16:creationId xmlns:a16="http://schemas.microsoft.com/office/drawing/2014/main" id="{06073D1A-2393-AB3F-21AC-EFBF8DDCCE9A}"/>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4" name="Oval 20">
                <a:extLst>
                  <a:ext uri="{FF2B5EF4-FFF2-40B4-BE49-F238E27FC236}">
                    <a16:creationId xmlns:a16="http://schemas.microsoft.com/office/drawing/2014/main" id="{6C5C84C9-BA47-FBBE-E87B-EBACBB358CA0}"/>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5" name="Text Box 21">
                <a:extLst>
                  <a:ext uri="{FF2B5EF4-FFF2-40B4-BE49-F238E27FC236}">
                    <a16:creationId xmlns:a16="http://schemas.microsoft.com/office/drawing/2014/main" id="{455ACD42-0234-5B1A-5B49-39121725D5D0}"/>
                  </a:ext>
                </a:extLst>
              </p:cNvPr>
              <p:cNvSpPr txBox="1">
                <a:spLocks noChangeArrowheads="1"/>
              </p:cNvSpPr>
              <p:nvPr/>
            </p:nvSpPr>
            <p:spPr bwMode="auto">
              <a:xfrm>
                <a:off x="1395" y="2741"/>
                <a:ext cx="34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0000"/>
                    </a:solidFill>
                    <a:latin typeface="Times New Roman" panose="02020603050405020304" pitchFamily="18" charset="0"/>
                    <a:cs typeface="Times New Roman" panose="02020603050405020304" pitchFamily="18" charset="0"/>
                  </a:rPr>
                  <a:t>Click to add Title</a:t>
                </a:r>
              </a:p>
            </p:txBody>
          </p:sp>
          <p:sp>
            <p:nvSpPr>
              <p:cNvPr id="16" name="Text Box 22">
                <a:extLst>
                  <a:ext uri="{FF2B5EF4-FFF2-40B4-BE49-F238E27FC236}">
                    <a16:creationId xmlns:a16="http://schemas.microsoft.com/office/drawing/2014/main" id="{CC655638-1590-4654-9EDF-6E06DCBA8F48}"/>
                  </a:ext>
                </a:extLst>
              </p:cNvPr>
              <p:cNvSpPr txBox="1">
                <a:spLocks noChangeArrowheads="1"/>
              </p:cNvSpPr>
              <p:nvPr/>
            </p:nvSpPr>
            <p:spPr bwMode="auto">
              <a:xfrm>
                <a:off x="879"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p>
            </p:txBody>
          </p:sp>
          <p:sp>
            <p:nvSpPr>
              <p:cNvPr id="17" name="AutoShape 23">
                <a:extLst>
                  <a:ext uri="{FF2B5EF4-FFF2-40B4-BE49-F238E27FC236}">
                    <a16:creationId xmlns:a16="http://schemas.microsoft.com/office/drawing/2014/main" id="{516EC350-124B-BD47-AF49-1DB9B818EFBE}"/>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8" name="Oval 24">
                <a:extLst>
                  <a:ext uri="{FF2B5EF4-FFF2-40B4-BE49-F238E27FC236}">
                    <a16:creationId xmlns:a16="http://schemas.microsoft.com/office/drawing/2014/main" id="{9F9033C6-1B9A-7336-1145-AB4ECDFA8AFF}"/>
                  </a:ext>
                </a:extLst>
              </p:cNvPr>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9" name="Oval 25">
                <a:extLst>
                  <a:ext uri="{FF2B5EF4-FFF2-40B4-BE49-F238E27FC236}">
                    <a16:creationId xmlns:a16="http://schemas.microsoft.com/office/drawing/2014/main" id="{7DC45CC6-A6EC-2275-C6CE-884DFD7E9AE5}"/>
                  </a:ext>
                </a:extLst>
              </p:cNvPr>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pic>
            <p:nvPicPr>
              <p:cNvPr id="20" name="Picture 19" descr="Picture1">
                <a:extLst>
                  <a:ext uri="{FF2B5EF4-FFF2-40B4-BE49-F238E27FC236}">
                    <a16:creationId xmlns:a16="http://schemas.microsoft.com/office/drawing/2014/main" id="{9E3885AA-51DF-03A7-7037-727EFF9058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8">
                <a:extLst>
                  <a:ext uri="{FF2B5EF4-FFF2-40B4-BE49-F238E27FC236}">
                    <a16:creationId xmlns:a16="http://schemas.microsoft.com/office/drawing/2014/main" id="{6C2C4E1D-2F72-3C4E-9B9D-3E637D64D275}"/>
                  </a:ext>
                </a:extLst>
              </p:cNvPr>
              <p:cNvSpPr txBox="1">
                <a:spLocks noChangeArrowheads="1"/>
              </p:cNvSpPr>
              <p:nvPr/>
            </p:nvSpPr>
            <p:spPr bwMode="gray">
              <a:xfrm>
                <a:off x="922" y="2708"/>
                <a:ext cx="29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endParaRPr lang="en-US" altLang="en-US" sz="2400" b="1" dirty="0">
                  <a:solidFill>
                    <a:srgbClr val="FFFFFF"/>
                  </a:solidFill>
                  <a:latin typeface="Times New Roman" panose="02020603050405020304" pitchFamily="18" charset="0"/>
                  <a:cs typeface="Times New Roman" panose="02020603050405020304" pitchFamily="18" charset="0"/>
                </a:endParaRPr>
              </a:p>
            </p:txBody>
          </p:sp>
        </p:grpSp>
        <p:sp>
          <p:nvSpPr>
            <p:cNvPr id="10" name="Text Box 26">
              <a:extLst>
                <a:ext uri="{FF2B5EF4-FFF2-40B4-BE49-F238E27FC236}">
                  <a16:creationId xmlns:a16="http://schemas.microsoft.com/office/drawing/2014/main" id="{71032A80-5AF4-4D19-463B-E8C3EF9CA4FD}"/>
                </a:ext>
              </a:extLst>
            </p:cNvPr>
            <p:cNvSpPr txBox="1">
              <a:spLocks noChangeArrowheads="1"/>
            </p:cNvSpPr>
            <p:nvPr/>
          </p:nvSpPr>
          <p:spPr bwMode="gray">
            <a:xfrm>
              <a:off x="1769194" y="616046"/>
              <a:ext cx="87120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b="1" dirty="0" err="1">
                  <a:solidFill>
                    <a:srgbClr val="CC00CC"/>
                  </a:solidFill>
                  <a:latin typeface="Times New Roman" panose="02020603050405020304" pitchFamily="18" charset="0"/>
                  <a:cs typeface="Times New Roman" panose="02020603050405020304" pitchFamily="18" charset="0"/>
                </a:rPr>
                <a:t>Thực</a:t>
              </a:r>
              <a:r>
                <a:rPr lang="en-US" altLang="en-US" sz="2700" b="1" dirty="0">
                  <a:solidFill>
                    <a:srgbClr val="CC00CC"/>
                  </a:solidFill>
                  <a:latin typeface="Times New Roman" panose="02020603050405020304" pitchFamily="18" charset="0"/>
                  <a:cs typeface="Times New Roman" panose="02020603050405020304" pitchFamily="18" charset="0"/>
                </a:rPr>
                <a:t> </a:t>
              </a:r>
              <a:r>
                <a:rPr lang="en-US" altLang="en-US" sz="2700" b="1" dirty="0" err="1">
                  <a:solidFill>
                    <a:srgbClr val="CC00CC"/>
                  </a:solidFill>
                  <a:latin typeface="Times New Roman" panose="02020603050405020304" pitchFamily="18" charset="0"/>
                  <a:cs typeface="Times New Roman" panose="02020603050405020304" pitchFamily="18" charset="0"/>
                </a:rPr>
                <a:t>hành</a:t>
              </a:r>
              <a:r>
                <a:rPr lang="en-US" altLang="en-US" sz="2700" b="1">
                  <a:solidFill>
                    <a:srgbClr val="CC00CC"/>
                  </a:solidFill>
                  <a:latin typeface="Times New Roman" panose="02020603050405020304" pitchFamily="18" charset="0"/>
                  <a:cs typeface="Times New Roman" panose="02020603050405020304" pitchFamily="18" charset="0"/>
                </a:rPr>
                <a:t>: Tạo biểu đồ cột </a:t>
              </a:r>
              <a:endParaRPr lang="en-US" altLang="en-US" sz="2700" b="1" dirty="0">
                <a:solidFill>
                  <a:srgbClr val="CC00CC"/>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19908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left)">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left)">
                                      <p:cBhvr>
                                        <p:cTn id="42" dur="500"/>
                                        <p:tgtEl>
                                          <p:spTgt spid="7">
                                            <p:txEl>
                                              <p:pRg st="6" end="6"/>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8890-5841-B134-7933-B19E41E0F2E4}"/>
              </a:ext>
            </a:extLst>
          </p:cNvPr>
          <p:cNvSpPr txBox="1"/>
          <p:nvPr/>
        </p:nvSpPr>
        <p:spPr>
          <a:xfrm>
            <a:off x="579120" y="1248096"/>
            <a:ext cx="8382000"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a:t>
            </a:r>
            <a:r>
              <a:rPr lang="vi-VN" sz="2800" b="1">
                <a:solidFill>
                  <a:srgbClr val="FF0000"/>
                </a:solidFill>
                <a:latin typeface="Times New Roman" panose="02020603050405020304" pitchFamily="18" charset="0"/>
                <a:cs typeface="Times New Roman" panose="02020603050405020304" pitchFamily="18" charset="0"/>
              </a:rPr>
              <a:t>iao nhiệm vụ học tập 2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AB15FE1-213F-0330-9453-73F17BF98A2C}"/>
              </a:ext>
            </a:extLst>
          </p:cNvPr>
          <p:cNvSpPr txBox="1"/>
          <p:nvPr/>
        </p:nvSpPr>
        <p:spPr>
          <a:xfrm>
            <a:off x="579120" y="1885950"/>
            <a:ext cx="8241792" cy="1815882"/>
          </a:xfrm>
          <a:prstGeom prst="rect">
            <a:avLst/>
          </a:prstGeom>
          <a:noFill/>
        </p:spPr>
        <p:txBody>
          <a:bodyPr wrap="square">
            <a:spAutoFit/>
          </a:bodyPr>
          <a:lstStyle/>
          <a:p>
            <a:r>
              <a:rPr lang="en-US" sz="2800">
                <a:solidFill>
                  <a:srgbClr val="0000CC"/>
                </a:solidFill>
                <a:latin typeface="+mj-lt"/>
              </a:rPr>
              <a:t>- </a:t>
            </a:r>
            <a:r>
              <a:rPr lang="vi-VN" sz="2800">
                <a:solidFill>
                  <a:srgbClr val="0000CC"/>
                </a:solidFill>
                <a:latin typeface="+mj-lt"/>
              </a:rPr>
              <a:t>Khởi động phần mềm MS Excel</a:t>
            </a:r>
          </a:p>
          <a:p>
            <a:r>
              <a:rPr lang="vi-VN" sz="2800">
                <a:solidFill>
                  <a:srgbClr val="0000CC"/>
                </a:solidFill>
                <a:latin typeface="+mj-lt"/>
              </a:rPr>
              <a:t>+ Thực hành theo các bước trong SGK trang 32,33,34 </a:t>
            </a:r>
          </a:p>
          <a:p>
            <a:r>
              <a:rPr lang="vi-VN" sz="2800">
                <a:solidFill>
                  <a:srgbClr val="0000CC"/>
                </a:solidFill>
                <a:latin typeface="+mj-lt"/>
              </a:rPr>
              <a:t>+ Lưu trang tính </a:t>
            </a:r>
          </a:p>
          <a:p>
            <a:endParaRPr lang="vi-VN" sz="2800">
              <a:latin typeface="+mj-lt"/>
            </a:endParaRPr>
          </a:p>
        </p:txBody>
      </p:sp>
      <p:grpSp>
        <p:nvGrpSpPr>
          <p:cNvPr id="4" name="Group 3">
            <a:extLst>
              <a:ext uri="{FF2B5EF4-FFF2-40B4-BE49-F238E27FC236}">
                <a16:creationId xmlns:a16="http://schemas.microsoft.com/office/drawing/2014/main" id="{70AF09FB-0526-F70F-1838-AA69CDA09343}"/>
              </a:ext>
            </a:extLst>
          </p:cNvPr>
          <p:cNvGrpSpPr/>
          <p:nvPr/>
        </p:nvGrpSpPr>
        <p:grpSpPr>
          <a:xfrm>
            <a:off x="24384" y="333529"/>
            <a:ext cx="8979172" cy="571500"/>
            <a:chOff x="880761" y="539846"/>
            <a:chExt cx="9714747" cy="762000"/>
          </a:xfrm>
        </p:grpSpPr>
        <p:grpSp>
          <p:nvGrpSpPr>
            <p:cNvPr id="5" name="Group 148">
              <a:extLst>
                <a:ext uri="{FF2B5EF4-FFF2-40B4-BE49-F238E27FC236}">
                  <a16:creationId xmlns:a16="http://schemas.microsoft.com/office/drawing/2014/main" id="{43C00910-CBC4-A472-0F5D-66E18D72F414}"/>
                </a:ext>
              </a:extLst>
            </p:cNvPr>
            <p:cNvGrpSpPr>
              <a:grpSpLocks/>
            </p:cNvGrpSpPr>
            <p:nvPr/>
          </p:nvGrpSpPr>
          <p:grpSpPr bwMode="auto">
            <a:xfrm>
              <a:off x="880761" y="539846"/>
              <a:ext cx="9714747" cy="762000"/>
              <a:chOff x="624" y="2688"/>
              <a:chExt cx="7912" cy="480"/>
            </a:xfrm>
          </p:grpSpPr>
          <p:sp>
            <p:nvSpPr>
              <p:cNvPr id="9" name="AutoShape 17">
                <a:extLst>
                  <a:ext uri="{FF2B5EF4-FFF2-40B4-BE49-F238E27FC236}">
                    <a16:creationId xmlns:a16="http://schemas.microsoft.com/office/drawing/2014/main" id="{D0390BD4-3369-6A6F-DF07-60640172F640}"/>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0" name="Oval 18">
                <a:extLst>
                  <a:ext uri="{FF2B5EF4-FFF2-40B4-BE49-F238E27FC236}">
                    <a16:creationId xmlns:a16="http://schemas.microsoft.com/office/drawing/2014/main" id="{9DFEAEF7-90A0-A51D-F8C0-4D12240EFF7D}"/>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1" name="Oval 19">
                <a:extLst>
                  <a:ext uri="{FF2B5EF4-FFF2-40B4-BE49-F238E27FC236}">
                    <a16:creationId xmlns:a16="http://schemas.microsoft.com/office/drawing/2014/main" id="{87828906-9995-5384-6900-634EA5B0BEBC}"/>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2" name="Oval 20">
                <a:extLst>
                  <a:ext uri="{FF2B5EF4-FFF2-40B4-BE49-F238E27FC236}">
                    <a16:creationId xmlns:a16="http://schemas.microsoft.com/office/drawing/2014/main" id="{4CDE9B13-4D65-1351-D732-5077A5959D31}"/>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3" name="Text Box 21">
                <a:extLst>
                  <a:ext uri="{FF2B5EF4-FFF2-40B4-BE49-F238E27FC236}">
                    <a16:creationId xmlns:a16="http://schemas.microsoft.com/office/drawing/2014/main" id="{983770DA-BF9B-4092-DB9E-35103F8F15B8}"/>
                  </a:ext>
                </a:extLst>
              </p:cNvPr>
              <p:cNvSpPr txBox="1">
                <a:spLocks noChangeArrowheads="1"/>
              </p:cNvSpPr>
              <p:nvPr/>
            </p:nvSpPr>
            <p:spPr bwMode="auto">
              <a:xfrm>
                <a:off x="1395" y="2741"/>
                <a:ext cx="34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0000"/>
                    </a:solidFill>
                    <a:latin typeface="Times New Roman" panose="02020603050405020304" pitchFamily="18" charset="0"/>
                    <a:cs typeface="Times New Roman" panose="02020603050405020304" pitchFamily="18" charset="0"/>
                  </a:rPr>
                  <a:t>Click to add Title</a:t>
                </a:r>
              </a:p>
            </p:txBody>
          </p:sp>
          <p:sp>
            <p:nvSpPr>
              <p:cNvPr id="14" name="Text Box 22">
                <a:extLst>
                  <a:ext uri="{FF2B5EF4-FFF2-40B4-BE49-F238E27FC236}">
                    <a16:creationId xmlns:a16="http://schemas.microsoft.com/office/drawing/2014/main" id="{93A16E70-9AE0-2C62-3A73-B3F919936A51}"/>
                  </a:ext>
                </a:extLst>
              </p:cNvPr>
              <p:cNvSpPr txBox="1">
                <a:spLocks noChangeArrowheads="1"/>
              </p:cNvSpPr>
              <p:nvPr/>
            </p:nvSpPr>
            <p:spPr bwMode="auto">
              <a:xfrm>
                <a:off x="879"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p>
            </p:txBody>
          </p:sp>
          <p:sp>
            <p:nvSpPr>
              <p:cNvPr id="15" name="AutoShape 23">
                <a:extLst>
                  <a:ext uri="{FF2B5EF4-FFF2-40B4-BE49-F238E27FC236}">
                    <a16:creationId xmlns:a16="http://schemas.microsoft.com/office/drawing/2014/main" id="{6C6F83B9-A71D-F3E8-90E1-09960B134DBD}"/>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6" name="Oval 24">
                <a:extLst>
                  <a:ext uri="{FF2B5EF4-FFF2-40B4-BE49-F238E27FC236}">
                    <a16:creationId xmlns:a16="http://schemas.microsoft.com/office/drawing/2014/main" id="{5351DD7C-6A11-0DC2-7C6C-353DD29B7034}"/>
                  </a:ext>
                </a:extLst>
              </p:cNvPr>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7" name="Oval 25">
                <a:extLst>
                  <a:ext uri="{FF2B5EF4-FFF2-40B4-BE49-F238E27FC236}">
                    <a16:creationId xmlns:a16="http://schemas.microsoft.com/office/drawing/2014/main" id="{2B289FD3-CC6D-4CC9-9F71-E435377F3C3D}"/>
                  </a:ext>
                </a:extLst>
              </p:cNvPr>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pic>
            <p:nvPicPr>
              <p:cNvPr id="18" name="Picture 17" descr="Picture1">
                <a:extLst>
                  <a:ext uri="{FF2B5EF4-FFF2-40B4-BE49-F238E27FC236}">
                    <a16:creationId xmlns:a16="http://schemas.microsoft.com/office/drawing/2014/main" id="{21B49ED3-0BC2-1B2F-C238-E3B1599F0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8">
                <a:extLst>
                  <a:ext uri="{FF2B5EF4-FFF2-40B4-BE49-F238E27FC236}">
                    <a16:creationId xmlns:a16="http://schemas.microsoft.com/office/drawing/2014/main" id="{1765F2F9-5B83-D957-C936-4DF9E1B2A751}"/>
                  </a:ext>
                </a:extLst>
              </p:cNvPr>
              <p:cNvSpPr txBox="1">
                <a:spLocks noChangeArrowheads="1"/>
              </p:cNvSpPr>
              <p:nvPr/>
            </p:nvSpPr>
            <p:spPr bwMode="gray">
              <a:xfrm>
                <a:off x="922" y="2708"/>
                <a:ext cx="29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endParaRPr lang="en-US" altLang="en-US" sz="2400" b="1" dirty="0">
                  <a:solidFill>
                    <a:srgbClr val="FFFFFF"/>
                  </a:solidFill>
                  <a:latin typeface="Times New Roman" panose="02020603050405020304" pitchFamily="18" charset="0"/>
                  <a:cs typeface="Times New Roman" panose="02020603050405020304" pitchFamily="18" charset="0"/>
                </a:endParaRPr>
              </a:p>
            </p:txBody>
          </p:sp>
        </p:grpSp>
        <p:sp>
          <p:nvSpPr>
            <p:cNvPr id="8" name="Text Box 26">
              <a:extLst>
                <a:ext uri="{FF2B5EF4-FFF2-40B4-BE49-F238E27FC236}">
                  <a16:creationId xmlns:a16="http://schemas.microsoft.com/office/drawing/2014/main" id="{4CE3A32D-3BB4-E5A7-9D7E-A42F5A8F43B5}"/>
                </a:ext>
              </a:extLst>
            </p:cNvPr>
            <p:cNvSpPr txBox="1">
              <a:spLocks noChangeArrowheads="1"/>
            </p:cNvSpPr>
            <p:nvPr/>
          </p:nvSpPr>
          <p:spPr bwMode="gray">
            <a:xfrm>
              <a:off x="1769194" y="616046"/>
              <a:ext cx="87120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b="1" dirty="0" err="1">
                  <a:solidFill>
                    <a:srgbClr val="CC00CC"/>
                  </a:solidFill>
                  <a:latin typeface="Times New Roman" panose="02020603050405020304" pitchFamily="18" charset="0"/>
                  <a:cs typeface="Times New Roman" panose="02020603050405020304" pitchFamily="18" charset="0"/>
                </a:rPr>
                <a:t>Thực</a:t>
              </a:r>
              <a:r>
                <a:rPr lang="en-US" altLang="en-US" sz="2700" b="1" dirty="0">
                  <a:solidFill>
                    <a:srgbClr val="CC00CC"/>
                  </a:solidFill>
                  <a:latin typeface="Times New Roman" panose="02020603050405020304" pitchFamily="18" charset="0"/>
                  <a:cs typeface="Times New Roman" panose="02020603050405020304" pitchFamily="18" charset="0"/>
                </a:rPr>
                <a:t> </a:t>
              </a:r>
              <a:r>
                <a:rPr lang="en-US" altLang="en-US" sz="2700" b="1" dirty="0" err="1">
                  <a:solidFill>
                    <a:srgbClr val="CC00CC"/>
                  </a:solidFill>
                  <a:latin typeface="Times New Roman" panose="02020603050405020304" pitchFamily="18" charset="0"/>
                  <a:cs typeface="Times New Roman" panose="02020603050405020304" pitchFamily="18" charset="0"/>
                </a:rPr>
                <a:t>hành</a:t>
              </a:r>
              <a:r>
                <a:rPr lang="en-US" altLang="en-US" sz="2700" b="1">
                  <a:solidFill>
                    <a:srgbClr val="CC00CC"/>
                  </a:solidFill>
                  <a:latin typeface="Times New Roman" panose="02020603050405020304" pitchFamily="18" charset="0"/>
                  <a:cs typeface="Times New Roman" panose="02020603050405020304" pitchFamily="18" charset="0"/>
                </a:rPr>
                <a:t>: Tạo biểu đồ cột </a:t>
              </a:r>
              <a:endParaRPr lang="en-US" altLang="en-US" sz="2700" b="1" dirty="0">
                <a:solidFill>
                  <a:srgbClr val="CC00CC"/>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58861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815067" y="661921"/>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064453" y="1648420"/>
            <a:ext cx="4495800" cy="923330"/>
          </a:xfrm>
          <a:prstGeom prst="rect">
            <a:avLst/>
          </a:prstGeom>
          <a:noFill/>
        </p:spPr>
        <p:txBody>
          <a:bodyPr wrap="square">
            <a:spAutoFit/>
          </a:bodyPr>
          <a:lstStyle/>
          <a:p>
            <a:r>
              <a:rPr lang="en-US" sz="5400" b="1">
                <a:solidFill>
                  <a:srgbClr val="FF0000"/>
                </a:solidFill>
                <a:latin typeface="Times New Roman" panose="02020603050405020304" pitchFamily="18" charset="0"/>
                <a:ea typeface="Calibri" panose="020F0502020204030204" pitchFamily="34" charset="0"/>
              </a:rPr>
              <a:t>LUYỆN TẬP</a:t>
            </a:r>
            <a:endParaRPr lang="en-US" sz="5400"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custDataLst>
      <p:tags r:id="rId1"/>
    </p:custDataLst>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8890-5841-B134-7933-B19E41E0F2E4}"/>
              </a:ext>
            </a:extLst>
          </p:cNvPr>
          <p:cNvSpPr txBox="1"/>
          <p:nvPr/>
        </p:nvSpPr>
        <p:spPr>
          <a:xfrm>
            <a:off x="509016" y="923133"/>
            <a:ext cx="8382000" cy="1384995"/>
          </a:xfrm>
          <a:prstGeom prst="rect">
            <a:avLst/>
          </a:prstGeom>
          <a:noFill/>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Dựa vào bảng số liệu đã sưu tầm từ trước về xếp loại học lực các lớp khối 7 của trường em năm qua. Sau đó, lựa chọn biểu đồ phù hợp để biểu diễn: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AB15FE1-213F-0330-9453-73F17BF98A2C}"/>
              </a:ext>
            </a:extLst>
          </p:cNvPr>
          <p:cNvSpPr txBox="1"/>
          <p:nvPr/>
        </p:nvSpPr>
        <p:spPr>
          <a:xfrm>
            <a:off x="604867" y="2367041"/>
            <a:ext cx="8241792" cy="2062103"/>
          </a:xfrm>
          <a:prstGeom prst="rect">
            <a:avLst/>
          </a:prstGeom>
          <a:noFill/>
        </p:spPr>
        <p:txBody>
          <a:bodyPr wrap="square">
            <a:spAutoFit/>
          </a:bodyPr>
          <a:lstStyle/>
          <a:p>
            <a:r>
              <a:rPr lang="en-US" sz="3200">
                <a:solidFill>
                  <a:srgbClr val="0000CC"/>
                </a:solidFill>
                <a:latin typeface="Times New Roman" panose="02020603050405020304" pitchFamily="18" charset="0"/>
                <a:cs typeface="Times New Roman" panose="02020603050405020304" pitchFamily="18" charset="0"/>
              </a:rPr>
              <a:t>1) Tổng số học sinh xếp loại học lực tốt và sĩ số lớp của từng lớp trong khối.</a:t>
            </a:r>
          </a:p>
          <a:p>
            <a:r>
              <a:rPr lang="en-US" sz="3200">
                <a:solidFill>
                  <a:srgbClr val="0000CC"/>
                </a:solidFill>
                <a:latin typeface="Times New Roman" panose="02020603050405020304" pitchFamily="18" charset="0"/>
                <a:cs typeface="Times New Roman" panose="02020603050405020304" pitchFamily="18" charset="0"/>
              </a:rPr>
              <a:t>2) Tỉ lệ số học sinh xếp loại học lực tốt của từng lớp trong khối.</a:t>
            </a:r>
          </a:p>
        </p:txBody>
      </p:sp>
      <p:grpSp>
        <p:nvGrpSpPr>
          <p:cNvPr id="4" name="Group 3">
            <a:extLst>
              <a:ext uri="{FF2B5EF4-FFF2-40B4-BE49-F238E27FC236}">
                <a16:creationId xmlns:a16="http://schemas.microsoft.com/office/drawing/2014/main" id="{70AF09FB-0526-F70F-1838-AA69CDA09343}"/>
              </a:ext>
            </a:extLst>
          </p:cNvPr>
          <p:cNvGrpSpPr/>
          <p:nvPr/>
        </p:nvGrpSpPr>
        <p:grpSpPr>
          <a:xfrm>
            <a:off x="-36340" y="299239"/>
            <a:ext cx="8979172" cy="571500"/>
            <a:chOff x="880761" y="539846"/>
            <a:chExt cx="9714747" cy="762000"/>
          </a:xfrm>
        </p:grpSpPr>
        <p:grpSp>
          <p:nvGrpSpPr>
            <p:cNvPr id="5" name="Group 148">
              <a:extLst>
                <a:ext uri="{FF2B5EF4-FFF2-40B4-BE49-F238E27FC236}">
                  <a16:creationId xmlns:a16="http://schemas.microsoft.com/office/drawing/2014/main" id="{43C00910-CBC4-A472-0F5D-66E18D72F414}"/>
                </a:ext>
              </a:extLst>
            </p:cNvPr>
            <p:cNvGrpSpPr>
              <a:grpSpLocks/>
            </p:cNvGrpSpPr>
            <p:nvPr/>
          </p:nvGrpSpPr>
          <p:grpSpPr bwMode="auto">
            <a:xfrm>
              <a:off x="880761" y="539846"/>
              <a:ext cx="9714747" cy="762000"/>
              <a:chOff x="624" y="2688"/>
              <a:chExt cx="7912" cy="480"/>
            </a:xfrm>
          </p:grpSpPr>
          <p:sp>
            <p:nvSpPr>
              <p:cNvPr id="9" name="AutoShape 17">
                <a:extLst>
                  <a:ext uri="{FF2B5EF4-FFF2-40B4-BE49-F238E27FC236}">
                    <a16:creationId xmlns:a16="http://schemas.microsoft.com/office/drawing/2014/main" id="{D0390BD4-3369-6A6F-DF07-60640172F640}"/>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0" name="Oval 18">
                <a:extLst>
                  <a:ext uri="{FF2B5EF4-FFF2-40B4-BE49-F238E27FC236}">
                    <a16:creationId xmlns:a16="http://schemas.microsoft.com/office/drawing/2014/main" id="{9DFEAEF7-90A0-A51D-F8C0-4D12240EFF7D}"/>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1" name="Oval 19">
                <a:extLst>
                  <a:ext uri="{FF2B5EF4-FFF2-40B4-BE49-F238E27FC236}">
                    <a16:creationId xmlns:a16="http://schemas.microsoft.com/office/drawing/2014/main" id="{87828906-9995-5384-6900-634EA5B0BEBC}"/>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2" name="Oval 20">
                <a:extLst>
                  <a:ext uri="{FF2B5EF4-FFF2-40B4-BE49-F238E27FC236}">
                    <a16:creationId xmlns:a16="http://schemas.microsoft.com/office/drawing/2014/main" id="{4CDE9B13-4D65-1351-D732-5077A5959D31}"/>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3" name="Text Box 21">
                <a:extLst>
                  <a:ext uri="{FF2B5EF4-FFF2-40B4-BE49-F238E27FC236}">
                    <a16:creationId xmlns:a16="http://schemas.microsoft.com/office/drawing/2014/main" id="{983770DA-BF9B-4092-DB9E-35103F8F15B8}"/>
                  </a:ext>
                </a:extLst>
              </p:cNvPr>
              <p:cNvSpPr txBox="1">
                <a:spLocks noChangeArrowheads="1"/>
              </p:cNvSpPr>
              <p:nvPr/>
            </p:nvSpPr>
            <p:spPr bwMode="auto">
              <a:xfrm>
                <a:off x="1395" y="2741"/>
                <a:ext cx="34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0000"/>
                    </a:solidFill>
                    <a:latin typeface="Times New Roman" panose="02020603050405020304" pitchFamily="18" charset="0"/>
                    <a:cs typeface="Times New Roman" panose="02020603050405020304" pitchFamily="18" charset="0"/>
                  </a:rPr>
                  <a:t>Click to add Title</a:t>
                </a:r>
              </a:p>
            </p:txBody>
          </p:sp>
          <p:sp>
            <p:nvSpPr>
              <p:cNvPr id="14" name="Text Box 22">
                <a:extLst>
                  <a:ext uri="{FF2B5EF4-FFF2-40B4-BE49-F238E27FC236}">
                    <a16:creationId xmlns:a16="http://schemas.microsoft.com/office/drawing/2014/main" id="{93A16E70-9AE0-2C62-3A73-B3F919936A51}"/>
                  </a:ext>
                </a:extLst>
              </p:cNvPr>
              <p:cNvSpPr txBox="1">
                <a:spLocks noChangeArrowheads="1"/>
              </p:cNvSpPr>
              <p:nvPr/>
            </p:nvSpPr>
            <p:spPr bwMode="auto">
              <a:xfrm>
                <a:off x="879"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p>
            </p:txBody>
          </p:sp>
          <p:sp>
            <p:nvSpPr>
              <p:cNvPr id="15" name="AutoShape 23">
                <a:extLst>
                  <a:ext uri="{FF2B5EF4-FFF2-40B4-BE49-F238E27FC236}">
                    <a16:creationId xmlns:a16="http://schemas.microsoft.com/office/drawing/2014/main" id="{6C6F83B9-A71D-F3E8-90E1-09960B134DBD}"/>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6" name="Oval 24">
                <a:extLst>
                  <a:ext uri="{FF2B5EF4-FFF2-40B4-BE49-F238E27FC236}">
                    <a16:creationId xmlns:a16="http://schemas.microsoft.com/office/drawing/2014/main" id="{5351DD7C-6A11-0DC2-7C6C-353DD29B7034}"/>
                  </a:ext>
                </a:extLst>
              </p:cNvPr>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7" name="Oval 25">
                <a:extLst>
                  <a:ext uri="{FF2B5EF4-FFF2-40B4-BE49-F238E27FC236}">
                    <a16:creationId xmlns:a16="http://schemas.microsoft.com/office/drawing/2014/main" id="{2B289FD3-CC6D-4CC9-9F71-E435377F3C3D}"/>
                  </a:ext>
                </a:extLst>
              </p:cNvPr>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pic>
            <p:nvPicPr>
              <p:cNvPr id="18" name="Picture 17" descr="Picture1">
                <a:extLst>
                  <a:ext uri="{FF2B5EF4-FFF2-40B4-BE49-F238E27FC236}">
                    <a16:creationId xmlns:a16="http://schemas.microsoft.com/office/drawing/2014/main" id="{21B49ED3-0BC2-1B2F-C238-E3B1599F0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8">
                <a:extLst>
                  <a:ext uri="{FF2B5EF4-FFF2-40B4-BE49-F238E27FC236}">
                    <a16:creationId xmlns:a16="http://schemas.microsoft.com/office/drawing/2014/main" id="{1765F2F9-5B83-D957-C936-4DF9E1B2A751}"/>
                  </a:ext>
                </a:extLst>
              </p:cNvPr>
              <p:cNvSpPr txBox="1">
                <a:spLocks noChangeArrowheads="1"/>
              </p:cNvSpPr>
              <p:nvPr/>
            </p:nvSpPr>
            <p:spPr bwMode="gray">
              <a:xfrm>
                <a:off x="916"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rgbClr val="FFFFFF"/>
                    </a:solidFill>
                    <a:latin typeface="Times New Roman" panose="02020603050405020304" pitchFamily="18" charset="0"/>
                    <a:cs typeface="Times New Roman" panose="02020603050405020304" pitchFamily="18" charset="0"/>
                  </a:rPr>
                  <a:t>3</a:t>
                </a:r>
              </a:p>
            </p:txBody>
          </p:sp>
        </p:grpSp>
        <p:sp>
          <p:nvSpPr>
            <p:cNvPr id="8" name="Text Box 26">
              <a:extLst>
                <a:ext uri="{FF2B5EF4-FFF2-40B4-BE49-F238E27FC236}">
                  <a16:creationId xmlns:a16="http://schemas.microsoft.com/office/drawing/2014/main" id="{4CE3A32D-3BB4-E5A7-9D7E-A42F5A8F43B5}"/>
                </a:ext>
              </a:extLst>
            </p:cNvPr>
            <p:cNvSpPr txBox="1">
              <a:spLocks noChangeArrowheads="1"/>
            </p:cNvSpPr>
            <p:nvPr/>
          </p:nvSpPr>
          <p:spPr bwMode="gray">
            <a:xfrm>
              <a:off x="1769194" y="616046"/>
              <a:ext cx="87120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b="1">
                  <a:solidFill>
                    <a:srgbClr val="CC00CC"/>
                  </a:solidFill>
                  <a:latin typeface="Times New Roman" panose="02020603050405020304" pitchFamily="18" charset="0"/>
                  <a:cs typeface="Times New Roman" panose="02020603050405020304" pitchFamily="18" charset="0"/>
                </a:rPr>
                <a:t>Luyện tập</a:t>
              </a:r>
              <a:endParaRPr lang="en-US" altLang="en-US" sz="2700" b="1" dirty="0">
                <a:solidFill>
                  <a:srgbClr val="CC00CC"/>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99554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8890-5841-B134-7933-B19E41E0F2E4}"/>
              </a:ext>
            </a:extLst>
          </p:cNvPr>
          <p:cNvSpPr txBox="1"/>
          <p:nvPr/>
        </p:nvSpPr>
        <p:spPr>
          <a:xfrm>
            <a:off x="536448" y="859104"/>
            <a:ext cx="8382000" cy="1384995"/>
          </a:xfrm>
          <a:prstGeom prst="rect">
            <a:avLst/>
          </a:prstGeom>
          <a:noFill/>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Dựa vào bảng số liệu đã sưu tầm từ trước về xếp loại học lực các lớp khối 7 của trường em năm qua. Sau đó, lựa chọn biểu đồ phù hợp để biểu diễn:</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0AF09FB-0526-F70F-1838-AA69CDA09343}"/>
              </a:ext>
            </a:extLst>
          </p:cNvPr>
          <p:cNvGrpSpPr/>
          <p:nvPr/>
        </p:nvGrpSpPr>
        <p:grpSpPr>
          <a:xfrm>
            <a:off x="-60724" y="209550"/>
            <a:ext cx="8979172" cy="571500"/>
            <a:chOff x="880761" y="539846"/>
            <a:chExt cx="9714747" cy="762000"/>
          </a:xfrm>
        </p:grpSpPr>
        <p:grpSp>
          <p:nvGrpSpPr>
            <p:cNvPr id="5" name="Group 148">
              <a:extLst>
                <a:ext uri="{FF2B5EF4-FFF2-40B4-BE49-F238E27FC236}">
                  <a16:creationId xmlns:a16="http://schemas.microsoft.com/office/drawing/2014/main" id="{43C00910-CBC4-A472-0F5D-66E18D72F414}"/>
                </a:ext>
              </a:extLst>
            </p:cNvPr>
            <p:cNvGrpSpPr>
              <a:grpSpLocks/>
            </p:cNvGrpSpPr>
            <p:nvPr/>
          </p:nvGrpSpPr>
          <p:grpSpPr bwMode="auto">
            <a:xfrm>
              <a:off x="880761" y="539846"/>
              <a:ext cx="9714747" cy="762000"/>
              <a:chOff x="624" y="2688"/>
              <a:chExt cx="7912" cy="480"/>
            </a:xfrm>
          </p:grpSpPr>
          <p:sp>
            <p:nvSpPr>
              <p:cNvPr id="9" name="AutoShape 17">
                <a:extLst>
                  <a:ext uri="{FF2B5EF4-FFF2-40B4-BE49-F238E27FC236}">
                    <a16:creationId xmlns:a16="http://schemas.microsoft.com/office/drawing/2014/main" id="{D0390BD4-3369-6A6F-DF07-60640172F640}"/>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0" name="Oval 18">
                <a:extLst>
                  <a:ext uri="{FF2B5EF4-FFF2-40B4-BE49-F238E27FC236}">
                    <a16:creationId xmlns:a16="http://schemas.microsoft.com/office/drawing/2014/main" id="{9DFEAEF7-90A0-A51D-F8C0-4D12240EFF7D}"/>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1" name="Oval 19">
                <a:extLst>
                  <a:ext uri="{FF2B5EF4-FFF2-40B4-BE49-F238E27FC236}">
                    <a16:creationId xmlns:a16="http://schemas.microsoft.com/office/drawing/2014/main" id="{87828906-9995-5384-6900-634EA5B0BEBC}"/>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2" name="Oval 20">
                <a:extLst>
                  <a:ext uri="{FF2B5EF4-FFF2-40B4-BE49-F238E27FC236}">
                    <a16:creationId xmlns:a16="http://schemas.microsoft.com/office/drawing/2014/main" id="{4CDE9B13-4D65-1351-D732-5077A5959D31}"/>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3" name="Text Box 21">
                <a:extLst>
                  <a:ext uri="{FF2B5EF4-FFF2-40B4-BE49-F238E27FC236}">
                    <a16:creationId xmlns:a16="http://schemas.microsoft.com/office/drawing/2014/main" id="{983770DA-BF9B-4092-DB9E-35103F8F15B8}"/>
                  </a:ext>
                </a:extLst>
              </p:cNvPr>
              <p:cNvSpPr txBox="1">
                <a:spLocks noChangeArrowheads="1"/>
              </p:cNvSpPr>
              <p:nvPr/>
            </p:nvSpPr>
            <p:spPr bwMode="auto">
              <a:xfrm>
                <a:off x="1395" y="2741"/>
                <a:ext cx="34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0000"/>
                    </a:solidFill>
                    <a:latin typeface="Times New Roman" panose="02020603050405020304" pitchFamily="18" charset="0"/>
                    <a:cs typeface="Times New Roman" panose="02020603050405020304" pitchFamily="18" charset="0"/>
                  </a:rPr>
                  <a:t>Click to add Title</a:t>
                </a:r>
              </a:p>
            </p:txBody>
          </p:sp>
          <p:sp>
            <p:nvSpPr>
              <p:cNvPr id="14" name="Text Box 22">
                <a:extLst>
                  <a:ext uri="{FF2B5EF4-FFF2-40B4-BE49-F238E27FC236}">
                    <a16:creationId xmlns:a16="http://schemas.microsoft.com/office/drawing/2014/main" id="{93A16E70-9AE0-2C62-3A73-B3F919936A51}"/>
                  </a:ext>
                </a:extLst>
              </p:cNvPr>
              <p:cNvSpPr txBox="1">
                <a:spLocks noChangeArrowheads="1"/>
              </p:cNvSpPr>
              <p:nvPr/>
            </p:nvSpPr>
            <p:spPr bwMode="auto">
              <a:xfrm>
                <a:off x="879"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p>
            </p:txBody>
          </p:sp>
          <p:sp>
            <p:nvSpPr>
              <p:cNvPr id="15" name="AutoShape 23">
                <a:extLst>
                  <a:ext uri="{FF2B5EF4-FFF2-40B4-BE49-F238E27FC236}">
                    <a16:creationId xmlns:a16="http://schemas.microsoft.com/office/drawing/2014/main" id="{6C6F83B9-A71D-F3E8-90E1-09960B134DBD}"/>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6" name="Oval 24">
                <a:extLst>
                  <a:ext uri="{FF2B5EF4-FFF2-40B4-BE49-F238E27FC236}">
                    <a16:creationId xmlns:a16="http://schemas.microsoft.com/office/drawing/2014/main" id="{5351DD7C-6A11-0DC2-7C6C-353DD29B7034}"/>
                  </a:ext>
                </a:extLst>
              </p:cNvPr>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7" name="Oval 25">
                <a:extLst>
                  <a:ext uri="{FF2B5EF4-FFF2-40B4-BE49-F238E27FC236}">
                    <a16:creationId xmlns:a16="http://schemas.microsoft.com/office/drawing/2014/main" id="{2B289FD3-CC6D-4CC9-9F71-E435377F3C3D}"/>
                  </a:ext>
                </a:extLst>
              </p:cNvPr>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pic>
            <p:nvPicPr>
              <p:cNvPr id="18" name="Picture 17" descr="Picture1">
                <a:extLst>
                  <a:ext uri="{FF2B5EF4-FFF2-40B4-BE49-F238E27FC236}">
                    <a16:creationId xmlns:a16="http://schemas.microsoft.com/office/drawing/2014/main" id="{21B49ED3-0BC2-1B2F-C238-E3B1599F0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8">
                <a:extLst>
                  <a:ext uri="{FF2B5EF4-FFF2-40B4-BE49-F238E27FC236}">
                    <a16:creationId xmlns:a16="http://schemas.microsoft.com/office/drawing/2014/main" id="{1765F2F9-5B83-D957-C936-4DF9E1B2A751}"/>
                  </a:ext>
                </a:extLst>
              </p:cNvPr>
              <p:cNvSpPr txBox="1">
                <a:spLocks noChangeArrowheads="1"/>
              </p:cNvSpPr>
              <p:nvPr/>
            </p:nvSpPr>
            <p:spPr bwMode="gray">
              <a:xfrm>
                <a:off x="916"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rgbClr val="FFFFFF"/>
                    </a:solidFill>
                    <a:latin typeface="Times New Roman" panose="02020603050405020304" pitchFamily="18" charset="0"/>
                    <a:cs typeface="Times New Roman" panose="02020603050405020304" pitchFamily="18" charset="0"/>
                  </a:rPr>
                  <a:t>3</a:t>
                </a:r>
              </a:p>
            </p:txBody>
          </p:sp>
        </p:grpSp>
        <p:sp>
          <p:nvSpPr>
            <p:cNvPr id="8" name="Text Box 26">
              <a:extLst>
                <a:ext uri="{FF2B5EF4-FFF2-40B4-BE49-F238E27FC236}">
                  <a16:creationId xmlns:a16="http://schemas.microsoft.com/office/drawing/2014/main" id="{4CE3A32D-3BB4-E5A7-9D7E-A42F5A8F43B5}"/>
                </a:ext>
              </a:extLst>
            </p:cNvPr>
            <p:cNvSpPr txBox="1">
              <a:spLocks noChangeArrowheads="1"/>
            </p:cNvSpPr>
            <p:nvPr/>
          </p:nvSpPr>
          <p:spPr bwMode="gray">
            <a:xfrm>
              <a:off x="1769194" y="616046"/>
              <a:ext cx="87120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b="1">
                  <a:solidFill>
                    <a:srgbClr val="CC00CC"/>
                  </a:solidFill>
                  <a:latin typeface="Times New Roman" panose="02020603050405020304" pitchFamily="18" charset="0"/>
                  <a:cs typeface="Times New Roman" panose="02020603050405020304" pitchFamily="18" charset="0"/>
                </a:rPr>
                <a:t>Luyện tập</a:t>
              </a:r>
              <a:endParaRPr lang="en-US" altLang="en-US" sz="2700" b="1" dirty="0">
                <a:solidFill>
                  <a:srgbClr val="CC00CC"/>
                </a:solidFill>
                <a:latin typeface="Times New Roman" panose="02020603050405020304" pitchFamily="18" charset="0"/>
                <a:cs typeface="Times New Roman" panose="02020603050405020304" pitchFamily="18" charset="0"/>
              </a:endParaRPr>
            </a:p>
          </p:txBody>
        </p:sp>
      </p:grpSp>
      <p:graphicFrame>
        <p:nvGraphicFramePr>
          <p:cNvPr id="2" name="Table 1">
            <a:extLst>
              <a:ext uri="{FF2B5EF4-FFF2-40B4-BE49-F238E27FC236}">
                <a16:creationId xmlns:a16="http://schemas.microsoft.com/office/drawing/2014/main" id="{03A48D92-E5CC-3094-1660-1634CA8A6BF4}"/>
              </a:ext>
            </a:extLst>
          </p:cNvPr>
          <p:cNvGraphicFramePr>
            <a:graphicFrameLocks noGrp="1"/>
          </p:cNvGraphicFramePr>
          <p:nvPr>
            <p:extLst>
              <p:ext uri="{D42A27DB-BD31-4B8C-83A1-F6EECF244321}">
                <p14:modId xmlns:p14="http://schemas.microsoft.com/office/powerpoint/2010/main" val="76129301"/>
              </p:ext>
            </p:extLst>
          </p:nvPr>
        </p:nvGraphicFramePr>
        <p:xfrm>
          <a:off x="959678" y="2328672"/>
          <a:ext cx="7634018" cy="2452488"/>
        </p:xfrm>
        <a:graphic>
          <a:graphicData uri="http://schemas.openxmlformats.org/drawingml/2006/table">
            <a:tbl>
              <a:tblPr firstRow="1" firstCol="1" bandRow="1">
                <a:tableStyleId>{5C22544A-7EE6-4342-B048-85BDC9FD1C3A}</a:tableStyleId>
              </a:tblPr>
              <a:tblGrid>
                <a:gridCol w="1489693">
                  <a:extLst>
                    <a:ext uri="{9D8B030D-6E8A-4147-A177-3AD203B41FA5}">
                      <a16:colId xmlns:a16="http://schemas.microsoft.com/office/drawing/2014/main" val="2563691907"/>
                    </a:ext>
                  </a:extLst>
                </a:gridCol>
                <a:gridCol w="1240528">
                  <a:extLst>
                    <a:ext uri="{9D8B030D-6E8A-4147-A177-3AD203B41FA5}">
                      <a16:colId xmlns:a16="http://schemas.microsoft.com/office/drawing/2014/main" val="3360074818"/>
                    </a:ext>
                  </a:extLst>
                </a:gridCol>
                <a:gridCol w="1475116">
                  <a:extLst>
                    <a:ext uri="{9D8B030D-6E8A-4147-A177-3AD203B41FA5}">
                      <a16:colId xmlns:a16="http://schemas.microsoft.com/office/drawing/2014/main" val="3672930083"/>
                    </a:ext>
                  </a:extLst>
                </a:gridCol>
                <a:gridCol w="1065582">
                  <a:extLst>
                    <a:ext uri="{9D8B030D-6E8A-4147-A177-3AD203B41FA5}">
                      <a16:colId xmlns:a16="http://schemas.microsoft.com/office/drawing/2014/main" val="2894823182"/>
                    </a:ext>
                  </a:extLst>
                </a:gridCol>
                <a:gridCol w="1259083">
                  <a:extLst>
                    <a:ext uri="{9D8B030D-6E8A-4147-A177-3AD203B41FA5}">
                      <a16:colId xmlns:a16="http://schemas.microsoft.com/office/drawing/2014/main" val="3169782639"/>
                    </a:ext>
                  </a:extLst>
                </a:gridCol>
                <a:gridCol w="1104016">
                  <a:extLst>
                    <a:ext uri="{9D8B030D-6E8A-4147-A177-3AD203B41FA5}">
                      <a16:colId xmlns:a16="http://schemas.microsoft.com/office/drawing/2014/main" val="3908438537"/>
                    </a:ext>
                  </a:extLst>
                </a:gridCol>
              </a:tblGrid>
              <a:tr h="408748">
                <a:tc gridSpan="6">
                  <a:txBody>
                    <a:bodyPr/>
                    <a:lstStyle/>
                    <a:p>
                      <a:pPr algn="ctr"/>
                      <a:r>
                        <a:rPr lang="en-US" sz="2400">
                          <a:effectLst/>
                          <a:latin typeface="Times New Roman" panose="02020603050405020304" pitchFamily="18" charset="0"/>
                          <a:cs typeface="Times New Roman" panose="02020603050405020304" pitchFamily="18" charset="0"/>
                        </a:rPr>
                        <a:t>TỔNG HỢP KẾT QUẢ GIÁO DỤC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649554"/>
                  </a:ext>
                </a:extLst>
              </a:tr>
              <a:tr h="408748">
                <a:tc gridSpan="6">
                  <a:txBody>
                    <a:bodyPr/>
                    <a:lstStyle/>
                    <a:p>
                      <a:pPr algn="ctr"/>
                      <a:r>
                        <a:rPr lang="en-US" sz="2400">
                          <a:effectLst/>
                          <a:latin typeface="Times New Roman" panose="02020603050405020304" pitchFamily="18" charset="0"/>
                          <a:cs typeface="Times New Roman" panose="02020603050405020304" pitchFamily="18" charset="0"/>
                        </a:rPr>
                        <a:t>Năm học 2022 - 2023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2683133"/>
                  </a:ext>
                </a:extLst>
              </a:tr>
              <a:tr h="408748">
                <a:tc>
                  <a:txBody>
                    <a:bodyPr/>
                    <a:lstStyle/>
                    <a:p>
                      <a:pPr algn="ctr"/>
                      <a:r>
                        <a:rPr lang="vi-VN" sz="2400">
                          <a:effectLst/>
                          <a:latin typeface="Times New Roman" panose="02020603050405020304" pitchFamily="18" charset="0"/>
                          <a:cs typeface="Times New Roman" panose="02020603050405020304" pitchFamily="18" charset="0"/>
                        </a:rPr>
                        <a:t>Năm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Lớp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en-US" sz="2400">
                          <a:effectLst/>
                          <a:latin typeface="Times New Roman" panose="02020603050405020304" pitchFamily="18" charset="0"/>
                          <a:cs typeface="Times New Roman" panose="02020603050405020304" pitchFamily="18" charset="0"/>
                        </a:rPr>
                        <a:t>Sĩ số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Tốt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Khá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12875079"/>
                  </a:ext>
                </a:extLst>
              </a:tr>
              <a:tr h="408748">
                <a:tc>
                  <a:txBody>
                    <a:bodyPr/>
                    <a:lstStyle/>
                    <a:p>
                      <a:pPr algn="ctr"/>
                      <a:r>
                        <a:rPr lang="vi-VN" sz="2400">
                          <a:effectLst/>
                          <a:latin typeface="Times New Roman" panose="02020603050405020304" pitchFamily="18" charset="0"/>
                          <a:cs typeface="Times New Roman" panose="02020603050405020304" pitchFamily="18" charset="0"/>
                        </a:rPr>
                        <a:t>2023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en-US" sz="2400">
                          <a:effectLst/>
                          <a:latin typeface="Times New Roman" panose="02020603050405020304" pitchFamily="18" charset="0"/>
                          <a:cs typeface="Times New Roman" panose="02020603050405020304" pitchFamily="18" charset="0"/>
                        </a:rPr>
                        <a:t>7A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30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16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22125810"/>
                  </a:ext>
                </a:extLst>
              </a:tr>
              <a:tr h="408748">
                <a:tc>
                  <a:txBody>
                    <a:bodyPr/>
                    <a:lstStyle/>
                    <a:p>
                      <a:pPr algn="ctr"/>
                      <a:r>
                        <a:rPr lang="vi-VN" sz="2400">
                          <a:effectLst/>
                          <a:latin typeface="Times New Roman" panose="02020603050405020304" pitchFamily="18" charset="0"/>
                          <a:cs typeface="Times New Roman" panose="02020603050405020304" pitchFamily="18" charset="0"/>
                        </a:rPr>
                        <a:t>2023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en-US" sz="2400">
                          <a:effectLst/>
                          <a:latin typeface="Times New Roman" panose="02020603050405020304" pitchFamily="18" charset="0"/>
                          <a:cs typeface="Times New Roman" panose="02020603050405020304" pitchFamily="18" charset="0"/>
                        </a:rPr>
                        <a:t>7B</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33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14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75178089"/>
                  </a:ext>
                </a:extLst>
              </a:tr>
              <a:tr h="408748">
                <a:tc>
                  <a:txBody>
                    <a:bodyPr/>
                    <a:lstStyle/>
                    <a:p>
                      <a:pPr algn="ctr"/>
                      <a:r>
                        <a:rPr lang="vi-VN" sz="2400">
                          <a:effectLst/>
                          <a:latin typeface="Times New Roman" panose="02020603050405020304" pitchFamily="18" charset="0"/>
                          <a:cs typeface="Times New Roman" panose="02020603050405020304" pitchFamily="18" charset="0"/>
                        </a:rPr>
                        <a:t>2023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en-US" sz="2400">
                          <a:effectLst/>
                          <a:latin typeface="Times New Roman" panose="02020603050405020304" pitchFamily="18" charset="0"/>
                          <a:cs typeface="Times New Roman" panose="02020603050405020304" pitchFamily="18" charset="0"/>
                        </a:rPr>
                        <a:t>7C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38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vi-VN" sz="2400">
                          <a:effectLst/>
                          <a:latin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55122878"/>
                  </a:ext>
                </a:extLst>
              </a:tr>
            </a:tbl>
          </a:graphicData>
        </a:graphic>
      </p:graphicFrame>
    </p:spTree>
    <p:custDataLst>
      <p:tags r:id="rId1"/>
    </p:custDataLst>
    <p:extLst>
      <p:ext uri="{BB962C8B-B14F-4D97-AF65-F5344CB8AC3E}">
        <p14:creationId xmlns:p14="http://schemas.microsoft.com/office/powerpoint/2010/main" val="249070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AF09FB-0526-F70F-1838-AA69CDA09343}"/>
              </a:ext>
            </a:extLst>
          </p:cNvPr>
          <p:cNvGrpSpPr/>
          <p:nvPr/>
        </p:nvGrpSpPr>
        <p:grpSpPr>
          <a:xfrm>
            <a:off x="-9144" y="133350"/>
            <a:ext cx="8979172" cy="571500"/>
            <a:chOff x="880761" y="539846"/>
            <a:chExt cx="9714747" cy="762000"/>
          </a:xfrm>
        </p:grpSpPr>
        <p:grpSp>
          <p:nvGrpSpPr>
            <p:cNvPr id="5" name="Group 148">
              <a:extLst>
                <a:ext uri="{FF2B5EF4-FFF2-40B4-BE49-F238E27FC236}">
                  <a16:creationId xmlns:a16="http://schemas.microsoft.com/office/drawing/2014/main" id="{43C00910-CBC4-A472-0F5D-66E18D72F414}"/>
                </a:ext>
              </a:extLst>
            </p:cNvPr>
            <p:cNvGrpSpPr>
              <a:grpSpLocks/>
            </p:cNvGrpSpPr>
            <p:nvPr/>
          </p:nvGrpSpPr>
          <p:grpSpPr bwMode="auto">
            <a:xfrm>
              <a:off x="880761" y="539846"/>
              <a:ext cx="9714747" cy="762000"/>
              <a:chOff x="624" y="2688"/>
              <a:chExt cx="7912" cy="480"/>
            </a:xfrm>
          </p:grpSpPr>
          <p:sp>
            <p:nvSpPr>
              <p:cNvPr id="9" name="AutoShape 17">
                <a:extLst>
                  <a:ext uri="{FF2B5EF4-FFF2-40B4-BE49-F238E27FC236}">
                    <a16:creationId xmlns:a16="http://schemas.microsoft.com/office/drawing/2014/main" id="{D0390BD4-3369-6A6F-DF07-60640172F640}"/>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0" name="Oval 18">
                <a:extLst>
                  <a:ext uri="{FF2B5EF4-FFF2-40B4-BE49-F238E27FC236}">
                    <a16:creationId xmlns:a16="http://schemas.microsoft.com/office/drawing/2014/main" id="{9DFEAEF7-90A0-A51D-F8C0-4D12240EFF7D}"/>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1" name="Oval 19">
                <a:extLst>
                  <a:ext uri="{FF2B5EF4-FFF2-40B4-BE49-F238E27FC236}">
                    <a16:creationId xmlns:a16="http://schemas.microsoft.com/office/drawing/2014/main" id="{87828906-9995-5384-6900-634EA5B0BEBC}"/>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2" name="Oval 20">
                <a:extLst>
                  <a:ext uri="{FF2B5EF4-FFF2-40B4-BE49-F238E27FC236}">
                    <a16:creationId xmlns:a16="http://schemas.microsoft.com/office/drawing/2014/main" id="{4CDE9B13-4D65-1351-D732-5077A5959D31}"/>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3" name="Text Box 21">
                <a:extLst>
                  <a:ext uri="{FF2B5EF4-FFF2-40B4-BE49-F238E27FC236}">
                    <a16:creationId xmlns:a16="http://schemas.microsoft.com/office/drawing/2014/main" id="{983770DA-BF9B-4092-DB9E-35103F8F15B8}"/>
                  </a:ext>
                </a:extLst>
              </p:cNvPr>
              <p:cNvSpPr txBox="1">
                <a:spLocks noChangeArrowheads="1"/>
              </p:cNvSpPr>
              <p:nvPr/>
            </p:nvSpPr>
            <p:spPr bwMode="auto">
              <a:xfrm>
                <a:off x="1395" y="2741"/>
                <a:ext cx="34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0000"/>
                    </a:solidFill>
                    <a:latin typeface="Times New Roman" panose="02020603050405020304" pitchFamily="18" charset="0"/>
                    <a:cs typeface="Times New Roman" panose="02020603050405020304" pitchFamily="18" charset="0"/>
                  </a:rPr>
                  <a:t>Click to add Title</a:t>
                </a:r>
              </a:p>
            </p:txBody>
          </p:sp>
          <p:sp>
            <p:nvSpPr>
              <p:cNvPr id="14" name="Text Box 22">
                <a:extLst>
                  <a:ext uri="{FF2B5EF4-FFF2-40B4-BE49-F238E27FC236}">
                    <a16:creationId xmlns:a16="http://schemas.microsoft.com/office/drawing/2014/main" id="{93A16E70-9AE0-2C62-3A73-B3F919936A51}"/>
                  </a:ext>
                </a:extLst>
              </p:cNvPr>
              <p:cNvSpPr txBox="1">
                <a:spLocks noChangeArrowheads="1"/>
              </p:cNvSpPr>
              <p:nvPr/>
            </p:nvSpPr>
            <p:spPr bwMode="auto">
              <a:xfrm>
                <a:off x="879"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p>
            </p:txBody>
          </p:sp>
          <p:sp>
            <p:nvSpPr>
              <p:cNvPr id="15" name="AutoShape 23">
                <a:extLst>
                  <a:ext uri="{FF2B5EF4-FFF2-40B4-BE49-F238E27FC236}">
                    <a16:creationId xmlns:a16="http://schemas.microsoft.com/office/drawing/2014/main" id="{6C6F83B9-A71D-F3E8-90E1-09960B134DBD}"/>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6" name="Oval 24">
                <a:extLst>
                  <a:ext uri="{FF2B5EF4-FFF2-40B4-BE49-F238E27FC236}">
                    <a16:creationId xmlns:a16="http://schemas.microsoft.com/office/drawing/2014/main" id="{5351DD7C-6A11-0DC2-7C6C-353DD29B7034}"/>
                  </a:ext>
                </a:extLst>
              </p:cNvPr>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7" name="Oval 25">
                <a:extLst>
                  <a:ext uri="{FF2B5EF4-FFF2-40B4-BE49-F238E27FC236}">
                    <a16:creationId xmlns:a16="http://schemas.microsoft.com/office/drawing/2014/main" id="{2B289FD3-CC6D-4CC9-9F71-E435377F3C3D}"/>
                  </a:ext>
                </a:extLst>
              </p:cNvPr>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pic>
            <p:nvPicPr>
              <p:cNvPr id="18" name="Picture 17" descr="Picture1">
                <a:extLst>
                  <a:ext uri="{FF2B5EF4-FFF2-40B4-BE49-F238E27FC236}">
                    <a16:creationId xmlns:a16="http://schemas.microsoft.com/office/drawing/2014/main" id="{21B49ED3-0BC2-1B2F-C238-E3B1599F0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8">
                <a:extLst>
                  <a:ext uri="{FF2B5EF4-FFF2-40B4-BE49-F238E27FC236}">
                    <a16:creationId xmlns:a16="http://schemas.microsoft.com/office/drawing/2014/main" id="{1765F2F9-5B83-D957-C936-4DF9E1B2A751}"/>
                  </a:ext>
                </a:extLst>
              </p:cNvPr>
              <p:cNvSpPr txBox="1">
                <a:spLocks noChangeArrowheads="1"/>
              </p:cNvSpPr>
              <p:nvPr/>
            </p:nvSpPr>
            <p:spPr bwMode="gray">
              <a:xfrm>
                <a:off x="916"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rgbClr val="FFFFFF"/>
                    </a:solidFill>
                    <a:latin typeface="Times New Roman" panose="02020603050405020304" pitchFamily="18" charset="0"/>
                    <a:cs typeface="Times New Roman" panose="02020603050405020304" pitchFamily="18" charset="0"/>
                  </a:rPr>
                  <a:t>3</a:t>
                </a:r>
              </a:p>
            </p:txBody>
          </p:sp>
        </p:grpSp>
        <p:sp>
          <p:nvSpPr>
            <p:cNvPr id="8" name="Text Box 26">
              <a:extLst>
                <a:ext uri="{FF2B5EF4-FFF2-40B4-BE49-F238E27FC236}">
                  <a16:creationId xmlns:a16="http://schemas.microsoft.com/office/drawing/2014/main" id="{4CE3A32D-3BB4-E5A7-9D7E-A42F5A8F43B5}"/>
                </a:ext>
              </a:extLst>
            </p:cNvPr>
            <p:cNvSpPr txBox="1">
              <a:spLocks noChangeArrowheads="1"/>
            </p:cNvSpPr>
            <p:nvPr/>
          </p:nvSpPr>
          <p:spPr bwMode="gray">
            <a:xfrm>
              <a:off x="1769194" y="616046"/>
              <a:ext cx="87120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b="1">
                  <a:solidFill>
                    <a:srgbClr val="CC00CC"/>
                  </a:solidFill>
                  <a:latin typeface="Times New Roman" panose="02020603050405020304" pitchFamily="18" charset="0"/>
                  <a:cs typeface="Times New Roman" panose="02020603050405020304" pitchFamily="18" charset="0"/>
                </a:rPr>
                <a:t>Luyện tập</a:t>
              </a:r>
              <a:endParaRPr lang="en-US" altLang="en-US" sz="2700" b="1" dirty="0">
                <a:solidFill>
                  <a:srgbClr val="CC00CC"/>
                </a:solidFill>
                <a:latin typeface="Times New Roman" panose="02020603050405020304" pitchFamily="18" charset="0"/>
                <a:cs typeface="Times New Roman" panose="02020603050405020304" pitchFamily="18" charset="0"/>
              </a:endParaRPr>
            </a:p>
          </p:txBody>
        </p:sp>
      </p:grpSp>
      <p:graphicFrame>
        <p:nvGraphicFramePr>
          <p:cNvPr id="20" name="Chart 19">
            <a:extLst>
              <a:ext uri="{FF2B5EF4-FFF2-40B4-BE49-F238E27FC236}">
                <a16:creationId xmlns:a16="http://schemas.microsoft.com/office/drawing/2014/main" id="{850F7FDD-89C5-F2DC-B321-A588B4F74FC7}"/>
              </a:ext>
            </a:extLst>
          </p:cNvPr>
          <p:cNvGraphicFramePr/>
          <p:nvPr>
            <p:extLst>
              <p:ext uri="{D42A27DB-BD31-4B8C-83A1-F6EECF244321}">
                <p14:modId xmlns:p14="http://schemas.microsoft.com/office/powerpoint/2010/main" val="4253561854"/>
              </p:ext>
            </p:extLst>
          </p:nvPr>
        </p:nvGraphicFramePr>
        <p:xfrm>
          <a:off x="111770" y="907302"/>
          <a:ext cx="4917430" cy="3417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23AB0787-266D-B660-3B9D-A45088656C9F}"/>
              </a:ext>
            </a:extLst>
          </p:cNvPr>
          <p:cNvGraphicFramePr/>
          <p:nvPr>
            <p:extLst>
              <p:ext uri="{D42A27DB-BD31-4B8C-83A1-F6EECF244321}">
                <p14:modId xmlns:p14="http://schemas.microsoft.com/office/powerpoint/2010/main" val="2001420144"/>
              </p:ext>
            </p:extLst>
          </p:nvPr>
        </p:nvGraphicFramePr>
        <p:xfrm>
          <a:off x="5181600" y="929359"/>
          <a:ext cx="3962400" cy="339499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05770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1"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838200" y="781050"/>
            <a:ext cx="32194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191000" y="1962151"/>
            <a:ext cx="4267200"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VẬN DỤNG</a:t>
            </a:r>
            <a:endParaRPr lang="en-US" sz="3200" dirty="0"/>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Tree>
    <p:custDataLst>
      <p:tags r:id="rId1"/>
    </p:custDataLst>
    <p:extLst>
      <p:ext uri="{BB962C8B-B14F-4D97-AF65-F5344CB8AC3E}">
        <p14:creationId xmlns:p14="http://schemas.microsoft.com/office/powerpoint/2010/main" val="40845336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808" y="1608903"/>
            <a:ext cx="8763000" cy="2492990"/>
          </a:xfrm>
          <a:prstGeom prst="rect">
            <a:avLst/>
          </a:prstGeom>
        </p:spPr>
        <p:txBody>
          <a:bodyPr wrap="square">
            <a:spAutoFit/>
          </a:bodyPr>
          <a:lstStyle/>
          <a:p>
            <a:r>
              <a:rPr lang="en-US" sz="2600">
                <a:latin typeface="Times New Roman" panose="02020603050405020304" pitchFamily="18" charset="0"/>
                <a:cs typeface="Times New Roman" panose="02020603050405020304" pitchFamily="18" charset="0"/>
              </a:rPr>
              <a:t>1) Tổng số học sinh xếp loại học lực tốt của từng lớp trong khối 9 năm vừa qua.</a:t>
            </a:r>
          </a:p>
          <a:p>
            <a:r>
              <a:rPr lang="en-US" sz="2600">
                <a:latin typeface="Times New Roman" panose="02020603050405020304" pitchFamily="18" charset="0"/>
                <a:cs typeface="Times New Roman" panose="02020603050405020304" pitchFamily="18" charset="0"/>
              </a:rPr>
              <a:t>2) Số học sinh lớp 9 xếp loại học lực tốt của trường 5 năm qua.</a:t>
            </a:r>
          </a:p>
          <a:p>
            <a:r>
              <a:rPr lang="en-US" sz="2600">
                <a:latin typeface="Times New Roman" panose="02020603050405020304" pitchFamily="18" charset="0"/>
                <a:cs typeface="Times New Roman" panose="02020603050405020304" pitchFamily="18" charset="0"/>
              </a:rPr>
              <a:t>3) Tỉ lệ số học sinh khối 9 xếp loại học lực tốt, khá, đạt và chưa đạt (so với tổng số học sinh khối 9 của năm học trước.</a:t>
            </a:r>
          </a:p>
          <a:p>
            <a:endParaRPr lang="en-US" sz="260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B985944-B627-C058-5B25-B6430FE51B66}"/>
              </a:ext>
            </a:extLst>
          </p:cNvPr>
          <p:cNvGrpSpPr/>
          <p:nvPr/>
        </p:nvGrpSpPr>
        <p:grpSpPr>
          <a:xfrm>
            <a:off x="0" y="133350"/>
            <a:ext cx="8979172" cy="571500"/>
            <a:chOff x="880761" y="539846"/>
            <a:chExt cx="9714747" cy="762000"/>
          </a:xfrm>
        </p:grpSpPr>
        <p:grpSp>
          <p:nvGrpSpPr>
            <p:cNvPr id="5" name="Group 148">
              <a:extLst>
                <a:ext uri="{FF2B5EF4-FFF2-40B4-BE49-F238E27FC236}">
                  <a16:creationId xmlns:a16="http://schemas.microsoft.com/office/drawing/2014/main" id="{ACED2A14-DDA8-74BE-90F6-DD22F632ECF0}"/>
                </a:ext>
              </a:extLst>
            </p:cNvPr>
            <p:cNvGrpSpPr>
              <a:grpSpLocks/>
            </p:cNvGrpSpPr>
            <p:nvPr/>
          </p:nvGrpSpPr>
          <p:grpSpPr bwMode="auto">
            <a:xfrm>
              <a:off x="880761" y="539846"/>
              <a:ext cx="9714747" cy="762000"/>
              <a:chOff x="624" y="2688"/>
              <a:chExt cx="7912" cy="480"/>
            </a:xfrm>
          </p:grpSpPr>
          <p:sp>
            <p:nvSpPr>
              <p:cNvPr id="8" name="AutoShape 17">
                <a:extLst>
                  <a:ext uri="{FF2B5EF4-FFF2-40B4-BE49-F238E27FC236}">
                    <a16:creationId xmlns:a16="http://schemas.microsoft.com/office/drawing/2014/main" id="{60430E3E-AAD1-A1DE-8D87-74E92E92A7C9}"/>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9" name="Oval 18">
                <a:extLst>
                  <a:ext uri="{FF2B5EF4-FFF2-40B4-BE49-F238E27FC236}">
                    <a16:creationId xmlns:a16="http://schemas.microsoft.com/office/drawing/2014/main" id="{FE4F5FA1-941C-311D-A2E0-6D0FF5AF0A18}"/>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0" name="Oval 19">
                <a:extLst>
                  <a:ext uri="{FF2B5EF4-FFF2-40B4-BE49-F238E27FC236}">
                    <a16:creationId xmlns:a16="http://schemas.microsoft.com/office/drawing/2014/main" id="{401CF72E-4CFF-D1B5-4758-6C61D17965DD}"/>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1" name="Oval 20">
                <a:extLst>
                  <a:ext uri="{FF2B5EF4-FFF2-40B4-BE49-F238E27FC236}">
                    <a16:creationId xmlns:a16="http://schemas.microsoft.com/office/drawing/2014/main" id="{0EA5061D-457C-E615-6822-B93A6A6EE785}"/>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2" name="Text Box 21">
                <a:extLst>
                  <a:ext uri="{FF2B5EF4-FFF2-40B4-BE49-F238E27FC236}">
                    <a16:creationId xmlns:a16="http://schemas.microsoft.com/office/drawing/2014/main" id="{14255104-6016-4460-C5CD-A1DB9CCD3AFB}"/>
                  </a:ext>
                </a:extLst>
              </p:cNvPr>
              <p:cNvSpPr txBox="1">
                <a:spLocks noChangeArrowheads="1"/>
              </p:cNvSpPr>
              <p:nvPr/>
            </p:nvSpPr>
            <p:spPr bwMode="auto">
              <a:xfrm>
                <a:off x="1395" y="2741"/>
                <a:ext cx="34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0000"/>
                    </a:solidFill>
                    <a:latin typeface="Times New Roman" panose="02020603050405020304" pitchFamily="18" charset="0"/>
                    <a:cs typeface="Times New Roman" panose="02020603050405020304" pitchFamily="18" charset="0"/>
                  </a:rPr>
                  <a:t>Click to add Title</a:t>
                </a:r>
              </a:p>
            </p:txBody>
          </p:sp>
          <p:sp>
            <p:nvSpPr>
              <p:cNvPr id="13" name="Text Box 22">
                <a:extLst>
                  <a:ext uri="{FF2B5EF4-FFF2-40B4-BE49-F238E27FC236}">
                    <a16:creationId xmlns:a16="http://schemas.microsoft.com/office/drawing/2014/main" id="{8BEA83E8-B903-C445-4AFB-6867305B3340}"/>
                  </a:ext>
                </a:extLst>
              </p:cNvPr>
              <p:cNvSpPr txBox="1">
                <a:spLocks noChangeArrowheads="1"/>
              </p:cNvSpPr>
              <p:nvPr/>
            </p:nvSpPr>
            <p:spPr bwMode="auto">
              <a:xfrm>
                <a:off x="879"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p>
            </p:txBody>
          </p:sp>
          <p:sp>
            <p:nvSpPr>
              <p:cNvPr id="14" name="AutoShape 23">
                <a:extLst>
                  <a:ext uri="{FF2B5EF4-FFF2-40B4-BE49-F238E27FC236}">
                    <a16:creationId xmlns:a16="http://schemas.microsoft.com/office/drawing/2014/main" id="{3E629015-E4A1-F4DE-5D07-B6A9489BAE6C}"/>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5" name="Oval 24">
                <a:extLst>
                  <a:ext uri="{FF2B5EF4-FFF2-40B4-BE49-F238E27FC236}">
                    <a16:creationId xmlns:a16="http://schemas.microsoft.com/office/drawing/2014/main" id="{D9D4E46D-4A71-6F40-D2B0-AB1B37A679C7}"/>
                  </a:ext>
                </a:extLst>
              </p:cNvPr>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6" name="Oval 25">
                <a:extLst>
                  <a:ext uri="{FF2B5EF4-FFF2-40B4-BE49-F238E27FC236}">
                    <a16:creationId xmlns:a16="http://schemas.microsoft.com/office/drawing/2014/main" id="{AB3F8D69-A306-5D03-B9EE-5FD2F2D3C675}"/>
                  </a:ext>
                </a:extLst>
              </p:cNvPr>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pic>
            <p:nvPicPr>
              <p:cNvPr id="17" name="Picture 16" descr="Picture1">
                <a:extLst>
                  <a:ext uri="{FF2B5EF4-FFF2-40B4-BE49-F238E27FC236}">
                    <a16:creationId xmlns:a16="http://schemas.microsoft.com/office/drawing/2014/main" id="{2CD44B10-4F41-5E21-1A72-BB65FB8E96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8">
                <a:extLst>
                  <a:ext uri="{FF2B5EF4-FFF2-40B4-BE49-F238E27FC236}">
                    <a16:creationId xmlns:a16="http://schemas.microsoft.com/office/drawing/2014/main" id="{F4076340-4AF6-2A5B-CBBF-ADB1FE3054EC}"/>
                  </a:ext>
                </a:extLst>
              </p:cNvPr>
              <p:cNvSpPr txBox="1">
                <a:spLocks noChangeArrowheads="1"/>
              </p:cNvSpPr>
              <p:nvPr/>
            </p:nvSpPr>
            <p:spPr bwMode="gray">
              <a:xfrm>
                <a:off x="922" y="2708"/>
                <a:ext cx="29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4</a:t>
                </a:r>
                <a:endParaRPr lang="en-US" altLang="en-US" sz="2400" b="1" dirty="0">
                  <a:solidFill>
                    <a:srgbClr val="FFFFFF"/>
                  </a:solidFill>
                  <a:latin typeface="Times New Roman" panose="02020603050405020304" pitchFamily="18" charset="0"/>
                  <a:cs typeface="Times New Roman" panose="02020603050405020304" pitchFamily="18" charset="0"/>
                </a:endParaRPr>
              </a:p>
            </p:txBody>
          </p:sp>
        </p:grpSp>
        <p:sp>
          <p:nvSpPr>
            <p:cNvPr id="7" name="Text Box 26">
              <a:extLst>
                <a:ext uri="{FF2B5EF4-FFF2-40B4-BE49-F238E27FC236}">
                  <a16:creationId xmlns:a16="http://schemas.microsoft.com/office/drawing/2014/main" id="{F294BCF1-C78A-3EC4-D8F4-ABE48DC020C1}"/>
                </a:ext>
              </a:extLst>
            </p:cNvPr>
            <p:cNvSpPr txBox="1">
              <a:spLocks noChangeArrowheads="1"/>
            </p:cNvSpPr>
            <p:nvPr/>
          </p:nvSpPr>
          <p:spPr bwMode="gray">
            <a:xfrm>
              <a:off x="1769194" y="616046"/>
              <a:ext cx="87120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b="1">
                  <a:solidFill>
                    <a:srgbClr val="CC00CC"/>
                  </a:solidFill>
                  <a:latin typeface="Times New Roman" panose="02020603050405020304" pitchFamily="18" charset="0"/>
                  <a:cs typeface="Times New Roman" panose="02020603050405020304" pitchFamily="18" charset="0"/>
                </a:rPr>
                <a:t> Vận dụng </a:t>
              </a:r>
              <a:endParaRPr lang="en-US" altLang="en-US" sz="2700" b="1" dirty="0">
                <a:solidFill>
                  <a:srgbClr val="CC00CC"/>
                </a:solidFill>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33F58C12-B611-09BA-1675-581AE05DC8F4}"/>
              </a:ext>
            </a:extLst>
          </p:cNvPr>
          <p:cNvSpPr txBox="1"/>
          <p:nvPr/>
        </p:nvSpPr>
        <p:spPr>
          <a:xfrm>
            <a:off x="390400" y="692991"/>
            <a:ext cx="8483144" cy="830997"/>
          </a:xfrm>
          <a:prstGeom prst="rect">
            <a:avLst/>
          </a:prstGeom>
          <a:noFill/>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Hãy sưu tầm và tạo một bảng dữ liệu chứa thông tin về xếp loại học lực các lớp khối 9 của trường em 5 năm qua. </a:t>
            </a:r>
          </a:p>
        </p:txBody>
      </p:sp>
    </p:spTree>
    <p:custDataLst>
      <p:tags r:id="rId1"/>
    </p:custDataLst>
    <p:extLst>
      <p:ext uri="{BB962C8B-B14F-4D97-AF65-F5344CB8AC3E}">
        <p14:creationId xmlns:p14="http://schemas.microsoft.com/office/powerpoint/2010/main" val="77288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43450" y="1906243"/>
            <a:ext cx="3371850" cy="646331"/>
          </a:xfrm>
          <a:prstGeom prst="rect">
            <a:avLst/>
          </a:prstGeom>
          <a:solidFill>
            <a:srgbClr val="FFFF00"/>
          </a:solidFill>
        </p:spPr>
        <p:txBody>
          <a:bodyPr wrap="square">
            <a:spAutoFit/>
          </a:bodyPr>
          <a:lstStyle/>
          <a:p>
            <a:r>
              <a:rPr lang="en-US" sz="3600" b="1" dirty="0">
                <a:solidFill>
                  <a:srgbClr val="FF0000"/>
                </a:solidFill>
                <a:latin typeface="Times New Roman" panose="02020603050405020304" pitchFamily="18" charset="0"/>
              </a:rPr>
              <a:t>MỞ ĐẦU</a:t>
            </a:r>
            <a:endParaRPr lang="en-US" sz="3600" dirty="0"/>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11" t="12222" r="20015" b="20370"/>
          <a:stretch/>
        </p:blipFill>
        <p:spPr>
          <a:xfrm>
            <a:off x="5276850" y="2633787"/>
            <a:ext cx="2305049" cy="2231484"/>
          </a:xfrm>
          <a:prstGeom prst="ellipse">
            <a:avLst/>
          </a:prstGeom>
        </p:spPr>
      </p:pic>
    </p:spTree>
    <p:custDataLst>
      <p:tags r:id="rId1"/>
    </p:custDataLst>
    <p:extLst>
      <p:ext uri="{BB962C8B-B14F-4D97-AF65-F5344CB8AC3E}">
        <p14:creationId xmlns:p14="http://schemas.microsoft.com/office/powerpoint/2010/main" val="264493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399" y="2079307"/>
            <a:ext cx="8763000" cy="492443"/>
          </a:xfrm>
          <a:prstGeom prst="rect">
            <a:avLst/>
          </a:prstGeom>
        </p:spPr>
        <p:txBody>
          <a:bodyPr wrap="square">
            <a:spAutoFit/>
          </a:bodyPr>
          <a:lstStyle/>
          <a:p>
            <a:r>
              <a:rPr lang="en-US" sz="2600" i="1">
                <a:latin typeface="Times New Roman" panose="02020603050405020304" pitchFamily="18" charset="0"/>
                <a:cs typeface="Times New Roman" panose="02020603050405020304" pitchFamily="18" charset="0"/>
              </a:rPr>
              <a:t>Chú ý: Chọn dạng biểu đồ phù hợp cho mỗi câu trên</a:t>
            </a:r>
            <a:endParaRPr lang="en-US" sz="260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B985944-B627-C058-5B25-B6430FE51B66}"/>
              </a:ext>
            </a:extLst>
          </p:cNvPr>
          <p:cNvGrpSpPr/>
          <p:nvPr/>
        </p:nvGrpSpPr>
        <p:grpSpPr>
          <a:xfrm>
            <a:off x="0" y="133350"/>
            <a:ext cx="8979172" cy="571500"/>
            <a:chOff x="880761" y="539846"/>
            <a:chExt cx="9714747" cy="762000"/>
          </a:xfrm>
        </p:grpSpPr>
        <p:grpSp>
          <p:nvGrpSpPr>
            <p:cNvPr id="5" name="Group 148">
              <a:extLst>
                <a:ext uri="{FF2B5EF4-FFF2-40B4-BE49-F238E27FC236}">
                  <a16:creationId xmlns:a16="http://schemas.microsoft.com/office/drawing/2014/main" id="{ACED2A14-DDA8-74BE-90F6-DD22F632ECF0}"/>
                </a:ext>
              </a:extLst>
            </p:cNvPr>
            <p:cNvGrpSpPr>
              <a:grpSpLocks/>
            </p:cNvGrpSpPr>
            <p:nvPr/>
          </p:nvGrpSpPr>
          <p:grpSpPr bwMode="auto">
            <a:xfrm>
              <a:off x="880761" y="539846"/>
              <a:ext cx="9714747" cy="762000"/>
              <a:chOff x="624" y="2688"/>
              <a:chExt cx="7912" cy="480"/>
            </a:xfrm>
          </p:grpSpPr>
          <p:sp>
            <p:nvSpPr>
              <p:cNvPr id="8" name="AutoShape 17">
                <a:extLst>
                  <a:ext uri="{FF2B5EF4-FFF2-40B4-BE49-F238E27FC236}">
                    <a16:creationId xmlns:a16="http://schemas.microsoft.com/office/drawing/2014/main" id="{60430E3E-AAD1-A1DE-8D87-74E92E92A7C9}"/>
                  </a:ext>
                </a:extLst>
              </p:cNvPr>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9" name="Oval 18">
                <a:extLst>
                  <a:ext uri="{FF2B5EF4-FFF2-40B4-BE49-F238E27FC236}">
                    <a16:creationId xmlns:a16="http://schemas.microsoft.com/office/drawing/2014/main" id="{FE4F5FA1-941C-311D-A2E0-6D0FF5AF0A18}"/>
                  </a:ext>
                </a:extLst>
              </p:cNvPr>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0" name="Oval 19">
                <a:extLst>
                  <a:ext uri="{FF2B5EF4-FFF2-40B4-BE49-F238E27FC236}">
                    <a16:creationId xmlns:a16="http://schemas.microsoft.com/office/drawing/2014/main" id="{401CF72E-4CFF-D1B5-4758-6C61D17965DD}"/>
                  </a:ext>
                </a:extLst>
              </p:cNvPr>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1" name="Oval 20">
                <a:extLst>
                  <a:ext uri="{FF2B5EF4-FFF2-40B4-BE49-F238E27FC236}">
                    <a16:creationId xmlns:a16="http://schemas.microsoft.com/office/drawing/2014/main" id="{0EA5061D-457C-E615-6822-B93A6A6EE785}"/>
                  </a:ext>
                </a:extLst>
              </p:cNvPr>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2" name="Text Box 21">
                <a:extLst>
                  <a:ext uri="{FF2B5EF4-FFF2-40B4-BE49-F238E27FC236}">
                    <a16:creationId xmlns:a16="http://schemas.microsoft.com/office/drawing/2014/main" id="{14255104-6016-4460-C5CD-A1DB9CCD3AFB}"/>
                  </a:ext>
                </a:extLst>
              </p:cNvPr>
              <p:cNvSpPr txBox="1">
                <a:spLocks noChangeArrowheads="1"/>
              </p:cNvSpPr>
              <p:nvPr/>
            </p:nvSpPr>
            <p:spPr bwMode="auto">
              <a:xfrm>
                <a:off x="1395" y="2741"/>
                <a:ext cx="34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0000"/>
                    </a:solidFill>
                    <a:latin typeface="Times New Roman" panose="02020603050405020304" pitchFamily="18" charset="0"/>
                    <a:cs typeface="Times New Roman" panose="02020603050405020304" pitchFamily="18" charset="0"/>
                  </a:rPr>
                  <a:t>Click to add Title</a:t>
                </a:r>
              </a:p>
            </p:txBody>
          </p:sp>
          <p:sp>
            <p:nvSpPr>
              <p:cNvPr id="13" name="Text Box 22">
                <a:extLst>
                  <a:ext uri="{FF2B5EF4-FFF2-40B4-BE49-F238E27FC236}">
                    <a16:creationId xmlns:a16="http://schemas.microsoft.com/office/drawing/2014/main" id="{8BEA83E8-B903-C445-4AFB-6867305B3340}"/>
                  </a:ext>
                </a:extLst>
              </p:cNvPr>
              <p:cNvSpPr txBox="1">
                <a:spLocks noChangeArrowheads="1"/>
              </p:cNvSpPr>
              <p:nvPr/>
            </p:nvSpPr>
            <p:spPr bwMode="auto">
              <a:xfrm>
                <a:off x="879" y="2708"/>
                <a:ext cx="3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2</a:t>
                </a:r>
              </a:p>
            </p:txBody>
          </p:sp>
          <p:sp>
            <p:nvSpPr>
              <p:cNvPr id="14" name="AutoShape 23">
                <a:extLst>
                  <a:ext uri="{FF2B5EF4-FFF2-40B4-BE49-F238E27FC236}">
                    <a16:creationId xmlns:a16="http://schemas.microsoft.com/office/drawing/2014/main" id="{3E629015-E4A1-F4DE-5D07-B6A9489BAE6C}"/>
                  </a:ext>
                </a:extLst>
              </p:cNvPr>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5" name="Oval 24">
                <a:extLst>
                  <a:ext uri="{FF2B5EF4-FFF2-40B4-BE49-F238E27FC236}">
                    <a16:creationId xmlns:a16="http://schemas.microsoft.com/office/drawing/2014/main" id="{D9D4E46D-4A71-6F40-D2B0-AB1B37A679C7}"/>
                  </a:ext>
                </a:extLst>
              </p:cNvPr>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16" name="Oval 25">
                <a:extLst>
                  <a:ext uri="{FF2B5EF4-FFF2-40B4-BE49-F238E27FC236}">
                    <a16:creationId xmlns:a16="http://schemas.microsoft.com/office/drawing/2014/main" id="{AB3F8D69-A306-5D03-B9EE-5FD2F2D3C675}"/>
                  </a:ext>
                </a:extLst>
              </p:cNvPr>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pic>
            <p:nvPicPr>
              <p:cNvPr id="17" name="Picture 16" descr="Picture1">
                <a:extLst>
                  <a:ext uri="{FF2B5EF4-FFF2-40B4-BE49-F238E27FC236}">
                    <a16:creationId xmlns:a16="http://schemas.microsoft.com/office/drawing/2014/main" id="{2CD44B10-4F41-5E21-1A72-BB65FB8E96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8">
                <a:extLst>
                  <a:ext uri="{FF2B5EF4-FFF2-40B4-BE49-F238E27FC236}">
                    <a16:creationId xmlns:a16="http://schemas.microsoft.com/office/drawing/2014/main" id="{F4076340-4AF6-2A5B-CBBF-ADB1FE3054EC}"/>
                  </a:ext>
                </a:extLst>
              </p:cNvPr>
              <p:cNvSpPr txBox="1">
                <a:spLocks noChangeArrowheads="1"/>
              </p:cNvSpPr>
              <p:nvPr/>
            </p:nvSpPr>
            <p:spPr bwMode="gray">
              <a:xfrm>
                <a:off x="922" y="2708"/>
                <a:ext cx="29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4</a:t>
                </a:r>
                <a:endParaRPr lang="en-US" altLang="en-US" sz="2400" b="1" dirty="0">
                  <a:solidFill>
                    <a:srgbClr val="FFFFFF"/>
                  </a:solidFill>
                  <a:latin typeface="Times New Roman" panose="02020603050405020304" pitchFamily="18" charset="0"/>
                  <a:cs typeface="Times New Roman" panose="02020603050405020304" pitchFamily="18" charset="0"/>
                </a:endParaRPr>
              </a:p>
            </p:txBody>
          </p:sp>
        </p:grpSp>
        <p:sp>
          <p:nvSpPr>
            <p:cNvPr id="7" name="Text Box 26">
              <a:extLst>
                <a:ext uri="{FF2B5EF4-FFF2-40B4-BE49-F238E27FC236}">
                  <a16:creationId xmlns:a16="http://schemas.microsoft.com/office/drawing/2014/main" id="{F294BCF1-C78A-3EC4-D8F4-ABE48DC020C1}"/>
                </a:ext>
              </a:extLst>
            </p:cNvPr>
            <p:cNvSpPr txBox="1">
              <a:spLocks noChangeArrowheads="1"/>
            </p:cNvSpPr>
            <p:nvPr/>
          </p:nvSpPr>
          <p:spPr bwMode="gray">
            <a:xfrm>
              <a:off x="1769194" y="616046"/>
              <a:ext cx="87120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b="1">
                  <a:solidFill>
                    <a:srgbClr val="CC00CC"/>
                  </a:solidFill>
                  <a:latin typeface="Times New Roman" panose="02020603050405020304" pitchFamily="18" charset="0"/>
                  <a:cs typeface="Times New Roman" panose="02020603050405020304" pitchFamily="18" charset="0"/>
                </a:rPr>
                <a:t> Vận dụng </a:t>
              </a:r>
              <a:endParaRPr lang="en-US" altLang="en-US" sz="2700" b="1" dirty="0">
                <a:solidFill>
                  <a:srgbClr val="CC00CC"/>
                </a:solidFill>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33F58C12-B611-09BA-1675-581AE05DC8F4}"/>
              </a:ext>
            </a:extLst>
          </p:cNvPr>
          <p:cNvSpPr txBox="1"/>
          <p:nvPr/>
        </p:nvSpPr>
        <p:spPr>
          <a:xfrm>
            <a:off x="390400" y="963252"/>
            <a:ext cx="8483144" cy="830997"/>
          </a:xfrm>
          <a:prstGeom prst="rect">
            <a:avLst/>
          </a:prstGeom>
          <a:noFill/>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Hãy biểu diễn số liệu sưu tầm được bằng biểu đồ cột, biểu đồ đường và biểu đồ hình tròn để so sánh:</a:t>
            </a:r>
          </a:p>
        </p:txBody>
      </p:sp>
    </p:spTree>
    <p:custDataLst>
      <p:tags r:id="rId1"/>
    </p:custDataLst>
    <p:extLst>
      <p:ext uri="{BB962C8B-B14F-4D97-AF65-F5344CB8AC3E}">
        <p14:creationId xmlns:p14="http://schemas.microsoft.com/office/powerpoint/2010/main" val="807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 descr="Frames PPT 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 y="20241"/>
            <a:ext cx="914995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6"/>
          <p:cNvGrpSpPr>
            <a:grpSpLocks/>
          </p:cNvGrpSpPr>
          <p:nvPr/>
        </p:nvGrpSpPr>
        <p:grpSpPr bwMode="auto">
          <a:xfrm>
            <a:off x="892435" y="3496690"/>
            <a:ext cx="7435082" cy="1085850"/>
            <a:chOff x="1513656" y="2808834"/>
            <a:chExt cx="9164687" cy="1240333"/>
          </a:xfrm>
        </p:grpSpPr>
        <p:sp>
          <p:nvSpPr>
            <p:cNvPr id="18" name="Rectangle: Rounded Corners 25"/>
            <p:cNvSpPr/>
            <p:nvPr/>
          </p:nvSpPr>
          <p:spPr>
            <a:xfrm>
              <a:off x="1513656" y="2808834"/>
              <a:ext cx="1240333" cy="1240333"/>
            </a:xfrm>
            <a:prstGeom prst="roundRect">
              <a:avLst>
                <a:gd name="adj" fmla="val 16670"/>
              </a:avLst>
            </a:prstGeom>
            <a:blipFill>
              <a:blip r:embed="rId5" cstate="print">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5197846"/>
                <a:satOff val="-23984"/>
                <a:lumOff val="883"/>
                <a:alphaOff val="0"/>
              </a:schemeClr>
            </a:effectRef>
            <a:fontRef idx="minor">
              <a:schemeClr val="lt1"/>
            </a:fontRef>
          </p:style>
          <p:txBody>
            <a:bodyPr/>
            <a:lstStyle/>
            <a:p>
              <a:pPr>
                <a:defRPr/>
              </a:pPr>
              <a:endParaRPr lang="en-US" sz="2000" dirty="0"/>
            </a:p>
          </p:txBody>
        </p:sp>
        <p:grpSp>
          <p:nvGrpSpPr>
            <p:cNvPr id="5" name="Group 18"/>
            <p:cNvGrpSpPr/>
            <p:nvPr/>
          </p:nvGrpSpPr>
          <p:grpSpPr>
            <a:xfrm>
              <a:off x="2828410" y="2808834"/>
              <a:ext cx="7849933" cy="1240333"/>
              <a:chOff x="1799710" y="2854830"/>
              <a:chExt cx="7849933" cy="1240333"/>
            </a:xfrm>
            <a:scene3d>
              <a:camera prst="orthographicFront"/>
              <a:lightRig rig="flat" dir="t"/>
            </a:scene3d>
          </p:grpSpPr>
          <p:sp>
            <p:nvSpPr>
              <p:cNvPr id="20" name="Rectangle: Rounded Corners 27"/>
              <p:cNvSpPr/>
              <p:nvPr/>
            </p:nvSpPr>
            <p:spPr>
              <a:xfrm>
                <a:off x="1799710" y="2854830"/>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21" name="Rectangle: Rounded Corners 5"/>
              <p:cNvSpPr txBox="1">
                <a:spLocks noGrp="1" noRot="1" noMove="1" noResize="1" noEditPoints="1" noAdjustHandles="1" noChangeArrowheads="1" noChangeShapeType="1"/>
              </p:cNvSpPr>
              <p:nvPr/>
            </p:nvSpPr>
            <p:spPr>
              <a:xfrm>
                <a:off x="1860269" y="2915389"/>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163576" tIns="163576" rIns="163576" bIns="163576" spcCol="1270" anchor="ctr"/>
              <a:lstStyle/>
              <a:p>
                <a:pPr algn="just" defTabSz="766763">
                  <a:lnSpc>
                    <a:spcPct val="130000"/>
                  </a:lnSpc>
                  <a:defRPr/>
                </a:pPr>
                <a:r>
                  <a:rPr lang="en-US" altLang="en-US" sz="2400" dirty="0" err="1">
                    <a:latin typeface="Times New Roman" pitchFamily="18" charset="0"/>
                    <a:cs typeface="Times New Roman" pitchFamily="18" charset="0"/>
                  </a:rPr>
                  <a:t>Chuẩn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bị</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trước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bài</a:t>
                </a:r>
                <a:r>
                  <a:rPr lang="en-US" altLang="en-US" sz="2400" dirty="0">
                    <a:latin typeface="Times New Roman" pitchFamily="18" charset="0"/>
                    <a:cs typeface="Times New Roman" pitchFamily="18" charset="0"/>
                  </a:rPr>
                  <a:t> </a:t>
                </a:r>
                <a:r>
                  <a:rPr lang="en-US" altLang="en-US" sz="2400" b="1" dirty="0">
                    <a:solidFill>
                      <a:srgbClr val="FFFF00"/>
                    </a:solidFill>
                    <a:latin typeface="Times New Roman" pitchFamily="18" charset="0"/>
                    <a:cs typeface="Times New Roman" pitchFamily="18" charset="0"/>
                  </a:rPr>
                  <a:t>“</a:t>
                </a:r>
                <a:r>
                  <a:rPr lang="en-US" altLang="en-US" sz="2400" b="1" err="1">
                    <a:solidFill>
                      <a:srgbClr val="FFFF00"/>
                    </a:solidFill>
                    <a:latin typeface="Times New Roman" pitchFamily="18" charset="0"/>
                    <a:cs typeface="Times New Roman" pitchFamily="18" charset="0"/>
                  </a:rPr>
                  <a:t>Bài</a:t>
                </a:r>
                <a:r>
                  <a:rPr lang="en-US" altLang="en-US" sz="2400" b="1">
                    <a:solidFill>
                      <a:srgbClr val="FFFF00"/>
                    </a:solidFill>
                    <a:latin typeface="Times New Roman" pitchFamily="18" charset="0"/>
                    <a:cs typeface="Times New Roman" pitchFamily="18" charset="0"/>
                  </a:rPr>
                  <a:t> 5: Các kiểu địa chỉ trong excel”</a:t>
                </a:r>
                <a:endParaRPr lang="en-US" sz="2400" b="1" dirty="0">
                  <a:solidFill>
                    <a:srgbClr val="FFFF00"/>
                  </a:solidFill>
                  <a:latin typeface="Times New Roman" pitchFamily="18" charset="0"/>
                  <a:cs typeface="Times New Roman" pitchFamily="18" charset="0"/>
                </a:endParaRPr>
              </a:p>
            </p:txBody>
          </p:sp>
        </p:grpSp>
      </p:grpSp>
      <p:sp>
        <p:nvSpPr>
          <p:cNvPr id="2" name="Rectangle 1"/>
          <p:cNvSpPr/>
          <p:nvPr/>
        </p:nvSpPr>
        <p:spPr>
          <a:xfrm>
            <a:off x="2008192" y="263881"/>
            <a:ext cx="5551841" cy="700192"/>
          </a:xfrm>
          <a:prstGeom prst="rect">
            <a:avLst/>
          </a:prstGeom>
        </p:spPr>
        <p:style>
          <a:lnRef idx="1">
            <a:schemeClr val="accent3"/>
          </a:lnRef>
          <a:fillRef idx="2">
            <a:schemeClr val="accent3"/>
          </a:fillRef>
          <a:effectRef idx="1">
            <a:schemeClr val="accent3"/>
          </a:effectRef>
          <a:fontRef idx="minor">
            <a:schemeClr val="dk1"/>
          </a:fontRef>
        </p:style>
        <p:txBody>
          <a:bodyPr wrap="none" lIns="68580" tIns="34290" rIns="68580" bIns="34290">
            <a:spAutoFit/>
          </a:bodyPr>
          <a:lstStyle/>
          <a:p>
            <a:pPr lvl="0"/>
            <a:r>
              <a:rPr lang="en-US" sz="4100" b="1" dirty="0" err="1">
                <a:ln w="0"/>
                <a:solidFill>
                  <a:srgbClr val="FF0000"/>
                </a:solidFill>
                <a:latin typeface="UTM Ambrose" panose="02040603050506020204" pitchFamily="18" charset="0"/>
                <a:cs typeface="Times New Roman" panose="02020603050405020304" pitchFamily="18" charset="0"/>
              </a:rPr>
              <a:t>HƯỚNG</a:t>
            </a:r>
            <a:r>
              <a:rPr lang="en-US" sz="4100" b="1" dirty="0">
                <a:ln w="0"/>
                <a:solidFill>
                  <a:srgbClr val="FF0000"/>
                </a:solidFill>
                <a:latin typeface="UTM Ambrose" panose="02040603050506020204" pitchFamily="18" charset="0"/>
                <a:cs typeface="Times New Roman" panose="02020603050405020304" pitchFamily="18" charset="0"/>
              </a:rPr>
              <a:t> </a:t>
            </a:r>
            <a:r>
              <a:rPr lang="en-US" sz="4100" b="1" dirty="0" err="1">
                <a:ln w="0"/>
                <a:solidFill>
                  <a:srgbClr val="FF0000"/>
                </a:solidFill>
                <a:latin typeface="UTM Ambrose" panose="02040603050506020204" pitchFamily="18" charset="0"/>
                <a:cs typeface="Times New Roman" panose="02020603050405020304" pitchFamily="18" charset="0"/>
              </a:rPr>
              <a:t>DẪN</a:t>
            </a:r>
            <a:r>
              <a:rPr lang="en-US" sz="4100" b="1" dirty="0">
                <a:ln w="0"/>
                <a:solidFill>
                  <a:srgbClr val="FF0000"/>
                </a:solidFill>
                <a:latin typeface="UTM Ambrose" panose="02040603050506020204" pitchFamily="18" charset="0"/>
                <a:cs typeface="Times New Roman" panose="02020603050405020304" pitchFamily="18" charset="0"/>
              </a:rPr>
              <a:t> </a:t>
            </a:r>
            <a:r>
              <a:rPr lang="en-US" sz="4100" b="1" dirty="0" err="1">
                <a:ln w="0"/>
                <a:solidFill>
                  <a:srgbClr val="FF0000"/>
                </a:solidFill>
                <a:latin typeface="UTM Ambrose" panose="02040603050506020204" pitchFamily="18" charset="0"/>
                <a:cs typeface="Times New Roman" panose="02020603050405020304" pitchFamily="18" charset="0"/>
              </a:rPr>
              <a:t>VỀ</a:t>
            </a:r>
            <a:r>
              <a:rPr lang="en-US" sz="4100" b="1" dirty="0">
                <a:ln w="0"/>
                <a:solidFill>
                  <a:srgbClr val="FF0000"/>
                </a:solidFill>
                <a:latin typeface="UTM Ambrose" panose="02040603050506020204" pitchFamily="18" charset="0"/>
                <a:cs typeface="Times New Roman" panose="02020603050405020304" pitchFamily="18" charset="0"/>
              </a:rPr>
              <a:t> </a:t>
            </a:r>
            <a:r>
              <a:rPr lang="en-US" sz="4100" b="1" dirty="0" err="1">
                <a:ln w="0"/>
                <a:solidFill>
                  <a:srgbClr val="FF0000"/>
                </a:solidFill>
                <a:latin typeface="UTM Ambrose" panose="02040603050506020204" pitchFamily="18" charset="0"/>
                <a:cs typeface="Times New Roman" panose="02020603050405020304" pitchFamily="18" charset="0"/>
              </a:rPr>
              <a:t>NHÀ</a:t>
            </a:r>
            <a:endParaRPr lang="en-US" sz="4100" dirty="0">
              <a:solidFill>
                <a:srgbClr val="FF0000"/>
              </a:solidFill>
            </a:endParaRPr>
          </a:p>
        </p:txBody>
      </p:sp>
      <p:grpSp>
        <p:nvGrpSpPr>
          <p:cNvPr id="6" name="Group 3"/>
          <p:cNvGrpSpPr/>
          <p:nvPr/>
        </p:nvGrpSpPr>
        <p:grpSpPr>
          <a:xfrm>
            <a:off x="378023" y="1352550"/>
            <a:ext cx="8382000" cy="1594224"/>
            <a:chOff x="978568" y="1771650"/>
            <a:chExt cx="10108532" cy="1447800"/>
          </a:xfrm>
        </p:grpSpPr>
        <p:grpSp>
          <p:nvGrpSpPr>
            <p:cNvPr id="7" name="Group 13"/>
            <p:cNvGrpSpPr/>
            <p:nvPr/>
          </p:nvGrpSpPr>
          <p:grpSpPr bwMode="auto">
            <a:xfrm>
              <a:off x="2573647" y="1771650"/>
              <a:ext cx="8513453" cy="1447800"/>
              <a:chOff x="1799710" y="1465656"/>
              <a:chExt cx="7849933" cy="1240333"/>
            </a:xfrm>
            <a:scene3d>
              <a:camera prst="orthographicFront"/>
              <a:lightRig rig="flat" dir="t"/>
            </a:scene3d>
          </p:grpSpPr>
          <p:sp>
            <p:nvSpPr>
              <p:cNvPr id="15" name="Rectangle: Rounded Corners 22"/>
              <p:cNvSpPr/>
              <p:nvPr/>
            </p:nvSpPr>
            <p:spPr>
              <a:xfrm>
                <a:off x="1799710" y="1465656"/>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6" name="Rectangle: Rounded Corners 5"/>
              <p:cNvSpPr txBox="1"/>
              <p:nvPr/>
            </p:nvSpPr>
            <p:spPr>
              <a:xfrm>
                <a:off x="1860269" y="1526215"/>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163576" tIns="163576" rIns="163576" bIns="163576" spcCol="1270" anchor="ctr"/>
              <a:lstStyle/>
              <a:p>
                <a:pPr algn="just" defTabSz="766763">
                  <a:lnSpc>
                    <a:spcPct val="130000"/>
                  </a:lnSpc>
                  <a:defRPr/>
                </a:pPr>
                <a:r>
                  <a:rPr lang="vi-VN" altLang="en-US" sz="2000">
                    <a:latin typeface="Times New Roman" pitchFamily="18" charset="0"/>
                    <a:cs typeface="Times New Roman" pitchFamily="18" charset="0"/>
                  </a:rPr>
                  <a:t>Hãy sưu tầm và tạo một bảng dữ liệu chứa thông tin về xếp loại học lực các lớp khối 9 của trường em 5 năm qua. Sau đó, tạo biểu đồ cột, biểu đồ đường và biểu đồ hình tròn để so sánh</a:t>
                </a:r>
                <a:r>
                  <a:rPr lang="en-US" altLang="vi-VN" sz="200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568" y="1826419"/>
              <a:ext cx="1558231" cy="1393031"/>
            </a:xfrm>
            <a:prstGeom prst="rect">
              <a:avLst/>
            </a:prstGeom>
          </p:spPr>
        </p:pic>
      </p:grpSp>
    </p:spTree>
    <p:custDataLst>
      <p:tags r:id="rId1"/>
    </p:custDataLst>
    <p:extLst>
      <p:ext uri="{BB962C8B-B14F-4D97-AF65-F5344CB8AC3E}">
        <p14:creationId xmlns:p14="http://schemas.microsoft.com/office/powerpoint/2010/main" val="405546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833384"/>
            <a:ext cx="8064325" cy="3338566"/>
          </a:xfrm>
          <a:prstGeom prst="rect">
            <a:avLst/>
          </a:prstGeom>
        </p:spPr>
      </p:pic>
    </p:spTree>
    <p:custDataLst>
      <p:tags r:id="rId1"/>
    </p:custDataLst>
    <p:extLst>
      <p:ext uri="{BB962C8B-B14F-4D97-AF65-F5344CB8AC3E}">
        <p14:creationId xmlns:p14="http://schemas.microsoft.com/office/powerpoint/2010/main" val="411762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9485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a:extLst>
              <a:ext uri="{FF2B5EF4-FFF2-40B4-BE49-F238E27FC236}">
                <a16:creationId xmlns:a16="http://schemas.microsoft.com/office/drawing/2014/main" id="{4D192A4C-5FF9-467E-AFB9-70CB46ACE2C9}"/>
              </a:ext>
            </a:extLst>
          </p:cNvPr>
          <p:cNvSpPr/>
          <p:nvPr/>
        </p:nvSpPr>
        <p:spPr>
          <a:xfrm>
            <a:off x="1027176" y="26670"/>
            <a:ext cx="5856733" cy="738664"/>
          </a:xfrm>
          <a:prstGeom prst="rect">
            <a:avLst/>
          </a:prstGeom>
          <a:noFill/>
        </p:spPr>
        <p:txBody>
          <a:bodyPr wrap="none" lIns="121920" tIns="60960" rIns="121920" bIns="6096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solidFill>
                  <a:srgbClr val="FF0000"/>
                </a:solidFill>
                <a:effectLst>
                  <a:outerShdw blurRad="80000" dist="40000" dir="5040000" algn="tl">
                    <a:srgbClr val="000000">
                      <a:alpha val="30000"/>
                    </a:srgbClr>
                  </a:outerShdw>
                </a:effectLst>
              </a:rPr>
              <a:t>TRÒ CHƠI AI NHANH HƠN</a:t>
            </a:r>
          </a:p>
        </p:txBody>
      </p:sp>
      <p:pic>
        <p:nvPicPr>
          <p:cNvPr id="5" name="Picture 38">
            <a:extLst>
              <a:ext uri="{FF2B5EF4-FFF2-40B4-BE49-F238E27FC236}">
                <a16:creationId xmlns:a16="http://schemas.microsoft.com/office/drawing/2014/main" id="{A6416446-B27C-4091-8F2F-689D08BD4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301" y="693420"/>
            <a:ext cx="5477587" cy="309641"/>
          </a:xfrm>
          <a:prstGeom prst="rect">
            <a:avLst/>
          </a:prstGeom>
        </p:spPr>
      </p:pic>
      <p:sp>
        <p:nvSpPr>
          <p:cNvPr id="9" name="Hộp Văn bản 8">
            <a:extLst>
              <a:ext uri="{FF2B5EF4-FFF2-40B4-BE49-F238E27FC236}">
                <a16:creationId xmlns:a16="http://schemas.microsoft.com/office/drawing/2014/main" id="{E3FDF7F6-812D-43B1-9154-72A2DB8B83C8}"/>
              </a:ext>
            </a:extLst>
          </p:cNvPr>
          <p:cNvSpPr txBox="1"/>
          <p:nvPr/>
        </p:nvSpPr>
        <p:spPr>
          <a:xfrm>
            <a:off x="990600" y="1088886"/>
            <a:ext cx="8001000" cy="3108543"/>
          </a:xfrm>
          <a:prstGeom prst="rect">
            <a:avLst/>
          </a:prstGeom>
          <a:noFill/>
        </p:spPr>
        <p:txBody>
          <a:bodyPr wrap="square">
            <a:spAutoFit/>
          </a:bodyPr>
          <a:lstStyle/>
          <a:p>
            <a:r>
              <a:rPr lang="en-US" sz="2800">
                <a:solidFill>
                  <a:srgbClr val="002060"/>
                </a:solidFill>
                <a:latin typeface="Times New Roman" panose="02020603050405020304" pitchFamily="18" charset="0"/>
                <a:cs typeface="Times New Roman" panose="02020603050405020304" pitchFamily="18" charset="0"/>
              </a:rPr>
              <a:t>Chia lớp thành 4 nhóm và trả lời các câu</a:t>
            </a:r>
          </a:p>
          <a:p>
            <a:r>
              <a:rPr lang="vi-VN" sz="2800">
                <a:solidFill>
                  <a:srgbClr val="002060"/>
                </a:solidFill>
                <a:latin typeface="Times New Roman" panose="02020603050405020304" pitchFamily="18" charset="0"/>
                <a:cs typeface="Times New Roman" panose="02020603050405020304" pitchFamily="18" charset="0"/>
              </a:rPr>
              <a:t>Mỗi câu hỏi có 15 giây để suy nghĩ trả lời. </a:t>
            </a:r>
            <a:endParaRPr lang="en-US" sz="2800">
              <a:solidFill>
                <a:srgbClr val="002060"/>
              </a:solidFill>
              <a:latin typeface="Times New Roman" panose="02020603050405020304" pitchFamily="18" charset="0"/>
              <a:cs typeface="Times New Roman" panose="02020603050405020304" pitchFamily="18" charset="0"/>
            </a:endParaRPr>
          </a:p>
          <a:p>
            <a:r>
              <a:rPr lang="vi-VN" sz="2800">
                <a:solidFill>
                  <a:srgbClr val="002060"/>
                </a:solidFill>
                <a:latin typeface="Times New Roman" panose="02020603050405020304" pitchFamily="18" charset="0"/>
                <a:cs typeface="Times New Roman" panose="02020603050405020304" pitchFamily="18" charset="0"/>
              </a:rPr>
              <a:t>Hết 15 giây nhóm nào giơ tay trước sẽ được trả lời.</a:t>
            </a:r>
            <a:r>
              <a:rPr lang="en-US" sz="2800">
                <a:solidFill>
                  <a:srgbClr val="002060"/>
                </a:solidFill>
                <a:latin typeface="Times New Roman" panose="02020603050405020304" pitchFamily="18" charset="0"/>
                <a:cs typeface="Times New Roman" panose="02020603050405020304" pitchFamily="18" charset="0"/>
              </a:rPr>
              <a:t> </a:t>
            </a:r>
            <a:br>
              <a:rPr lang="en-US" sz="2800">
                <a:solidFill>
                  <a:srgbClr val="002060"/>
                </a:solidFill>
                <a:latin typeface="Times New Roman" panose="02020603050405020304" pitchFamily="18" charset="0"/>
                <a:cs typeface="Times New Roman" panose="02020603050405020304" pitchFamily="18" charset="0"/>
              </a:rPr>
            </a:br>
            <a:r>
              <a:rPr lang="en-US" sz="2800">
                <a:solidFill>
                  <a:srgbClr val="002060"/>
                </a:solidFill>
                <a:latin typeface="Times New Roman" panose="02020603050405020304" pitchFamily="18" charset="0"/>
                <a:cs typeface="Times New Roman" panose="02020603050405020304" pitchFamily="18" charset="0"/>
              </a:rPr>
              <a:t>Mỗi </a:t>
            </a:r>
            <a:r>
              <a:rPr lang="en-US" sz="2800" dirty="0" err="1">
                <a:solidFill>
                  <a:srgbClr val="002060"/>
                </a:solidFill>
                <a:latin typeface="Times New Roman" panose="02020603050405020304" pitchFamily="18" charset="0"/>
                <a:cs typeface="Times New Roman" panose="02020603050405020304" pitchFamily="18" charset="0"/>
              </a:rPr>
              <a:t>đáp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đúng</a:t>
            </a:r>
            <a:r>
              <a:rPr lang="en-US" sz="2800" dirty="0">
                <a:solidFill>
                  <a:srgbClr val="002060"/>
                </a:solidFill>
                <a:latin typeface="Times New Roman" panose="02020603050405020304" pitchFamily="18" charset="0"/>
                <a:cs typeface="Times New Roman" panose="02020603050405020304" pitchFamily="18" charset="0"/>
              </a:rPr>
              <a:t> </a:t>
            </a:r>
            <a:r>
              <a:rPr lang="en-US" sz="2800" err="1">
                <a:solidFill>
                  <a:srgbClr val="002060"/>
                </a:solidFill>
                <a:latin typeface="Times New Roman" panose="02020603050405020304" pitchFamily="18" charset="0"/>
                <a:cs typeface="Times New Roman" panose="02020603050405020304" pitchFamily="18" charset="0"/>
              </a:rPr>
              <a:t>được</a:t>
            </a:r>
            <a:r>
              <a:rPr lang="en-US" sz="2800">
                <a:solidFill>
                  <a:srgbClr val="002060"/>
                </a:solidFill>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+5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002060"/>
                </a:solidFill>
                <a:latin typeface="Times New Roman" panose="02020603050405020304" pitchFamily="18" charset="0"/>
                <a:cs typeface="Times New Roman" panose="02020603050405020304" pitchFamily="18" charset="0"/>
              </a:rPr>
              <a:t>.</a:t>
            </a:r>
            <a:br>
              <a:rPr lang="en-US" sz="2800" dirty="0">
                <a:solidFill>
                  <a:srgbClr val="002060"/>
                </a:solidFill>
                <a:latin typeface="Times New Roman" panose="02020603050405020304" pitchFamily="18" charset="0"/>
                <a:cs typeface="Times New Roman" panose="02020603050405020304" pitchFamily="18" charset="0"/>
              </a:rPr>
            </a:br>
            <a:r>
              <a:rPr lang="en-US" sz="2800" dirty="0" err="1">
                <a:solidFill>
                  <a:srgbClr val="002060"/>
                </a:solidFill>
                <a:latin typeface="Times New Roman" panose="02020603050405020304" pitchFamily="18" charset="0"/>
                <a:cs typeface="Times New Roman" panose="02020603050405020304" pitchFamily="18" charset="0"/>
              </a:rPr>
              <a:t>Mỗi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đáp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sai</a:t>
            </a:r>
            <a:r>
              <a:rPr lang="en-US" sz="2800" dirty="0">
                <a:solidFill>
                  <a:srgbClr val="002060"/>
                </a:solidFill>
                <a:latin typeface="Times New Roman" panose="02020603050405020304" pitchFamily="18" charset="0"/>
                <a:cs typeface="Times New Roman" panose="02020603050405020304" pitchFamily="18" charset="0"/>
              </a:rPr>
              <a:t> </a:t>
            </a:r>
            <a:r>
              <a:rPr lang="en-US" sz="2800" err="1">
                <a:solidFill>
                  <a:srgbClr val="002060"/>
                </a:solidFill>
                <a:latin typeface="Times New Roman" panose="02020603050405020304" pitchFamily="18" charset="0"/>
                <a:cs typeface="Times New Roman" panose="02020603050405020304" pitchFamily="18" charset="0"/>
              </a:rPr>
              <a:t>bị</a:t>
            </a:r>
            <a:r>
              <a:rPr lang="en-US" sz="2800">
                <a:solidFill>
                  <a:srgbClr val="002060"/>
                </a:solidFill>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Sau </a:t>
            </a:r>
            <a:r>
              <a:rPr lang="en-US" sz="2800" dirty="0" err="1">
                <a:solidFill>
                  <a:srgbClr val="002060"/>
                </a:solidFill>
                <a:latin typeface="Times New Roman" panose="02020603050405020304" pitchFamily="18" charset="0"/>
                <a:cs typeface="Times New Roman" panose="02020603050405020304" pitchFamily="18" charset="0"/>
              </a:rPr>
              <a:t>câu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hỏi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cuối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cùng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đội</a:t>
            </a:r>
            <a:r>
              <a:rPr lang="en-US" sz="2800" dirty="0">
                <a:solidFill>
                  <a:srgbClr val="002060"/>
                </a:solidFill>
                <a:latin typeface="Times New Roman" panose="02020603050405020304" pitchFamily="18" charset="0"/>
                <a:cs typeface="Times New Roman" panose="02020603050405020304" pitchFamily="18" charset="0"/>
              </a:rPr>
              <a:t> </a:t>
            </a:r>
            <a:r>
              <a:rPr lang="en-US" sz="2800" err="1">
                <a:solidFill>
                  <a:srgbClr val="002060"/>
                </a:solidFill>
                <a:latin typeface="Times New Roman" panose="02020603050405020304" pitchFamily="18" charset="0"/>
                <a:cs typeface="Times New Roman" panose="02020603050405020304" pitchFamily="18" charset="0"/>
              </a:rPr>
              <a:t>nhiều</a:t>
            </a:r>
            <a:r>
              <a:rPr lang="en-US" sz="2800">
                <a:solidFill>
                  <a:srgbClr val="002060"/>
                </a:solidFill>
                <a:latin typeface="Times New Roman" panose="02020603050405020304" pitchFamily="18" charset="0"/>
                <a:cs typeface="Times New Roman" panose="02020603050405020304" pitchFamily="18" charset="0"/>
              </a:rPr>
              <a:t> điểm </a:t>
            </a:r>
            <a:r>
              <a:rPr lang="en-US" sz="2800" dirty="0" err="1">
                <a:solidFill>
                  <a:srgbClr val="002060"/>
                </a:solidFill>
                <a:latin typeface="Times New Roman" panose="02020603050405020304" pitchFamily="18" charset="0"/>
                <a:cs typeface="Times New Roman" panose="02020603050405020304" pitchFamily="18" charset="0"/>
              </a:rPr>
              <a:t>nhất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thắng</a:t>
            </a:r>
            <a:r>
              <a:rPr lang="en-US" sz="2800" dirty="0">
                <a:solidFill>
                  <a:srgbClr val="002060"/>
                </a:solidFill>
                <a:latin typeface="Times New Roman" panose="02020603050405020304" pitchFamily="18" charset="0"/>
                <a:cs typeface="Times New Roman" panose="02020603050405020304" pitchFamily="18" charset="0"/>
              </a:rPr>
              <a:t>.</a:t>
            </a:r>
            <a:endParaRPr lang="en-US" sz="2800" dirty="0"/>
          </a:p>
        </p:txBody>
      </p:sp>
    </p:spTree>
    <p:custDataLst>
      <p:tags r:id="rId1"/>
    </p:custDataLst>
    <p:extLst>
      <p:ext uri="{BB962C8B-B14F-4D97-AF65-F5344CB8AC3E}">
        <p14:creationId xmlns:p14="http://schemas.microsoft.com/office/powerpoint/2010/main" val="501842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50481"/>
            <a:ext cx="118110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8617"/>
            <a:ext cx="1181100"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3064" y="40421"/>
            <a:ext cx="7810500" cy="39791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7203" y="4245607"/>
            <a:ext cx="4867274" cy="705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2388227" y="4408695"/>
            <a:ext cx="3939778" cy="44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400">
                <a:solidFill>
                  <a:srgbClr val="FF0000"/>
                </a:solidFill>
                <a:latin typeface="Arial" pitchFamily="34" charset="0"/>
                <a:cs typeface="Times New Roman" pitchFamily="18" charset="0"/>
              </a:rPr>
              <a:t>Đáp án: B</a:t>
            </a:r>
            <a:endParaRPr lang="en-US" sz="2400">
              <a:solidFill>
                <a:srgbClr val="FF0000"/>
              </a:solidFill>
              <a:latin typeface="Arial" pitchFamily="34" charset="0"/>
              <a:cs typeface="Arial" pitchFamily="34" charset="0"/>
            </a:endParaRPr>
          </a:p>
        </p:txBody>
      </p:sp>
      <p:sp>
        <p:nvSpPr>
          <p:cNvPr id="4" name="Rectangle 3"/>
          <p:cNvSpPr/>
          <p:nvPr/>
        </p:nvSpPr>
        <p:spPr>
          <a:xfrm>
            <a:off x="1954959" y="761523"/>
            <a:ext cx="6417362" cy="2754600"/>
          </a:xfrm>
          <a:prstGeom prst="rect">
            <a:avLst/>
          </a:prstGeom>
        </p:spPr>
        <p:txBody>
          <a:bodyPr wrap="square">
            <a:spAutoFit/>
          </a:bodyPr>
          <a:lstStyle/>
          <a:p>
            <a:pPr algn="just"/>
            <a:r>
              <a:rPr lang="vi-VN" sz="2300" b="1">
                <a:solidFill>
                  <a:srgbClr val="FF0000"/>
                </a:solidFill>
                <a:latin typeface="+mj-lt"/>
                <a:ea typeface="VNI-Times" pitchFamily="2" charset="0"/>
                <a:cs typeface="Times New Roman" panose="02020603050405020304" pitchFamily="18" charset="0"/>
              </a:rPr>
              <a:t>Câu 1: Một số dạng biểu đồ thông dụng đã học?</a:t>
            </a:r>
          </a:p>
          <a:p>
            <a:pPr algn="just">
              <a:spcBef>
                <a:spcPts val="600"/>
              </a:spcBef>
              <a:spcAft>
                <a:spcPts val="600"/>
              </a:spcAft>
            </a:pPr>
            <a:r>
              <a:rPr lang="vi-VN" sz="2300">
                <a:solidFill>
                  <a:srgbClr val="0000CC"/>
                </a:solidFill>
                <a:latin typeface="+mj-lt"/>
                <a:ea typeface="VNI-Times" pitchFamily="2" charset="0"/>
                <a:cs typeface="Times New Roman" panose="02020603050405020304" pitchFamily="18" charset="0"/>
              </a:rPr>
              <a:t>A. Biểu đồ hình trụ, biểu đồ đường, biểu đồ hình tròn.</a:t>
            </a:r>
          </a:p>
          <a:p>
            <a:pPr algn="just">
              <a:spcBef>
                <a:spcPts val="600"/>
              </a:spcBef>
              <a:spcAft>
                <a:spcPts val="600"/>
              </a:spcAft>
            </a:pPr>
            <a:r>
              <a:rPr lang="vi-VN" sz="2300">
                <a:solidFill>
                  <a:srgbClr val="0000CC"/>
                </a:solidFill>
                <a:latin typeface="+mj-lt"/>
                <a:ea typeface="VNI-Times" pitchFamily="2" charset="0"/>
                <a:cs typeface="Times New Roman" panose="02020603050405020304" pitchFamily="18" charset="0"/>
              </a:rPr>
              <a:t>B. Biểu đồ cột, biểu đồ đường, biểu đồ hình tròn.</a:t>
            </a:r>
          </a:p>
          <a:p>
            <a:pPr algn="just">
              <a:spcBef>
                <a:spcPts val="600"/>
              </a:spcBef>
              <a:spcAft>
                <a:spcPts val="600"/>
              </a:spcAft>
            </a:pPr>
            <a:r>
              <a:rPr lang="vi-VN" sz="2300">
                <a:solidFill>
                  <a:srgbClr val="0000CC"/>
                </a:solidFill>
                <a:latin typeface="+mj-lt"/>
                <a:ea typeface="VNI-Times" pitchFamily="2" charset="0"/>
                <a:cs typeface="Times New Roman" panose="02020603050405020304" pitchFamily="18" charset="0"/>
              </a:rPr>
              <a:t>C. Biểu đồ cột, biểu đồ đường, biểu đồ hình vuông.</a:t>
            </a:r>
          </a:p>
          <a:p>
            <a:pPr algn="just">
              <a:spcBef>
                <a:spcPts val="600"/>
              </a:spcBef>
              <a:spcAft>
                <a:spcPts val="600"/>
              </a:spcAft>
            </a:pPr>
            <a:r>
              <a:rPr lang="vi-VN" sz="2300">
                <a:solidFill>
                  <a:srgbClr val="0000CC"/>
                </a:solidFill>
                <a:latin typeface="+mj-lt"/>
                <a:ea typeface="VNI-Times" pitchFamily="2" charset="0"/>
                <a:cs typeface="Times New Roman" panose="02020603050405020304" pitchFamily="18" charset="0"/>
              </a:rPr>
              <a:t>D. Biểu đồ cột, biểu đồ đường, biểu đồ hình tứ giác.</a:t>
            </a:r>
          </a:p>
        </p:txBody>
      </p:sp>
      <p:pic>
        <p:nvPicPr>
          <p:cNvPr id="10" name="DONG HO 15S">
            <a:hlinkClick r:id="" action="ppaction://media"/>
            <a:extLst>
              <a:ext uri="{FF2B5EF4-FFF2-40B4-BE49-F238E27FC236}">
                <a16:creationId xmlns:a16="http://schemas.microsoft.com/office/drawing/2014/main" id="{9FD7DB65-E286-0C29-19C4-B446B3D70909}"/>
              </a:ext>
            </a:extLst>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21532" y="1808592"/>
            <a:ext cx="1080578" cy="76315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nextCondLst>
                <p:cond evt="onClick" delay="0">
                  <p:tgtEl>
                    <p:spTgt spid="1027"/>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8234" fill="hold"/>
                                        <p:tgtEl>
                                          <p:spTgt spid="10"/>
                                        </p:tgtEl>
                                      </p:cBhvr>
                                    </p:cmd>
                                  </p:childTnLst>
                                </p:cTn>
                              </p:par>
                            </p:childTnLst>
                          </p:cTn>
                        </p:par>
                      </p:childTnLst>
                    </p:cTn>
                  </p:par>
                </p:childTnLst>
              </p:cTn>
              <p:nextCondLst>
                <p:cond evt="onClick" delay="0">
                  <p:tgtEl>
                    <p:spTgt spid="10"/>
                  </p:tgtEl>
                </p:cond>
              </p:nextCondLst>
            </p:seq>
            <p:video>
              <p:cMediaNode vol="80000">
                <p:cTn id="32" fill="hold" display="0">
                  <p:stCondLst>
                    <p:cond delay="indefinite"/>
                  </p:stCondLst>
                </p:cTn>
                <p:tgtEl>
                  <p:spTgt spid="10"/>
                </p:tgtEl>
              </p:cMediaNode>
            </p:video>
          </p:childTnLst>
        </p:cTn>
      </p:par>
    </p:tnLst>
    <p:bldLst>
      <p:bldP spid="9"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50481"/>
            <a:ext cx="118110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8617"/>
            <a:ext cx="1181100"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3064" y="40421"/>
            <a:ext cx="7810500" cy="39791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7203" y="4245607"/>
            <a:ext cx="4867274" cy="705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2388227" y="4408695"/>
            <a:ext cx="3939778" cy="44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400" b="1">
                <a:solidFill>
                  <a:srgbClr val="FF0000"/>
                </a:solidFill>
                <a:latin typeface="Arial" pitchFamily="34" charset="0"/>
                <a:cs typeface="Times New Roman" pitchFamily="18" charset="0"/>
              </a:rPr>
              <a:t>Đáp án: C</a:t>
            </a:r>
            <a:endParaRPr lang="en-US" sz="2400" b="1">
              <a:solidFill>
                <a:srgbClr val="FF0000"/>
              </a:solidFill>
              <a:latin typeface="Arial" pitchFamily="34" charset="0"/>
              <a:cs typeface="Arial" pitchFamily="34" charset="0"/>
            </a:endParaRPr>
          </a:p>
        </p:txBody>
      </p:sp>
      <p:sp>
        <p:nvSpPr>
          <p:cNvPr id="4" name="Rectangle 3"/>
          <p:cNvSpPr/>
          <p:nvPr/>
        </p:nvSpPr>
        <p:spPr>
          <a:xfrm>
            <a:off x="1954959" y="761523"/>
            <a:ext cx="6417362" cy="2477601"/>
          </a:xfrm>
          <a:prstGeom prst="rect">
            <a:avLst/>
          </a:prstGeom>
        </p:spPr>
        <p:txBody>
          <a:bodyPr wrap="square">
            <a:spAutoFit/>
          </a:bodyPr>
          <a:lstStyle/>
          <a:p>
            <a:pPr algn="just">
              <a:spcBef>
                <a:spcPts val="600"/>
              </a:spcBef>
              <a:spcAft>
                <a:spcPts val="600"/>
              </a:spcAft>
            </a:pPr>
            <a:r>
              <a:rPr lang="vi-VN" sz="2300" b="1">
                <a:solidFill>
                  <a:srgbClr val="FF0000"/>
                </a:solidFill>
                <a:latin typeface="+mj-lt"/>
                <a:ea typeface="VNI-Times" pitchFamily="2" charset="0"/>
                <a:cs typeface="Times New Roman" panose="02020603050405020304" pitchFamily="18" charset="0"/>
              </a:rPr>
              <a:t>Câu 2: Biểu đồ hình cột thích hợp để</a:t>
            </a:r>
          </a:p>
          <a:p>
            <a:pPr algn="just">
              <a:spcBef>
                <a:spcPts val="600"/>
              </a:spcBef>
              <a:spcAft>
                <a:spcPts val="600"/>
              </a:spcAft>
            </a:pPr>
            <a:r>
              <a:rPr lang="vi-VN" sz="2300">
                <a:solidFill>
                  <a:srgbClr val="0000CC"/>
                </a:solidFill>
                <a:latin typeface="+mj-lt"/>
                <a:ea typeface="VNI-Times" pitchFamily="2" charset="0"/>
                <a:cs typeface="Times New Roman" panose="02020603050405020304" pitchFamily="18" charset="0"/>
              </a:rPr>
              <a:t>A. mô tả tỉ lệ của giá trị dữ liệu so với tổng thể</a:t>
            </a:r>
          </a:p>
          <a:p>
            <a:pPr algn="just">
              <a:spcBef>
                <a:spcPts val="600"/>
              </a:spcBef>
              <a:spcAft>
                <a:spcPts val="600"/>
              </a:spcAft>
            </a:pPr>
            <a:r>
              <a:rPr lang="vi-VN" sz="2300">
                <a:solidFill>
                  <a:srgbClr val="0000CC"/>
                </a:solidFill>
                <a:latin typeface="+mj-lt"/>
                <a:ea typeface="VNI-Times" pitchFamily="2" charset="0"/>
                <a:cs typeface="Times New Roman" panose="02020603050405020304" pitchFamily="18" charset="0"/>
              </a:rPr>
              <a:t>B. thể hiện xu hướng giảm của dữ liệu</a:t>
            </a:r>
          </a:p>
          <a:p>
            <a:pPr algn="just">
              <a:spcBef>
                <a:spcPts val="600"/>
              </a:spcBef>
              <a:spcAft>
                <a:spcPts val="600"/>
              </a:spcAft>
            </a:pPr>
            <a:r>
              <a:rPr lang="vi-VN" sz="2300">
                <a:solidFill>
                  <a:srgbClr val="0000CC"/>
                </a:solidFill>
                <a:latin typeface="+mj-lt"/>
                <a:ea typeface="VNI-Times" pitchFamily="2" charset="0"/>
                <a:cs typeface="Times New Roman" panose="02020603050405020304" pitchFamily="18" charset="0"/>
              </a:rPr>
              <a:t>C. so sánh dữ liệu có trong nhiều cột</a:t>
            </a:r>
          </a:p>
          <a:p>
            <a:pPr algn="just">
              <a:spcBef>
                <a:spcPts val="600"/>
              </a:spcBef>
              <a:spcAft>
                <a:spcPts val="600"/>
              </a:spcAft>
            </a:pPr>
            <a:r>
              <a:rPr lang="vi-VN" sz="2300">
                <a:solidFill>
                  <a:srgbClr val="0000CC"/>
                </a:solidFill>
                <a:latin typeface="+mj-lt"/>
                <a:ea typeface="VNI-Times" pitchFamily="2" charset="0"/>
                <a:cs typeface="Times New Roman" panose="02020603050405020304" pitchFamily="18" charset="0"/>
              </a:rPr>
              <a:t>D. thể hiện xu hướng tăng của dữ liệu</a:t>
            </a:r>
          </a:p>
        </p:txBody>
      </p:sp>
      <p:pic>
        <p:nvPicPr>
          <p:cNvPr id="10" name="DONG HO 15S">
            <a:hlinkClick r:id="" action="ppaction://media"/>
            <a:extLst>
              <a:ext uri="{FF2B5EF4-FFF2-40B4-BE49-F238E27FC236}">
                <a16:creationId xmlns:a16="http://schemas.microsoft.com/office/drawing/2014/main" id="{9FD7DB65-E286-0C29-19C4-B446B3D70909}"/>
              </a:ext>
            </a:extLst>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21532" y="1808592"/>
            <a:ext cx="1080578" cy="763158"/>
          </a:xfrm>
          <a:prstGeom prst="rect">
            <a:avLst/>
          </a:prstGeom>
        </p:spPr>
      </p:pic>
    </p:spTree>
    <p:custDataLst>
      <p:tags r:id="rId1"/>
    </p:custDataLst>
    <p:extLst>
      <p:ext uri="{BB962C8B-B14F-4D97-AF65-F5344CB8AC3E}">
        <p14:creationId xmlns:p14="http://schemas.microsoft.com/office/powerpoint/2010/main" val="261894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nextCondLst>
                <p:cond evt="onClick" delay="0">
                  <p:tgtEl>
                    <p:spTgt spid="1027"/>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8234" fill="hold"/>
                                        <p:tgtEl>
                                          <p:spTgt spid="10"/>
                                        </p:tgtEl>
                                      </p:cBhvr>
                                    </p:cmd>
                                  </p:childTnLst>
                                </p:cTn>
                              </p:par>
                            </p:childTnLst>
                          </p:cTn>
                        </p:par>
                      </p:childTnLst>
                    </p:cTn>
                  </p:par>
                </p:childTnLst>
              </p:cTn>
              <p:nextCondLst>
                <p:cond evt="onClick" delay="0">
                  <p:tgtEl>
                    <p:spTgt spid="10"/>
                  </p:tgtEl>
                </p:cond>
              </p:nextCondLst>
            </p:seq>
            <p:video>
              <p:cMediaNode vol="80000">
                <p:cTn id="32" fill="hold" display="0">
                  <p:stCondLst>
                    <p:cond delay="indefinite"/>
                  </p:stCondLst>
                </p:cTn>
                <p:tgtEl>
                  <p:spTgt spid="10"/>
                </p:tgtEl>
              </p:cMediaNode>
            </p:video>
          </p:childTnLst>
        </p:cTn>
      </p:par>
    </p:tnLst>
    <p:bldLst>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0101B7-3B90-D890-6B30-90859E7C62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846543" y="1255352"/>
            <a:ext cx="5181092" cy="2856037"/>
          </a:xfrm>
          <a:prstGeom prst="rect">
            <a:avLst/>
          </a:prstGeom>
        </p:spPr>
      </p:pic>
      <p:sp>
        <p:nvSpPr>
          <p:cNvPr id="7" name="TextBox 6">
            <a:extLst>
              <a:ext uri="{FF2B5EF4-FFF2-40B4-BE49-F238E27FC236}">
                <a16:creationId xmlns:a16="http://schemas.microsoft.com/office/drawing/2014/main" id="{DA3FC3BC-128D-4281-99A1-4506BF430F8E}"/>
              </a:ext>
            </a:extLst>
          </p:cNvPr>
          <p:cNvSpPr txBox="1"/>
          <p:nvPr/>
        </p:nvSpPr>
        <p:spPr>
          <a:xfrm>
            <a:off x="799794" y="577675"/>
            <a:ext cx="2449324" cy="415498"/>
          </a:xfrm>
          <a:prstGeom prst="rect">
            <a:avLst/>
          </a:prstGeom>
          <a:solidFill>
            <a:schemeClr val="accent6">
              <a:lumMod val="20000"/>
              <a:lumOff val="80000"/>
            </a:schemeClr>
          </a:solidFill>
          <a:ln>
            <a:solidFill>
              <a:srgbClr val="00B050"/>
            </a:solidFill>
          </a:ln>
        </p:spPr>
        <p:txBody>
          <a:bodyPr wrap="square">
            <a:spAutoFit/>
          </a:bodyPr>
          <a:lstStyle/>
          <a:p>
            <a:r>
              <a:rPr lang="en-US" sz="2100" b="1">
                <a:solidFill>
                  <a:srgbClr val="0000CC"/>
                </a:solidFill>
                <a:latin typeface="Times New Roman" panose="02020603050405020304" pitchFamily="18" charset="0"/>
                <a:cs typeface="Times New Roman" panose="02020603050405020304" pitchFamily="18" charset="0"/>
              </a:rPr>
              <a:t>Tiêu đề của biểu đồ</a:t>
            </a:r>
          </a:p>
        </p:txBody>
      </p:sp>
      <p:sp>
        <p:nvSpPr>
          <p:cNvPr id="8" name="TextBox 7">
            <a:extLst>
              <a:ext uri="{FF2B5EF4-FFF2-40B4-BE49-F238E27FC236}">
                <a16:creationId xmlns:a16="http://schemas.microsoft.com/office/drawing/2014/main" id="{0113B93E-771B-9EB3-B8A5-ED2878CB63AF}"/>
              </a:ext>
            </a:extLst>
          </p:cNvPr>
          <p:cNvSpPr txBox="1"/>
          <p:nvPr/>
        </p:nvSpPr>
        <p:spPr>
          <a:xfrm>
            <a:off x="5100637" y="637581"/>
            <a:ext cx="3586163" cy="415498"/>
          </a:xfrm>
          <a:prstGeom prst="rect">
            <a:avLst/>
          </a:prstGeom>
          <a:solidFill>
            <a:schemeClr val="accent6">
              <a:lumMod val="20000"/>
              <a:lumOff val="80000"/>
            </a:schemeClr>
          </a:solidFill>
          <a:ln>
            <a:solidFill>
              <a:srgbClr val="00B050"/>
            </a:solidFill>
          </a:ln>
        </p:spPr>
        <p:txBody>
          <a:bodyPr wrap="square">
            <a:spAutoFit/>
          </a:bodyPr>
          <a:lstStyle/>
          <a:p>
            <a:r>
              <a:rPr lang="en-US" sz="2100" b="1">
                <a:solidFill>
                  <a:srgbClr val="0000CC"/>
                </a:solidFill>
                <a:latin typeface="Times New Roman" panose="02020603050405020304" pitchFamily="18" charset="0"/>
                <a:cs typeface="Times New Roman" panose="02020603050405020304" pitchFamily="18" charset="0"/>
              </a:rPr>
              <a:t>Ý nghĩa của các chuỗi dữ liệu</a:t>
            </a:r>
          </a:p>
        </p:txBody>
      </p:sp>
      <p:sp>
        <p:nvSpPr>
          <p:cNvPr id="9" name="TextBox 8">
            <a:extLst>
              <a:ext uri="{FF2B5EF4-FFF2-40B4-BE49-F238E27FC236}">
                <a16:creationId xmlns:a16="http://schemas.microsoft.com/office/drawing/2014/main" id="{6C834428-D66A-59C2-AA91-8D00B6AA2BD0}"/>
              </a:ext>
            </a:extLst>
          </p:cNvPr>
          <p:cNvSpPr txBox="1"/>
          <p:nvPr/>
        </p:nvSpPr>
        <p:spPr>
          <a:xfrm>
            <a:off x="46820" y="2825710"/>
            <a:ext cx="1564624" cy="738664"/>
          </a:xfrm>
          <a:prstGeom prst="rect">
            <a:avLst/>
          </a:prstGeom>
          <a:solidFill>
            <a:schemeClr val="accent6">
              <a:lumMod val="20000"/>
              <a:lumOff val="80000"/>
            </a:schemeClr>
          </a:solidFill>
          <a:ln>
            <a:solidFill>
              <a:schemeClr val="accent6"/>
            </a:solidFill>
          </a:ln>
        </p:spPr>
        <p:txBody>
          <a:bodyPr wrap="square">
            <a:spAutoFit/>
          </a:bodyPr>
          <a:lstStyle/>
          <a:p>
            <a:r>
              <a:rPr lang="en-US" sz="2100" b="1">
                <a:solidFill>
                  <a:srgbClr val="0000CC"/>
                </a:solidFill>
                <a:latin typeface="Times New Roman" panose="02020603050405020304" pitchFamily="18" charset="0"/>
                <a:cs typeface="Times New Roman" panose="02020603050405020304" pitchFamily="18" charset="0"/>
              </a:rPr>
              <a:t>Ý</a:t>
            </a:r>
            <a:r>
              <a:rPr lang="vi-VN" sz="2100" b="1">
                <a:solidFill>
                  <a:srgbClr val="0000CC"/>
                </a:solidFill>
                <a:latin typeface="Times New Roman" panose="02020603050405020304" pitchFamily="18" charset="0"/>
                <a:cs typeface="Times New Roman" panose="02020603050405020304" pitchFamily="18" charset="0"/>
              </a:rPr>
              <a:t> nghĩa </a:t>
            </a:r>
            <a:r>
              <a:rPr lang="en-US" sz="2100" b="1">
                <a:solidFill>
                  <a:srgbClr val="0000CC"/>
                </a:solidFill>
                <a:latin typeface="Times New Roman" panose="02020603050405020304" pitchFamily="18" charset="0"/>
                <a:cs typeface="Times New Roman" panose="02020603050405020304" pitchFamily="18" charset="0"/>
              </a:rPr>
              <a:t>của trục</a:t>
            </a:r>
            <a:r>
              <a:rPr lang="vi-VN" sz="2100" b="1">
                <a:solidFill>
                  <a:srgbClr val="0000CC"/>
                </a:solidFill>
                <a:latin typeface="Times New Roman" panose="02020603050405020304" pitchFamily="18" charset="0"/>
                <a:cs typeface="Times New Roman" panose="02020603050405020304" pitchFamily="18" charset="0"/>
              </a:rPr>
              <a:t> giá trị</a:t>
            </a:r>
            <a:endParaRPr lang="en-US" sz="21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E578450-E469-3F2C-9FA0-EDD1E88415C2}"/>
              </a:ext>
            </a:extLst>
          </p:cNvPr>
          <p:cNvSpPr txBox="1"/>
          <p:nvPr/>
        </p:nvSpPr>
        <p:spPr>
          <a:xfrm>
            <a:off x="7453862" y="2619909"/>
            <a:ext cx="1581697" cy="738664"/>
          </a:xfrm>
          <a:prstGeom prst="rect">
            <a:avLst/>
          </a:prstGeom>
          <a:solidFill>
            <a:schemeClr val="accent6">
              <a:lumMod val="20000"/>
              <a:lumOff val="80000"/>
            </a:schemeClr>
          </a:solidFill>
          <a:ln>
            <a:solidFill>
              <a:schemeClr val="accent6"/>
            </a:solidFill>
          </a:ln>
        </p:spPr>
        <p:txBody>
          <a:bodyPr wrap="square">
            <a:spAutoFit/>
          </a:bodyPr>
          <a:lstStyle/>
          <a:p>
            <a:r>
              <a:rPr lang="en-US" sz="2100" b="1">
                <a:solidFill>
                  <a:srgbClr val="0000CC"/>
                </a:solidFill>
                <a:latin typeface="Times New Roman" panose="02020603050405020304" pitchFamily="18" charset="0"/>
                <a:cs typeface="Times New Roman" panose="02020603050405020304" pitchFamily="18" charset="0"/>
              </a:rPr>
              <a:t>Các chuỗi dữ liệu</a:t>
            </a:r>
          </a:p>
        </p:txBody>
      </p:sp>
      <p:sp>
        <p:nvSpPr>
          <p:cNvPr id="11" name="TextBox 10">
            <a:extLst>
              <a:ext uri="{FF2B5EF4-FFF2-40B4-BE49-F238E27FC236}">
                <a16:creationId xmlns:a16="http://schemas.microsoft.com/office/drawing/2014/main" id="{DE9FC9AC-9AAE-D36A-BF4A-1AD72594010B}"/>
              </a:ext>
            </a:extLst>
          </p:cNvPr>
          <p:cNvSpPr txBox="1"/>
          <p:nvPr/>
        </p:nvSpPr>
        <p:spPr>
          <a:xfrm>
            <a:off x="34073" y="1694904"/>
            <a:ext cx="1505949" cy="415498"/>
          </a:xfrm>
          <a:prstGeom prst="rect">
            <a:avLst/>
          </a:prstGeom>
          <a:solidFill>
            <a:schemeClr val="accent6">
              <a:lumMod val="20000"/>
              <a:lumOff val="80000"/>
            </a:schemeClr>
          </a:solidFill>
          <a:ln>
            <a:solidFill>
              <a:schemeClr val="accent6"/>
            </a:solidFill>
          </a:ln>
        </p:spPr>
        <p:txBody>
          <a:bodyPr wrap="square">
            <a:spAutoFit/>
          </a:bodyPr>
          <a:lstStyle/>
          <a:p>
            <a:r>
              <a:rPr lang="en-US" sz="2100" b="1">
                <a:solidFill>
                  <a:srgbClr val="0000CC"/>
                </a:solidFill>
                <a:latin typeface="Times New Roman" panose="02020603050405020304" pitchFamily="18" charset="0"/>
                <a:cs typeface="Times New Roman" panose="02020603050405020304" pitchFamily="18" charset="0"/>
              </a:rPr>
              <a:t>Trục giá trị</a:t>
            </a:r>
          </a:p>
        </p:txBody>
      </p:sp>
      <p:sp>
        <p:nvSpPr>
          <p:cNvPr id="12" name="TextBox 11">
            <a:extLst>
              <a:ext uri="{FF2B5EF4-FFF2-40B4-BE49-F238E27FC236}">
                <a16:creationId xmlns:a16="http://schemas.microsoft.com/office/drawing/2014/main" id="{E529823B-4D1E-2ED1-2E83-233675A512B1}"/>
              </a:ext>
            </a:extLst>
          </p:cNvPr>
          <p:cNvSpPr txBox="1"/>
          <p:nvPr/>
        </p:nvSpPr>
        <p:spPr>
          <a:xfrm>
            <a:off x="7262734" y="1731790"/>
            <a:ext cx="1772825" cy="738664"/>
          </a:xfrm>
          <a:prstGeom prst="rect">
            <a:avLst/>
          </a:prstGeom>
          <a:solidFill>
            <a:schemeClr val="accent6">
              <a:lumMod val="20000"/>
              <a:lumOff val="80000"/>
            </a:schemeClr>
          </a:solidFill>
          <a:ln>
            <a:solidFill>
              <a:schemeClr val="accent6"/>
            </a:solidFill>
          </a:ln>
        </p:spPr>
        <p:txBody>
          <a:bodyPr wrap="square">
            <a:spAutoFit/>
          </a:bodyPr>
          <a:lstStyle/>
          <a:p>
            <a:r>
              <a:rPr lang="en-US" sz="2100" b="1">
                <a:solidFill>
                  <a:srgbClr val="0000CC"/>
                </a:solidFill>
                <a:latin typeface="Times New Roman" panose="02020603050405020304" pitchFamily="18" charset="0"/>
                <a:cs typeface="Times New Roman" panose="02020603050405020304" pitchFamily="18" charset="0"/>
              </a:rPr>
              <a:t>Giá trị dữ liệu</a:t>
            </a:r>
          </a:p>
        </p:txBody>
      </p:sp>
      <p:sp>
        <p:nvSpPr>
          <p:cNvPr id="13" name="TextBox 12">
            <a:extLst>
              <a:ext uri="{FF2B5EF4-FFF2-40B4-BE49-F238E27FC236}">
                <a16:creationId xmlns:a16="http://schemas.microsoft.com/office/drawing/2014/main" id="{FB1C5086-576D-B9AF-ABDC-75C250DB749B}"/>
              </a:ext>
            </a:extLst>
          </p:cNvPr>
          <p:cNvSpPr txBox="1"/>
          <p:nvPr/>
        </p:nvSpPr>
        <p:spPr>
          <a:xfrm>
            <a:off x="1352865" y="4313061"/>
            <a:ext cx="2354233" cy="738664"/>
          </a:xfrm>
          <a:prstGeom prst="rect">
            <a:avLst/>
          </a:prstGeom>
          <a:solidFill>
            <a:schemeClr val="accent6">
              <a:lumMod val="20000"/>
              <a:lumOff val="80000"/>
            </a:schemeClr>
          </a:solidFill>
          <a:ln>
            <a:solidFill>
              <a:schemeClr val="accent6"/>
            </a:solidFill>
          </a:ln>
        </p:spPr>
        <p:txBody>
          <a:bodyPr wrap="square">
            <a:spAutoFit/>
          </a:bodyPr>
          <a:lstStyle/>
          <a:p>
            <a:r>
              <a:rPr lang="en-US" sz="2100" b="1">
                <a:solidFill>
                  <a:srgbClr val="0000CC"/>
                </a:solidFill>
                <a:latin typeface="Times New Roman" panose="02020603050405020304" pitchFamily="18" charset="0"/>
                <a:cs typeface="Times New Roman" panose="02020603050405020304" pitchFamily="18" charset="0"/>
              </a:rPr>
              <a:t>Ý nghĩa của trục danh mục</a:t>
            </a:r>
          </a:p>
        </p:txBody>
      </p:sp>
      <p:sp>
        <p:nvSpPr>
          <p:cNvPr id="14" name="TextBox 13">
            <a:extLst>
              <a:ext uri="{FF2B5EF4-FFF2-40B4-BE49-F238E27FC236}">
                <a16:creationId xmlns:a16="http://schemas.microsoft.com/office/drawing/2014/main" id="{47269C9C-9E0C-9BA1-9787-7D551856EB3A}"/>
              </a:ext>
            </a:extLst>
          </p:cNvPr>
          <p:cNvSpPr txBox="1"/>
          <p:nvPr/>
        </p:nvSpPr>
        <p:spPr>
          <a:xfrm>
            <a:off x="6912737" y="4137675"/>
            <a:ext cx="2122823" cy="415498"/>
          </a:xfrm>
          <a:prstGeom prst="rect">
            <a:avLst/>
          </a:prstGeom>
          <a:solidFill>
            <a:schemeClr val="accent6">
              <a:lumMod val="20000"/>
              <a:lumOff val="80000"/>
            </a:schemeClr>
          </a:solidFill>
          <a:ln>
            <a:solidFill>
              <a:schemeClr val="accent6"/>
            </a:solidFill>
          </a:ln>
        </p:spPr>
        <p:txBody>
          <a:bodyPr wrap="square">
            <a:spAutoFit/>
          </a:bodyPr>
          <a:lstStyle/>
          <a:p>
            <a:r>
              <a:rPr lang="en-US" sz="2100" b="1">
                <a:solidFill>
                  <a:srgbClr val="0000CC"/>
                </a:solidFill>
                <a:latin typeface="Times New Roman" panose="02020603050405020304" pitchFamily="18" charset="0"/>
                <a:cs typeface="Times New Roman" panose="02020603050405020304" pitchFamily="18" charset="0"/>
              </a:rPr>
              <a:t>Trục danh mục</a:t>
            </a:r>
          </a:p>
        </p:txBody>
      </p:sp>
      <p:cxnSp>
        <p:nvCxnSpPr>
          <p:cNvPr id="17" name="Connector: Elbow 16">
            <a:extLst>
              <a:ext uri="{FF2B5EF4-FFF2-40B4-BE49-F238E27FC236}">
                <a16:creationId xmlns:a16="http://schemas.microsoft.com/office/drawing/2014/main" id="{7E6F893F-FC97-30CD-A117-E9A70517FE7E}"/>
              </a:ext>
            </a:extLst>
          </p:cNvPr>
          <p:cNvCxnSpPr>
            <a:stCxn id="7" idx="2"/>
          </p:cNvCxnSpPr>
          <p:nvPr/>
        </p:nvCxnSpPr>
        <p:spPr>
          <a:xfrm rot="16200000" flipH="1">
            <a:off x="2296200" y="721428"/>
            <a:ext cx="467562" cy="1011051"/>
          </a:xfrm>
          <a:prstGeom prst="bentConnector2">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Connector: Elbow 18">
            <a:extLst>
              <a:ext uri="{FF2B5EF4-FFF2-40B4-BE49-F238E27FC236}">
                <a16:creationId xmlns:a16="http://schemas.microsoft.com/office/drawing/2014/main" id="{B72CD1C6-A704-A013-E208-F86BBE6C1F25}"/>
              </a:ext>
            </a:extLst>
          </p:cNvPr>
          <p:cNvCxnSpPr>
            <a:cxnSpLocks/>
          </p:cNvCxnSpPr>
          <p:nvPr/>
        </p:nvCxnSpPr>
        <p:spPr>
          <a:xfrm rot="5400000">
            <a:off x="5805436" y="643507"/>
            <a:ext cx="690550" cy="1486017"/>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5C9CFE1-F356-BE90-EA80-E1951921341E}"/>
              </a:ext>
            </a:extLst>
          </p:cNvPr>
          <p:cNvSpPr/>
          <p:nvPr/>
        </p:nvSpPr>
        <p:spPr>
          <a:xfrm>
            <a:off x="3552669" y="1641850"/>
            <a:ext cx="1855033" cy="212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Arrow Connector 21">
            <a:extLst>
              <a:ext uri="{FF2B5EF4-FFF2-40B4-BE49-F238E27FC236}">
                <a16:creationId xmlns:a16="http://schemas.microsoft.com/office/drawing/2014/main" id="{5E4F030F-9229-9280-800D-4019EE9F4391}"/>
              </a:ext>
            </a:extLst>
          </p:cNvPr>
          <p:cNvCxnSpPr>
            <a:cxnSpLocks/>
            <a:stCxn id="12" idx="1"/>
          </p:cNvCxnSpPr>
          <p:nvPr/>
        </p:nvCxnSpPr>
        <p:spPr>
          <a:xfrm flipH="1" flipV="1">
            <a:off x="6453265" y="1854227"/>
            <a:ext cx="809469" cy="246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608943D-D9F9-CBDF-6A2E-5B84A4C33F9E}"/>
              </a:ext>
            </a:extLst>
          </p:cNvPr>
          <p:cNvCxnSpPr>
            <a:cxnSpLocks/>
            <a:stCxn id="11" idx="3"/>
          </p:cNvCxnSpPr>
          <p:nvPr/>
        </p:nvCxnSpPr>
        <p:spPr>
          <a:xfrm flipV="1">
            <a:off x="1540022" y="1891113"/>
            <a:ext cx="686018" cy="115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2DB23FF-5262-4CFF-236C-BD5922E4AF33}"/>
              </a:ext>
            </a:extLst>
          </p:cNvPr>
          <p:cNvCxnSpPr>
            <a:cxnSpLocks/>
            <a:stCxn id="9" idx="3"/>
          </p:cNvCxnSpPr>
          <p:nvPr/>
        </p:nvCxnSpPr>
        <p:spPr>
          <a:xfrm flipV="1">
            <a:off x="1611444" y="2825710"/>
            <a:ext cx="413013" cy="369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A6C9F7A5-3094-8814-A6CE-CF53EDBD5E36}"/>
              </a:ext>
            </a:extLst>
          </p:cNvPr>
          <p:cNvCxnSpPr>
            <a:cxnSpLocks/>
            <a:stCxn id="13" idx="0"/>
          </p:cNvCxnSpPr>
          <p:nvPr/>
        </p:nvCxnSpPr>
        <p:spPr>
          <a:xfrm rot="5400000" flipH="1" flipV="1">
            <a:off x="3305501" y="3138378"/>
            <a:ext cx="399164" cy="1950203"/>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90AFFFC1-93F1-674D-52C2-33AEB9AA5519}"/>
              </a:ext>
            </a:extLst>
          </p:cNvPr>
          <p:cNvCxnSpPr>
            <a:stCxn id="14" idx="0"/>
          </p:cNvCxnSpPr>
          <p:nvPr/>
        </p:nvCxnSpPr>
        <p:spPr>
          <a:xfrm rot="16200000" flipV="1">
            <a:off x="7021986" y="3185512"/>
            <a:ext cx="383445" cy="1520882"/>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220EBE0-DF18-6D9D-2471-843B46A59602}"/>
              </a:ext>
            </a:extLst>
          </p:cNvPr>
          <p:cNvSpPr/>
          <p:nvPr/>
        </p:nvSpPr>
        <p:spPr>
          <a:xfrm>
            <a:off x="3057993" y="3677300"/>
            <a:ext cx="3417758" cy="167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2" name="Straight Arrow Connector 41">
            <a:extLst>
              <a:ext uri="{FF2B5EF4-FFF2-40B4-BE49-F238E27FC236}">
                <a16:creationId xmlns:a16="http://schemas.microsoft.com/office/drawing/2014/main" id="{3142BA1B-AE0E-115D-CDAA-FA5D76D68655}"/>
              </a:ext>
            </a:extLst>
          </p:cNvPr>
          <p:cNvCxnSpPr>
            <a:cxnSpLocks/>
          </p:cNvCxnSpPr>
          <p:nvPr/>
        </p:nvCxnSpPr>
        <p:spPr>
          <a:xfrm flipH="1" flipV="1">
            <a:off x="6172200" y="3242536"/>
            <a:ext cx="944381" cy="17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6DBD581-2C2B-AE75-56E0-6F6757D7C9D6}"/>
              </a:ext>
            </a:extLst>
          </p:cNvPr>
          <p:cNvCxnSpPr>
            <a:cxnSpLocks/>
          </p:cNvCxnSpPr>
          <p:nvPr/>
        </p:nvCxnSpPr>
        <p:spPr>
          <a:xfrm flipH="1">
            <a:off x="6400918" y="2705855"/>
            <a:ext cx="7156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5F807D0-CB7E-B0E1-91B4-F18812814E6F}"/>
              </a:ext>
            </a:extLst>
          </p:cNvPr>
          <p:cNvCxnSpPr/>
          <p:nvPr/>
        </p:nvCxnSpPr>
        <p:spPr>
          <a:xfrm>
            <a:off x="7105338" y="2700388"/>
            <a:ext cx="0" cy="5591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BFA250-60E1-99DD-BDEE-1EB933CC1C3C}"/>
              </a:ext>
            </a:extLst>
          </p:cNvPr>
          <p:cNvCxnSpPr>
            <a:cxnSpLocks/>
            <a:stCxn id="10" idx="1"/>
          </p:cNvCxnSpPr>
          <p:nvPr/>
        </p:nvCxnSpPr>
        <p:spPr>
          <a:xfrm flipH="1" flipV="1">
            <a:off x="7105338" y="2977700"/>
            <a:ext cx="348524" cy="115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0A42E07-9EC4-DC5D-FFC9-331ADADF7BA5}"/>
              </a:ext>
            </a:extLst>
          </p:cNvPr>
          <p:cNvSpPr txBox="1"/>
          <p:nvPr/>
        </p:nvSpPr>
        <p:spPr>
          <a:xfrm>
            <a:off x="22485" y="2811635"/>
            <a:ext cx="1588958" cy="875753"/>
          </a:xfrm>
          <a:prstGeom prst="rect">
            <a:avLst/>
          </a:prstGeom>
          <a:solidFill>
            <a:schemeClr val="accent6">
              <a:lumMod val="20000"/>
              <a:lumOff val="80000"/>
            </a:schemeClr>
          </a:solidFill>
          <a:ln>
            <a:solidFill>
              <a:schemeClr val="accent6"/>
            </a:solidFill>
          </a:ln>
        </p:spPr>
        <p:txBody>
          <a:bodyPr wrap="square">
            <a:spAutoFit/>
          </a:bodyPr>
          <a:lstStyle/>
          <a:p>
            <a:pPr algn="ctr">
              <a:lnSpc>
                <a:spcPct val="150000"/>
              </a:lnSpc>
            </a:pPr>
            <a:r>
              <a:rPr lang="en-US" sz="2700" b="1">
                <a:solidFill>
                  <a:srgbClr val="0000CC"/>
                </a:solidFill>
                <a:latin typeface="Times New Roman" panose="02020603050405020304" pitchFamily="18" charset="0"/>
                <a:cs typeface="Times New Roman" panose="02020603050405020304" pitchFamily="18" charset="0"/>
              </a:rPr>
              <a:t>?5</a:t>
            </a:r>
          </a:p>
          <a:p>
            <a:pPr algn="ctr">
              <a:lnSpc>
                <a:spcPct val="150000"/>
              </a:lnSpc>
              <a:spcAft>
                <a:spcPts val="900"/>
              </a:spcAft>
            </a:pPr>
            <a:endParaRPr lang="en-US" sz="788" b="1">
              <a:solidFill>
                <a:srgbClr val="0000CC"/>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39049364-5DB2-03E8-BE5B-786D06577EDF}"/>
              </a:ext>
            </a:extLst>
          </p:cNvPr>
          <p:cNvSpPr txBox="1"/>
          <p:nvPr/>
        </p:nvSpPr>
        <p:spPr>
          <a:xfrm>
            <a:off x="799794" y="577676"/>
            <a:ext cx="2449324" cy="584775"/>
          </a:xfrm>
          <a:prstGeom prst="rect">
            <a:avLst/>
          </a:prstGeom>
          <a:solidFill>
            <a:schemeClr val="accent6">
              <a:lumMod val="20000"/>
              <a:lumOff val="80000"/>
            </a:schemeClr>
          </a:solidFill>
          <a:ln>
            <a:solidFill>
              <a:srgbClr val="00B050"/>
            </a:solidFill>
          </a:ln>
        </p:spPr>
        <p:txBody>
          <a:bodyPr wrap="square">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?1</a:t>
            </a:r>
          </a:p>
        </p:txBody>
      </p:sp>
      <p:sp>
        <p:nvSpPr>
          <p:cNvPr id="56" name="TextBox 55">
            <a:extLst>
              <a:ext uri="{FF2B5EF4-FFF2-40B4-BE49-F238E27FC236}">
                <a16:creationId xmlns:a16="http://schemas.microsoft.com/office/drawing/2014/main" id="{A57D3D2B-D649-3CBA-8BF2-1462DC01C1C4}"/>
              </a:ext>
            </a:extLst>
          </p:cNvPr>
          <p:cNvSpPr txBox="1"/>
          <p:nvPr/>
        </p:nvSpPr>
        <p:spPr>
          <a:xfrm>
            <a:off x="5100637" y="637582"/>
            <a:ext cx="3586163" cy="584775"/>
          </a:xfrm>
          <a:prstGeom prst="rect">
            <a:avLst/>
          </a:prstGeom>
          <a:solidFill>
            <a:schemeClr val="accent6">
              <a:lumMod val="20000"/>
              <a:lumOff val="80000"/>
            </a:schemeClr>
          </a:solidFill>
          <a:ln>
            <a:solidFill>
              <a:srgbClr val="00B050"/>
            </a:solidFill>
          </a:ln>
        </p:spPr>
        <p:txBody>
          <a:bodyPr wrap="square">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?2</a:t>
            </a:r>
          </a:p>
        </p:txBody>
      </p:sp>
      <p:sp>
        <p:nvSpPr>
          <p:cNvPr id="57" name="TextBox 56">
            <a:extLst>
              <a:ext uri="{FF2B5EF4-FFF2-40B4-BE49-F238E27FC236}">
                <a16:creationId xmlns:a16="http://schemas.microsoft.com/office/drawing/2014/main" id="{93D73028-D8F2-4CCC-0C2C-573EB0290532}"/>
              </a:ext>
            </a:extLst>
          </p:cNvPr>
          <p:cNvSpPr txBox="1"/>
          <p:nvPr/>
        </p:nvSpPr>
        <p:spPr>
          <a:xfrm>
            <a:off x="34073" y="1694905"/>
            <a:ext cx="1505949" cy="584775"/>
          </a:xfrm>
          <a:prstGeom prst="rect">
            <a:avLst/>
          </a:prstGeom>
          <a:solidFill>
            <a:schemeClr val="accent6">
              <a:lumMod val="20000"/>
              <a:lumOff val="80000"/>
            </a:schemeClr>
          </a:solidFill>
          <a:ln>
            <a:solidFill>
              <a:schemeClr val="accent6"/>
            </a:solidFill>
          </a:ln>
        </p:spPr>
        <p:txBody>
          <a:bodyPr wrap="square">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?3</a:t>
            </a:r>
          </a:p>
        </p:txBody>
      </p:sp>
      <p:sp>
        <p:nvSpPr>
          <p:cNvPr id="58" name="TextBox 57">
            <a:extLst>
              <a:ext uri="{FF2B5EF4-FFF2-40B4-BE49-F238E27FC236}">
                <a16:creationId xmlns:a16="http://schemas.microsoft.com/office/drawing/2014/main" id="{C842C26F-4D25-BEA8-C1C9-89603D373D52}"/>
              </a:ext>
            </a:extLst>
          </p:cNvPr>
          <p:cNvSpPr txBox="1"/>
          <p:nvPr/>
        </p:nvSpPr>
        <p:spPr>
          <a:xfrm>
            <a:off x="7262734" y="1731791"/>
            <a:ext cx="1772825" cy="742511"/>
          </a:xfrm>
          <a:prstGeom prst="rect">
            <a:avLst/>
          </a:prstGeom>
          <a:solidFill>
            <a:schemeClr val="accent6">
              <a:lumMod val="20000"/>
              <a:lumOff val="80000"/>
            </a:schemeClr>
          </a:solidFill>
          <a:ln>
            <a:solidFill>
              <a:schemeClr val="accent6"/>
            </a:solidFill>
          </a:ln>
        </p:spPr>
        <p:txBody>
          <a:bodyPr wrap="square">
            <a:spAutoFit/>
          </a:bodyPr>
          <a:lstStyle/>
          <a:p>
            <a:pPr algn="ctr">
              <a:lnSpc>
                <a:spcPct val="150000"/>
              </a:lnSpc>
              <a:spcBef>
                <a:spcPts val="600"/>
              </a:spcBef>
              <a:spcAft>
                <a:spcPts val="1200"/>
              </a:spcAft>
            </a:pPr>
            <a:r>
              <a:rPr lang="en-US" sz="3200" b="1">
                <a:solidFill>
                  <a:srgbClr val="0000CC"/>
                </a:solidFill>
                <a:latin typeface="Times New Roman" panose="02020603050405020304" pitchFamily="18" charset="0"/>
                <a:cs typeface="Times New Roman" panose="02020603050405020304" pitchFamily="18" charset="0"/>
              </a:rPr>
              <a:t>?4</a:t>
            </a:r>
          </a:p>
        </p:txBody>
      </p:sp>
      <p:sp>
        <p:nvSpPr>
          <p:cNvPr id="59" name="TextBox 58">
            <a:extLst>
              <a:ext uri="{FF2B5EF4-FFF2-40B4-BE49-F238E27FC236}">
                <a16:creationId xmlns:a16="http://schemas.microsoft.com/office/drawing/2014/main" id="{F294C9FC-66B4-B371-471B-11AB3A5DAA80}"/>
              </a:ext>
            </a:extLst>
          </p:cNvPr>
          <p:cNvSpPr txBox="1"/>
          <p:nvPr/>
        </p:nvSpPr>
        <p:spPr>
          <a:xfrm>
            <a:off x="7453862" y="2619909"/>
            <a:ext cx="1581697" cy="762838"/>
          </a:xfrm>
          <a:prstGeom prst="rect">
            <a:avLst/>
          </a:prstGeom>
          <a:solidFill>
            <a:schemeClr val="accent6">
              <a:lumMod val="20000"/>
              <a:lumOff val="80000"/>
            </a:schemeClr>
          </a:solidFill>
          <a:ln>
            <a:solidFill>
              <a:schemeClr val="accent6"/>
            </a:solidFill>
          </a:ln>
        </p:spPr>
        <p:txBody>
          <a:bodyPr wrap="square">
            <a:spAutoFit/>
          </a:bodyPr>
          <a:lstStyle/>
          <a:p>
            <a:pPr algn="ctr">
              <a:lnSpc>
                <a:spcPct val="150000"/>
              </a:lnSpc>
            </a:pPr>
            <a:r>
              <a:rPr lang="en-US" sz="3300" b="1">
                <a:solidFill>
                  <a:srgbClr val="0000CC"/>
                </a:solidFill>
                <a:latin typeface="Times New Roman" panose="02020603050405020304" pitchFamily="18" charset="0"/>
                <a:cs typeface="Times New Roman" panose="02020603050405020304" pitchFamily="18" charset="0"/>
              </a:rPr>
              <a:t>?6</a:t>
            </a:r>
          </a:p>
        </p:txBody>
      </p:sp>
      <p:sp>
        <p:nvSpPr>
          <p:cNvPr id="60" name="TextBox 59">
            <a:extLst>
              <a:ext uri="{FF2B5EF4-FFF2-40B4-BE49-F238E27FC236}">
                <a16:creationId xmlns:a16="http://schemas.microsoft.com/office/drawing/2014/main" id="{628F923B-3090-26FA-4930-680EFEAFC728}"/>
              </a:ext>
            </a:extLst>
          </p:cNvPr>
          <p:cNvSpPr txBox="1"/>
          <p:nvPr/>
        </p:nvSpPr>
        <p:spPr>
          <a:xfrm>
            <a:off x="6912737" y="4137675"/>
            <a:ext cx="2122823" cy="646331"/>
          </a:xfrm>
          <a:prstGeom prst="rect">
            <a:avLst/>
          </a:prstGeom>
          <a:solidFill>
            <a:schemeClr val="accent6">
              <a:lumMod val="20000"/>
              <a:lumOff val="80000"/>
            </a:schemeClr>
          </a:solidFill>
          <a:ln>
            <a:solidFill>
              <a:schemeClr val="accent6"/>
            </a:solidFill>
          </a:ln>
        </p:spPr>
        <p:txBody>
          <a:bodyPr wrap="square">
            <a:spAutoFit/>
          </a:bodyPr>
          <a:lstStyle/>
          <a:p>
            <a:pPr algn="ctr"/>
            <a:r>
              <a:rPr lang="en-US" sz="3600" b="1">
                <a:solidFill>
                  <a:srgbClr val="0000CC"/>
                </a:solidFill>
                <a:latin typeface="Times New Roman" panose="02020603050405020304" pitchFamily="18" charset="0"/>
                <a:cs typeface="Times New Roman" panose="02020603050405020304" pitchFamily="18" charset="0"/>
              </a:rPr>
              <a:t>?7</a:t>
            </a:r>
          </a:p>
        </p:txBody>
      </p:sp>
      <p:sp>
        <p:nvSpPr>
          <p:cNvPr id="61" name="TextBox 60">
            <a:extLst>
              <a:ext uri="{FF2B5EF4-FFF2-40B4-BE49-F238E27FC236}">
                <a16:creationId xmlns:a16="http://schemas.microsoft.com/office/drawing/2014/main" id="{46CC88B9-A171-5A3C-8772-949F6EB2CBAC}"/>
              </a:ext>
            </a:extLst>
          </p:cNvPr>
          <p:cNvSpPr txBox="1"/>
          <p:nvPr/>
        </p:nvSpPr>
        <p:spPr>
          <a:xfrm>
            <a:off x="1352865" y="4313061"/>
            <a:ext cx="2354233" cy="773289"/>
          </a:xfrm>
          <a:prstGeom prst="rect">
            <a:avLst/>
          </a:prstGeom>
          <a:solidFill>
            <a:schemeClr val="accent6">
              <a:lumMod val="20000"/>
              <a:lumOff val="80000"/>
            </a:schemeClr>
          </a:solidFill>
          <a:ln>
            <a:solidFill>
              <a:schemeClr val="accent6"/>
            </a:solidFill>
          </a:ln>
        </p:spPr>
        <p:txBody>
          <a:bodyPr wrap="square">
            <a:spAutoFit/>
          </a:bodyPr>
          <a:lstStyle/>
          <a:p>
            <a:pPr algn="ctr"/>
            <a:endParaRPr lang="en-US" sz="825" b="1">
              <a:solidFill>
                <a:srgbClr val="0000CC"/>
              </a:solidFill>
              <a:latin typeface="Times New Roman" panose="02020603050405020304" pitchFamily="18" charset="0"/>
              <a:cs typeface="Times New Roman" panose="02020603050405020304" pitchFamily="18" charset="0"/>
            </a:endParaRPr>
          </a:p>
          <a:p>
            <a:pPr algn="ctr"/>
            <a:r>
              <a:rPr lang="en-US" sz="3600" b="1">
                <a:solidFill>
                  <a:srgbClr val="0000CC"/>
                </a:solidFill>
                <a:latin typeface="Times New Roman" panose="02020603050405020304" pitchFamily="18" charset="0"/>
                <a:cs typeface="Times New Roman" panose="02020603050405020304" pitchFamily="18" charset="0"/>
              </a:rPr>
              <a:t>?8</a:t>
            </a:r>
          </a:p>
        </p:txBody>
      </p:sp>
      <p:sp>
        <p:nvSpPr>
          <p:cNvPr id="35" name="TextBox 34">
            <a:extLst>
              <a:ext uri="{FF2B5EF4-FFF2-40B4-BE49-F238E27FC236}">
                <a16:creationId xmlns:a16="http://schemas.microsoft.com/office/drawing/2014/main" id="{D71C6264-C335-54E3-F9DC-8437F9760916}"/>
              </a:ext>
            </a:extLst>
          </p:cNvPr>
          <p:cNvSpPr txBox="1"/>
          <p:nvPr/>
        </p:nvSpPr>
        <p:spPr>
          <a:xfrm>
            <a:off x="46820" y="52685"/>
            <a:ext cx="7215913" cy="461665"/>
          </a:xfrm>
          <a:prstGeom prst="rect">
            <a:avLst/>
          </a:prstGeom>
          <a:noFill/>
        </p:spPr>
        <p:txBody>
          <a:bodyPr wrap="square">
            <a:spAutoFit/>
          </a:bodyPr>
          <a:lstStyle/>
          <a:p>
            <a:pPr algn="just">
              <a:spcBef>
                <a:spcPts val="600"/>
              </a:spcBef>
              <a:spcAft>
                <a:spcPts val="600"/>
              </a:spcAft>
              <a:tabLst>
                <a:tab pos="6301105" algn="r"/>
              </a:tabLst>
            </a:pPr>
            <a:r>
              <a:rPr lang="en-US" sz="2400" b="1">
                <a:solidFill>
                  <a:srgbClr val="FF0000"/>
                </a:solidFill>
                <a:effectLst/>
                <a:highlight>
                  <a:srgbClr val="FFFFFF"/>
                </a:highlight>
                <a:latin typeface="Times New Roman" panose="02020603050405020304" pitchFamily="18" charset="0"/>
                <a:ea typeface="Times New Roman" panose="02020603050405020304" pitchFamily="18" charset="0"/>
              </a:rPr>
              <a:t>Câu 3: </a:t>
            </a:r>
            <a:r>
              <a:rPr lang="en-US" sz="2400" b="1">
                <a:solidFill>
                  <a:srgbClr val="0000CC"/>
                </a:solidFill>
                <a:effectLst/>
                <a:highlight>
                  <a:srgbClr val="FFFFFF"/>
                </a:highlight>
                <a:latin typeface="Times New Roman" panose="02020603050405020304" pitchFamily="18" charset="0"/>
                <a:ea typeface="Times New Roman" panose="02020603050405020304" pitchFamily="18" charset="0"/>
              </a:rPr>
              <a:t>Biểu đồ gồm các thành phần cơ bản nào?</a:t>
            </a:r>
            <a:endParaRPr lang="en-US" sz="2000" b="1">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9272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55"/>
                                        </p:tgtEl>
                                      </p:cBhvr>
                                    </p:animEffect>
                                    <p:set>
                                      <p:cBhvr>
                                        <p:cTn id="7" dur="1" fill="hold">
                                          <p:stCondLst>
                                            <p:cond delay="1999"/>
                                          </p:stCondLst>
                                        </p:cTn>
                                        <p:tgtEl>
                                          <p:spTgt spid="5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0" nodeType="clickEffect">
                                  <p:stCondLst>
                                    <p:cond delay="0"/>
                                  </p:stCondLst>
                                  <p:childTnLst>
                                    <p:anim calcmode="lin" valueType="num">
                                      <p:cBhvr>
                                        <p:cTn id="11" dur="1000"/>
                                        <p:tgtEl>
                                          <p:spTgt spid="56"/>
                                        </p:tgtEl>
                                        <p:attrNameLst>
                                          <p:attrName>ppt_w</p:attrName>
                                        </p:attrNameLst>
                                      </p:cBhvr>
                                      <p:tavLst>
                                        <p:tav tm="0">
                                          <p:val>
                                            <p:strVal val="ppt_w"/>
                                          </p:val>
                                        </p:tav>
                                        <p:tav tm="100000">
                                          <p:val>
                                            <p:strVal val="ppt_w*0.70"/>
                                          </p:val>
                                        </p:tav>
                                      </p:tavLst>
                                    </p:anim>
                                    <p:anim calcmode="lin" valueType="num">
                                      <p:cBhvr>
                                        <p:cTn id="12" dur="1000"/>
                                        <p:tgtEl>
                                          <p:spTgt spid="56"/>
                                        </p:tgtEl>
                                        <p:attrNameLst>
                                          <p:attrName>ppt_h</p:attrName>
                                        </p:attrNameLst>
                                      </p:cBhvr>
                                      <p:tavLst>
                                        <p:tav tm="0">
                                          <p:val>
                                            <p:strVal val="ppt_h"/>
                                          </p:val>
                                        </p:tav>
                                        <p:tav tm="100000">
                                          <p:val>
                                            <p:strVal val="ppt_h"/>
                                          </p:val>
                                        </p:tav>
                                      </p:tavLst>
                                    </p:anim>
                                    <p:animEffect transition="out" filter="fade">
                                      <p:cBhvr>
                                        <p:cTn id="13" dur="1000"/>
                                        <p:tgtEl>
                                          <p:spTgt spid="56"/>
                                        </p:tgtEl>
                                      </p:cBhvr>
                                    </p:animEffect>
                                    <p:set>
                                      <p:cBhvr>
                                        <p:cTn id="14" dur="1" fill="hold">
                                          <p:stCondLst>
                                            <p:cond delay="999"/>
                                          </p:stCondLst>
                                        </p:cTn>
                                        <p:tgtEl>
                                          <p:spTgt spid="5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7"/>
                                        </p:tgtEl>
                                      </p:cBhvr>
                                    </p:animEffect>
                                    <p:set>
                                      <p:cBhvr>
                                        <p:cTn id="19" dur="1" fill="hold">
                                          <p:stCondLst>
                                            <p:cond delay="499"/>
                                          </p:stCondLst>
                                        </p:cTn>
                                        <p:tgtEl>
                                          <p:spTgt spid="5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8" presetClass="exit" presetSubtype="32" fill="hold" grpId="0" nodeType="clickEffect">
                                  <p:stCondLst>
                                    <p:cond delay="0"/>
                                  </p:stCondLst>
                                  <p:childTnLst>
                                    <p:animEffect transition="out" filter="diamond(out)">
                                      <p:cBhvr>
                                        <p:cTn id="23" dur="2000"/>
                                        <p:tgtEl>
                                          <p:spTgt spid="58"/>
                                        </p:tgtEl>
                                      </p:cBhvr>
                                    </p:animEffect>
                                    <p:set>
                                      <p:cBhvr>
                                        <p:cTn id="24" dur="1" fill="hold">
                                          <p:stCondLst>
                                            <p:cond delay="1999"/>
                                          </p:stCondLst>
                                        </p:cTn>
                                        <p:tgtEl>
                                          <p:spTgt spid="5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54"/>
                                        </p:tgtEl>
                                      </p:cBhvr>
                                    </p:animEffect>
                                    <p:set>
                                      <p:cBhvr>
                                        <p:cTn id="29" dur="1" fill="hold">
                                          <p:stCondLst>
                                            <p:cond delay="499"/>
                                          </p:stCondLst>
                                        </p:cTn>
                                        <p:tgtEl>
                                          <p:spTgt spid="5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59"/>
                                        </p:tgtEl>
                                      </p:cBhvr>
                                    </p:animEffect>
                                    <p:set>
                                      <p:cBhvr>
                                        <p:cTn id="34" dur="1" fill="hold">
                                          <p:stCondLst>
                                            <p:cond delay="1999"/>
                                          </p:stCondLst>
                                        </p:cTn>
                                        <p:tgtEl>
                                          <p:spTgt spid="5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0" nodeType="clickEffect">
                                  <p:stCondLst>
                                    <p:cond delay="0"/>
                                  </p:stCondLst>
                                  <p:childTnLst>
                                    <p:animEffect transition="out" filter="wipe(down)">
                                      <p:cBhvr>
                                        <p:cTn id="38" dur="500"/>
                                        <p:tgtEl>
                                          <p:spTgt spid="60"/>
                                        </p:tgtEl>
                                      </p:cBhvr>
                                    </p:animEffect>
                                    <p:set>
                                      <p:cBhvr>
                                        <p:cTn id="39" dur="1" fill="hold">
                                          <p:stCondLst>
                                            <p:cond delay="499"/>
                                          </p:stCondLst>
                                        </p:cTn>
                                        <p:tgtEl>
                                          <p:spTgt spid="6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61"/>
                                        </p:tgtEl>
                                      </p:cBhvr>
                                    </p:animEffect>
                                    <p:set>
                                      <p:cBhvr>
                                        <p:cTn id="44"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1" cy="5127674"/>
          </a:xfrm>
          <a:prstGeom prst="rect">
            <a:avLst/>
          </a:prstGeom>
        </p:spPr>
      </p:pic>
    </p:spTree>
    <p:custDataLst>
      <p:tags r:id="rId1"/>
    </p:custDataLst>
    <p:extLst>
      <p:ext uri="{BB962C8B-B14F-4D97-AF65-F5344CB8AC3E}">
        <p14:creationId xmlns:p14="http://schemas.microsoft.com/office/powerpoint/2010/main" val="325237898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Grp="1" noRot="1" noMove="1" noResize="1" noEditPoints="1" noAdjustHandles="1" noChangeArrowheads="1" noChangeShapeType="1"/>
          </p:cNvSpPr>
          <p:nvPr/>
        </p:nvSpPr>
        <p:spPr bwMode="auto">
          <a:xfrm>
            <a:off x="457200" y="1276350"/>
            <a:ext cx="8229600" cy="1622004"/>
          </a:xfrm>
          <a:prstGeom prst="rect">
            <a:avLst/>
          </a:prstGeom>
        </p:spPr>
        <p:txBody>
          <a:bodyPr wrap="none" lIns="68580" tIns="34290" rIns="68580" bIns="34290" fromWordArt="1">
            <a:prstTxWarp prst="textPlain">
              <a:avLst>
                <a:gd name="adj" fmla="val 50000"/>
              </a:avLst>
            </a:prstTxWarp>
          </a:bodyPr>
          <a:lstStyle/>
          <a:p>
            <a:pPr algn="ctr">
              <a:lnSpc>
                <a:spcPct val="110000"/>
              </a:lnSpc>
            </a:pPr>
            <a:r>
              <a:rPr lang="en-US" sz="2700" b="1" kern="10">
                <a:ln w="0"/>
                <a:solidFill>
                  <a:srgbClr val="FF0000"/>
                </a:solidFill>
                <a:latin typeface="Times New Roman" panose="02020603050405020304" pitchFamily="18" charset="0"/>
                <a:cs typeface="Times New Roman" panose="02020603050405020304" pitchFamily="18" charset="0"/>
              </a:rPr>
              <a:t>Tiết….</a:t>
            </a:r>
          </a:p>
          <a:p>
            <a:pPr algn="ctr">
              <a:lnSpc>
                <a:spcPct val="110000"/>
              </a:lnSpc>
            </a:pPr>
            <a:r>
              <a:rPr lang="en-US" sz="2700" b="1" kern="10">
                <a:ln w="0"/>
                <a:solidFill>
                  <a:srgbClr val="FF0000"/>
                </a:solidFill>
                <a:latin typeface="Times New Roman" panose="02020603050405020304" pitchFamily="18" charset="0"/>
                <a:cs typeface="Times New Roman" panose="02020603050405020304" pitchFamily="18" charset="0"/>
              </a:rPr>
              <a:t>BÀI 4. THỰC HÀNH TẠO BIỂU ĐỒ</a:t>
            </a:r>
            <a:endParaRPr lang="vi-VN" sz="2700" b="1" kern="10" dirty="0">
              <a:ln w="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7747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0"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963976" y="1802888"/>
            <a:ext cx="4678136"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custDataLst>
      <p:tags r:id="rId1"/>
    </p:custDataLst>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8BC6377-A9F1-416A-A09C-3D75A3710FC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7\uFFFD'\uFFFD{A74CD689-89C5-479C-87FA-7851B014C158}&quot;,&quot;F:\\BÀI GIẢNG ĐIỆN TỬ - THƯ VIỆ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CD CDE1 BÀI 4 THỰC HÀNH TẠO BIỂU ĐỒ"/>
</p:tagLst>
</file>

<file path=ppt/tags/tag10.xml><?xml version="1.0" encoding="utf-8"?>
<p:tagLst xmlns:a="http://schemas.openxmlformats.org/drawingml/2006/main" xmlns:r="http://schemas.openxmlformats.org/officeDocument/2006/relationships" xmlns:p="http://schemas.openxmlformats.org/presentationml/2006/main">
  <p:tag name="GENSWF_SLIDE_UID" val="{2A6DB9AE-6259-4F94-B5C0-A79A32A9047E}:483"/>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 name="GENSWF_SLIDE_UID" val="{A9042AB1-59F9-4136-BBC2-E9A49EB2378B}:584"/>
</p:tagLst>
</file>

<file path=ppt/tags/tag12.xml><?xml version="1.0" encoding="utf-8"?>
<p:tagLst xmlns:a="http://schemas.openxmlformats.org/drawingml/2006/main" xmlns:r="http://schemas.openxmlformats.org/officeDocument/2006/relationships" xmlns:p="http://schemas.openxmlformats.org/presentationml/2006/main">
  <p:tag name="GENSWF_SLIDE_UID" val="{A071A26F-B1AC-4E74-BB6E-DF5E5AB2E8FF}:585"/>
</p:tagLst>
</file>

<file path=ppt/tags/tag13.xml><?xml version="1.0" encoding="utf-8"?>
<p:tagLst xmlns:a="http://schemas.openxmlformats.org/drawingml/2006/main" xmlns:r="http://schemas.openxmlformats.org/officeDocument/2006/relationships" xmlns:p="http://schemas.openxmlformats.org/presentationml/2006/main">
  <p:tag name="GENSWF_SLIDE_UID" val="{D9652618-5208-4A2F-BC3D-79A138AD01A1}:599"/>
</p:tagLst>
</file>

<file path=ppt/tags/tag14.xml><?xml version="1.0" encoding="utf-8"?>
<p:tagLst xmlns:a="http://schemas.openxmlformats.org/drawingml/2006/main" xmlns:r="http://schemas.openxmlformats.org/officeDocument/2006/relationships" xmlns:p="http://schemas.openxmlformats.org/presentationml/2006/main">
  <p:tag name="GENSWF_SLIDE_UID" val="{0DB05190-918F-404A-B136-EEBCE76B026A}:600"/>
</p:tagLst>
</file>

<file path=ppt/tags/tag15.xml><?xml version="1.0" encoding="utf-8"?>
<p:tagLst xmlns:a="http://schemas.openxmlformats.org/drawingml/2006/main" xmlns:r="http://schemas.openxmlformats.org/officeDocument/2006/relationships" xmlns:p="http://schemas.openxmlformats.org/presentationml/2006/main">
  <p:tag name="GENSWF_SLIDE_UID" val="{E2017332-1AB3-47C7-852B-F39F50326F13}:484"/>
</p:tagLst>
</file>

<file path=ppt/tags/tag16.xml><?xml version="1.0" encoding="utf-8"?>
<p:tagLst xmlns:a="http://schemas.openxmlformats.org/drawingml/2006/main" xmlns:r="http://schemas.openxmlformats.org/officeDocument/2006/relationships" xmlns:p="http://schemas.openxmlformats.org/presentationml/2006/main">
  <p:tag name="GENSWF_SLIDE_UID" val="{60395549-3228-4406-B46E-07A85FBA8DEE}:601"/>
</p:tagLst>
</file>

<file path=ppt/tags/tag17.xml><?xml version="1.0" encoding="utf-8"?>
<p:tagLst xmlns:a="http://schemas.openxmlformats.org/drawingml/2006/main" xmlns:r="http://schemas.openxmlformats.org/officeDocument/2006/relationships" xmlns:p="http://schemas.openxmlformats.org/presentationml/2006/main">
  <p:tag name="GENSWF_SLIDE_UID" val="{D7902C61-9258-45AA-B741-F75A5B95C6F9}:602"/>
</p:tagLst>
</file>

<file path=ppt/tags/tag18.xml><?xml version="1.0" encoding="utf-8"?>
<p:tagLst xmlns:a="http://schemas.openxmlformats.org/drawingml/2006/main" xmlns:r="http://schemas.openxmlformats.org/officeDocument/2006/relationships" xmlns:p="http://schemas.openxmlformats.org/presentationml/2006/main">
  <p:tag name="GENSWF_SLIDE_UID" val="{182A8AEE-B15E-4219-80A7-45463AF57FB7}:603"/>
</p:tagLst>
</file>

<file path=ppt/tags/tag19.xml><?xml version="1.0" encoding="utf-8"?>
<p:tagLst xmlns:a="http://schemas.openxmlformats.org/drawingml/2006/main" xmlns:r="http://schemas.openxmlformats.org/officeDocument/2006/relationships" xmlns:p="http://schemas.openxmlformats.org/presentationml/2006/main">
  <p:tag name="GENSWF_SLIDE_UID" val="{4A34EC9E-A2AF-475B-8CBF-00CCA3B2D0C9}:494"/>
</p:tagLst>
</file>

<file path=ppt/tags/tag2.xml><?xml version="1.0" encoding="utf-8"?>
<p:tagLst xmlns:a="http://schemas.openxmlformats.org/drawingml/2006/main" xmlns:r="http://schemas.openxmlformats.org/officeDocument/2006/relationships" xmlns:p="http://schemas.openxmlformats.org/presentationml/2006/main">
  <p:tag name="GENSWF_SLIDE_UID" val="{64E57924-F2A2-4128-88D4-B5AE8BEC649F}:259"/>
</p:tagLst>
</file>

<file path=ppt/tags/tag20.xml><?xml version="1.0" encoding="utf-8"?>
<p:tagLst xmlns:a="http://schemas.openxmlformats.org/drawingml/2006/main" xmlns:r="http://schemas.openxmlformats.org/officeDocument/2006/relationships" xmlns:p="http://schemas.openxmlformats.org/presentationml/2006/main">
  <p:tag name="GENSWF_SLIDE_UID" val="{93946D12-A831-444D-A7D2-47AC2ACB5227}:593"/>
</p:tagLst>
</file>

<file path=ppt/tags/tag21.xml><?xml version="1.0" encoding="utf-8"?>
<p:tagLst xmlns:a="http://schemas.openxmlformats.org/drawingml/2006/main" xmlns:r="http://schemas.openxmlformats.org/officeDocument/2006/relationships" xmlns:p="http://schemas.openxmlformats.org/presentationml/2006/main">
  <p:tag name="GENSWF_SLIDE_UID" val="{1D56F1B3-AC9E-493A-9B68-38ABB3752609}:604"/>
</p:tagLst>
</file>

<file path=ppt/tags/tag2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HƯỚNG DẪN VỀ NHÀ"/>
  <p:tag name="TIMING" val="|1.777|2.915|6.185|4.939"/>
  <p:tag name="GENSWF_ADVANCE_TIME" val="22.201"/>
  <p:tag name="ISPRING_SLIDE_ID_2" val="{51A8C3C4-36BC-4B59-A3A9-54347D2AEE29}"/>
  <p:tag name="GENSWF_SLIDE_UID" val="{1069C35B-2A65-4FA4-9C8D-9DEB5C9834DA}:594"/>
</p:tagLst>
</file>

<file path=ppt/tags/tag23.xml><?xml version="1.0" encoding="utf-8"?>
<p:tagLst xmlns:a="http://schemas.openxmlformats.org/drawingml/2006/main" xmlns:r="http://schemas.openxmlformats.org/officeDocument/2006/relationships" xmlns:p="http://schemas.openxmlformats.org/presentationml/2006/main">
  <p:tag name="GENSWF_SLIDE_UID" val="{97763628-8153-42F6-9709-92C573169C24}:257"/>
</p:tagLst>
</file>

<file path=ppt/tags/tag24.xml><?xml version="1.0" encoding="utf-8"?>
<p:tagLst xmlns:a="http://schemas.openxmlformats.org/drawingml/2006/main" xmlns:r="http://schemas.openxmlformats.org/officeDocument/2006/relationships" xmlns:p="http://schemas.openxmlformats.org/presentationml/2006/main">
  <p:tag name="GENSWF_SLIDE_UID" val="{5CA72DDB-DD96-4B85-B105-618F0B3AE79E}:344"/>
</p:tagLst>
</file>

<file path=ppt/tags/tag3.xml><?xml version="1.0" encoding="utf-8"?>
<p:tagLst xmlns:a="http://schemas.openxmlformats.org/drawingml/2006/main" xmlns:r="http://schemas.openxmlformats.org/officeDocument/2006/relationships" xmlns:p="http://schemas.openxmlformats.org/presentationml/2006/main">
  <p:tag name="GENSWF_SLIDE_UID" val="{31C295BB-4474-41FA-A592-DD7E6378F138}:456"/>
</p:tagLst>
</file>

<file path=ppt/tags/tag4.xml><?xml version="1.0" encoding="utf-8"?>
<p:tagLst xmlns:a="http://schemas.openxmlformats.org/drawingml/2006/main" xmlns:r="http://schemas.openxmlformats.org/officeDocument/2006/relationships" xmlns:p="http://schemas.openxmlformats.org/presentationml/2006/main">
  <p:tag name="GENSWF_SLIDE_UID" val="{9712C938-7C82-4BF0-82E3-0848A22C5FCD}:595"/>
</p:tagLst>
</file>

<file path=ppt/tags/tag5.xml><?xml version="1.0" encoding="utf-8"?>
<p:tagLst xmlns:a="http://schemas.openxmlformats.org/drawingml/2006/main" xmlns:r="http://schemas.openxmlformats.org/officeDocument/2006/relationships" xmlns:p="http://schemas.openxmlformats.org/presentationml/2006/main">
  <p:tag name="GENSWF_SLIDE_UID" val="{9227D4AE-AA24-4876-A6C3-79084761448F}:362"/>
</p:tagLst>
</file>

<file path=ppt/tags/tag6.xml><?xml version="1.0" encoding="utf-8"?>
<p:tagLst xmlns:a="http://schemas.openxmlformats.org/drawingml/2006/main" xmlns:r="http://schemas.openxmlformats.org/officeDocument/2006/relationships" xmlns:p="http://schemas.openxmlformats.org/presentationml/2006/main">
  <p:tag name="GENSWF_SLIDE_UID" val="{61E9F277-1771-42E5-B6C5-F2FA3B4C01C8}:598"/>
</p:tagLst>
</file>

<file path=ppt/tags/tag7.xml><?xml version="1.0" encoding="utf-8"?>
<p:tagLst xmlns:a="http://schemas.openxmlformats.org/drawingml/2006/main" xmlns:r="http://schemas.openxmlformats.org/officeDocument/2006/relationships" xmlns:p="http://schemas.openxmlformats.org/presentationml/2006/main">
  <p:tag name="GENSWF_SLIDE_UID" val="{FBBD01B0-331E-4183-8A8A-243F7E22C810}:256"/>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ÈM"/>
  <p:tag name="ISPRING_SLIDE_INDENT_LEVEL" val="0"/>
  <p:tag name="ISPRING_SLIDE_ID_2" val="{D6D9E0D4-8E48-423F-8740-17F7BDDACD75}"/>
  <p:tag name="GENSWF_ADVANCE_TIME" val="5.001"/>
  <p:tag name="GENSWF_SLIDE_UID" val="{60D29FA8-A688-475F-8EAA-96555DF54E57}:580"/>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BÀI 4: SỬ DỤNG CÁC HÀM ĐỂ TÍNH TOÁN"/>
  <p:tag name="ISPRING_SLIDE_INDENT_LEVEL" val="0"/>
  <p:tag name="ISPRING_SLIDE_ID_2" val="{868562D1-B3DB-417D-8342-CD23D8992048}"/>
  <p:tag name="GENSWF_ADVANCE_TIME" val="2.882"/>
  <p:tag name="GENSWF_SLIDE_UID" val="{E4633C92-4ACF-42D9-BE94-3BE589D74BF3}:5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3371</TotalTime>
  <Words>949</Words>
  <Application>Microsoft Office PowerPoint</Application>
  <PresentationFormat>On-screen Show (16:9)</PresentationFormat>
  <Paragraphs>149</Paragraphs>
  <Slides>23</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UTM Ambrose</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 CDE1 BÀI 4 THỰC HÀNH TẠO BIỂU ĐỒ</dc:title>
  <dc:creator>Thuan Nguyen Thi My</dc:creator>
  <cp:lastModifiedBy>STD</cp:lastModifiedBy>
  <cp:revision>222</cp:revision>
  <dcterms:created xsi:type="dcterms:W3CDTF">2021-07-22T17:31:00Z</dcterms:created>
  <dcterms:modified xsi:type="dcterms:W3CDTF">2024-05-31T10:02:31Z</dcterms:modified>
</cp:coreProperties>
</file>