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4"/>
  </p:notesMasterIdLst>
  <p:sldIdLst>
    <p:sldId id="256" r:id="rId2"/>
    <p:sldId id="283" r:id="rId3"/>
    <p:sldId id="377" r:id="rId4"/>
    <p:sldId id="281" r:id="rId5"/>
    <p:sldId id="258" r:id="rId6"/>
    <p:sldId id="285" r:id="rId7"/>
    <p:sldId id="378" r:id="rId8"/>
    <p:sldId id="382" r:id="rId9"/>
    <p:sldId id="383" r:id="rId10"/>
    <p:sldId id="384" r:id="rId11"/>
    <p:sldId id="386" r:id="rId12"/>
    <p:sldId id="388" r:id="rId13"/>
    <p:sldId id="389" r:id="rId14"/>
    <p:sldId id="390" r:id="rId15"/>
    <p:sldId id="391" r:id="rId16"/>
    <p:sldId id="392" r:id="rId17"/>
    <p:sldId id="399" r:id="rId18"/>
    <p:sldId id="400" r:id="rId19"/>
    <p:sldId id="394" r:id="rId20"/>
    <p:sldId id="395" r:id="rId21"/>
    <p:sldId id="401" r:id="rId22"/>
    <p:sldId id="402" r:id="rId23"/>
    <p:sldId id="408" r:id="rId24"/>
    <p:sldId id="416" r:id="rId25"/>
    <p:sldId id="417" r:id="rId26"/>
    <p:sldId id="419" r:id="rId27"/>
    <p:sldId id="420" r:id="rId28"/>
    <p:sldId id="421" r:id="rId29"/>
    <p:sldId id="423" r:id="rId30"/>
    <p:sldId id="424" r:id="rId31"/>
    <p:sldId id="425" r:id="rId32"/>
    <p:sldId id="426" r:id="rId33"/>
    <p:sldId id="427" r:id="rId34"/>
    <p:sldId id="428" r:id="rId35"/>
    <p:sldId id="429" r:id="rId36"/>
    <p:sldId id="430" r:id="rId37"/>
    <p:sldId id="432" r:id="rId38"/>
    <p:sldId id="433" r:id="rId39"/>
    <p:sldId id="434" r:id="rId40"/>
    <p:sldId id="435" r:id="rId41"/>
    <p:sldId id="325" r:id="rId42"/>
    <p:sldId id="326" r:id="rId43"/>
  </p:sldIdLst>
  <p:sldSz cx="9144000" cy="5143500" type="screen16x9"/>
  <p:notesSz cx="6858000" cy="9144000"/>
  <p:embeddedFontLst>
    <p:embeddedFont>
      <p:font typeface="Poppins Black" panose="020B0604020202020204" charset="0"/>
      <p:bold r:id="rId45"/>
      <p:boldItalic r:id="rId46"/>
    </p:embeddedFont>
    <p:embeddedFont>
      <p:font typeface="Calibri" panose="020F0502020204030204" pitchFamily="34" charset="0"/>
      <p:regular r:id="rId47"/>
      <p:bold r:id="rId48"/>
      <p:italic r:id="rId49"/>
      <p:boldItalic r:id="rId50"/>
    </p:embeddedFont>
    <p:embeddedFont>
      <p:font typeface="Antic Didone" panose="020B0604020202020204" charset="0"/>
      <p:regular r:id="rId51"/>
    </p:embeddedFont>
    <p:embeddedFont>
      <p:font typeface="Karla" panose="020B0604020202020204" charset="0"/>
      <p:regular r:id="rId52"/>
      <p:bold r:id="rId53"/>
      <p:italic r:id="rId54"/>
      <p:boldItalic r:id="rId55"/>
    </p:embeddedFont>
    <p:embeddedFont>
      <p:font typeface="Bebas Neue" panose="020B0604020202020204" charset="0"/>
      <p:regular r:id="rId56"/>
    </p:embeddedFont>
    <p:embeddedFont>
      <p:font typeface="Rubik Black" panose="020B0604020202020204" charset="-79"/>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D3A"/>
    <a:srgbClr val="3B6285"/>
    <a:srgbClr val="31578F"/>
    <a:srgbClr val="294979"/>
    <a:srgbClr val="0036A2"/>
    <a:srgbClr val="000000"/>
    <a:srgbClr val="DB7B63"/>
    <a:srgbClr val="81684E"/>
    <a:srgbClr val="E49A88"/>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98136E-D558-4BC9-8C00-ECC0581DE729}">
  <a:tblStyle styleId="{AA98136E-D558-4BC9-8C00-ECC0581DE7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B0449E-1755-4082-9D0C-E42AB384AF1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8" autoAdjust="0"/>
    <p:restoredTop sz="94660"/>
  </p:normalViewPr>
  <p:slideViewPr>
    <p:cSldViewPr snapToGrid="0">
      <p:cViewPr varScale="1">
        <p:scale>
          <a:sx n="97" d="100"/>
          <a:sy n="97"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8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51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17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6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54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78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63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08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03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22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21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24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66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908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036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203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977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57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32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479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81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733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149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408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68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897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23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813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453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334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54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97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789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98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1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41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42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43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98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atin typeface="Arial" panose="020B0604020202020204" pitchFamily="34" charset="0"/>
                <a:cs typeface="Arial" panose="020B0604020202020204" pitchFamily="34" charset="0"/>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21" name="Google Shape;121;p8"/>
          <p:cNvGrpSpPr/>
          <p:nvPr/>
        </p:nvGrpSpPr>
        <p:grpSpPr>
          <a:xfrm>
            <a:off x="2028115" y="535000"/>
            <a:ext cx="6492300" cy="3749100"/>
            <a:chOff x="1371300" y="742950"/>
            <a:chExt cx="6492300" cy="3749100"/>
          </a:xfrm>
        </p:grpSpPr>
        <p:sp>
          <p:nvSpPr>
            <p:cNvPr id="122" name="Google Shape;12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28" name="Google Shape;12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29" name="Google Shape;12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31" name="Google Shape;131;p8"/>
          <p:cNvGrpSpPr/>
          <p:nvPr/>
        </p:nvGrpSpPr>
        <p:grpSpPr>
          <a:xfrm>
            <a:off x="1371300" y="742950"/>
            <a:ext cx="6492300" cy="3749100"/>
            <a:chOff x="1371300" y="742950"/>
            <a:chExt cx="6492300" cy="3749100"/>
          </a:xfrm>
        </p:grpSpPr>
        <p:sp>
          <p:nvSpPr>
            <p:cNvPr id="132" name="Google Shape;13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39" name="Google Shape;13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41" name="Google Shape;141;p8"/>
          <p:cNvSpPr txBox="1">
            <a:spLocks noGrp="1"/>
          </p:cNvSpPr>
          <p:nvPr>
            <p:ph type="title"/>
          </p:nvPr>
        </p:nvSpPr>
        <p:spPr>
          <a:xfrm>
            <a:off x="1828800" y="1307100"/>
            <a:ext cx="54864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atin typeface="Arial" panose="020B0604020202020204" pitchFamily="34" charset="0"/>
                <a:cs typeface="Arial" panose="020B0604020202020204" pitchFamily="34" charset="0"/>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85" name="Google Shape;185;p13"/>
          <p:cNvGrpSpPr/>
          <p:nvPr/>
        </p:nvGrpSpPr>
        <p:grpSpPr>
          <a:xfrm>
            <a:off x="274200" y="274200"/>
            <a:ext cx="8687100" cy="46866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1957976" y="180287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1957956" y="33991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5997466" y="1803588"/>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6043506" y="3399143"/>
            <a:ext cx="22860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769317" y="1802875"/>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5"/>
          </p:nvPr>
        </p:nvSpPr>
        <p:spPr>
          <a:xfrm>
            <a:off x="1957976" y="2261521"/>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4808859" y="180360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subTitle" idx="7"/>
          </p:nvPr>
        </p:nvSpPr>
        <p:spPr>
          <a:xfrm>
            <a:off x="5997466" y="2260800"/>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769347" y="339915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subTitle" idx="9"/>
          </p:nvPr>
        </p:nvSpPr>
        <p:spPr>
          <a:xfrm>
            <a:off x="1957956" y="3856343"/>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4854897" y="3399143"/>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4"/>
          </p:nvPr>
        </p:nvSpPr>
        <p:spPr>
          <a:xfrm>
            <a:off x="6043506" y="3856343"/>
            <a:ext cx="22860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715650" y="731525"/>
            <a:ext cx="77133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19" name="Google Shape;319;p20"/>
          <p:cNvGrpSpPr/>
          <p:nvPr/>
        </p:nvGrpSpPr>
        <p:grpSpPr>
          <a:xfrm>
            <a:off x="274200" y="274200"/>
            <a:ext cx="8687100" cy="46866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715100" y="731400"/>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5918599"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5918599" y="38556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1878800" y="22631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1878800" y="3855634"/>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5918599" y="2260100"/>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1878800"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1878800" y="1801544"/>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5918599" y="18045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9" r:id="rId4"/>
    <p:sldLayoutId id="2147483666"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273.sv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334669"/>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THÂN MẾN CHÀO CÁC EM </a:t>
            </a:r>
            <a:endPar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ĐẾN </a:t>
            </a: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VỚI BÀI HỌC </a:t>
            </a: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MỚI!</a:t>
            </a:r>
            <a:endParaRPr lang="vi-VN" sz="3800"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sp>
        <p:nvSpPr>
          <p:cNvPr id="46" name="Google Shape;456;p45"/>
          <p:cNvSpPr/>
          <p:nvPr/>
        </p:nvSpPr>
        <p:spPr>
          <a:xfrm>
            <a:off x="3057278" y="3352906"/>
            <a:ext cx="3036511" cy="475989"/>
          </a:xfrm>
          <a:prstGeom prst="roundRect">
            <a:avLst>
              <a:gd name="adj" fmla="val 50000"/>
            </a:avLst>
          </a:prstGeom>
          <a:solidFill>
            <a:schemeClr val="accent3">
              <a:lumMod val="9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tx1"/>
                </a:solidFill>
              </a:rPr>
              <a:t>Tin học 8 – Cánh diều</a:t>
            </a:r>
            <a:endParaRPr sz="2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500" fill="hold"/>
                                        <p:tgtEl>
                                          <p:spTgt spid="46"/>
                                        </p:tgtEl>
                                        <p:attrNameLst>
                                          <p:attrName>ppt_w</p:attrName>
                                        </p:attrNameLst>
                                      </p:cBhvr>
                                      <p:tavLst>
                                        <p:tav tm="0">
                                          <p:val>
                                            <p:fltVal val="0"/>
                                          </p:val>
                                        </p:tav>
                                        <p:tav tm="100000">
                                          <p:val>
                                            <p:strVal val="#ppt_w"/>
                                          </p:val>
                                        </p:tav>
                                      </p:tavLst>
                                    </p:anim>
                                    <p:anim calcmode="lin" valueType="num">
                                      <p:cBhvr>
                                        <p:cTn id="11" dur="500" fill="hold"/>
                                        <p:tgtEl>
                                          <p:spTgt spid="46"/>
                                        </p:tgtEl>
                                        <p:attrNameLst>
                                          <p:attrName>ppt_h</p:attrName>
                                        </p:attrNameLst>
                                      </p:cBhvr>
                                      <p:tavLst>
                                        <p:tav tm="0">
                                          <p:val>
                                            <p:fltVal val="0"/>
                                          </p:val>
                                        </p:tav>
                                        <p:tav tm="100000">
                                          <p:val>
                                            <p:strVal val="#ppt_h"/>
                                          </p:val>
                                        </p:tav>
                                      </p:tavLst>
                                    </p:anim>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7" name="Google Shape;515;p32"/>
          <p:cNvGrpSpPr/>
          <p:nvPr/>
        </p:nvGrpSpPr>
        <p:grpSpPr>
          <a:xfrm>
            <a:off x="5916631" y="4384354"/>
            <a:ext cx="3401200" cy="317936"/>
            <a:chOff x="4572050" y="100025"/>
            <a:chExt cx="3657590" cy="348347"/>
          </a:xfrm>
        </p:grpSpPr>
        <p:sp>
          <p:nvSpPr>
            <p:cNvPr id="48"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452;p29"/>
          <p:cNvGrpSpPr/>
          <p:nvPr/>
        </p:nvGrpSpPr>
        <p:grpSpPr>
          <a:xfrm>
            <a:off x="439889" y="4203417"/>
            <a:ext cx="533776" cy="875048"/>
            <a:chOff x="2771692" y="3497697"/>
            <a:chExt cx="836668" cy="1371596"/>
          </a:xfrm>
        </p:grpSpPr>
        <p:sp>
          <p:nvSpPr>
            <p:cNvPr id="6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ounded Rectangle 28"/>
          <p:cNvSpPr/>
          <p:nvPr/>
        </p:nvSpPr>
        <p:spPr>
          <a:xfrm>
            <a:off x="580220" y="1851354"/>
            <a:ext cx="3616295" cy="591503"/>
          </a:xfrm>
          <a:prstGeom prst="roundRect">
            <a:avLst>
              <a:gd name="adj" fmla="val 11843"/>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i="1" smtClean="0">
                <a:latin typeface="+mn-lt"/>
                <a:ea typeface="Times New Roman" panose="02020603050405020304" pitchFamily="18" charset="0"/>
              </a:rPr>
              <a:t>      </a:t>
            </a:r>
            <a:r>
              <a:rPr lang="en-US" sz="2000" i="1">
                <a:latin typeface="+mn-lt"/>
                <a:ea typeface="Times New Roman" panose="02020603050405020304" pitchFamily="18" charset="0"/>
              </a:rPr>
              <a:t>Thế nào biến?</a:t>
            </a:r>
            <a:endParaRPr lang="en-US" sz="2000" i="1">
              <a:latin typeface="+mn-lt"/>
            </a:endParaRPr>
          </a:p>
        </p:txBody>
      </p:sp>
      <p:pic>
        <p:nvPicPr>
          <p:cNvPr id="71" name="Picture 70"/>
          <p:cNvPicPr>
            <a:picLocks noChangeAspect="1"/>
          </p:cNvPicPr>
          <p:nvPr/>
        </p:nvPicPr>
        <p:blipFill>
          <a:blip r:embed="rId3"/>
          <a:stretch>
            <a:fillRect/>
          </a:stretch>
        </p:blipFill>
        <p:spPr>
          <a:xfrm rot="20946984">
            <a:off x="8484195" y="2329328"/>
            <a:ext cx="564421" cy="564421"/>
          </a:xfrm>
          <a:prstGeom prst="rect">
            <a:avLst/>
          </a:prstGeom>
        </p:spPr>
      </p:pic>
      <p:sp>
        <p:nvSpPr>
          <p:cNvPr id="30" name="Rounded Rectangle 29"/>
          <p:cNvSpPr/>
          <p:nvPr/>
        </p:nvSpPr>
        <p:spPr>
          <a:xfrm>
            <a:off x="584580" y="2825393"/>
            <a:ext cx="3616295" cy="1084421"/>
          </a:xfrm>
          <a:prstGeom prst="roundRect">
            <a:avLst>
              <a:gd name="adj" fmla="val 11843"/>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i="1" smtClean="0">
                <a:latin typeface="+mn-lt"/>
                <a:ea typeface="Times New Roman" panose="02020603050405020304" pitchFamily="18" charset="0"/>
              </a:rPr>
              <a:t>      </a:t>
            </a:r>
            <a:r>
              <a:rPr lang="vi-VN" sz="2000" i="1">
                <a:latin typeface="+mn-lt"/>
                <a:ea typeface="Times New Roman" panose="02020603050405020304" pitchFamily="18" charset="0"/>
              </a:rPr>
              <a:t>Trình bày các bước tạo biến trong </a:t>
            </a:r>
            <a:r>
              <a:rPr lang="vi-VN" sz="2000" b="1" i="1">
                <a:latin typeface="+mn-lt"/>
                <a:ea typeface="Times New Roman" panose="02020603050405020304" pitchFamily="18" charset="0"/>
              </a:rPr>
              <a:t>Scratch</a:t>
            </a:r>
            <a:r>
              <a:rPr lang="vi-VN" sz="2000" i="1">
                <a:latin typeface="+mn-lt"/>
                <a:ea typeface="Times New Roman" panose="02020603050405020304" pitchFamily="18" charset="0"/>
              </a:rPr>
              <a:t>.</a:t>
            </a:r>
            <a:endParaRPr lang="en-US" sz="2000" i="1">
              <a:latin typeface="+mn-lt"/>
            </a:endParaRPr>
          </a:p>
        </p:txBody>
      </p:sp>
      <p:sp>
        <p:nvSpPr>
          <p:cNvPr id="31" name="TextBox 9"/>
          <p:cNvSpPr txBox="1"/>
          <p:nvPr/>
        </p:nvSpPr>
        <p:spPr>
          <a:xfrm>
            <a:off x="439889" y="708696"/>
            <a:ext cx="8302308"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Đ</a:t>
            </a:r>
            <a:r>
              <a:rPr lang="en-US" sz="2000" smtClean="0">
                <a:latin typeface="Arial" panose="020B0604020202020204" pitchFamily="34" charset="0"/>
                <a:cs typeface="Arial" panose="020B0604020202020204" pitchFamily="34" charset="0"/>
              </a:rPr>
              <a:t>ọc </a:t>
            </a:r>
            <a:r>
              <a:rPr lang="en-US" sz="2000">
                <a:latin typeface="Arial" panose="020B0604020202020204" pitchFamily="34" charset="0"/>
                <a:cs typeface="Arial" panose="020B0604020202020204" pitchFamily="34" charset="0"/>
              </a:rPr>
              <a:t>thông tin mục 1, quan sát Hình 2 và Bảng 1 tr.85, </a:t>
            </a:r>
            <a:r>
              <a:rPr lang="en-US" sz="2000" smtClean="0">
                <a:latin typeface="Arial" panose="020B0604020202020204" pitchFamily="34" charset="0"/>
                <a:cs typeface="Arial" panose="020B0604020202020204" pitchFamily="34" charset="0"/>
              </a:rPr>
              <a:t>86 để trả </a:t>
            </a:r>
            <a:r>
              <a:rPr lang="en-US" sz="2000">
                <a:latin typeface="Arial" panose="020B0604020202020204" pitchFamily="34" charset="0"/>
                <a:cs typeface="Arial" panose="020B0604020202020204" pitchFamily="34" charset="0"/>
              </a:rPr>
              <a:t>lời các câu hỏi sau:</a:t>
            </a:r>
            <a:endParaRPr lang="vi-VN" sz="2000">
              <a:latin typeface="Arial" panose="020B0604020202020204" pitchFamily="34" charset="0"/>
              <a:cs typeface="Arial" panose="020B0604020202020204" pitchFamily="34" charset="0"/>
            </a:endParaRPr>
          </a:p>
        </p:txBody>
      </p:sp>
      <p:pic>
        <p:nvPicPr>
          <p:cNvPr id="33" name="Picture 14"/>
          <p:cNvPicPr>
            <a:picLocks noChangeAspect="1"/>
          </p:cNvPicPr>
          <p:nvPr/>
        </p:nvPicPr>
        <p:blipFill>
          <a:blip r:embed="rId4"/>
          <a:srcRect/>
          <a:stretch>
            <a:fillRect/>
          </a:stretch>
        </p:blipFill>
        <p:spPr>
          <a:xfrm>
            <a:off x="497670" y="1780155"/>
            <a:ext cx="572560" cy="575437"/>
          </a:xfrm>
          <a:prstGeom prst="rect">
            <a:avLst/>
          </a:prstGeom>
        </p:spPr>
      </p:pic>
      <p:pic>
        <p:nvPicPr>
          <p:cNvPr id="34" name="Picture 14"/>
          <p:cNvPicPr>
            <a:picLocks noChangeAspect="1"/>
          </p:cNvPicPr>
          <p:nvPr/>
        </p:nvPicPr>
        <p:blipFill>
          <a:blip r:embed="rId4"/>
          <a:srcRect/>
          <a:stretch>
            <a:fillRect/>
          </a:stretch>
        </p:blipFill>
        <p:spPr>
          <a:xfrm>
            <a:off x="497670" y="2722777"/>
            <a:ext cx="572560" cy="575437"/>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7761" t="20420" r="8736" b="47024"/>
          <a:stretch/>
        </p:blipFill>
        <p:spPr>
          <a:xfrm>
            <a:off x="4500241" y="1780155"/>
            <a:ext cx="3685403" cy="2205864"/>
          </a:xfrm>
          <a:prstGeom prst="rect">
            <a:avLst/>
          </a:prstGeom>
        </p:spPr>
      </p:pic>
    </p:spTree>
    <p:extLst>
      <p:ext uri="{BB962C8B-B14F-4D97-AF65-F5344CB8AC3E}">
        <p14:creationId xmlns:p14="http://schemas.microsoft.com/office/powerpoint/2010/main" val="3884931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childTnLst>
                          </p:cTn>
                        </p:par>
                        <p:par>
                          <p:cTn id="19" fill="hold">
                            <p:stCondLst>
                              <p:cond delay="500"/>
                            </p:stCondLst>
                            <p:childTnLst>
                              <p:par>
                                <p:cTn id="20" presetID="37"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450" decel="100000" fill="hold"/>
                                        <p:tgtEl>
                                          <p:spTgt spid="37"/>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7" name="Google Shape;515;p32"/>
          <p:cNvGrpSpPr/>
          <p:nvPr/>
        </p:nvGrpSpPr>
        <p:grpSpPr>
          <a:xfrm>
            <a:off x="5916631" y="4384354"/>
            <a:ext cx="3401200" cy="317936"/>
            <a:chOff x="4572050" y="100025"/>
            <a:chExt cx="3657590" cy="348347"/>
          </a:xfrm>
        </p:grpSpPr>
        <p:sp>
          <p:nvSpPr>
            <p:cNvPr id="48"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452;p29"/>
          <p:cNvGrpSpPr/>
          <p:nvPr/>
        </p:nvGrpSpPr>
        <p:grpSpPr>
          <a:xfrm>
            <a:off x="439889" y="4203417"/>
            <a:ext cx="533776" cy="875048"/>
            <a:chOff x="2771692" y="3497697"/>
            <a:chExt cx="836668" cy="1371596"/>
          </a:xfrm>
        </p:grpSpPr>
        <p:sp>
          <p:nvSpPr>
            <p:cNvPr id="6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ounded Rectangle 28"/>
          <p:cNvSpPr/>
          <p:nvPr/>
        </p:nvSpPr>
        <p:spPr>
          <a:xfrm>
            <a:off x="522439" y="1864657"/>
            <a:ext cx="4261411" cy="2070259"/>
          </a:xfrm>
          <a:prstGeom prst="roundRect">
            <a:avLst>
              <a:gd name="adj" fmla="val 11843"/>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i="1" smtClean="0">
                <a:latin typeface="+mn-lt"/>
                <a:ea typeface="Times New Roman" panose="02020603050405020304" pitchFamily="18" charset="0"/>
              </a:rPr>
              <a:t>      </a:t>
            </a:r>
            <a:r>
              <a:rPr lang="vi-VN" sz="2000" i="1" smtClean="0">
                <a:latin typeface="+mn-lt"/>
                <a:ea typeface="Times New Roman" panose="02020603050405020304" pitchFamily="18" charset="0"/>
              </a:rPr>
              <a:t>Trong </a:t>
            </a:r>
            <a:r>
              <a:rPr lang="vi-VN" sz="2000" b="1" i="1">
                <a:latin typeface="+mn-lt"/>
                <a:ea typeface="Times New Roman" panose="02020603050405020304" pitchFamily="18" charset="0"/>
              </a:rPr>
              <a:t>Scratch</a:t>
            </a:r>
            <a:r>
              <a:rPr lang="vi-VN" sz="2000" i="1">
                <a:latin typeface="+mn-lt"/>
                <a:ea typeface="Times New Roman" panose="02020603050405020304" pitchFamily="18" charset="0"/>
              </a:rPr>
              <a:t>, làm thế nào để đưa một giá trị vào biến (gán giá trị cho biến), làm thế nào để thay đổi giá trị đang có của một biến?</a:t>
            </a:r>
            <a:endParaRPr lang="en-US" sz="2000" i="1">
              <a:latin typeface="+mn-lt"/>
            </a:endParaRPr>
          </a:p>
        </p:txBody>
      </p:sp>
      <p:pic>
        <p:nvPicPr>
          <p:cNvPr id="71" name="Picture 70"/>
          <p:cNvPicPr>
            <a:picLocks noChangeAspect="1"/>
          </p:cNvPicPr>
          <p:nvPr/>
        </p:nvPicPr>
        <p:blipFill>
          <a:blip r:embed="rId3"/>
          <a:stretch>
            <a:fillRect/>
          </a:stretch>
        </p:blipFill>
        <p:spPr>
          <a:xfrm rot="20946984">
            <a:off x="8484195" y="2329328"/>
            <a:ext cx="564421" cy="564421"/>
          </a:xfrm>
          <a:prstGeom prst="rect">
            <a:avLst/>
          </a:prstGeom>
        </p:spPr>
      </p:pic>
      <p:sp>
        <p:nvSpPr>
          <p:cNvPr id="31" name="TextBox 9"/>
          <p:cNvSpPr txBox="1"/>
          <p:nvPr/>
        </p:nvSpPr>
        <p:spPr>
          <a:xfrm>
            <a:off x="439889" y="708696"/>
            <a:ext cx="8302308"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Đ</a:t>
            </a:r>
            <a:r>
              <a:rPr lang="en-US" sz="2000" smtClean="0">
                <a:latin typeface="Arial" panose="020B0604020202020204" pitchFamily="34" charset="0"/>
                <a:cs typeface="Arial" panose="020B0604020202020204" pitchFamily="34" charset="0"/>
              </a:rPr>
              <a:t>ọc </a:t>
            </a:r>
            <a:r>
              <a:rPr lang="en-US" sz="2000">
                <a:latin typeface="Arial" panose="020B0604020202020204" pitchFamily="34" charset="0"/>
                <a:cs typeface="Arial" panose="020B0604020202020204" pitchFamily="34" charset="0"/>
              </a:rPr>
              <a:t>thông tin mục 1, quan sát Hình 2 và Bảng 1 tr.85, </a:t>
            </a:r>
            <a:r>
              <a:rPr lang="en-US" sz="2000" smtClean="0">
                <a:latin typeface="Arial" panose="020B0604020202020204" pitchFamily="34" charset="0"/>
                <a:cs typeface="Arial" panose="020B0604020202020204" pitchFamily="34" charset="0"/>
              </a:rPr>
              <a:t>86 để trả </a:t>
            </a:r>
            <a:r>
              <a:rPr lang="en-US" sz="2000">
                <a:latin typeface="Arial" panose="020B0604020202020204" pitchFamily="34" charset="0"/>
                <a:cs typeface="Arial" panose="020B0604020202020204" pitchFamily="34" charset="0"/>
              </a:rPr>
              <a:t>lời các câu hỏi sau:</a:t>
            </a:r>
            <a:endParaRPr lang="vi-VN" sz="2000">
              <a:latin typeface="Arial" panose="020B0604020202020204" pitchFamily="34" charset="0"/>
              <a:cs typeface="Arial" panose="020B0604020202020204" pitchFamily="34" charset="0"/>
            </a:endParaRPr>
          </a:p>
        </p:txBody>
      </p:sp>
      <p:pic>
        <p:nvPicPr>
          <p:cNvPr id="33" name="Picture 14"/>
          <p:cNvPicPr>
            <a:picLocks noChangeAspect="1"/>
          </p:cNvPicPr>
          <p:nvPr/>
        </p:nvPicPr>
        <p:blipFill>
          <a:blip r:embed="rId4"/>
          <a:srcRect/>
          <a:stretch>
            <a:fillRect/>
          </a:stretch>
        </p:blipFill>
        <p:spPr>
          <a:xfrm>
            <a:off x="439889" y="1793458"/>
            <a:ext cx="572560" cy="575437"/>
          </a:xfrm>
          <a:prstGeom prst="rect">
            <a:avLst/>
          </a:prstGeom>
        </p:spPr>
      </p:pic>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8658" t="57723" r="9635" b="11271"/>
          <a:stretch/>
        </p:blipFill>
        <p:spPr>
          <a:xfrm>
            <a:off x="4954528" y="1871236"/>
            <a:ext cx="3368857" cy="1969271"/>
          </a:xfrm>
          <a:prstGeom prst="rect">
            <a:avLst/>
          </a:prstGeom>
        </p:spPr>
      </p:pic>
    </p:spTree>
    <p:extLst>
      <p:ext uri="{BB962C8B-B14F-4D97-AF65-F5344CB8AC3E}">
        <p14:creationId xmlns:p14="http://schemas.microsoft.com/office/powerpoint/2010/main" val="39340652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450" decel="100000" fill="hold"/>
                                        <p:tgtEl>
                                          <p:spTgt spid="3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roup 45"/>
          <p:cNvGrpSpPr/>
          <p:nvPr/>
        </p:nvGrpSpPr>
        <p:grpSpPr>
          <a:xfrm>
            <a:off x="3913650" y="776857"/>
            <a:ext cx="1222278" cy="445834"/>
            <a:chOff x="447014" y="1016264"/>
            <a:chExt cx="1222278" cy="445834"/>
          </a:xfrm>
        </p:grpSpPr>
        <p:sp>
          <p:nvSpPr>
            <p:cNvPr id="48" name="Google Shape;458;p45"/>
            <p:cNvSpPr txBox="1">
              <a:spLocks/>
            </p:cNvSpPr>
            <p:nvPr/>
          </p:nvSpPr>
          <p:spPr>
            <a:xfrm>
              <a:off x="837379" y="1016264"/>
              <a:ext cx="83191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smtClean="0">
                  <a:solidFill>
                    <a:srgbClr val="C00000"/>
                  </a:solidFill>
                  <a:latin typeface="+mn-lt"/>
                </a:rPr>
                <a:t>Biế</a:t>
              </a:r>
              <a:r>
                <a:rPr lang="en-US" sz="2200" smtClean="0">
                  <a:solidFill>
                    <a:srgbClr val="C00000"/>
                  </a:solidFill>
                  <a:latin typeface="+mn-lt"/>
                </a:rPr>
                <a:t>n</a:t>
              </a:r>
              <a:endParaRPr lang="en-US" sz="2200">
                <a:solidFill>
                  <a:srgbClr val="C00000"/>
                </a:solidFill>
                <a:latin typeface="+mn-lt"/>
              </a:endParaRPr>
            </a:p>
          </p:txBody>
        </p:sp>
        <p:pic>
          <p:nvPicPr>
            <p:cNvPr id="50"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14" y="1071733"/>
              <a:ext cx="390365" cy="390365"/>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9"/>
          <p:cNvSpPr txBox="1"/>
          <p:nvPr/>
        </p:nvSpPr>
        <p:spPr>
          <a:xfrm>
            <a:off x="431262" y="1266465"/>
            <a:ext cx="8187055"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b="1" i="1">
                <a:solidFill>
                  <a:srgbClr val="7030A0"/>
                </a:solidFill>
                <a:latin typeface="Arial" panose="020B0604020202020204" pitchFamily="34" charset="0"/>
                <a:cs typeface="Arial" panose="020B0604020202020204" pitchFamily="34" charset="0"/>
              </a:rPr>
              <a:t>Biến</a:t>
            </a:r>
            <a:r>
              <a:rPr lang="vi-VN" sz="2000">
                <a:latin typeface="Arial" panose="020B0604020202020204" pitchFamily="34" charset="0"/>
                <a:cs typeface="Arial" panose="020B0604020202020204" pitchFamily="34" charset="0"/>
              </a:rPr>
              <a:t> (gọi đầy đủ là </a:t>
            </a:r>
            <a:r>
              <a:rPr lang="vi-VN" sz="2000" b="1" i="1">
                <a:solidFill>
                  <a:srgbClr val="7030A0"/>
                </a:solidFill>
                <a:latin typeface="Arial" panose="020B0604020202020204" pitchFamily="34" charset="0"/>
                <a:cs typeface="Arial" panose="020B0604020202020204" pitchFamily="34" charset="0"/>
              </a:rPr>
              <a:t>biến nhớ</a:t>
            </a:r>
            <a:r>
              <a:rPr lang="vi-VN" sz="2000">
                <a:latin typeface="Arial" panose="020B0604020202020204" pitchFamily="34" charset="0"/>
                <a:cs typeface="Arial" panose="020B0604020202020204" pitchFamily="34" charset="0"/>
              </a:rPr>
              <a:t>) được dùng để lưu trữ dữ liệu được xử lí trong thuật toán cũng như chương trình. </a:t>
            </a:r>
          </a:p>
        </p:txBody>
      </p:sp>
      <p:sp>
        <p:nvSpPr>
          <p:cNvPr id="44" name="TextBox 9"/>
          <p:cNvSpPr txBox="1"/>
          <p:nvPr/>
        </p:nvSpPr>
        <p:spPr>
          <a:xfrm>
            <a:off x="431262" y="2278256"/>
            <a:ext cx="8187055"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b="1" i="1">
                <a:solidFill>
                  <a:srgbClr val="7030A0"/>
                </a:solidFill>
                <a:latin typeface="Arial" panose="020B0604020202020204" pitchFamily="34" charset="0"/>
                <a:cs typeface="Arial" panose="020B0604020202020204" pitchFamily="34" charset="0"/>
              </a:rPr>
              <a:t>Các bước tạo và đặt tên cho biến nhớ trong Scratch</a:t>
            </a:r>
            <a:r>
              <a:rPr lang="vi-VN" sz="2000" b="1" i="1" smtClean="0">
                <a:solidFill>
                  <a:srgbClr val="7030A0"/>
                </a:solidFill>
                <a:latin typeface="Arial" panose="020B0604020202020204" pitchFamily="34" charset="0"/>
                <a:cs typeface="Arial" panose="020B0604020202020204" pitchFamily="34" charset="0"/>
              </a:rPr>
              <a:t>:</a:t>
            </a:r>
            <a:endParaRPr lang="en-US" sz="2000" b="1" i="1" smtClean="0">
              <a:solidFill>
                <a:srgbClr val="7030A0"/>
              </a:solidFill>
              <a:latin typeface="Arial" panose="020B0604020202020204" pitchFamily="34" charset="0"/>
              <a:cs typeface="Arial" panose="020B0604020202020204" pitchFamily="34" charset="0"/>
            </a:endParaRPr>
          </a:p>
          <a:p>
            <a:pPr algn="just">
              <a:lnSpc>
                <a:spcPct val="150000"/>
              </a:lnSpc>
            </a:pPr>
            <a:r>
              <a:rPr lang="en-US" sz="2000" smtClean="0">
                <a:latin typeface="Arial" panose="020B0604020202020204" pitchFamily="34" charset="0"/>
                <a:cs typeface="Arial" panose="020B0604020202020204" pitchFamily="34" charset="0"/>
              </a:rPr>
              <a:t>1</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Chọn nhóm lệnh làm việc với </a:t>
            </a:r>
            <a:r>
              <a:rPr lang="vi-VN" sz="2000" smtClean="0">
                <a:latin typeface="Arial" panose="020B0604020202020204" pitchFamily="34" charset="0"/>
                <a:cs typeface="Arial" panose="020B0604020202020204" pitchFamily="34" charset="0"/>
              </a:rPr>
              <a:t>biến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Chọn lệnh tạo </a:t>
            </a:r>
            <a:r>
              <a:rPr lang="vi-VN" sz="2000" smtClean="0">
                <a:latin typeface="Arial" panose="020B0604020202020204" pitchFamily="34" charset="0"/>
                <a:cs typeface="Arial" panose="020B0604020202020204" pitchFamily="34" charset="0"/>
              </a:rPr>
              <a:t>biến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p:txBody>
      </p:sp>
      <p:pic>
        <p:nvPicPr>
          <p:cNvPr id="47" name="image182.png"/>
          <p:cNvPicPr/>
          <p:nvPr/>
        </p:nvPicPr>
        <p:blipFill>
          <a:blip r:embed="rId4"/>
          <a:srcRect/>
          <a:stretch>
            <a:fillRect/>
          </a:stretch>
        </p:blipFill>
        <p:spPr>
          <a:xfrm>
            <a:off x="4726781" y="2811638"/>
            <a:ext cx="469741" cy="352130"/>
          </a:xfrm>
          <a:prstGeom prst="rect">
            <a:avLst/>
          </a:prstGeom>
          <a:ln/>
        </p:spPr>
      </p:pic>
      <p:pic>
        <p:nvPicPr>
          <p:cNvPr id="49" name="image303.png"/>
          <p:cNvPicPr/>
          <p:nvPr/>
        </p:nvPicPr>
        <p:blipFill>
          <a:blip r:embed="rId5"/>
          <a:srcRect t="13537"/>
          <a:stretch>
            <a:fillRect/>
          </a:stretch>
        </p:blipFill>
        <p:spPr>
          <a:xfrm>
            <a:off x="2996261" y="3255400"/>
            <a:ext cx="1600200" cy="403225"/>
          </a:xfrm>
          <a:prstGeom prst="rect">
            <a:avLst/>
          </a:prstGeom>
          <a:ln/>
        </p:spPr>
      </p:pic>
      <p:grpSp>
        <p:nvGrpSpPr>
          <p:cNvPr id="52" name="Google Shape;515;p32"/>
          <p:cNvGrpSpPr/>
          <p:nvPr/>
        </p:nvGrpSpPr>
        <p:grpSpPr>
          <a:xfrm rot="10800000">
            <a:off x="-247330" y="4190577"/>
            <a:ext cx="3320730" cy="316265"/>
            <a:chOff x="4572050" y="100025"/>
            <a:chExt cx="3657590" cy="348347"/>
          </a:xfrm>
        </p:grpSpPr>
        <p:sp>
          <p:nvSpPr>
            <p:cNvPr id="5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Picture 42"/>
          <p:cNvPicPr>
            <a:picLocks noChangeAspect="1"/>
          </p:cNvPicPr>
          <p:nvPr/>
        </p:nvPicPr>
        <p:blipFill rotWithShape="1">
          <a:blip r:embed="rId6">
            <a:extLst>
              <a:ext uri="{28A0092B-C50C-407E-A947-70E740481C1C}">
                <a14:useLocalDpi xmlns:a14="http://schemas.microsoft.com/office/drawing/2010/main" val="0"/>
              </a:ext>
            </a:extLst>
          </a:blip>
          <a:srcRect r="53657"/>
          <a:stretch/>
        </p:blipFill>
        <p:spPr>
          <a:xfrm>
            <a:off x="7039897" y="2704558"/>
            <a:ext cx="1529331" cy="2016981"/>
          </a:xfrm>
          <a:prstGeom prst="rect">
            <a:avLst/>
          </a:prstGeom>
        </p:spPr>
      </p:pic>
    </p:spTree>
    <p:extLst>
      <p:ext uri="{BB962C8B-B14F-4D97-AF65-F5344CB8AC3E}">
        <p14:creationId xmlns:p14="http://schemas.microsoft.com/office/powerpoint/2010/main" val="291977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par>
                                <p:cTn id="13" presetID="14" presetClass="entr" presetSubtype="1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500"/>
                                        <p:tgtEl>
                                          <p:spTgt spid="47"/>
                                        </p:tgtEl>
                                      </p:cBhvr>
                                    </p:animEffect>
                                  </p:childTnLst>
                                </p:cTn>
                              </p:par>
                              <p:par>
                                <p:cTn id="16" presetID="14" presetClass="entr" presetSubtype="1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randombar(horizontal)">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extBox 9"/>
          <p:cNvSpPr txBox="1"/>
          <p:nvPr/>
        </p:nvSpPr>
        <p:spPr>
          <a:xfrm>
            <a:off x="431262" y="1266465"/>
            <a:ext cx="8187055"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b="1" i="1">
                <a:solidFill>
                  <a:srgbClr val="7030A0"/>
                </a:solidFill>
                <a:latin typeface="Arial" panose="020B0604020202020204" pitchFamily="34" charset="0"/>
                <a:cs typeface="Arial" panose="020B0604020202020204" pitchFamily="34" charset="0"/>
              </a:rPr>
              <a:t>Các bước tạo và đặt tên cho biến nhớ trong Scratch:</a:t>
            </a:r>
            <a:endParaRPr lang="en-US" sz="2000" b="1" i="1">
              <a:solidFill>
                <a:srgbClr val="7030A0"/>
              </a:solidFill>
              <a:latin typeface="Arial" panose="020B0604020202020204" pitchFamily="34" charset="0"/>
              <a:cs typeface="Arial" panose="020B0604020202020204" pitchFamily="34" charset="0"/>
            </a:endParaRPr>
          </a:p>
        </p:txBody>
      </p:sp>
      <p:sp>
        <p:nvSpPr>
          <p:cNvPr id="43" name="TextBox 9"/>
          <p:cNvSpPr txBox="1"/>
          <p:nvPr/>
        </p:nvSpPr>
        <p:spPr>
          <a:xfrm>
            <a:off x="431262" y="1759025"/>
            <a:ext cx="6919107"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3) Nhập tên biến, và chọn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Biến </a:t>
            </a:r>
            <a:r>
              <a:rPr lang="vi-VN" sz="2000">
                <a:latin typeface="Arial" panose="020B0604020202020204" pitchFamily="34" charset="0"/>
                <a:cs typeface="Arial" panose="020B0604020202020204" pitchFamily="34" charset="0"/>
              </a:rPr>
              <a:t>chung của các nhân vật (</a:t>
            </a:r>
            <a:r>
              <a:rPr lang="vi-VN" sz="2000" b="1">
                <a:latin typeface="Arial" panose="020B0604020202020204" pitchFamily="34" charset="0"/>
                <a:cs typeface="Arial" panose="020B0604020202020204" pitchFamily="34" charset="0"/>
              </a:rPr>
              <a:t>For all sprites</a:t>
            </a:r>
            <a:r>
              <a:rPr lang="vi-VN"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Biến </a:t>
            </a:r>
            <a:r>
              <a:rPr lang="vi-VN" sz="2000">
                <a:latin typeface="Arial" panose="020B0604020202020204" pitchFamily="34" charset="0"/>
                <a:cs typeface="Arial" panose="020B0604020202020204" pitchFamily="34" charset="0"/>
              </a:rPr>
              <a:t>riêng của nhân vật hiện thời (</a:t>
            </a:r>
            <a:r>
              <a:rPr lang="vi-VN" sz="2000" b="1">
                <a:latin typeface="Arial" panose="020B0604020202020204" pitchFamily="34" charset="0"/>
                <a:cs typeface="Arial" panose="020B0604020202020204" pitchFamily="34" charset="0"/>
              </a:rPr>
              <a:t>For this sprite only</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4) Chọn </a:t>
            </a:r>
            <a:r>
              <a:rPr lang="vi-VN" sz="2000" b="1">
                <a:latin typeface="Arial" panose="020B0604020202020204" pitchFamily="34" charset="0"/>
                <a:cs typeface="Arial" panose="020B0604020202020204" pitchFamily="34" charset="0"/>
              </a:rPr>
              <a:t>OK</a:t>
            </a:r>
            <a:r>
              <a:rPr lang="vi-VN" sz="2000">
                <a:latin typeface="Arial" panose="020B0604020202020204" pitchFamily="34" charset="0"/>
                <a:cs typeface="Arial" panose="020B0604020202020204" pitchFamily="34" charset="0"/>
              </a:rPr>
              <a:t>.</a:t>
            </a:r>
          </a:p>
        </p:txBody>
      </p:sp>
      <p:grpSp>
        <p:nvGrpSpPr>
          <p:cNvPr id="53" name="Google Shape;515;p32"/>
          <p:cNvGrpSpPr/>
          <p:nvPr/>
        </p:nvGrpSpPr>
        <p:grpSpPr>
          <a:xfrm rot="10800000">
            <a:off x="-247330" y="4190577"/>
            <a:ext cx="3320730" cy="316265"/>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roup 65"/>
          <p:cNvGrpSpPr/>
          <p:nvPr/>
        </p:nvGrpSpPr>
        <p:grpSpPr>
          <a:xfrm>
            <a:off x="3913650" y="776857"/>
            <a:ext cx="1222278" cy="445834"/>
            <a:chOff x="447014" y="1016264"/>
            <a:chExt cx="1222278" cy="445834"/>
          </a:xfrm>
        </p:grpSpPr>
        <p:sp>
          <p:nvSpPr>
            <p:cNvPr id="67" name="Google Shape;458;p45"/>
            <p:cNvSpPr txBox="1">
              <a:spLocks/>
            </p:cNvSpPr>
            <p:nvPr/>
          </p:nvSpPr>
          <p:spPr>
            <a:xfrm>
              <a:off x="837379" y="1016264"/>
              <a:ext cx="83191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smtClean="0">
                  <a:solidFill>
                    <a:srgbClr val="C00000"/>
                  </a:solidFill>
                  <a:latin typeface="+mn-lt"/>
                </a:rPr>
                <a:t>Biế</a:t>
              </a:r>
              <a:r>
                <a:rPr lang="en-US" sz="2200" smtClean="0">
                  <a:solidFill>
                    <a:srgbClr val="C00000"/>
                  </a:solidFill>
                  <a:latin typeface="+mn-lt"/>
                </a:rPr>
                <a:t>n</a:t>
              </a:r>
              <a:endParaRPr lang="en-US" sz="2200">
                <a:solidFill>
                  <a:srgbClr val="C00000"/>
                </a:solidFill>
                <a:latin typeface="+mn-lt"/>
              </a:endParaRPr>
            </a:p>
          </p:txBody>
        </p:sp>
        <p:pic>
          <p:nvPicPr>
            <p:cNvPr id="68"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14" y="1071733"/>
              <a:ext cx="390365" cy="390365"/>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r="53657"/>
          <a:stretch/>
        </p:blipFill>
        <p:spPr>
          <a:xfrm>
            <a:off x="7039897" y="2704558"/>
            <a:ext cx="1529331" cy="2016981"/>
          </a:xfrm>
          <a:prstGeom prst="rect">
            <a:avLst/>
          </a:prstGeom>
        </p:spPr>
      </p:pic>
    </p:spTree>
    <p:extLst>
      <p:ext uri="{BB962C8B-B14F-4D97-AF65-F5344CB8AC3E}">
        <p14:creationId xmlns:p14="http://schemas.microsoft.com/office/powerpoint/2010/main" val="6684007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1" name="TextBox 9"/>
          <p:cNvSpPr txBox="1"/>
          <p:nvPr/>
        </p:nvSpPr>
        <p:spPr>
          <a:xfrm>
            <a:off x="431262" y="1215280"/>
            <a:ext cx="8029472"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b="1" i="1">
                <a:solidFill>
                  <a:srgbClr val="7030A0"/>
                </a:solidFill>
                <a:latin typeface="Arial" panose="020B0604020202020204" pitchFamily="34" charset="0"/>
                <a:cs typeface="Arial" panose="020B0604020202020204" pitchFamily="34" charset="0"/>
              </a:rPr>
              <a:t>B</a:t>
            </a:r>
            <a:r>
              <a:rPr lang="vi-VN" sz="2000" b="1" i="1" smtClean="0">
                <a:solidFill>
                  <a:srgbClr val="7030A0"/>
                </a:solidFill>
                <a:latin typeface="Arial" panose="020B0604020202020204" pitchFamily="34" charset="0"/>
                <a:cs typeface="Arial" panose="020B0604020202020204" pitchFamily="34" charset="0"/>
              </a:rPr>
              <a:t>iến </a:t>
            </a:r>
            <a:r>
              <a:rPr lang="vi-VN" sz="2000" b="1" i="1">
                <a:solidFill>
                  <a:srgbClr val="7030A0"/>
                </a:solidFill>
                <a:latin typeface="Arial" panose="020B0604020202020204" pitchFamily="34" charset="0"/>
                <a:cs typeface="Arial" panose="020B0604020202020204" pitchFamily="34" charset="0"/>
              </a:rPr>
              <a:t>có hai lệnh quan trọng</a:t>
            </a:r>
            <a:r>
              <a:rPr lang="vi-VN" sz="2000" b="1" i="1" smtClean="0">
                <a:solidFill>
                  <a:srgbClr val="7030A0"/>
                </a:solidFill>
                <a:latin typeface="Arial" panose="020B0604020202020204" pitchFamily="34" charset="0"/>
                <a:cs typeface="Arial" panose="020B0604020202020204" pitchFamily="34" charset="0"/>
              </a:rPr>
              <a:t>:</a:t>
            </a:r>
            <a:endParaRPr lang="en-US" sz="2000" b="1" i="1" smtClean="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Lệnh set… to…: gán một giá trị cho </a:t>
            </a:r>
            <a:r>
              <a:rPr lang="en-US" sz="2000" smtClean="0">
                <a:latin typeface="Arial" panose="020B0604020202020204" pitchFamily="34" charset="0"/>
                <a:cs typeface="Arial" panose="020B0604020202020204" pitchFamily="34" charset="0"/>
              </a:rPr>
              <a:t>biến:</a:t>
            </a:r>
            <a:endParaRPr lang="en-US"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Lệnh change… by…: tăng hay giảm giá trị của biến </a:t>
            </a:r>
            <a:r>
              <a:rPr lang="en-US" sz="2000" smtClean="0">
                <a:latin typeface="Arial" panose="020B0604020202020204" pitchFamily="34" charset="0"/>
                <a:cs typeface="Arial" panose="020B0604020202020204" pitchFamily="34" charset="0"/>
              </a:rPr>
              <a:t>nhớ:</a:t>
            </a:r>
            <a:endParaRPr lang="en-US" sz="2000">
              <a:latin typeface="Arial" panose="020B0604020202020204" pitchFamily="34" charset="0"/>
              <a:cs typeface="Arial" panose="020B0604020202020204" pitchFamily="34" charset="0"/>
            </a:endParaRPr>
          </a:p>
          <a:p>
            <a:pPr algn="just">
              <a:lnSpc>
                <a:spcPct val="150000"/>
              </a:lnSpc>
            </a:pPr>
            <a:endParaRPr lang="en-US" sz="2000" smtClean="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 </a:t>
            </a:r>
            <a:endParaRPr lang="vi-VN" sz="2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076" y="1796469"/>
            <a:ext cx="1343842" cy="335961"/>
          </a:xfrm>
          <a:prstGeom prst="rect">
            <a:avLst/>
          </a:prstGeom>
        </p:spPr>
      </p:pic>
      <p:pic>
        <p:nvPicPr>
          <p:cNvPr id="3" name="Picture 2"/>
          <p:cNvPicPr>
            <a:picLocks noChangeAspect="1"/>
          </p:cNvPicPr>
          <p:nvPr/>
        </p:nvPicPr>
        <p:blipFill>
          <a:blip r:embed="rId4"/>
          <a:stretch>
            <a:fillRect/>
          </a:stretch>
        </p:blipFill>
        <p:spPr>
          <a:xfrm>
            <a:off x="7281016" y="2247628"/>
            <a:ext cx="1477012" cy="335960"/>
          </a:xfrm>
          <a:prstGeom prst="rect">
            <a:avLst/>
          </a:prstGeom>
        </p:spPr>
      </p:pic>
      <p:sp>
        <p:nvSpPr>
          <p:cNvPr id="67" name="TextBox 9"/>
          <p:cNvSpPr txBox="1"/>
          <p:nvPr/>
        </p:nvSpPr>
        <p:spPr>
          <a:xfrm>
            <a:off x="431262" y="2740172"/>
            <a:ext cx="660863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a:latin typeface="Arial" panose="020B0604020202020204" pitchFamily="34" charset="0"/>
                <a:cs typeface="Arial" panose="020B0604020202020204" pitchFamily="34" charset="0"/>
              </a:rPr>
              <a:t>L</a:t>
            </a:r>
            <a:r>
              <a:rPr lang="vi-VN" sz="2000" smtClean="0">
                <a:latin typeface="Arial" panose="020B0604020202020204" pitchFamily="34" charset="0"/>
                <a:cs typeface="Arial" panose="020B0604020202020204" pitchFamily="34" charset="0"/>
              </a:rPr>
              <a:t>à </a:t>
            </a:r>
            <a:r>
              <a:rPr lang="vi-VN" sz="2000">
                <a:latin typeface="Arial" panose="020B0604020202020204" pitchFamily="34" charset="0"/>
                <a:cs typeface="Arial" panose="020B0604020202020204" pitchFamily="34" charset="0"/>
              </a:rPr>
              <a:t>đại lượng có thể thay đổi giá trị trong quá trình thực hiện chương trình.</a:t>
            </a:r>
            <a:endParaRPr lang="en-US" sz="2000">
              <a:latin typeface="Arial" panose="020B0604020202020204" pitchFamily="34" charset="0"/>
              <a:cs typeface="Arial" panose="020B0604020202020204" pitchFamily="34" charset="0"/>
            </a:endParaRPr>
          </a:p>
        </p:txBody>
      </p:sp>
      <p:grpSp>
        <p:nvGrpSpPr>
          <p:cNvPr id="93" name="Google Shape;452;p29"/>
          <p:cNvGrpSpPr/>
          <p:nvPr/>
        </p:nvGrpSpPr>
        <p:grpSpPr>
          <a:xfrm>
            <a:off x="8601233" y="788404"/>
            <a:ext cx="444079" cy="728003"/>
            <a:chOff x="2771692" y="3497697"/>
            <a:chExt cx="836668" cy="1371596"/>
          </a:xfrm>
        </p:grpSpPr>
        <p:sp>
          <p:nvSpPr>
            <p:cNvPr id="94"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515;p32"/>
          <p:cNvGrpSpPr/>
          <p:nvPr/>
        </p:nvGrpSpPr>
        <p:grpSpPr>
          <a:xfrm rot="10800000">
            <a:off x="-247330" y="4190577"/>
            <a:ext cx="3320730" cy="316265"/>
            <a:chOff x="4572050" y="100025"/>
            <a:chExt cx="3657590" cy="348347"/>
          </a:xfrm>
        </p:grpSpPr>
        <p:sp>
          <p:nvSpPr>
            <p:cNvPr id="105"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roup 117"/>
          <p:cNvGrpSpPr/>
          <p:nvPr/>
        </p:nvGrpSpPr>
        <p:grpSpPr>
          <a:xfrm>
            <a:off x="3913650" y="776857"/>
            <a:ext cx="1222278" cy="445834"/>
            <a:chOff x="447014" y="1016264"/>
            <a:chExt cx="1222278" cy="445834"/>
          </a:xfrm>
        </p:grpSpPr>
        <p:sp>
          <p:nvSpPr>
            <p:cNvPr id="119" name="Google Shape;458;p45"/>
            <p:cNvSpPr txBox="1">
              <a:spLocks/>
            </p:cNvSpPr>
            <p:nvPr/>
          </p:nvSpPr>
          <p:spPr>
            <a:xfrm>
              <a:off x="837379" y="1016264"/>
              <a:ext cx="83191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smtClean="0">
                  <a:solidFill>
                    <a:srgbClr val="C00000"/>
                  </a:solidFill>
                  <a:latin typeface="+mn-lt"/>
                </a:rPr>
                <a:t>Biế</a:t>
              </a:r>
              <a:r>
                <a:rPr lang="en-US" sz="2200" smtClean="0">
                  <a:solidFill>
                    <a:srgbClr val="C00000"/>
                  </a:solidFill>
                  <a:latin typeface="+mn-lt"/>
                </a:rPr>
                <a:t>n</a:t>
              </a:r>
              <a:endParaRPr lang="en-US" sz="2200">
                <a:solidFill>
                  <a:srgbClr val="C00000"/>
                </a:solidFill>
                <a:latin typeface="+mn-lt"/>
              </a:endParaRPr>
            </a:p>
          </p:txBody>
        </p:sp>
        <p:pic>
          <p:nvPicPr>
            <p:cNvPr id="120" name="Picture 2" descr="https://cdn-icons-png.flaticon.com/512/5330/533021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4" y="1071733"/>
              <a:ext cx="390365" cy="39036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r="53657"/>
          <a:stretch/>
        </p:blipFill>
        <p:spPr>
          <a:xfrm>
            <a:off x="7039897" y="2704558"/>
            <a:ext cx="1529331" cy="2016981"/>
          </a:xfrm>
          <a:prstGeom prst="rect">
            <a:avLst/>
          </a:prstGeom>
        </p:spPr>
      </p:pic>
    </p:spTree>
    <p:extLst>
      <p:ext uri="{BB962C8B-B14F-4D97-AF65-F5344CB8AC3E}">
        <p14:creationId xmlns:p14="http://schemas.microsoft.com/office/powerpoint/2010/main" val="4199389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randombar(horizontal)">
                                      <p:cBhvr>
                                        <p:cTn id="1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06350"/>
            <a:ext cx="9144000" cy="685800"/>
          </a:xfrm>
          <a:prstGeom prst="rect">
            <a:avLst/>
          </a:prstGeom>
        </p:spPr>
        <p:txBody>
          <a:bodyPr spcFirstLastPara="1" wrap="square" lIns="91425" tIns="91425" rIns="91425" bIns="91425" anchor="t" anchorCtr="0">
            <a:noAutofit/>
          </a:bodyPr>
          <a:lstStyle/>
          <a:p>
            <a:pPr lvl="0"/>
            <a:r>
              <a:rPr lang="en-US" sz="2000" b="1">
                <a:solidFill>
                  <a:srgbClr val="002060"/>
                </a:solidFill>
              </a:rPr>
              <a:t>Phiếu </a:t>
            </a:r>
            <a:r>
              <a:rPr lang="en-US" sz="2000" b="1" smtClean="0">
                <a:solidFill>
                  <a:srgbClr val="002060"/>
                </a:solidFill>
              </a:rPr>
              <a:t>bài </a:t>
            </a:r>
            <a:r>
              <a:rPr lang="en-US" sz="2000" b="1">
                <a:solidFill>
                  <a:srgbClr val="002060"/>
                </a:solidFill>
              </a:rPr>
              <a:t>tập số 1. Các lệnh của biến </a:t>
            </a:r>
            <a:endParaRPr sz="2000" b="1">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61317441"/>
              </p:ext>
            </p:extLst>
          </p:nvPr>
        </p:nvGraphicFramePr>
        <p:xfrm>
          <a:off x="488949" y="1227050"/>
          <a:ext cx="8166101" cy="3459249"/>
        </p:xfrm>
        <a:graphic>
          <a:graphicData uri="http://schemas.openxmlformats.org/drawingml/2006/table">
            <a:tbl>
              <a:tblPr>
                <a:tableStyleId>{AA98136E-D558-4BC9-8C00-ECC0581DE729}</a:tableStyleId>
              </a:tblPr>
              <a:tblGrid>
                <a:gridCol w="3259920">
                  <a:extLst>
                    <a:ext uri="{9D8B030D-6E8A-4147-A177-3AD203B41FA5}">
                      <a16:colId xmlns:a16="http://schemas.microsoft.com/office/drawing/2014/main" val="3554214563"/>
                    </a:ext>
                  </a:extLst>
                </a:gridCol>
                <a:gridCol w="3259920">
                  <a:extLst>
                    <a:ext uri="{9D8B030D-6E8A-4147-A177-3AD203B41FA5}">
                      <a16:colId xmlns:a16="http://schemas.microsoft.com/office/drawing/2014/main" val="733232943"/>
                    </a:ext>
                  </a:extLst>
                </a:gridCol>
                <a:gridCol w="1646261">
                  <a:extLst>
                    <a:ext uri="{9D8B030D-6E8A-4147-A177-3AD203B41FA5}">
                      <a16:colId xmlns:a16="http://schemas.microsoft.com/office/drawing/2014/main" val="2503942535"/>
                    </a:ext>
                  </a:extLst>
                </a:gridCol>
              </a:tblGrid>
              <a:tr h="564065">
                <a:tc>
                  <a:txBody>
                    <a:bodyPr/>
                    <a:lstStyle/>
                    <a:p>
                      <a:pPr marL="0" marR="0" algn="ctr">
                        <a:lnSpc>
                          <a:spcPct val="150000"/>
                        </a:lnSpc>
                        <a:spcBef>
                          <a:spcPts val="0"/>
                        </a:spcBef>
                        <a:spcAft>
                          <a:spcPts val="0"/>
                        </a:spcAft>
                      </a:pPr>
                      <a:r>
                        <a:rPr lang="vi-VN" sz="2000" b="1">
                          <a:solidFill>
                            <a:srgbClr val="000000"/>
                          </a:solidFill>
                          <a:effectLst/>
                          <a:latin typeface="+mn-lt"/>
                        </a:rPr>
                        <a:t>Lệnh</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gridSpan="2">
                  <a:txBody>
                    <a:bodyPr/>
                    <a:lstStyle/>
                    <a:p>
                      <a:pPr marL="0" marR="0" algn="ctr">
                        <a:lnSpc>
                          <a:spcPct val="150000"/>
                        </a:lnSpc>
                        <a:spcBef>
                          <a:spcPts val="0"/>
                        </a:spcBef>
                        <a:spcAft>
                          <a:spcPts val="0"/>
                        </a:spcAft>
                      </a:pPr>
                      <a:r>
                        <a:rPr lang="vi-VN" sz="2000" b="1">
                          <a:solidFill>
                            <a:srgbClr val="000000"/>
                          </a:solidFill>
                          <a:effectLst/>
                          <a:latin typeface="+mn-lt"/>
                        </a:rPr>
                        <a:t>Ví dụ</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hMerge="1">
                  <a:txBody>
                    <a:bodyPr/>
                    <a:lstStyle/>
                    <a:p>
                      <a:endParaRPr lang="en-US"/>
                    </a:p>
                  </a:txBody>
                  <a:tcPr/>
                </a:tc>
                <a:extLst>
                  <a:ext uri="{0D108BD9-81ED-4DB2-BD59-A6C34878D82A}">
                    <a16:rowId xmlns:a16="http://schemas.microsoft.com/office/drawing/2014/main" val="116840940"/>
                  </a:ext>
                </a:extLst>
              </a:tr>
              <a:tr h="723796">
                <a:tc rowSpan="4">
                  <a:txBody>
                    <a:bodyPr/>
                    <a:lstStyle/>
                    <a:p>
                      <a:pPr marL="0" marR="0" algn="ctr">
                        <a:lnSpc>
                          <a:spcPct val="150000"/>
                        </a:lnSpc>
                        <a:spcBef>
                          <a:spcPts val="0"/>
                        </a:spcBef>
                        <a:spcAft>
                          <a:spcPts val="0"/>
                        </a:spcAft>
                      </a:pPr>
                      <a:r>
                        <a:rPr lang="vi-VN" sz="2000">
                          <a:effectLst/>
                          <a:latin typeface="+mn-lt"/>
                        </a:rPr>
                        <a:t>Lệnh set… to…: </a:t>
                      </a:r>
                      <a:endParaRPr lang="en-US" sz="2000" smtClean="0">
                        <a:effectLst/>
                        <a:latin typeface="+mn-lt"/>
                      </a:endParaRPr>
                    </a:p>
                    <a:p>
                      <a:pPr marL="0" marR="0" algn="ctr">
                        <a:lnSpc>
                          <a:spcPct val="150000"/>
                        </a:lnSpc>
                        <a:spcBef>
                          <a:spcPts val="0"/>
                        </a:spcBef>
                        <a:spcAft>
                          <a:spcPts val="0"/>
                        </a:spcAft>
                      </a:pPr>
                      <a:r>
                        <a:rPr lang="vi-VN" sz="2000" smtClean="0">
                          <a:effectLst/>
                          <a:latin typeface="+mn-lt"/>
                        </a:rPr>
                        <a:t>gán </a:t>
                      </a:r>
                      <a:r>
                        <a:rPr lang="vi-VN" sz="2000">
                          <a:effectLst/>
                          <a:latin typeface="+mn-lt"/>
                        </a:rPr>
                        <a:t>một giá trị cho biến</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76995199"/>
                  </a:ext>
                </a:extLst>
              </a:tr>
              <a:tr h="723796">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40912659"/>
                  </a:ext>
                </a:extLst>
              </a:tr>
              <a:tr h="723796">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7510831"/>
                  </a:ext>
                </a:extLst>
              </a:tr>
              <a:tr h="723796">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20607269"/>
                  </a:ext>
                </a:extLst>
              </a:tr>
            </a:tbl>
          </a:graphicData>
        </a:graphic>
      </p:graphicFrame>
      <p:pic>
        <p:nvPicPr>
          <p:cNvPr id="16" name="image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858" y="1869988"/>
            <a:ext cx="1825108" cy="57635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858" y="2564566"/>
            <a:ext cx="18192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6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931" y="3282869"/>
            <a:ext cx="1599979" cy="62555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7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3587" y="4007603"/>
            <a:ext cx="1596232" cy="61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92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06350"/>
            <a:ext cx="9144000" cy="685800"/>
          </a:xfrm>
          <a:prstGeom prst="rect">
            <a:avLst/>
          </a:prstGeom>
        </p:spPr>
        <p:txBody>
          <a:bodyPr spcFirstLastPara="1" wrap="square" lIns="91425" tIns="91425" rIns="91425" bIns="91425" anchor="t" anchorCtr="0">
            <a:noAutofit/>
          </a:bodyPr>
          <a:lstStyle/>
          <a:p>
            <a:pPr lvl="0"/>
            <a:r>
              <a:rPr lang="en-US" sz="2000" b="1">
                <a:solidFill>
                  <a:srgbClr val="002060"/>
                </a:solidFill>
              </a:rPr>
              <a:t>Phiếu </a:t>
            </a:r>
            <a:r>
              <a:rPr lang="en-US" sz="2000" b="1" smtClean="0">
                <a:solidFill>
                  <a:srgbClr val="002060"/>
                </a:solidFill>
              </a:rPr>
              <a:t>bài </a:t>
            </a:r>
            <a:r>
              <a:rPr lang="en-US" sz="2000" b="1">
                <a:solidFill>
                  <a:srgbClr val="002060"/>
                </a:solidFill>
              </a:rPr>
              <a:t>tập số 1. Các lệnh của biến </a:t>
            </a:r>
            <a:endParaRPr sz="2000" b="1">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12853688"/>
              </p:ext>
            </p:extLst>
          </p:nvPr>
        </p:nvGraphicFramePr>
        <p:xfrm>
          <a:off x="488949" y="1227050"/>
          <a:ext cx="8166101" cy="3459249"/>
        </p:xfrm>
        <a:graphic>
          <a:graphicData uri="http://schemas.openxmlformats.org/drawingml/2006/table">
            <a:tbl>
              <a:tblPr>
                <a:tableStyleId>{AA98136E-D558-4BC9-8C00-ECC0581DE729}</a:tableStyleId>
              </a:tblPr>
              <a:tblGrid>
                <a:gridCol w="3259920">
                  <a:extLst>
                    <a:ext uri="{9D8B030D-6E8A-4147-A177-3AD203B41FA5}">
                      <a16:colId xmlns:a16="http://schemas.microsoft.com/office/drawing/2014/main" val="3554214563"/>
                    </a:ext>
                  </a:extLst>
                </a:gridCol>
                <a:gridCol w="3259920">
                  <a:extLst>
                    <a:ext uri="{9D8B030D-6E8A-4147-A177-3AD203B41FA5}">
                      <a16:colId xmlns:a16="http://schemas.microsoft.com/office/drawing/2014/main" val="733232943"/>
                    </a:ext>
                  </a:extLst>
                </a:gridCol>
                <a:gridCol w="1646261">
                  <a:extLst>
                    <a:ext uri="{9D8B030D-6E8A-4147-A177-3AD203B41FA5}">
                      <a16:colId xmlns:a16="http://schemas.microsoft.com/office/drawing/2014/main" val="2503942535"/>
                    </a:ext>
                  </a:extLst>
                </a:gridCol>
              </a:tblGrid>
              <a:tr h="575429">
                <a:tc>
                  <a:txBody>
                    <a:bodyPr/>
                    <a:lstStyle/>
                    <a:p>
                      <a:pPr marL="0" marR="0" algn="ctr">
                        <a:lnSpc>
                          <a:spcPct val="150000"/>
                        </a:lnSpc>
                        <a:spcBef>
                          <a:spcPts val="0"/>
                        </a:spcBef>
                        <a:spcAft>
                          <a:spcPts val="0"/>
                        </a:spcAft>
                      </a:pPr>
                      <a:r>
                        <a:rPr lang="vi-VN" sz="2000" b="1">
                          <a:solidFill>
                            <a:srgbClr val="000000"/>
                          </a:solidFill>
                          <a:effectLst/>
                          <a:latin typeface="+mn-lt"/>
                        </a:rPr>
                        <a:t>Lệnh</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gridSpan="2">
                  <a:txBody>
                    <a:bodyPr/>
                    <a:lstStyle/>
                    <a:p>
                      <a:pPr marL="0" marR="0" algn="ctr">
                        <a:lnSpc>
                          <a:spcPct val="150000"/>
                        </a:lnSpc>
                        <a:spcBef>
                          <a:spcPts val="0"/>
                        </a:spcBef>
                        <a:spcAft>
                          <a:spcPts val="0"/>
                        </a:spcAft>
                      </a:pPr>
                      <a:r>
                        <a:rPr lang="vi-VN" sz="2000" b="1">
                          <a:solidFill>
                            <a:srgbClr val="000000"/>
                          </a:solidFill>
                          <a:effectLst/>
                          <a:latin typeface="+mn-lt"/>
                        </a:rPr>
                        <a:t>Ví dụ</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hMerge="1">
                  <a:txBody>
                    <a:bodyPr/>
                    <a:lstStyle/>
                    <a:p>
                      <a:endParaRPr lang="en-US"/>
                    </a:p>
                  </a:txBody>
                  <a:tcPr/>
                </a:tc>
                <a:extLst>
                  <a:ext uri="{0D108BD9-81ED-4DB2-BD59-A6C34878D82A}">
                    <a16:rowId xmlns:a16="http://schemas.microsoft.com/office/drawing/2014/main" val="116840940"/>
                  </a:ext>
                </a:extLst>
              </a:tr>
              <a:tr h="720955">
                <a:tc rowSpan="4">
                  <a:txBody>
                    <a:bodyPr/>
                    <a:lstStyle/>
                    <a:p>
                      <a:pPr marL="0" marR="0" algn="ctr">
                        <a:lnSpc>
                          <a:spcPct val="150000"/>
                        </a:lnSpc>
                        <a:spcBef>
                          <a:spcPts val="0"/>
                        </a:spcBef>
                        <a:spcAft>
                          <a:spcPts val="0"/>
                        </a:spcAft>
                      </a:pPr>
                      <a:r>
                        <a:rPr lang="vi-VN" sz="2000" smtClean="0">
                          <a:effectLst/>
                          <a:latin typeface="+mn-lt"/>
                        </a:rPr>
                        <a:t>Lệnh change… by…: </a:t>
                      </a:r>
                      <a:endParaRPr lang="en-US" sz="2000" smtClean="0">
                        <a:effectLst/>
                        <a:latin typeface="+mn-lt"/>
                      </a:endParaRPr>
                    </a:p>
                    <a:p>
                      <a:pPr marL="0" marR="0" algn="ctr">
                        <a:lnSpc>
                          <a:spcPct val="150000"/>
                        </a:lnSpc>
                        <a:spcBef>
                          <a:spcPts val="0"/>
                        </a:spcBef>
                        <a:spcAft>
                          <a:spcPts val="0"/>
                        </a:spcAft>
                      </a:pPr>
                      <a:r>
                        <a:rPr lang="vi-VN" sz="2000" smtClean="0">
                          <a:effectLst/>
                          <a:latin typeface="+mn-lt"/>
                        </a:rPr>
                        <a:t>tăng hay giảm giá trị </a:t>
                      </a:r>
                      <a:endParaRPr lang="en-US" sz="2000" smtClean="0">
                        <a:effectLst/>
                        <a:latin typeface="+mn-lt"/>
                      </a:endParaRPr>
                    </a:p>
                    <a:p>
                      <a:pPr marL="0" marR="0" algn="ctr">
                        <a:lnSpc>
                          <a:spcPct val="150000"/>
                        </a:lnSpc>
                        <a:spcBef>
                          <a:spcPts val="0"/>
                        </a:spcBef>
                        <a:spcAft>
                          <a:spcPts val="0"/>
                        </a:spcAft>
                      </a:pPr>
                      <a:r>
                        <a:rPr lang="vi-VN" sz="2000" smtClean="0">
                          <a:effectLst/>
                          <a:latin typeface="+mn-lt"/>
                        </a:rPr>
                        <a:t>của biến nhớ</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76995199"/>
                  </a:ext>
                </a:extLst>
              </a:tr>
              <a:tr h="720955">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40912659"/>
                  </a:ext>
                </a:extLst>
              </a:tr>
              <a:tr h="720955">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7510831"/>
                  </a:ext>
                </a:extLst>
              </a:tr>
              <a:tr h="720955">
                <a:tc vMerge="1">
                  <a:txBody>
                    <a:bodyPr/>
                    <a:lstStyle/>
                    <a:p>
                      <a:endParaRPr lang="en-US"/>
                    </a:p>
                  </a:txBody>
                  <a:tcPr/>
                </a:tc>
                <a:tc>
                  <a:txBody>
                    <a:bodyPr/>
                    <a:lstStyle/>
                    <a:p>
                      <a:pPr marL="0" marR="0" algn="ctr">
                        <a:lnSpc>
                          <a:spcPct val="150000"/>
                        </a:lnSpc>
                        <a:spcBef>
                          <a:spcPts val="0"/>
                        </a:spcBef>
                        <a:spcAft>
                          <a:spcPts val="0"/>
                        </a:spcAft>
                      </a:pPr>
                      <a:endParaRPr lang="vi-VN"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 </a:t>
                      </a:r>
                      <a:endParaRPr lang="en-US" sz="200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20607269"/>
                  </a:ext>
                </a:extLst>
              </a:tr>
            </a:tbl>
          </a:graphicData>
        </a:graphic>
      </p:graphicFrame>
      <p:pic>
        <p:nvPicPr>
          <p:cNvPr id="1028" name="image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912850"/>
            <a:ext cx="1732058" cy="5107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508" y="2584165"/>
            <a:ext cx="1854192" cy="5995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1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751" y="3321372"/>
            <a:ext cx="1909706" cy="588456"/>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508" y="4053285"/>
            <a:ext cx="1909706" cy="59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64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horizontal)">
                                      <p:cBhvr>
                                        <p:cTn id="10" dur="500"/>
                                        <p:tgtEl>
                                          <p:spTgt spid="1028"/>
                                        </p:tgtEl>
                                      </p:cBhvr>
                                    </p:animEffect>
                                  </p:childTnLst>
                                </p:cTn>
                              </p:par>
                              <p:par>
                                <p:cTn id="11" presetID="14"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randombar(horizontal)">
                                      <p:cBhvr>
                                        <p:cTn id="13" dur="500"/>
                                        <p:tgtEl>
                                          <p:spTgt spid="1027"/>
                                        </p:tgtEl>
                                      </p:cBhvr>
                                    </p:animEffect>
                                  </p:childTnLst>
                                </p:cTn>
                              </p:par>
                              <p:par>
                                <p:cTn id="14" presetID="14" presetClass="entr" presetSubtype="1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nodeType="with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randombar(horizontal)">
                                      <p:cBhvr>
                                        <p:cTn id="1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3" name="Table 2"/>
          <p:cNvGraphicFramePr>
            <a:graphicFrameLocks noGrp="1"/>
          </p:cNvGraphicFramePr>
          <p:nvPr/>
        </p:nvGraphicFramePr>
        <p:xfrm>
          <a:off x="403225" y="1130248"/>
          <a:ext cx="8337550" cy="3632251"/>
        </p:xfrm>
        <a:graphic>
          <a:graphicData uri="http://schemas.openxmlformats.org/drawingml/2006/table">
            <a:tbl>
              <a:tblPr>
                <a:tableStyleId>{AA98136E-D558-4BC9-8C00-ECC0581DE729}</a:tableStyleId>
              </a:tblPr>
              <a:tblGrid>
                <a:gridCol w="1380948">
                  <a:extLst>
                    <a:ext uri="{9D8B030D-6E8A-4147-A177-3AD203B41FA5}">
                      <a16:colId xmlns:a16="http://schemas.microsoft.com/office/drawing/2014/main" val="3554214563"/>
                    </a:ext>
                  </a:extLst>
                </a:gridCol>
                <a:gridCol w="2331914">
                  <a:extLst>
                    <a:ext uri="{9D8B030D-6E8A-4147-A177-3AD203B41FA5}">
                      <a16:colId xmlns:a16="http://schemas.microsoft.com/office/drawing/2014/main" val="733232943"/>
                    </a:ext>
                  </a:extLst>
                </a:gridCol>
                <a:gridCol w="4624688">
                  <a:extLst>
                    <a:ext uri="{9D8B030D-6E8A-4147-A177-3AD203B41FA5}">
                      <a16:colId xmlns:a16="http://schemas.microsoft.com/office/drawing/2014/main" val="2503942535"/>
                    </a:ext>
                  </a:extLst>
                </a:gridCol>
              </a:tblGrid>
              <a:tr h="535209">
                <a:tc>
                  <a:txBody>
                    <a:bodyPr/>
                    <a:lstStyle/>
                    <a:p>
                      <a:pPr marL="0" marR="0" algn="ctr">
                        <a:lnSpc>
                          <a:spcPct val="150000"/>
                        </a:lnSpc>
                        <a:spcBef>
                          <a:spcPts val="0"/>
                        </a:spcBef>
                        <a:spcAft>
                          <a:spcPts val="0"/>
                        </a:spcAft>
                      </a:pPr>
                      <a:r>
                        <a:rPr lang="vi-VN" sz="2000" b="1">
                          <a:solidFill>
                            <a:srgbClr val="000000"/>
                          </a:solidFill>
                          <a:effectLst/>
                          <a:latin typeface="+mn-lt"/>
                        </a:rPr>
                        <a:t>Lệnh</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gridSpan="2">
                  <a:txBody>
                    <a:bodyPr/>
                    <a:lstStyle/>
                    <a:p>
                      <a:pPr marL="0" marR="0" algn="ctr">
                        <a:lnSpc>
                          <a:spcPct val="150000"/>
                        </a:lnSpc>
                        <a:spcBef>
                          <a:spcPts val="0"/>
                        </a:spcBef>
                        <a:spcAft>
                          <a:spcPts val="0"/>
                        </a:spcAft>
                      </a:pPr>
                      <a:r>
                        <a:rPr lang="vi-VN" sz="2000" b="1">
                          <a:solidFill>
                            <a:srgbClr val="000000"/>
                          </a:solidFill>
                          <a:effectLst/>
                          <a:latin typeface="+mn-lt"/>
                        </a:rPr>
                        <a:t>Ví dụ</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hMerge="1">
                  <a:txBody>
                    <a:bodyPr/>
                    <a:lstStyle/>
                    <a:p>
                      <a:endParaRPr lang="en-US"/>
                    </a:p>
                  </a:txBody>
                  <a:tcPr/>
                </a:tc>
                <a:extLst>
                  <a:ext uri="{0D108BD9-81ED-4DB2-BD59-A6C34878D82A}">
                    <a16:rowId xmlns:a16="http://schemas.microsoft.com/office/drawing/2014/main" val="116840940"/>
                  </a:ext>
                </a:extLst>
              </a:tr>
              <a:tr h="535209">
                <a:tc rowSpan="4">
                  <a:txBody>
                    <a:bodyPr/>
                    <a:lstStyle/>
                    <a:p>
                      <a:pPr marL="0" marR="0" algn="ctr">
                        <a:lnSpc>
                          <a:spcPct val="150000"/>
                        </a:lnSpc>
                        <a:spcBef>
                          <a:spcPts val="0"/>
                        </a:spcBef>
                        <a:spcAft>
                          <a:spcPts val="0"/>
                        </a:spcAft>
                      </a:pPr>
                      <a:r>
                        <a:rPr lang="vi-VN" sz="2000" smtClean="0">
                          <a:effectLst/>
                          <a:latin typeface="+mn-lt"/>
                        </a:rPr>
                        <a:t>Lệnh set… to…: gán một giá trị cho biến</a:t>
                      </a: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Gán giá trị 18 cho biến s.</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76995199"/>
                  </a:ext>
                </a:extLst>
              </a:tr>
              <a:tr h="1013312">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Yêu cầu nhập giá trị từ bàn phím, gán giá trị vừa nhập từ bàn phím cho biến s.</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40912659"/>
                  </a:ext>
                </a:extLst>
              </a:tr>
              <a:tr h="535209">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pt-BR" sz="2000" i="0" smtClean="0">
                          <a:effectLst/>
                          <a:latin typeface="+mn-lt"/>
                        </a:rPr>
                        <a:t>Gán giá trị 18 cho biến r.</a:t>
                      </a:r>
                      <a:r>
                        <a:rPr lang="vi-VN" sz="2000" i="0">
                          <a:effectLst/>
                          <a:latin typeface="+mn-lt"/>
                        </a:rPr>
                        <a:t> </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7510831"/>
                  </a:ext>
                </a:extLst>
              </a:tr>
              <a:tr h="1013312">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smtClean="0">
                          <a:effectLst/>
                          <a:latin typeface="+mn-lt"/>
                        </a:rPr>
                        <a:t>Yêu cầu nhập giá trị từ bàn phím, gán giá trị vừa nhập từ bàn phím cho biến r.</a:t>
                      </a:r>
                      <a:r>
                        <a:rPr lang="vi-VN" sz="2000" i="0">
                          <a:effectLst/>
                          <a:latin typeface="+mn-lt"/>
                        </a:rPr>
                        <a:t> </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20607269"/>
                  </a:ext>
                </a:extLst>
              </a:tr>
            </a:tbl>
          </a:graphicData>
        </a:graphic>
      </p:graphicFrame>
      <p:pic>
        <p:nvPicPr>
          <p:cNvPr id="6" name="image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833" y="1704888"/>
            <a:ext cx="1400052" cy="4421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0" y="684022"/>
            <a:ext cx="9144000" cy="400110"/>
            <a:chOff x="-1966625" y="889138"/>
            <a:chExt cx="9144000" cy="400110"/>
          </a:xfrm>
        </p:grpSpPr>
        <p:sp>
          <p:nvSpPr>
            <p:cNvPr id="11" name="TextBox 10">
              <a:extLst>
                <a:ext uri="{FF2B5EF4-FFF2-40B4-BE49-F238E27FC236}">
                  <a16:creationId xmlns:a16="http://schemas.microsoft.com/office/drawing/2014/main" id="{126B4565-CBF5-CE30-D63A-8DCCD48ED114}"/>
                </a:ext>
              </a:extLst>
            </p:cNvPr>
            <p:cNvSpPr txBox="1"/>
            <p:nvPr/>
          </p:nvSpPr>
          <p:spPr>
            <a:xfrm>
              <a:off x="-1966625" y="889138"/>
              <a:ext cx="9144000" cy="400110"/>
            </a:xfrm>
            <a:prstGeom prst="rect">
              <a:avLst/>
            </a:prstGeom>
            <a:noFill/>
          </p:spPr>
          <p:txBody>
            <a:bodyPr wrap="square">
              <a:spAutoFit/>
            </a:bodyPr>
            <a:lstStyle/>
            <a:p>
              <a:pPr algn="ctr"/>
              <a:r>
                <a:rPr lang="en-US" sz="2000" b="1" smtClean="0">
                  <a:solidFill>
                    <a:srgbClr val="C00000"/>
                  </a:solidFill>
                </a:rPr>
                <a:t>   Hướng dẫn trả lời:</a:t>
              </a:r>
              <a:endParaRPr lang="en-US" sz="2000" b="1">
                <a:solidFill>
                  <a:srgbClr val="C000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pic>
        <p:nvPicPr>
          <p:cNvPr id="13" name="image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71" y="2391876"/>
            <a:ext cx="1850782" cy="61046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6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9085" y="3247210"/>
            <a:ext cx="1227354" cy="479868"/>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7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7519" y="3929515"/>
            <a:ext cx="1730257" cy="66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07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3490949"/>
              </p:ext>
            </p:extLst>
          </p:nvPr>
        </p:nvGraphicFramePr>
        <p:xfrm>
          <a:off x="403225" y="1130248"/>
          <a:ext cx="8337550" cy="3597306"/>
        </p:xfrm>
        <a:graphic>
          <a:graphicData uri="http://schemas.openxmlformats.org/drawingml/2006/table">
            <a:tbl>
              <a:tblPr>
                <a:tableStyleId>{AA98136E-D558-4BC9-8C00-ECC0581DE729}</a:tableStyleId>
              </a:tblPr>
              <a:tblGrid>
                <a:gridCol w="2006146">
                  <a:extLst>
                    <a:ext uri="{9D8B030D-6E8A-4147-A177-3AD203B41FA5}">
                      <a16:colId xmlns:a16="http://schemas.microsoft.com/office/drawing/2014/main" val="3554214563"/>
                    </a:ext>
                  </a:extLst>
                </a:gridCol>
                <a:gridCol w="2206172">
                  <a:extLst>
                    <a:ext uri="{9D8B030D-6E8A-4147-A177-3AD203B41FA5}">
                      <a16:colId xmlns:a16="http://schemas.microsoft.com/office/drawing/2014/main" val="733232943"/>
                    </a:ext>
                  </a:extLst>
                </a:gridCol>
                <a:gridCol w="4125232">
                  <a:extLst>
                    <a:ext uri="{9D8B030D-6E8A-4147-A177-3AD203B41FA5}">
                      <a16:colId xmlns:a16="http://schemas.microsoft.com/office/drawing/2014/main" val="2503942535"/>
                    </a:ext>
                  </a:extLst>
                </a:gridCol>
              </a:tblGrid>
              <a:tr h="685470">
                <a:tc>
                  <a:txBody>
                    <a:bodyPr/>
                    <a:lstStyle/>
                    <a:p>
                      <a:pPr marL="0" marR="0" algn="ctr">
                        <a:lnSpc>
                          <a:spcPct val="150000"/>
                        </a:lnSpc>
                        <a:spcBef>
                          <a:spcPts val="0"/>
                        </a:spcBef>
                        <a:spcAft>
                          <a:spcPts val="0"/>
                        </a:spcAft>
                      </a:pPr>
                      <a:r>
                        <a:rPr lang="vi-VN" sz="2000" b="1">
                          <a:solidFill>
                            <a:srgbClr val="000000"/>
                          </a:solidFill>
                          <a:effectLst/>
                          <a:latin typeface="+mn-lt"/>
                        </a:rPr>
                        <a:t>Lệnh</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gridSpan="2">
                  <a:txBody>
                    <a:bodyPr/>
                    <a:lstStyle/>
                    <a:p>
                      <a:pPr marL="0" marR="0" algn="ctr">
                        <a:lnSpc>
                          <a:spcPct val="150000"/>
                        </a:lnSpc>
                        <a:spcBef>
                          <a:spcPts val="0"/>
                        </a:spcBef>
                        <a:spcAft>
                          <a:spcPts val="0"/>
                        </a:spcAft>
                      </a:pPr>
                      <a:r>
                        <a:rPr lang="vi-VN" sz="2000" b="1">
                          <a:solidFill>
                            <a:srgbClr val="000000"/>
                          </a:solidFill>
                          <a:effectLst/>
                          <a:latin typeface="+mn-lt"/>
                        </a:rPr>
                        <a:t>Ví dụ</a:t>
                      </a:r>
                      <a:endParaRPr lang="en-US" sz="2000" b="1">
                        <a:solidFill>
                          <a:srgbClr val="000000"/>
                        </a:solidFill>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9A88"/>
                    </a:solidFill>
                  </a:tcPr>
                </a:tc>
                <a:tc hMerge="1">
                  <a:txBody>
                    <a:bodyPr/>
                    <a:lstStyle/>
                    <a:p>
                      <a:endParaRPr lang="en-US"/>
                    </a:p>
                  </a:txBody>
                  <a:tcPr/>
                </a:tc>
                <a:extLst>
                  <a:ext uri="{0D108BD9-81ED-4DB2-BD59-A6C34878D82A}">
                    <a16:rowId xmlns:a16="http://schemas.microsoft.com/office/drawing/2014/main" val="116840940"/>
                  </a:ext>
                </a:extLst>
              </a:tr>
              <a:tr h="770448">
                <a:tc rowSpan="4">
                  <a:txBody>
                    <a:bodyPr/>
                    <a:lstStyle/>
                    <a:p>
                      <a:pPr marL="0" marR="0" algn="ctr">
                        <a:lnSpc>
                          <a:spcPct val="150000"/>
                        </a:lnSpc>
                        <a:spcBef>
                          <a:spcPts val="0"/>
                        </a:spcBef>
                        <a:spcAft>
                          <a:spcPts val="0"/>
                        </a:spcAft>
                      </a:pPr>
                      <a:r>
                        <a:rPr lang="vi-VN" sz="2000" smtClean="0">
                          <a:effectLst/>
                          <a:latin typeface="+mn-lt"/>
                        </a:rPr>
                        <a:t>Lệnh change…</a:t>
                      </a:r>
                      <a:r>
                        <a:rPr lang="en-US" sz="2000" baseline="0" smtClean="0">
                          <a:effectLst/>
                          <a:latin typeface="+mn-lt"/>
                        </a:rPr>
                        <a:t> </a:t>
                      </a:r>
                      <a:r>
                        <a:rPr lang="vi-VN" sz="2000" smtClean="0">
                          <a:effectLst/>
                          <a:latin typeface="+mn-lt"/>
                        </a:rPr>
                        <a:t>by…: tăng hay giảm giá trị của biến nhớ</a:t>
                      </a: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Tăng giá trị của biến s thêm 2.</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76995199"/>
                  </a:ext>
                </a:extLst>
              </a:tr>
              <a:tr h="770448">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Giảm giá trị của biến s đi 5.</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40912659"/>
                  </a:ext>
                </a:extLst>
              </a:tr>
              <a:tr h="685470">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Tăng giá trị của biến r thêm 6.</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27510831"/>
                  </a:ext>
                </a:extLst>
              </a:tr>
              <a:tr h="685470">
                <a:tc vMerge="1">
                  <a:txBody>
                    <a:bodyPr/>
                    <a:lstStyle/>
                    <a:p>
                      <a:endParaRPr lang="en-US"/>
                    </a:p>
                  </a:txBody>
                  <a:tcPr/>
                </a:tc>
                <a:tc>
                  <a:txBody>
                    <a:bodyPr/>
                    <a:lstStyle/>
                    <a:p>
                      <a:pPr marL="0" marR="0" algn="ctr">
                        <a:lnSpc>
                          <a:spcPct val="150000"/>
                        </a:lnSpc>
                        <a:spcBef>
                          <a:spcPts val="0"/>
                        </a:spcBef>
                        <a:spcAft>
                          <a:spcPts val="0"/>
                        </a:spcAft>
                      </a:pPr>
                      <a:endParaRPr lang="vi-VN" sz="2000" i="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i="0">
                          <a:effectLst/>
                          <a:latin typeface="+mn-lt"/>
                          <a:ea typeface="Times New Roman" panose="02020603050405020304" pitchFamily="18" charset="0"/>
                        </a:rPr>
                        <a:t>Giảm giá trị của biến r đi 15.</a:t>
                      </a:r>
                      <a:endParaRPr lang="en-US" sz="2000" i="0">
                        <a:effectLst/>
                        <a:latin typeface="+mn-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20607269"/>
                  </a:ext>
                </a:extLst>
              </a:tr>
            </a:tbl>
          </a:graphicData>
        </a:graphic>
      </p:graphicFrame>
      <p:grpSp>
        <p:nvGrpSpPr>
          <p:cNvPr id="7" name="Group 6"/>
          <p:cNvGrpSpPr/>
          <p:nvPr/>
        </p:nvGrpSpPr>
        <p:grpSpPr>
          <a:xfrm>
            <a:off x="0" y="684022"/>
            <a:ext cx="9144000" cy="400110"/>
            <a:chOff x="-1966625" y="889138"/>
            <a:chExt cx="9144000" cy="400110"/>
          </a:xfrm>
        </p:grpSpPr>
        <p:sp>
          <p:nvSpPr>
            <p:cNvPr id="11" name="TextBox 10">
              <a:extLst>
                <a:ext uri="{FF2B5EF4-FFF2-40B4-BE49-F238E27FC236}">
                  <a16:creationId xmlns:a16="http://schemas.microsoft.com/office/drawing/2014/main" id="{126B4565-CBF5-CE30-D63A-8DCCD48ED114}"/>
                </a:ext>
              </a:extLst>
            </p:cNvPr>
            <p:cNvSpPr txBox="1"/>
            <p:nvPr/>
          </p:nvSpPr>
          <p:spPr>
            <a:xfrm>
              <a:off x="-1966625" y="889138"/>
              <a:ext cx="9144000" cy="400110"/>
            </a:xfrm>
            <a:prstGeom prst="rect">
              <a:avLst/>
            </a:prstGeom>
            <a:noFill/>
          </p:spPr>
          <p:txBody>
            <a:bodyPr wrap="square">
              <a:spAutoFit/>
            </a:bodyPr>
            <a:lstStyle/>
            <a:p>
              <a:pPr algn="ctr"/>
              <a:r>
                <a:rPr lang="en-US" sz="2000" b="1" smtClean="0">
                  <a:solidFill>
                    <a:srgbClr val="C00000"/>
                  </a:solidFill>
                </a:rPr>
                <a:t>   Hướng dẫn trả lời:</a:t>
              </a:r>
              <a:endParaRPr lang="en-US" sz="2000" b="1">
                <a:solidFill>
                  <a:srgbClr val="C000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pic>
        <p:nvPicPr>
          <p:cNvPr id="10" name="image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155" y="1919524"/>
            <a:ext cx="1732058" cy="51073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2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088" y="2672141"/>
            <a:ext cx="1854192" cy="59955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1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1331" y="3393826"/>
            <a:ext cx="1909706" cy="58845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12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088" y="4104410"/>
            <a:ext cx="1793125" cy="56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06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 name="Group 2"/>
          <p:cNvGrpSpPr/>
          <p:nvPr/>
        </p:nvGrpSpPr>
        <p:grpSpPr>
          <a:xfrm>
            <a:off x="-152400" y="498460"/>
            <a:ext cx="8950807" cy="4639428"/>
            <a:chOff x="-152400" y="498460"/>
            <a:chExt cx="8950807" cy="4639428"/>
          </a:xfrm>
        </p:grpSpPr>
        <p:grpSp>
          <p:nvGrpSpPr>
            <p:cNvPr id="2" name="Group 1"/>
            <p:cNvGrpSpPr/>
            <p:nvPr/>
          </p:nvGrpSpPr>
          <p:grpSpPr>
            <a:xfrm>
              <a:off x="488426" y="498460"/>
              <a:ext cx="8236474" cy="4164295"/>
              <a:chOff x="488426" y="1078262"/>
              <a:chExt cx="8236474" cy="4164295"/>
            </a:xfrm>
          </p:grpSpPr>
          <p:sp>
            <p:nvSpPr>
              <p:cNvPr id="43" name="TextBox 9"/>
              <p:cNvSpPr txBox="1"/>
              <p:nvPr/>
            </p:nvSpPr>
            <p:spPr>
              <a:xfrm>
                <a:off x="488426" y="1347070"/>
                <a:ext cx="8236474" cy="3895487"/>
              </a:xfrm>
              <a:prstGeom prst="roundRect">
                <a:avLst>
                  <a:gd name="adj" fmla="val 5578"/>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smtClean="0">
                    <a:solidFill>
                      <a:srgbClr val="C00000"/>
                    </a:solidFill>
                    <a:latin typeface="Arial" panose="020B0604020202020204" pitchFamily="34" charset="0"/>
                    <a:cs typeface="Arial" panose="020B0604020202020204" pitchFamily="34" charset="0"/>
                  </a:rPr>
                  <a:t>Lưu ý:</a:t>
                </a:r>
              </a:p>
              <a:p>
                <a:pPr algn="just">
                  <a:lnSpc>
                    <a:spcPct val="150000"/>
                  </a:lnSpc>
                </a:pPr>
                <a:r>
                  <a:rPr lang="en-US" sz="2000" b="1" smtClean="0">
                    <a:latin typeface="Arial" panose="020B0604020202020204" pitchFamily="34" charset="0"/>
                    <a:cs typeface="Arial" panose="020B0604020202020204" pitchFamily="34" charset="0"/>
                  </a:rPr>
                  <a:t>A</a:t>
                </a:r>
                <a:r>
                  <a:rPr lang="vi-VN" sz="2000" b="1" smtClean="0">
                    <a:latin typeface="Arial" panose="020B0604020202020204" pitchFamily="34" charset="0"/>
                    <a:cs typeface="Arial" panose="020B0604020202020204" pitchFamily="34" charset="0"/>
                  </a:rPr>
                  <a:t>nswer </a:t>
                </a:r>
                <a:r>
                  <a:rPr lang="vi-VN" sz="2000">
                    <a:latin typeface="Arial" panose="020B0604020202020204" pitchFamily="34" charset="0"/>
                    <a:cs typeface="Arial" panose="020B0604020202020204" pitchFamily="34" charset="0"/>
                  </a:rPr>
                  <a:t>là biến đã tạo sẵn của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dùng trong nhập dữ liệu từ bàn phím, các biến khác người lập trình phải tạo ra. Có thể đưa giá trị nhập từ </a:t>
                </a:r>
                <a:r>
                  <a:rPr lang="vi-VN" sz="2000" smtClean="0">
                    <a:latin typeface="Arial" panose="020B0604020202020204" pitchFamily="34" charset="0"/>
                    <a:cs typeface="Arial" panose="020B0604020202020204" pitchFamily="34" charset="0"/>
                  </a:rPr>
                  <a:t>b</a:t>
                </a:r>
                <a:r>
                  <a:rPr lang="en-US" sz="2000">
                    <a:latin typeface="Arial" panose="020B0604020202020204" pitchFamily="34" charset="0"/>
                    <a:cs typeface="Arial" panose="020B0604020202020204" pitchFamily="34" charset="0"/>
                  </a:rPr>
                  <a:t>à</a:t>
                </a:r>
                <a:r>
                  <a:rPr lang="vi-VN" sz="2000" smtClean="0">
                    <a:latin typeface="Arial" panose="020B0604020202020204" pitchFamily="34" charset="0"/>
                    <a:cs typeface="Arial" panose="020B0604020202020204" pitchFamily="34" charset="0"/>
                  </a:rPr>
                  <a:t>n ph</a:t>
                </a:r>
                <a:r>
                  <a:rPr lang="en-US" sz="2000">
                    <a:latin typeface="Arial" panose="020B0604020202020204" pitchFamily="34" charset="0"/>
                    <a:cs typeface="Arial" panose="020B0604020202020204" pitchFamily="34" charset="0"/>
                  </a:rPr>
                  <a:t>í</a:t>
                </a:r>
                <a:r>
                  <a:rPr lang="vi-VN" sz="2000" smtClean="0">
                    <a:latin typeface="Arial" panose="020B0604020202020204" pitchFamily="34" charset="0"/>
                    <a:cs typeface="Arial" panose="020B0604020202020204" pitchFamily="34" charset="0"/>
                  </a:rPr>
                  <a:t>m </a:t>
                </a:r>
                <a:r>
                  <a:rPr lang="vi-VN" sz="2000">
                    <a:latin typeface="Arial" panose="020B0604020202020204" pitchFamily="34" charset="0"/>
                    <a:cs typeface="Arial" panose="020B0604020202020204" pitchFamily="34" charset="0"/>
                  </a:rPr>
                  <a:t>vào một biến không phải là </a:t>
                </a:r>
                <a:r>
                  <a:rPr lang="vi-VN" sz="2000" b="1">
                    <a:latin typeface="Arial" panose="020B0604020202020204" pitchFamily="34" charset="0"/>
                    <a:cs typeface="Arial" panose="020B0604020202020204" pitchFamily="34" charset="0"/>
                  </a:rPr>
                  <a:t>answer</a:t>
                </a:r>
                <a:r>
                  <a:rPr lang="vi-VN" sz="2000">
                    <a:latin typeface="Arial" panose="020B0604020202020204" pitchFamily="34" charset="0"/>
                    <a:cs typeface="Arial" panose="020B0604020202020204" pitchFamily="34" charset="0"/>
                  </a:rPr>
                  <a:t> bằng cách dùng </a:t>
                </a:r>
                <a:r>
                  <a:rPr lang="vi-VN" sz="2000" b="1">
                    <a:latin typeface="Arial" panose="020B0604020202020204" pitchFamily="34" charset="0"/>
                    <a:cs typeface="Arial" panose="020B0604020202020204" pitchFamily="34" charset="0"/>
                  </a:rPr>
                  <a:t>answer </a:t>
                </a:r>
                <a:r>
                  <a:rPr lang="vi-VN" sz="2000">
                    <a:latin typeface="Arial" panose="020B0604020202020204" pitchFamily="34" charset="0"/>
                    <a:cs typeface="Arial" panose="020B0604020202020204" pitchFamily="34" charset="0"/>
                  </a:rPr>
                  <a:t>nhận dữ liệu nhập từ bàn phím, sau đó dùng lệnh set để gán giá trị </a:t>
                </a:r>
                <a:r>
                  <a:rPr lang="vi-VN" sz="2000" b="1">
                    <a:latin typeface="Arial" panose="020B0604020202020204" pitchFamily="34" charset="0"/>
                    <a:cs typeface="Arial" panose="020B0604020202020204" pitchFamily="34" charset="0"/>
                  </a:rPr>
                  <a:t>answer</a:t>
                </a:r>
                <a:r>
                  <a:rPr lang="vi-VN" sz="2000">
                    <a:latin typeface="Arial" panose="020B0604020202020204" pitchFamily="34" charset="0"/>
                    <a:cs typeface="Arial" panose="020B0604020202020204" pitchFamily="34" charset="0"/>
                  </a:rPr>
                  <a:t> cho </a:t>
                </a:r>
                <a:r>
                  <a:rPr lang="vi-VN" sz="2000" smtClean="0">
                    <a:latin typeface="Arial" panose="020B0604020202020204" pitchFamily="34" charset="0"/>
                    <a:cs typeface="Arial" panose="020B0604020202020204" pitchFamily="34" charset="0"/>
                  </a:rPr>
                  <a:t>bi</a:t>
                </a:r>
                <a:r>
                  <a:rPr lang="en-US" sz="2000" smtClean="0">
                    <a:latin typeface="Arial" panose="020B0604020202020204" pitchFamily="34" charset="0"/>
                    <a:cs typeface="Arial" panose="020B0604020202020204" pitchFamily="34" charset="0"/>
                  </a:rPr>
                  <a:t>ế</a:t>
                </a:r>
                <a:r>
                  <a:rPr lang="vi-VN" sz="2000" smtClean="0">
                    <a:latin typeface="Arial" panose="020B0604020202020204" pitchFamily="34" charset="0"/>
                    <a:cs typeface="Arial" panose="020B0604020202020204" pitchFamily="34" charset="0"/>
                  </a:rPr>
                  <a:t>n </a:t>
                </a:r>
                <a:r>
                  <a:rPr lang="vi-VN" sz="2000">
                    <a:latin typeface="Arial" panose="020B0604020202020204" pitchFamily="34" charset="0"/>
                    <a:cs typeface="Arial" panose="020B0604020202020204" pitchFamily="34" charset="0"/>
                  </a:rPr>
                  <a:t>mà người lập trình tạo ra. </a:t>
                </a:r>
                <a:endParaRPr lang="en-US" sz="2000" smtClean="0">
                  <a:latin typeface="Arial" panose="020B0604020202020204" pitchFamily="34" charset="0"/>
                  <a:cs typeface="Arial" panose="020B0604020202020204" pitchFamily="34" charset="0"/>
                </a:endParaRPr>
              </a:p>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Ví </a:t>
                </a:r>
                <a:r>
                  <a:rPr lang="vi-VN" sz="2000">
                    <a:latin typeface="Arial" panose="020B0604020202020204" pitchFamily="34" charset="0"/>
                    <a:cs typeface="Arial" panose="020B0604020202020204" pitchFamily="34" charset="0"/>
                  </a:rPr>
                  <a:t>dụ</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algn="just">
                  <a:lnSpc>
                    <a:spcPct val="150000"/>
                  </a:lnSpc>
                </a:pPr>
                <a:endParaRPr lang="en-US" sz="200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99F2CF33-BD32-103D-D3AC-F6099F5C40DD}"/>
                  </a:ext>
                </a:extLst>
              </p:cNvPr>
              <p:cNvPicPr>
                <a:picLocks noChangeAspect="1"/>
              </p:cNvPicPr>
              <p:nvPr/>
            </p:nvPicPr>
            <p:blipFill>
              <a:blip r:embed="rId3"/>
              <a:stretch>
                <a:fillRect/>
              </a:stretch>
            </p:blipFill>
            <p:spPr>
              <a:xfrm rot="20833715">
                <a:off x="7955290" y="1078262"/>
                <a:ext cx="537615" cy="537615"/>
              </a:xfrm>
              <a:prstGeom prst="rect">
                <a:avLst/>
              </a:prstGeom>
            </p:spPr>
          </p:pic>
        </p:grpSp>
        <p:grpSp>
          <p:nvGrpSpPr>
            <p:cNvPr id="16" name="Google Shape;515;p32"/>
            <p:cNvGrpSpPr/>
            <p:nvPr/>
          </p:nvGrpSpPr>
          <p:grpSpPr>
            <a:xfrm rot="10800000">
              <a:off x="-152400" y="977404"/>
              <a:ext cx="2340289" cy="22288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image240.png"/>
            <p:cNvPicPr/>
            <p:nvPr/>
          </p:nvPicPr>
          <p:blipFill>
            <a:blip r:embed="rId4"/>
            <a:srcRect/>
            <a:stretch>
              <a:fillRect/>
            </a:stretch>
          </p:blipFill>
          <p:spPr>
            <a:xfrm>
              <a:off x="3229323" y="3632200"/>
              <a:ext cx="2714775" cy="914254"/>
            </a:xfrm>
            <a:prstGeom prst="rect">
              <a:avLst/>
            </a:prstGeom>
            <a:ln/>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626" y="3955021"/>
              <a:ext cx="1791781" cy="1182867"/>
            </a:xfrm>
            <a:prstGeom prst="rect">
              <a:avLst/>
            </a:prstGeom>
          </p:spPr>
        </p:pic>
      </p:grpSp>
    </p:spTree>
    <p:extLst>
      <p:ext uri="{BB962C8B-B14F-4D97-AF65-F5344CB8AC3E}">
        <p14:creationId xmlns:p14="http://schemas.microsoft.com/office/powerpoint/2010/main" val="1332479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1712299" y="1480141"/>
            <a:ext cx="5719400" cy="1015663"/>
          </a:xfrm>
          <a:prstGeom prst="rect">
            <a:avLst/>
          </a:prstGeom>
          <a:solidFill>
            <a:schemeClr val="accent6"/>
          </a:solidFill>
          <a:ln w="12700">
            <a:solidFill>
              <a:srgbClr val="002060"/>
            </a:solidFill>
            <a:prstDash val="lg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hãy chạy thử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ở Hình 1 và giải thích ý nghĩa của mỗi lệnh.</a:t>
            </a:r>
          </a:p>
        </p:txBody>
      </p:sp>
      <p:grpSp>
        <p:nvGrpSpPr>
          <p:cNvPr id="10" name="Group 9"/>
          <p:cNvGrpSpPr/>
          <p:nvPr/>
        </p:nvGrpSpPr>
        <p:grpSpPr>
          <a:xfrm>
            <a:off x="2863311" y="2652405"/>
            <a:ext cx="3417375" cy="2054030"/>
            <a:chOff x="6100846" y="-505771"/>
            <a:chExt cx="3613150" cy="2171701"/>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0106" t="7576" r="10260" b="6058"/>
            <a:stretch/>
          </p:blipFill>
          <p:spPr>
            <a:xfrm>
              <a:off x="6100846" y="-505771"/>
              <a:ext cx="3613150" cy="2171701"/>
            </a:xfrm>
            <a:prstGeom prst="rect">
              <a:avLst/>
            </a:prstGeom>
          </p:spPr>
        </p:pic>
        <p:pic>
          <p:nvPicPr>
            <p:cNvPr id="12" name="Picture 11"/>
            <p:cNvPicPr>
              <a:picLocks noChangeAspect="1"/>
            </p:cNvPicPr>
            <p:nvPr/>
          </p:nvPicPr>
          <p:blipFill>
            <a:blip r:embed="rId4"/>
            <a:stretch>
              <a:fillRect/>
            </a:stretch>
          </p:blipFill>
          <p:spPr>
            <a:xfrm>
              <a:off x="6100846" y="-319383"/>
              <a:ext cx="655553" cy="1563983"/>
            </a:xfrm>
            <a:prstGeom prst="rect">
              <a:avLst/>
            </a:prstGeom>
          </p:spPr>
        </p:pic>
      </p:grpSp>
      <p:pic>
        <p:nvPicPr>
          <p:cNvPr id="14" name="Picture 3"/>
          <p:cNvPicPr>
            <a:picLocks noChangeAspect="1"/>
          </p:cNvPicPr>
          <p:nvPr/>
        </p:nvPicPr>
        <p:blipFill>
          <a:blip r:embed="rId5"/>
          <a:srcRect/>
          <a:stretch>
            <a:fillRect/>
          </a:stretch>
        </p:blipFill>
        <p:spPr>
          <a:xfrm rot="21356961">
            <a:off x="1601768" y="1313436"/>
            <a:ext cx="629675" cy="632839"/>
          </a:xfrm>
          <a:prstGeom prst="rect">
            <a:avLst/>
          </a:prstGeom>
        </p:spPr>
      </p:pic>
    </p:spTree>
    <p:extLst>
      <p:ext uri="{BB962C8B-B14F-4D97-AF65-F5344CB8AC3E}">
        <p14:creationId xmlns:p14="http://schemas.microsoft.com/office/powerpoint/2010/main" val="30860683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450" decel="100000" fill="hold"/>
                                        <p:tgtEl>
                                          <p:spTgt spid="10"/>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roup 45"/>
          <p:cNvGrpSpPr/>
          <p:nvPr/>
        </p:nvGrpSpPr>
        <p:grpSpPr>
          <a:xfrm>
            <a:off x="3865708" y="706571"/>
            <a:ext cx="1282872" cy="445834"/>
            <a:chOff x="447014" y="1016264"/>
            <a:chExt cx="1282872" cy="445834"/>
          </a:xfrm>
        </p:grpSpPr>
        <p:sp>
          <p:nvSpPr>
            <p:cNvPr id="48" name="Google Shape;458;p45"/>
            <p:cNvSpPr txBox="1">
              <a:spLocks/>
            </p:cNvSpPr>
            <p:nvPr/>
          </p:nvSpPr>
          <p:spPr>
            <a:xfrm>
              <a:off x="837379" y="1016264"/>
              <a:ext cx="892507"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200" smtClean="0">
                  <a:solidFill>
                    <a:srgbClr val="C00000"/>
                  </a:solidFill>
                  <a:latin typeface="+mn-lt"/>
                </a:rPr>
                <a:t>Hằng</a:t>
              </a:r>
              <a:endParaRPr lang="en-US" sz="2200">
                <a:solidFill>
                  <a:srgbClr val="C00000"/>
                </a:solidFill>
                <a:latin typeface="+mn-lt"/>
              </a:endParaRPr>
            </a:p>
          </p:txBody>
        </p:sp>
        <p:pic>
          <p:nvPicPr>
            <p:cNvPr id="50"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14" y="1071733"/>
              <a:ext cx="390365" cy="390365"/>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9"/>
          <p:cNvSpPr txBox="1"/>
          <p:nvPr/>
        </p:nvSpPr>
        <p:spPr>
          <a:xfrm>
            <a:off x="442652" y="1135174"/>
            <a:ext cx="815176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b="1" i="1" smtClean="0">
                <a:solidFill>
                  <a:srgbClr val="7030A0"/>
                </a:solidFill>
                <a:latin typeface="Arial" panose="020B0604020202020204" pitchFamily="34" charset="0"/>
                <a:cs typeface="Arial" panose="020B0604020202020204" pitchFamily="34" charset="0"/>
              </a:rPr>
              <a:t>Hằng</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là đại lượng được đặt tên cho giá trị không thay đổi trong khi chạy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không hỗ trợ việc tạo ra hằng.</a:t>
            </a:r>
          </a:p>
        </p:txBody>
      </p:sp>
      <p:grpSp>
        <p:nvGrpSpPr>
          <p:cNvPr id="52" name="Google Shape;515;p32"/>
          <p:cNvGrpSpPr/>
          <p:nvPr/>
        </p:nvGrpSpPr>
        <p:grpSpPr>
          <a:xfrm rot="10800000">
            <a:off x="-183830" y="4440887"/>
            <a:ext cx="3320730" cy="316265"/>
            <a:chOff x="4572050" y="100025"/>
            <a:chExt cx="3657590" cy="348347"/>
          </a:xfrm>
        </p:grpSpPr>
        <p:sp>
          <p:nvSpPr>
            <p:cNvPr id="5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Box 9"/>
          <p:cNvSpPr txBox="1"/>
          <p:nvPr/>
        </p:nvSpPr>
        <p:spPr>
          <a:xfrm>
            <a:off x="469725" y="2211392"/>
            <a:ext cx="6478199" cy="2070259"/>
          </a:xfrm>
          <a:prstGeom prst="roundRect">
            <a:avLst>
              <a:gd name="adj" fmla="val 10929"/>
            </a:avLst>
          </a:prstGeom>
          <a:solidFill>
            <a:schemeClr val="accent6"/>
          </a:solidFill>
          <a:ln w="19050">
            <a:solidFill>
              <a:srgbClr val="604D3A"/>
            </a:solidFill>
            <a:prstDash val="lg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Ở</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một số ngôn ngữ lập </a:t>
            </a:r>
            <a:r>
              <a:rPr lang="vi-VN" sz="2000" smtClean="0">
                <a:latin typeface="Arial" panose="020B0604020202020204" pitchFamily="34" charset="0"/>
                <a:cs typeface="Arial" panose="020B0604020202020204" pitchFamily="34" charset="0"/>
              </a:rPr>
              <a:t>trình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khi </a:t>
            </a:r>
            <a:r>
              <a:rPr lang="vi-VN" sz="2000">
                <a:latin typeface="Arial" panose="020B0604020202020204" pitchFamily="34" charset="0"/>
                <a:cs typeface="Arial" panose="020B0604020202020204" pitchFamily="34" charset="0"/>
              </a:rPr>
              <a:t>đã khai báo hằng </a:t>
            </a:r>
            <a:r>
              <a:rPr lang="vi-VN" sz="2000" smtClean="0">
                <a:latin typeface="Arial" panose="020B0604020202020204" pitchFamily="34" charset="0"/>
                <a:cs typeface="Arial" panose="020B0604020202020204" pitchFamily="34" charset="0"/>
              </a:rPr>
              <a:t>thì </a:t>
            </a:r>
            <a:r>
              <a:rPr lang="vi-VN" sz="2000">
                <a:latin typeface="Arial" panose="020B0604020202020204" pitchFamily="34" charset="0"/>
                <a:cs typeface="Arial" panose="020B0604020202020204" pitchFamily="34" charset="0"/>
              </a:rPr>
              <a:t>trong chương trình không thay đổi được giá trị của đại lượng này nữa, tuy nhiên trong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không cung cấp khả năng tạo hằng trong chương </a:t>
            </a:r>
            <a:r>
              <a:rPr lang="vi-VN" sz="2000" smtClean="0">
                <a:latin typeface="Arial" panose="020B0604020202020204" pitchFamily="34" charset="0"/>
                <a:cs typeface="Arial" panose="020B0604020202020204" pitchFamily="34" charset="0"/>
              </a:rPr>
              <a:t>trình</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r="53657"/>
          <a:stretch/>
        </p:blipFill>
        <p:spPr>
          <a:xfrm>
            <a:off x="7039897" y="2704558"/>
            <a:ext cx="1529331" cy="2016981"/>
          </a:xfrm>
          <a:prstGeom prst="rect">
            <a:avLst/>
          </a:prstGeom>
        </p:spPr>
      </p:pic>
    </p:spTree>
    <p:extLst>
      <p:ext uri="{BB962C8B-B14F-4D97-AF65-F5344CB8AC3E}">
        <p14:creationId xmlns:p14="http://schemas.microsoft.com/office/powerpoint/2010/main" val="3527188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smtClean="0">
                <a:latin typeface="+mj-lt"/>
              </a:rPr>
              <a:t>02</a:t>
            </a:r>
            <a:endParaRPr sz="4200" b="1">
              <a:latin typeface="+mj-lt"/>
            </a:endParaRPr>
          </a:p>
        </p:txBody>
      </p:sp>
      <p:grpSp>
        <p:nvGrpSpPr>
          <p:cNvPr id="39" name="Google Shape;515;p32"/>
          <p:cNvGrpSpPr/>
          <p:nvPr/>
        </p:nvGrpSpPr>
        <p:grpSpPr>
          <a:xfrm>
            <a:off x="5662194" y="3731059"/>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8;p32"/>
          <p:cNvGrpSpPr/>
          <p:nvPr/>
        </p:nvGrpSpPr>
        <p:grpSpPr>
          <a:xfrm rot="-5400000">
            <a:off x="7715383" y="2557517"/>
            <a:ext cx="603495" cy="1371596"/>
            <a:chOff x="3724575" y="3497700"/>
            <a:chExt cx="603495" cy="1371596"/>
          </a:xfrm>
        </p:grpSpPr>
        <p:sp>
          <p:nvSpPr>
            <p:cNvPr id="53"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1" y="1543867"/>
            <a:ext cx="6186771" cy="685800"/>
          </a:xfrm>
          <a:prstGeom prst="rect">
            <a:avLst/>
          </a:prstGeom>
        </p:spPr>
        <p:txBody>
          <a:bodyPr spcFirstLastPara="1" wrap="square" lIns="91425" tIns="91425" rIns="91425" bIns="91425" anchor="t" anchorCtr="0">
            <a:noAutofit/>
          </a:bodyPr>
          <a:lstStyle/>
          <a:p>
            <a:pPr lvl="0" algn="ctr">
              <a:lnSpc>
                <a:spcPct val="150000"/>
              </a:lnSpc>
            </a:pPr>
            <a:r>
              <a:rPr lang="en-US" sz="3600" b="1">
                <a:latin typeface="+mn-lt"/>
              </a:rPr>
              <a:t>Các kiểu dữ liệu </a:t>
            </a:r>
            <a:r>
              <a:rPr lang="en-US" sz="3600" b="1" smtClean="0">
                <a:latin typeface="+mn-lt"/>
              </a:rPr>
              <a:t/>
            </a:r>
            <a:br>
              <a:rPr lang="en-US" sz="3600" b="1" smtClean="0">
                <a:latin typeface="+mn-lt"/>
              </a:rPr>
            </a:br>
            <a:r>
              <a:rPr lang="en-US" sz="3600" b="1" smtClean="0">
                <a:latin typeface="+mn-lt"/>
              </a:rPr>
              <a:t>trong </a:t>
            </a:r>
            <a:r>
              <a:rPr lang="en-US" sz="3600" b="1">
                <a:latin typeface="+mn-lt"/>
              </a:rPr>
              <a:t>Scratch</a:t>
            </a:r>
          </a:p>
        </p:txBody>
      </p:sp>
    </p:spTree>
    <p:extLst>
      <p:ext uri="{BB962C8B-B14F-4D97-AF65-F5344CB8AC3E}">
        <p14:creationId xmlns:p14="http://schemas.microsoft.com/office/powerpoint/2010/main" val="303248596"/>
      </p:ext>
    </p:extLst>
  </p:cSld>
  <p:clrMapOvr>
    <a:masterClrMapping/>
  </p:clrMapOvr>
  <p:transition spd="med">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16" name="Google Shape;515;p32"/>
          <p:cNvGrpSpPr/>
          <p:nvPr/>
        </p:nvGrpSpPr>
        <p:grpSpPr>
          <a:xfrm rot="10800000">
            <a:off x="-169239" y="4511615"/>
            <a:ext cx="2578111" cy="24553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Box 9"/>
          <p:cNvSpPr txBox="1"/>
          <p:nvPr/>
        </p:nvSpPr>
        <p:spPr>
          <a:xfrm>
            <a:off x="333387" y="658973"/>
            <a:ext cx="8114171"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oạt </a:t>
            </a:r>
            <a:r>
              <a:rPr lang="vi-VN" sz="2000">
                <a:latin typeface="Arial" panose="020B0604020202020204" pitchFamily="34" charset="0"/>
                <a:cs typeface="Arial" panose="020B0604020202020204" pitchFamily="34" charset="0"/>
              </a:rPr>
              <a:t>động nhóm đôi, đọc thông tin mục 2, quan sát Bảng 2 tr</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87 </a:t>
            </a:r>
            <a:r>
              <a:rPr lang="vi-VN" sz="2000">
                <a:latin typeface="Arial" panose="020B0604020202020204" pitchFamily="34" charset="0"/>
                <a:cs typeface="Arial" panose="020B0604020202020204" pitchFamily="34" charset="0"/>
              </a:rPr>
              <a:t>SGK </a:t>
            </a:r>
            <a:r>
              <a:rPr lang="en-US" sz="2000" smtClean="0">
                <a:latin typeface="Arial" panose="020B0604020202020204" pitchFamily="34" charset="0"/>
                <a:cs typeface="Arial" panose="020B0604020202020204" pitchFamily="34" charset="0"/>
              </a:rPr>
              <a:t>và </a:t>
            </a:r>
            <a:r>
              <a:rPr lang="vi-VN" sz="2000" smtClean="0">
                <a:latin typeface="Arial" panose="020B0604020202020204" pitchFamily="34" charset="0"/>
                <a:cs typeface="Arial" panose="020B0604020202020204" pitchFamily="34" charset="0"/>
              </a:rPr>
              <a:t>hoàn </a:t>
            </a:r>
            <a:r>
              <a:rPr lang="vi-VN" sz="2000">
                <a:latin typeface="Arial" panose="020B0604020202020204" pitchFamily="34" charset="0"/>
                <a:cs typeface="Arial" panose="020B0604020202020204" pitchFamily="34" charset="0"/>
              </a:rPr>
              <a:t>thành Phiếu bài tập số 2:</a:t>
            </a:r>
          </a:p>
        </p:txBody>
      </p:sp>
      <p:sp>
        <p:nvSpPr>
          <p:cNvPr id="46" name="TextBox 9"/>
          <p:cNvSpPr txBox="1"/>
          <p:nvPr/>
        </p:nvSpPr>
        <p:spPr>
          <a:xfrm>
            <a:off x="333388" y="2144842"/>
            <a:ext cx="8521792"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pt-BR" sz="2000">
                <a:latin typeface="Arial" panose="020B0604020202020204" pitchFamily="34" charset="0"/>
                <a:cs typeface="Arial" panose="020B0604020202020204" pitchFamily="34" charset="0"/>
              </a:rPr>
              <a:t>Cho các ví dụ sau</a:t>
            </a:r>
            <a:r>
              <a:rPr lang="pt-BR" sz="2000" smtClean="0">
                <a:latin typeface="Arial" panose="020B0604020202020204" pitchFamily="34" charset="0"/>
                <a:cs typeface="Arial" panose="020B0604020202020204" pitchFamily="34" charset="0"/>
              </a:rPr>
              <a:t>:              ,                   ,               ,                  ,                 ,</a:t>
            </a:r>
          </a:p>
          <a:p>
            <a:pPr algn="just">
              <a:lnSpc>
                <a:spcPct val="150000"/>
              </a:lnSpc>
            </a:pPr>
            <a:r>
              <a:rPr lang="pt-BR" sz="2000" smtClean="0">
                <a:latin typeface="Arial" panose="020B0604020202020204" pitchFamily="34" charset="0"/>
                <a:cs typeface="Arial" panose="020B0604020202020204" pitchFamily="34" charset="0"/>
              </a:rPr>
              <a:t>                                            ,                      ,                        .</a:t>
            </a:r>
          </a:p>
          <a:p>
            <a:pPr algn="just">
              <a:lnSpc>
                <a:spcPct val="150000"/>
              </a:lnSpc>
            </a:pPr>
            <a:r>
              <a:rPr lang="vi-VN" sz="2000" smtClean="0">
                <a:latin typeface="Arial" panose="020B0604020202020204" pitchFamily="34" charset="0"/>
                <a:cs typeface="Arial" panose="020B0604020202020204" pitchFamily="34" charset="0"/>
              </a:rPr>
              <a:t>Hãy sắp xếp các ví dụ trên vào vị trí thích hợp trong bảng để hoàn thành bảng về ba kiểu dữ liệu trong </a:t>
            </a:r>
            <a:r>
              <a:rPr lang="vi-VN" sz="2000" b="1" smtClean="0">
                <a:latin typeface="Arial" panose="020B0604020202020204" pitchFamily="34" charset="0"/>
                <a:cs typeface="Arial" panose="020B0604020202020204" pitchFamily="34" charset="0"/>
              </a:rPr>
              <a:t>Scratch</a:t>
            </a:r>
            <a:r>
              <a:rPr lang="vi-VN" sz="2000" smtClean="0">
                <a:latin typeface="Arial" panose="020B0604020202020204" pitchFamily="34" charset="0"/>
                <a:cs typeface="Arial" panose="020B0604020202020204" pitchFamily="34" charset="0"/>
              </a:rPr>
              <a:t> và diễn giải các ví dụ đó.</a:t>
            </a:r>
            <a:endParaRPr lang="vi-VN" sz="2000">
              <a:latin typeface="Arial" panose="020B0604020202020204" pitchFamily="34" charset="0"/>
              <a:cs typeface="Arial" panose="020B0604020202020204" pitchFamily="34" charset="0"/>
            </a:endParaRPr>
          </a:p>
        </p:txBody>
      </p:sp>
      <p:sp>
        <p:nvSpPr>
          <p:cNvPr id="48" name="Google Shape;504;p31"/>
          <p:cNvSpPr txBox="1">
            <a:spLocks noGrp="1"/>
          </p:cNvSpPr>
          <p:nvPr>
            <p:ph type="title" idx="15"/>
          </p:nvPr>
        </p:nvSpPr>
        <p:spPr>
          <a:xfrm>
            <a:off x="-2196" y="1653841"/>
            <a:ext cx="9146195" cy="446200"/>
          </a:xfrm>
          <a:prstGeom prst="rect">
            <a:avLst/>
          </a:prstGeom>
        </p:spPr>
        <p:txBody>
          <a:bodyPr spcFirstLastPara="1" wrap="square" lIns="91425" tIns="91425" rIns="91425" bIns="91425" anchor="t" anchorCtr="0">
            <a:noAutofit/>
          </a:bodyPr>
          <a:lstStyle/>
          <a:p>
            <a:pPr lvl="0"/>
            <a:r>
              <a:rPr lang="en-US" sz="2000" b="1">
                <a:solidFill>
                  <a:srgbClr val="002060"/>
                </a:solidFill>
              </a:rPr>
              <a:t>Phiếu bài tập số 2. Ba kiểu dữ liệu trong Scratch</a:t>
            </a:r>
            <a:endParaRPr sz="2000" b="1">
              <a:solidFill>
                <a:srgbClr val="002060"/>
              </a:solidFill>
            </a:endParaRPr>
          </a:p>
        </p:txBody>
      </p:sp>
      <p:pic>
        <p:nvPicPr>
          <p:cNvPr id="2056" name="image3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326" y="2267086"/>
            <a:ext cx="899443" cy="3068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910" y="2236434"/>
            <a:ext cx="1277243" cy="3708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16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0457" y="2269726"/>
            <a:ext cx="1015229" cy="301553"/>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990" y="2249177"/>
            <a:ext cx="1237896" cy="3252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24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2190" y="2274883"/>
            <a:ext cx="1164462" cy="3042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9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8106" y="2696199"/>
            <a:ext cx="952332" cy="3283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32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910" y="2730851"/>
            <a:ext cx="1500163" cy="2937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3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545" y="2720360"/>
            <a:ext cx="1605069" cy="31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210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randombar(horizontal)">
                                      <p:cBhvr>
                                        <p:cTn id="10" dur="500"/>
                                        <p:tgtEl>
                                          <p:spTgt spid="2056"/>
                                        </p:tgtEl>
                                      </p:cBhvr>
                                    </p:animEffect>
                                  </p:childTnLst>
                                </p:cTn>
                              </p:par>
                              <p:par>
                                <p:cTn id="11" presetID="14" presetClass="entr" presetSubtype="1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randombar(horizontal)">
                                      <p:cBhvr>
                                        <p:cTn id="13" dur="500"/>
                                        <p:tgtEl>
                                          <p:spTgt spid="2055"/>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randombar(horizontal)">
                                      <p:cBhvr>
                                        <p:cTn id="19" dur="500"/>
                                        <p:tgtEl>
                                          <p:spTgt spid="2053"/>
                                        </p:tgtEl>
                                      </p:cBhvr>
                                    </p:animEffect>
                                  </p:childTnLst>
                                </p:cTn>
                              </p:par>
                              <p:par>
                                <p:cTn id="20" presetID="14" presetClass="entr" presetSubtype="1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randombar(horizontal)">
                                      <p:cBhvr>
                                        <p:cTn id="22" dur="500"/>
                                        <p:tgtEl>
                                          <p:spTgt spid="2052"/>
                                        </p:tgtEl>
                                      </p:cBhvr>
                                    </p:animEffect>
                                  </p:childTnLst>
                                </p:cTn>
                              </p:par>
                              <p:par>
                                <p:cTn id="23" presetID="14" presetClass="entr" presetSubtype="1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randombar(horizontal)">
                                      <p:cBhvr>
                                        <p:cTn id="25" dur="500"/>
                                        <p:tgtEl>
                                          <p:spTgt spid="2051"/>
                                        </p:tgtEl>
                                      </p:cBhvr>
                                    </p:animEffect>
                                  </p:childTnLst>
                                </p:cTn>
                              </p:par>
                              <p:par>
                                <p:cTn id="26" presetID="14" presetClass="entr" presetSubtype="1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randombar(horizontal)">
                                      <p:cBhvr>
                                        <p:cTn id="28" dur="500"/>
                                        <p:tgtEl>
                                          <p:spTgt spid="2050"/>
                                        </p:tgtEl>
                                      </p:cBhvr>
                                    </p:animEffect>
                                  </p:childTnLst>
                                </p:cTn>
                              </p:par>
                              <p:par>
                                <p:cTn id="29" presetID="14" presetClass="entr" presetSubtype="10" fill="hold" nodeType="withEffect">
                                  <p:stCondLst>
                                    <p:cond delay="0"/>
                                  </p:stCondLst>
                                  <p:childTnLst>
                                    <p:set>
                                      <p:cBhvr>
                                        <p:cTn id="30" dur="1" fill="hold">
                                          <p:stCondLst>
                                            <p:cond delay="0"/>
                                          </p:stCondLst>
                                        </p:cTn>
                                        <p:tgtEl>
                                          <p:spTgt spid="2049"/>
                                        </p:tgtEl>
                                        <p:attrNameLst>
                                          <p:attrName>style.visibility</p:attrName>
                                        </p:attrNameLst>
                                      </p:cBhvr>
                                      <p:to>
                                        <p:strVal val="visible"/>
                                      </p:to>
                                    </p:set>
                                    <p:animEffect transition="in" filter="randombar(horizontal)">
                                      <p:cBhvr>
                                        <p:cTn id="31" dur="500"/>
                                        <p:tgtEl>
                                          <p:spTgt spid="204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16" name="Google Shape;515;p32"/>
          <p:cNvGrpSpPr/>
          <p:nvPr/>
        </p:nvGrpSpPr>
        <p:grpSpPr>
          <a:xfrm rot="10800000">
            <a:off x="-169239" y="4511615"/>
            <a:ext cx="2578111" cy="24553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504;p31"/>
          <p:cNvSpPr txBox="1">
            <a:spLocks noGrp="1"/>
          </p:cNvSpPr>
          <p:nvPr>
            <p:ph type="title" idx="15"/>
          </p:nvPr>
        </p:nvSpPr>
        <p:spPr>
          <a:xfrm>
            <a:off x="-2195" y="662067"/>
            <a:ext cx="9146195" cy="446200"/>
          </a:xfrm>
          <a:prstGeom prst="rect">
            <a:avLst/>
          </a:prstGeom>
        </p:spPr>
        <p:txBody>
          <a:bodyPr spcFirstLastPara="1" wrap="square" lIns="91425" tIns="91425" rIns="91425" bIns="91425" anchor="t" anchorCtr="0">
            <a:noAutofit/>
          </a:bodyPr>
          <a:lstStyle/>
          <a:p>
            <a:pPr lvl="0"/>
            <a:r>
              <a:rPr lang="en-US" sz="2000" b="1">
                <a:solidFill>
                  <a:srgbClr val="002060"/>
                </a:solidFill>
              </a:rPr>
              <a:t>Phiếu bài tập số 2. Ba kiểu dữ liệu trong Scratch</a:t>
            </a:r>
            <a:endParaRPr sz="2000" b="1">
              <a:solidFill>
                <a:srgbClr val="002060"/>
              </a:solidFill>
            </a:endParaRPr>
          </a:p>
        </p:txBody>
      </p:sp>
      <p:graphicFrame>
        <p:nvGraphicFramePr>
          <p:cNvPr id="2" name="Table 1"/>
          <p:cNvGraphicFramePr>
            <a:graphicFrameLocks noGrp="1"/>
          </p:cNvGraphicFramePr>
          <p:nvPr/>
        </p:nvGraphicFramePr>
        <p:xfrm>
          <a:off x="477580" y="1619704"/>
          <a:ext cx="8191037" cy="2794000"/>
        </p:xfrm>
        <a:graphic>
          <a:graphicData uri="http://schemas.openxmlformats.org/drawingml/2006/table">
            <a:tbl>
              <a:tblPr>
                <a:tableStyleId>{AA98136E-D558-4BC9-8C00-ECC0581DE729}</a:tableStyleId>
              </a:tblPr>
              <a:tblGrid>
                <a:gridCol w="1799605">
                  <a:extLst>
                    <a:ext uri="{9D8B030D-6E8A-4147-A177-3AD203B41FA5}">
                      <a16:colId xmlns:a16="http://schemas.microsoft.com/office/drawing/2014/main" val="813575425"/>
                    </a:ext>
                  </a:extLst>
                </a:gridCol>
                <a:gridCol w="4419600">
                  <a:extLst>
                    <a:ext uri="{9D8B030D-6E8A-4147-A177-3AD203B41FA5}">
                      <a16:colId xmlns:a16="http://schemas.microsoft.com/office/drawing/2014/main" val="44961970"/>
                    </a:ext>
                  </a:extLst>
                </a:gridCol>
                <a:gridCol w="1971832">
                  <a:extLst>
                    <a:ext uri="{9D8B030D-6E8A-4147-A177-3AD203B41FA5}">
                      <a16:colId xmlns:a16="http://schemas.microsoft.com/office/drawing/2014/main" val="4222853283"/>
                    </a:ext>
                  </a:extLst>
                </a:gridCol>
              </a:tblGrid>
              <a:tr h="310701">
                <a:tc>
                  <a:txBody>
                    <a:bodyPr/>
                    <a:lstStyle/>
                    <a:p>
                      <a:pPr marL="0" marR="0" algn="ctr">
                        <a:lnSpc>
                          <a:spcPct val="150000"/>
                        </a:lnSpc>
                        <a:spcBef>
                          <a:spcPts val="0"/>
                        </a:spcBef>
                        <a:spcAft>
                          <a:spcPts val="0"/>
                        </a:spcAft>
                      </a:pPr>
                      <a:r>
                        <a:rPr lang="vi-VN" sz="2000" b="1">
                          <a:effectLst/>
                        </a:rPr>
                        <a:t>Kiểu dữ liệu</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Miền giá trị</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Ví dụ</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extLst>
                  <a:ext uri="{0D108BD9-81ED-4DB2-BD59-A6C34878D82A}">
                    <a16:rowId xmlns:a16="http://schemas.microsoft.com/office/drawing/2014/main" val="1658133449"/>
                  </a:ext>
                </a:extLst>
              </a:tr>
              <a:tr h="310701">
                <a:tc>
                  <a:txBody>
                    <a:bodyPr/>
                    <a:lstStyle/>
                    <a:p>
                      <a:pPr marL="0" marR="0" algn="ctr">
                        <a:lnSpc>
                          <a:spcPct val="150000"/>
                        </a:lnSpc>
                        <a:spcBef>
                          <a:spcPts val="0"/>
                        </a:spcBef>
                        <a:spcAft>
                          <a:spcPts val="0"/>
                        </a:spcAft>
                      </a:pPr>
                      <a:r>
                        <a:rPr lang="vi-VN" sz="2000">
                          <a:effectLst/>
                        </a:rPr>
                        <a:t>Số</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Bao gồm số nguyên và số thập </a:t>
                      </a:r>
                      <a:r>
                        <a:rPr lang="vi-VN" sz="2000" smtClean="0">
                          <a:effectLst/>
                        </a:rPr>
                        <a:t>phân</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06340908"/>
                  </a:ext>
                </a:extLst>
              </a:tr>
              <a:tr h="576227">
                <a:tc>
                  <a:txBody>
                    <a:bodyPr/>
                    <a:lstStyle/>
                    <a:p>
                      <a:pPr marL="0" marR="0" algn="ctr">
                        <a:lnSpc>
                          <a:spcPct val="150000"/>
                        </a:lnSpc>
                        <a:spcBef>
                          <a:spcPts val="0"/>
                        </a:spcBef>
                        <a:spcAft>
                          <a:spcPts val="0"/>
                        </a:spcAft>
                      </a:pPr>
                      <a:r>
                        <a:rPr lang="vi-VN" sz="2000">
                          <a:effectLst/>
                        </a:rPr>
                        <a:t>Logic</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Bao gồm hai giá trị True (đúng) và False (sai</a:t>
                      </a:r>
                      <a:r>
                        <a:rPr lang="vi-VN" sz="2000" smtClean="0">
                          <a:effectLst/>
                        </a:rPr>
                        <a:t>)</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4391347"/>
                  </a:ext>
                </a:extLst>
              </a:tr>
              <a:tr h="310701">
                <a:tc>
                  <a:txBody>
                    <a:bodyPr/>
                    <a:lstStyle/>
                    <a:p>
                      <a:pPr marL="0" marR="0" algn="ctr">
                        <a:lnSpc>
                          <a:spcPct val="150000"/>
                        </a:lnSpc>
                        <a:spcBef>
                          <a:spcPts val="0"/>
                        </a:spcBef>
                        <a:spcAft>
                          <a:spcPts val="0"/>
                        </a:spcAft>
                      </a:pPr>
                      <a:r>
                        <a:rPr lang="vi-VN" sz="2000">
                          <a:effectLst/>
                        </a:rPr>
                        <a:t>Xâu kí tự</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Bao gồm kí tự hoặc dãy kí </a:t>
                      </a:r>
                      <a:r>
                        <a:rPr lang="vi-VN" sz="2000" smtClean="0">
                          <a:effectLst/>
                        </a:rPr>
                        <a:t>tự</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78529821"/>
                  </a:ext>
                </a:extLst>
              </a:tr>
            </a:tbl>
          </a:graphicData>
        </a:graphic>
      </p:graphicFrame>
      <p:sp>
        <p:nvSpPr>
          <p:cNvPr id="44" name="Google Shape;504;p31"/>
          <p:cNvSpPr txBox="1">
            <a:spLocks noGrp="1"/>
          </p:cNvSpPr>
          <p:nvPr>
            <p:ph type="title" idx="15"/>
          </p:nvPr>
        </p:nvSpPr>
        <p:spPr>
          <a:xfrm>
            <a:off x="0" y="1114941"/>
            <a:ext cx="9146195" cy="446200"/>
          </a:xfrm>
          <a:prstGeom prst="rect">
            <a:avLst/>
          </a:prstGeom>
        </p:spPr>
        <p:txBody>
          <a:bodyPr spcFirstLastPara="1" wrap="square" lIns="91425" tIns="91425" rIns="91425" bIns="91425" anchor="t" anchorCtr="0">
            <a:noAutofit/>
          </a:bodyPr>
          <a:lstStyle/>
          <a:p>
            <a:pPr lvl="0"/>
            <a:r>
              <a:rPr lang="en-US" sz="2000" i="1">
                <a:solidFill>
                  <a:srgbClr val="000000"/>
                </a:solidFill>
              </a:rPr>
              <a:t>Bảng 2.1. Ba kiểu dữ liệu trong Scratch</a:t>
            </a:r>
            <a:endParaRPr sz="2000" i="1">
              <a:solidFill>
                <a:srgbClr val="000000"/>
              </a:solidFill>
            </a:endParaRPr>
          </a:p>
        </p:txBody>
      </p:sp>
    </p:spTree>
    <p:extLst>
      <p:ext uri="{BB962C8B-B14F-4D97-AF65-F5344CB8AC3E}">
        <p14:creationId xmlns:p14="http://schemas.microsoft.com/office/powerpoint/2010/main" val="26595974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2" name="Table 1"/>
          <p:cNvGraphicFramePr>
            <a:graphicFrameLocks noGrp="1"/>
          </p:cNvGraphicFramePr>
          <p:nvPr/>
        </p:nvGraphicFramePr>
        <p:xfrm>
          <a:off x="139700" y="1116795"/>
          <a:ext cx="8890001" cy="3957566"/>
        </p:xfrm>
        <a:graphic>
          <a:graphicData uri="http://schemas.openxmlformats.org/drawingml/2006/table">
            <a:tbl>
              <a:tblPr>
                <a:tableStyleId>{AA98136E-D558-4BC9-8C00-ECC0581DE729}</a:tableStyleId>
              </a:tblPr>
              <a:tblGrid>
                <a:gridCol w="1720539">
                  <a:extLst>
                    <a:ext uri="{9D8B030D-6E8A-4147-A177-3AD203B41FA5}">
                      <a16:colId xmlns:a16="http://schemas.microsoft.com/office/drawing/2014/main" val="813575425"/>
                    </a:ext>
                  </a:extLst>
                </a:gridCol>
                <a:gridCol w="2165661">
                  <a:extLst>
                    <a:ext uri="{9D8B030D-6E8A-4147-A177-3AD203B41FA5}">
                      <a16:colId xmlns:a16="http://schemas.microsoft.com/office/drawing/2014/main" val="44961970"/>
                    </a:ext>
                  </a:extLst>
                </a:gridCol>
                <a:gridCol w="5003801">
                  <a:extLst>
                    <a:ext uri="{9D8B030D-6E8A-4147-A177-3AD203B41FA5}">
                      <a16:colId xmlns:a16="http://schemas.microsoft.com/office/drawing/2014/main" val="4222853283"/>
                    </a:ext>
                  </a:extLst>
                </a:gridCol>
              </a:tblGrid>
              <a:tr h="551739">
                <a:tc>
                  <a:txBody>
                    <a:bodyPr/>
                    <a:lstStyle/>
                    <a:p>
                      <a:pPr marL="0" marR="0" algn="ctr">
                        <a:lnSpc>
                          <a:spcPct val="150000"/>
                        </a:lnSpc>
                        <a:spcBef>
                          <a:spcPts val="0"/>
                        </a:spcBef>
                        <a:spcAft>
                          <a:spcPts val="0"/>
                        </a:spcAft>
                      </a:pPr>
                      <a:r>
                        <a:rPr lang="vi-VN" sz="2000" b="1">
                          <a:effectLst/>
                        </a:rPr>
                        <a:t>Kiểu dữ liệu</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Miền giá trị</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Ví dụ</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extLst>
                  <a:ext uri="{0D108BD9-81ED-4DB2-BD59-A6C34878D82A}">
                    <a16:rowId xmlns:a16="http://schemas.microsoft.com/office/drawing/2014/main" val="1658133449"/>
                  </a:ext>
                </a:extLst>
              </a:tr>
              <a:tr h="3373366">
                <a:tc>
                  <a:txBody>
                    <a:bodyPr/>
                    <a:lstStyle/>
                    <a:p>
                      <a:pPr marL="0" marR="0" algn="ctr">
                        <a:lnSpc>
                          <a:spcPct val="150000"/>
                        </a:lnSpc>
                        <a:spcBef>
                          <a:spcPts val="0"/>
                        </a:spcBef>
                        <a:spcAft>
                          <a:spcPts val="0"/>
                        </a:spcAft>
                      </a:pPr>
                      <a:r>
                        <a:rPr lang="vi-VN" sz="2000">
                          <a:effectLst/>
                        </a:rPr>
                        <a:t>Số</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Bao gồm số nguyên và số thập </a:t>
                      </a:r>
                      <a:r>
                        <a:rPr lang="vi-VN" sz="2000" smtClean="0">
                          <a:effectLst/>
                        </a:rPr>
                        <a:t>phân</a:t>
                      </a:r>
                      <a:r>
                        <a:rPr lang="en-US" sz="2000" smtClean="0">
                          <a:effectLst/>
                        </a:rPr>
                        <a:t>.</a:t>
                      </a:r>
                      <a:endParaRPr lang="en-US" sz="20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000" smtClean="0">
                          <a:effectLst/>
                        </a:rPr>
                        <a:t>•</a:t>
                      </a:r>
                      <a:r>
                        <a:rPr lang="en-US" sz="2000" smtClean="0">
                          <a:effectLst/>
                        </a:rPr>
                        <a:t>             </a:t>
                      </a:r>
                      <a:r>
                        <a:rPr lang="vi-VN" sz="2000" smtClean="0">
                          <a:effectLst/>
                        </a:rPr>
                        <a:t>: phép toán trả lại kết quả 1, là số dư trong phép chia số 13 cho số 4 có kiểu dữ liệu số.</a:t>
                      </a:r>
                    </a:p>
                    <a:p>
                      <a:pPr marL="0" marR="0" algn="just">
                        <a:lnSpc>
                          <a:spcPct val="150000"/>
                        </a:lnSpc>
                        <a:spcBef>
                          <a:spcPts val="0"/>
                        </a:spcBef>
                        <a:spcAft>
                          <a:spcPts val="0"/>
                        </a:spcAft>
                      </a:pPr>
                      <a:r>
                        <a:rPr lang="vi-VN" sz="2000" smtClean="0">
                          <a:effectLst/>
                        </a:rPr>
                        <a:t>•</a:t>
                      </a:r>
                      <a:r>
                        <a:rPr lang="en-US" sz="2000" baseline="0" smtClean="0">
                          <a:effectLst/>
                        </a:rPr>
                        <a:t> </a:t>
                      </a:r>
                      <a:r>
                        <a:rPr lang="en-US" sz="2000" smtClean="0">
                          <a:effectLst/>
                        </a:rPr>
                        <a:t>            </a:t>
                      </a:r>
                      <a:r>
                        <a:rPr lang="en-US" sz="2000" baseline="0" smtClean="0">
                          <a:effectLst/>
                        </a:rPr>
                        <a:t> </a:t>
                      </a:r>
                      <a:r>
                        <a:rPr lang="vi-VN" sz="2000" smtClean="0">
                          <a:effectLst/>
                        </a:rPr>
                        <a:t>: giá trị của biến Chiều cao có kiểu dữ liệu số.</a:t>
                      </a:r>
                    </a:p>
                    <a:p>
                      <a:pPr marL="0" marR="0" algn="just">
                        <a:lnSpc>
                          <a:spcPct val="150000"/>
                        </a:lnSpc>
                        <a:spcBef>
                          <a:spcPts val="0"/>
                        </a:spcBef>
                        <a:spcAft>
                          <a:spcPts val="0"/>
                        </a:spcAft>
                      </a:pPr>
                      <a:r>
                        <a:rPr lang="vi-VN" sz="2000" smtClean="0">
                          <a:effectLst/>
                        </a:rPr>
                        <a:t>•</a:t>
                      </a:r>
                      <a:r>
                        <a:rPr lang="en-US" sz="2000" smtClean="0">
                          <a:effectLst/>
                        </a:rPr>
                        <a:t>           </a:t>
                      </a:r>
                      <a:r>
                        <a:rPr lang="vi-VN" sz="2000" smtClean="0">
                          <a:effectLst/>
                        </a:rPr>
                        <a:t>: phép toán trả lại kết quả 63 có kiểu dữ liệu số.</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06340908"/>
                  </a:ext>
                </a:extLst>
              </a:tr>
            </a:tbl>
          </a:graphicData>
        </a:graphic>
      </p:graphicFrame>
      <p:grpSp>
        <p:nvGrpSpPr>
          <p:cNvPr id="43" name="Group 42"/>
          <p:cNvGrpSpPr/>
          <p:nvPr/>
        </p:nvGrpSpPr>
        <p:grpSpPr>
          <a:xfrm>
            <a:off x="-2195" y="670568"/>
            <a:ext cx="9144000" cy="400110"/>
            <a:chOff x="-1966625" y="889138"/>
            <a:chExt cx="9144000" cy="400110"/>
          </a:xfrm>
        </p:grpSpPr>
        <p:sp>
          <p:nvSpPr>
            <p:cNvPr id="45" name="TextBox 44">
              <a:extLst>
                <a:ext uri="{FF2B5EF4-FFF2-40B4-BE49-F238E27FC236}">
                  <a16:creationId xmlns:a16="http://schemas.microsoft.com/office/drawing/2014/main" id="{126B4565-CBF5-CE30-D63A-8DCCD48ED114}"/>
                </a:ext>
              </a:extLst>
            </p:cNvPr>
            <p:cNvSpPr txBox="1"/>
            <p:nvPr/>
          </p:nvSpPr>
          <p:spPr>
            <a:xfrm>
              <a:off x="-1966625" y="889138"/>
              <a:ext cx="9144000" cy="400110"/>
            </a:xfrm>
            <a:prstGeom prst="rect">
              <a:avLst/>
            </a:prstGeom>
            <a:noFill/>
          </p:spPr>
          <p:txBody>
            <a:bodyPr wrap="square">
              <a:spAutoFit/>
            </a:bodyPr>
            <a:lstStyle/>
            <a:p>
              <a:pPr algn="ctr"/>
              <a:r>
                <a:rPr lang="en-US" sz="2000" b="1" smtClean="0">
                  <a:solidFill>
                    <a:srgbClr val="C00000"/>
                  </a:solidFill>
                </a:rPr>
                <a:t>   Hướng dẫn trả lời:</a:t>
              </a:r>
              <a:endParaRPr lang="en-US" sz="2000" b="1">
                <a:solidFill>
                  <a:srgbClr val="C00000"/>
                </a:solidFill>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pic>
        <p:nvPicPr>
          <p:cNvPr id="47" name="image3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140" y="1870002"/>
            <a:ext cx="878117" cy="299593"/>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140" y="3222396"/>
            <a:ext cx="1138918" cy="330653"/>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16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4140" y="4173976"/>
            <a:ext cx="930921" cy="27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89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par>
                                <p:cTn id="11" presetID="14" presetClass="entr" presetSubtype="1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2769896"/>
              </p:ext>
            </p:extLst>
          </p:nvPr>
        </p:nvGraphicFramePr>
        <p:xfrm>
          <a:off x="130628" y="1116795"/>
          <a:ext cx="8882742" cy="3957566"/>
        </p:xfrm>
        <a:graphic>
          <a:graphicData uri="http://schemas.openxmlformats.org/drawingml/2006/table">
            <a:tbl>
              <a:tblPr>
                <a:tableStyleId>{AA98136E-D558-4BC9-8C00-ECC0581DE729}</a:tableStyleId>
              </a:tblPr>
              <a:tblGrid>
                <a:gridCol w="1719134">
                  <a:extLst>
                    <a:ext uri="{9D8B030D-6E8A-4147-A177-3AD203B41FA5}">
                      <a16:colId xmlns:a16="http://schemas.microsoft.com/office/drawing/2014/main" val="813575425"/>
                    </a:ext>
                  </a:extLst>
                </a:gridCol>
                <a:gridCol w="2158074">
                  <a:extLst>
                    <a:ext uri="{9D8B030D-6E8A-4147-A177-3AD203B41FA5}">
                      <a16:colId xmlns:a16="http://schemas.microsoft.com/office/drawing/2014/main" val="44961970"/>
                    </a:ext>
                  </a:extLst>
                </a:gridCol>
                <a:gridCol w="5005534">
                  <a:extLst>
                    <a:ext uri="{9D8B030D-6E8A-4147-A177-3AD203B41FA5}">
                      <a16:colId xmlns:a16="http://schemas.microsoft.com/office/drawing/2014/main" val="4222853283"/>
                    </a:ext>
                  </a:extLst>
                </a:gridCol>
              </a:tblGrid>
              <a:tr h="551739">
                <a:tc>
                  <a:txBody>
                    <a:bodyPr/>
                    <a:lstStyle/>
                    <a:p>
                      <a:pPr marL="0" marR="0" algn="ctr">
                        <a:lnSpc>
                          <a:spcPct val="150000"/>
                        </a:lnSpc>
                        <a:spcBef>
                          <a:spcPts val="0"/>
                        </a:spcBef>
                        <a:spcAft>
                          <a:spcPts val="0"/>
                        </a:spcAft>
                      </a:pPr>
                      <a:r>
                        <a:rPr lang="vi-VN" sz="2000" b="1">
                          <a:effectLst/>
                        </a:rPr>
                        <a:t>Kiểu dữ liệu</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Miền giá trị</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Ví dụ</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extLst>
                  <a:ext uri="{0D108BD9-81ED-4DB2-BD59-A6C34878D82A}">
                    <a16:rowId xmlns:a16="http://schemas.microsoft.com/office/drawing/2014/main" val="1658133449"/>
                  </a:ext>
                </a:extLst>
              </a:tr>
              <a:tr h="3373366">
                <a:tc>
                  <a:txBody>
                    <a:bodyPr/>
                    <a:lstStyle/>
                    <a:p>
                      <a:pPr marL="0" marR="0" algn="ctr">
                        <a:lnSpc>
                          <a:spcPct val="150000"/>
                        </a:lnSpc>
                        <a:spcBef>
                          <a:spcPts val="0"/>
                        </a:spcBef>
                        <a:spcAft>
                          <a:spcPts val="0"/>
                        </a:spcAft>
                      </a:pPr>
                      <a:r>
                        <a:rPr lang="vi-VN" sz="2000" b="1">
                          <a:effectLst/>
                          <a:latin typeface="+mn-lt"/>
                          <a:ea typeface="Times New Roman" panose="02020603050405020304" pitchFamily="18" charset="0"/>
                        </a:rPr>
                        <a:t>Logic</a:t>
                      </a:r>
                      <a:endParaRPr lang="en-US" sz="2000">
                        <a:effectLst/>
                        <a:latin typeface="+mn-lt"/>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Bao gồm hai giá trị </a:t>
                      </a:r>
                      <a:r>
                        <a:rPr lang="vi-VN" sz="2000" b="0">
                          <a:effectLst/>
                          <a:latin typeface="+mn-lt"/>
                          <a:ea typeface="Times New Roman" panose="02020603050405020304" pitchFamily="18" charset="0"/>
                        </a:rPr>
                        <a:t>True (đúng) và False (sai</a:t>
                      </a:r>
                      <a:r>
                        <a:rPr lang="vi-VN" sz="2000" b="0" smtClean="0">
                          <a:effectLst/>
                          <a:latin typeface="+mn-lt"/>
                          <a:ea typeface="Times New Roman" panose="02020603050405020304" pitchFamily="18" charset="0"/>
                        </a:rPr>
                        <a:t>)</a:t>
                      </a:r>
                      <a:r>
                        <a:rPr lang="en-US" sz="2000" b="0" smtClean="0">
                          <a:effectLst/>
                          <a:latin typeface="+mn-lt"/>
                          <a:ea typeface="Times New Roman" panose="02020603050405020304" pitchFamily="18" charset="0"/>
                        </a:rPr>
                        <a:t>.</a:t>
                      </a:r>
                      <a:endParaRPr lang="en-US" sz="2000" b="0">
                        <a:effectLst/>
                        <a:latin typeface="+mn-lt"/>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000" smtClean="0">
                          <a:effectLst/>
                        </a:rPr>
                        <a:t>•</a:t>
                      </a:r>
                      <a:r>
                        <a:rPr lang="en-US" sz="2000" smtClean="0">
                          <a:effectLst/>
                        </a:rPr>
                        <a:t>               </a:t>
                      </a:r>
                      <a:r>
                        <a:rPr lang="vi-VN" sz="2000" smtClean="0">
                          <a:effectLst/>
                        </a:rPr>
                        <a:t>: kết quả trả lại giá trị False (sai).</a:t>
                      </a:r>
                    </a:p>
                    <a:p>
                      <a:pPr marL="0" marR="0" algn="just">
                        <a:lnSpc>
                          <a:spcPct val="150000"/>
                        </a:lnSpc>
                        <a:spcBef>
                          <a:spcPts val="0"/>
                        </a:spcBef>
                        <a:spcAft>
                          <a:spcPts val="0"/>
                        </a:spcAft>
                      </a:pPr>
                      <a:r>
                        <a:rPr lang="vi-VN" sz="2000" smtClean="0">
                          <a:effectLst/>
                        </a:rPr>
                        <a:t>•</a:t>
                      </a:r>
                      <a:r>
                        <a:rPr lang="en-US" sz="2000" smtClean="0">
                          <a:effectLst/>
                        </a:rPr>
                        <a:t>                      </a:t>
                      </a:r>
                      <a:r>
                        <a:rPr lang="vi-VN" sz="2000" smtClean="0">
                          <a:effectLst/>
                        </a:rPr>
                        <a:t>: giá trị của biến chẵn có kiểu dữ liệu logic (là đúng nếu giá trị biến a chia hết cho 2, là sai trong trường hợp ngược lại)</a:t>
                      </a:r>
                      <a:r>
                        <a:rPr lang="en-US" sz="2000" smtClean="0">
                          <a:effectLst/>
                        </a:rPr>
                        <a:t>.</a:t>
                      </a:r>
                      <a:endParaRPr lang="vi-VN" sz="2000" smtClean="0">
                        <a:effectLst/>
                      </a:endParaRPr>
                    </a:p>
                    <a:p>
                      <a:pPr marL="0" marR="0" algn="just">
                        <a:lnSpc>
                          <a:spcPct val="150000"/>
                        </a:lnSpc>
                        <a:spcBef>
                          <a:spcPts val="0"/>
                        </a:spcBef>
                        <a:spcAft>
                          <a:spcPts val="0"/>
                        </a:spcAft>
                      </a:pPr>
                      <a:r>
                        <a:rPr lang="vi-VN" sz="2000" smtClean="0">
                          <a:effectLst/>
                        </a:rPr>
                        <a:t>•</a:t>
                      </a:r>
                      <a:r>
                        <a:rPr lang="en-US" sz="2000" smtClean="0">
                          <a:effectLst/>
                        </a:rPr>
                        <a:t>                     :</a:t>
                      </a:r>
                      <a:r>
                        <a:rPr lang="en-US" sz="2000" baseline="0" smtClean="0">
                          <a:effectLst/>
                        </a:rPr>
                        <a:t> </a:t>
                      </a:r>
                      <a:r>
                        <a:rPr lang="vi-VN" sz="2000" smtClean="0">
                          <a:effectLst/>
                        </a:rPr>
                        <a:t>trả lại kết quả True (đúng) vì thành phần 45 &lt; 50 mang giá trị đúng.</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06340908"/>
                  </a:ext>
                </a:extLst>
              </a:tr>
            </a:tbl>
          </a:graphicData>
        </a:graphic>
      </p:graphicFrame>
      <p:grpSp>
        <p:nvGrpSpPr>
          <p:cNvPr id="43" name="Group 42"/>
          <p:cNvGrpSpPr/>
          <p:nvPr/>
        </p:nvGrpSpPr>
        <p:grpSpPr>
          <a:xfrm>
            <a:off x="-2195" y="670568"/>
            <a:ext cx="9144000" cy="400110"/>
            <a:chOff x="-1966625" y="889138"/>
            <a:chExt cx="9144000" cy="400110"/>
          </a:xfrm>
        </p:grpSpPr>
        <p:sp>
          <p:nvSpPr>
            <p:cNvPr id="45" name="TextBox 44">
              <a:extLst>
                <a:ext uri="{FF2B5EF4-FFF2-40B4-BE49-F238E27FC236}">
                  <a16:creationId xmlns:a16="http://schemas.microsoft.com/office/drawing/2014/main" id="{126B4565-CBF5-CE30-D63A-8DCCD48ED114}"/>
                </a:ext>
              </a:extLst>
            </p:cNvPr>
            <p:cNvSpPr txBox="1"/>
            <p:nvPr/>
          </p:nvSpPr>
          <p:spPr>
            <a:xfrm>
              <a:off x="-1966625" y="889138"/>
              <a:ext cx="9144000" cy="400110"/>
            </a:xfrm>
            <a:prstGeom prst="rect">
              <a:avLst/>
            </a:prstGeom>
            <a:noFill/>
          </p:spPr>
          <p:txBody>
            <a:bodyPr wrap="square">
              <a:spAutoFit/>
            </a:bodyPr>
            <a:lstStyle/>
            <a:p>
              <a:pPr algn="ctr"/>
              <a:r>
                <a:rPr lang="en-US" sz="2000" b="1" smtClean="0">
                  <a:solidFill>
                    <a:srgbClr val="C00000"/>
                  </a:solidFill>
                </a:rPr>
                <a:t>   Hướng dẫn trả lời:</a:t>
              </a:r>
              <a:endParaRPr lang="en-US" sz="2000" b="1">
                <a:solidFill>
                  <a:srgbClr val="C00000"/>
                </a:solidFill>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pic>
        <p:nvPicPr>
          <p:cNvPr id="9" name="image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070" y="1828254"/>
            <a:ext cx="952332" cy="32839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3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8481" y="2286000"/>
            <a:ext cx="1735842" cy="33988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3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639" y="4114683"/>
            <a:ext cx="1605069" cy="31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699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aphicFrame>
        <p:nvGraphicFramePr>
          <p:cNvPr id="2" name="Table 1"/>
          <p:cNvGraphicFramePr>
            <a:graphicFrameLocks noGrp="1"/>
          </p:cNvGraphicFramePr>
          <p:nvPr/>
        </p:nvGraphicFramePr>
        <p:xfrm>
          <a:off x="455005" y="1218395"/>
          <a:ext cx="8229600" cy="3363765"/>
        </p:xfrm>
        <a:graphic>
          <a:graphicData uri="http://schemas.openxmlformats.org/drawingml/2006/table">
            <a:tbl>
              <a:tblPr>
                <a:tableStyleId>{AA98136E-D558-4BC9-8C00-ECC0581DE729}</a:tableStyleId>
              </a:tblPr>
              <a:tblGrid>
                <a:gridCol w="1635760">
                  <a:extLst>
                    <a:ext uri="{9D8B030D-6E8A-4147-A177-3AD203B41FA5}">
                      <a16:colId xmlns:a16="http://schemas.microsoft.com/office/drawing/2014/main" val="813575425"/>
                    </a:ext>
                  </a:extLst>
                </a:gridCol>
                <a:gridCol w="1810675">
                  <a:extLst>
                    <a:ext uri="{9D8B030D-6E8A-4147-A177-3AD203B41FA5}">
                      <a16:colId xmlns:a16="http://schemas.microsoft.com/office/drawing/2014/main" val="44961970"/>
                    </a:ext>
                  </a:extLst>
                </a:gridCol>
                <a:gridCol w="4783165">
                  <a:extLst>
                    <a:ext uri="{9D8B030D-6E8A-4147-A177-3AD203B41FA5}">
                      <a16:colId xmlns:a16="http://schemas.microsoft.com/office/drawing/2014/main" val="4222853283"/>
                    </a:ext>
                  </a:extLst>
                </a:gridCol>
              </a:tblGrid>
              <a:tr h="668235">
                <a:tc>
                  <a:txBody>
                    <a:bodyPr/>
                    <a:lstStyle/>
                    <a:p>
                      <a:pPr marL="0" marR="0" algn="ctr">
                        <a:lnSpc>
                          <a:spcPct val="150000"/>
                        </a:lnSpc>
                        <a:spcBef>
                          <a:spcPts val="0"/>
                        </a:spcBef>
                        <a:spcAft>
                          <a:spcPts val="0"/>
                        </a:spcAft>
                      </a:pPr>
                      <a:r>
                        <a:rPr lang="vi-VN" sz="2000" b="1">
                          <a:effectLst/>
                        </a:rPr>
                        <a:t>Kiểu dữ liệu</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Miền giá trị</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tc>
                  <a:txBody>
                    <a:bodyPr/>
                    <a:lstStyle/>
                    <a:p>
                      <a:pPr marL="0" marR="0" algn="ctr">
                        <a:lnSpc>
                          <a:spcPct val="150000"/>
                        </a:lnSpc>
                        <a:spcBef>
                          <a:spcPts val="0"/>
                        </a:spcBef>
                        <a:spcAft>
                          <a:spcPts val="0"/>
                        </a:spcAft>
                      </a:pPr>
                      <a:r>
                        <a:rPr lang="vi-VN" sz="2000" b="1">
                          <a:effectLst/>
                        </a:rPr>
                        <a:t>Ví dụ</a:t>
                      </a:r>
                      <a:endParaRPr lang="en-US" sz="2000" b="1">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7B63"/>
                    </a:solidFill>
                  </a:tcPr>
                </a:tc>
                <a:extLst>
                  <a:ext uri="{0D108BD9-81ED-4DB2-BD59-A6C34878D82A}">
                    <a16:rowId xmlns:a16="http://schemas.microsoft.com/office/drawing/2014/main" val="1658133449"/>
                  </a:ext>
                </a:extLst>
              </a:tr>
              <a:tr h="2695530">
                <a:tc>
                  <a:txBody>
                    <a:bodyPr/>
                    <a:lstStyle/>
                    <a:p>
                      <a:pPr marL="0" marR="0" algn="ctr">
                        <a:lnSpc>
                          <a:spcPct val="150000"/>
                        </a:lnSpc>
                        <a:spcBef>
                          <a:spcPts val="0"/>
                        </a:spcBef>
                        <a:spcAft>
                          <a:spcPts val="0"/>
                        </a:spcAft>
                      </a:pPr>
                      <a:r>
                        <a:rPr lang="vi-VN" sz="2000" b="1">
                          <a:effectLst/>
                          <a:latin typeface="+mn-lt"/>
                          <a:ea typeface="Times New Roman" panose="02020603050405020304" pitchFamily="18" charset="0"/>
                        </a:rPr>
                        <a:t>Xâu kí tự</a:t>
                      </a:r>
                      <a:endParaRPr lang="en-US" sz="2000">
                        <a:effectLst/>
                        <a:latin typeface="+mn-lt"/>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Bao gồm kí tự hoặc dãy kí </a:t>
                      </a:r>
                      <a:r>
                        <a:rPr lang="vi-VN" sz="2000" smtClean="0">
                          <a:effectLst/>
                          <a:latin typeface="+mn-lt"/>
                          <a:ea typeface="Times New Roman" panose="02020603050405020304" pitchFamily="18" charset="0"/>
                        </a:rPr>
                        <a:t>tự</a:t>
                      </a:r>
                      <a:r>
                        <a:rPr lang="en-US" sz="2000" smtClean="0">
                          <a:effectLst/>
                          <a:latin typeface="+mn-lt"/>
                          <a:ea typeface="Times New Roman" panose="02020603050405020304" pitchFamily="18" charset="0"/>
                        </a:rPr>
                        <a:t>.</a:t>
                      </a:r>
                      <a:endParaRPr lang="en-US" sz="2000">
                        <a:effectLst/>
                        <a:latin typeface="+mn-lt"/>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000" smtClean="0">
                          <a:effectLst/>
                        </a:rPr>
                        <a:t>•</a:t>
                      </a:r>
                      <a:r>
                        <a:rPr lang="en-US" sz="2000" smtClean="0">
                          <a:effectLst/>
                        </a:rPr>
                        <a:t>               </a:t>
                      </a:r>
                      <a:r>
                        <a:rPr lang="en-US" sz="2000" baseline="0" smtClean="0">
                          <a:effectLst/>
                        </a:rPr>
                        <a:t> </a:t>
                      </a:r>
                      <a:r>
                        <a:rPr lang="vi-VN" sz="2000" smtClean="0">
                          <a:effectLst/>
                        </a:rPr>
                        <a:t>: trả lại kết quả “apple banana” có kiểu dữ liệu là xâu kí tự.</a:t>
                      </a:r>
                    </a:p>
                    <a:p>
                      <a:pPr marL="0" marR="0" algn="just">
                        <a:lnSpc>
                          <a:spcPct val="150000"/>
                        </a:lnSpc>
                        <a:spcBef>
                          <a:spcPts val="0"/>
                        </a:spcBef>
                        <a:spcAft>
                          <a:spcPts val="0"/>
                        </a:spcAft>
                      </a:pPr>
                      <a:r>
                        <a:rPr lang="vi-VN" sz="2000" smtClean="0">
                          <a:effectLst/>
                        </a:rPr>
                        <a:t>•</a:t>
                      </a:r>
                      <a:r>
                        <a:rPr lang="en-US" sz="2000" smtClean="0">
                          <a:effectLst/>
                        </a:rPr>
                        <a:t>                : </a:t>
                      </a:r>
                      <a:r>
                        <a:rPr lang="vi-VN" sz="2000" smtClean="0">
                          <a:effectLst/>
                        </a:rPr>
                        <a:t>giá trị của biến tên có kiểu dữ liệu là xâu kí tự</a:t>
                      </a:r>
                      <a:r>
                        <a:rPr lang="en-US" sz="2000" smtClean="0">
                          <a:effectLst/>
                        </a:rPr>
                        <a:t>.</a:t>
                      </a:r>
                      <a:endParaRPr lang="vi-VN" sz="2000" smtClean="0">
                        <a:effectLst/>
                      </a:endParaRPr>
                    </a:p>
                    <a:p>
                      <a:pPr marL="0" marR="0" algn="just">
                        <a:lnSpc>
                          <a:spcPct val="150000"/>
                        </a:lnSpc>
                        <a:spcBef>
                          <a:spcPts val="0"/>
                        </a:spcBef>
                        <a:spcAft>
                          <a:spcPts val="0"/>
                        </a:spcAft>
                      </a:pPr>
                      <a:endParaRPr lang="vi-VN" sz="2000" smtClean="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06340908"/>
                  </a:ext>
                </a:extLst>
              </a:tr>
            </a:tbl>
          </a:graphicData>
        </a:graphic>
      </p:graphicFrame>
      <p:grpSp>
        <p:nvGrpSpPr>
          <p:cNvPr id="43" name="Group 42"/>
          <p:cNvGrpSpPr/>
          <p:nvPr/>
        </p:nvGrpSpPr>
        <p:grpSpPr>
          <a:xfrm>
            <a:off x="-2195" y="670568"/>
            <a:ext cx="9144000" cy="400110"/>
            <a:chOff x="-1966625" y="889138"/>
            <a:chExt cx="9144000" cy="400110"/>
          </a:xfrm>
        </p:grpSpPr>
        <p:sp>
          <p:nvSpPr>
            <p:cNvPr id="45" name="TextBox 44">
              <a:extLst>
                <a:ext uri="{FF2B5EF4-FFF2-40B4-BE49-F238E27FC236}">
                  <a16:creationId xmlns:a16="http://schemas.microsoft.com/office/drawing/2014/main" id="{126B4565-CBF5-CE30-D63A-8DCCD48ED114}"/>
                </a:ext>
              </a:extLst>
            </p:cNvPr>
            <p:cNvSpPr txBox="1"/>
            <p:nvPr/>
          </p:nvSpPr>
          <p:spPr>
            <a:xfrm>
              <a:off x="-1966625" y="889138"/>
              <a:ext cx="9144000" cy="400110"/>
            </a:xfrm>
            <a:prstGeom prst="rect">
              <a:avLst/>
            </a:prstGeom>
            <a:noFill/>
          </p:spPr>
          <p:txBody>
            <a:bodyPr wrap="square">
              <a:spAutoFit/>
            </a:bodyPr>
            <a:lstStyle/>
            <a:p>
              <a:pPr algn="ctr"/>
              <a:r>
                <a:rPr lang="en-US" sz="2000" b="1" smtClean="0">
                  <a:solidFill>
                    <a:srgbClr val="C00000"/>
                  </a:solidFill>
                </a:rPr>
                <a:t>   Hướng dẫn trả lời:</a:t>
              </a:r>
              <a:endParaRPr lang="en-US" sz="2000" b="1">
                <a:solidFill>
                  <a:srgbClr val="C00000"/>
                </a:solidFill>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pic>
        <p:nvPicPr>
          <p:cNvPr id="12" name="image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733" y="2060933"/>
            <a:ext cx="1056118" cy="27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2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733" y="2952750"/>
            <a:ext cx="1276220" cy="33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roup 45"/>
          <p:cNvGrpSpPr/>
          <p:nvPr/>
        </p:nvGrpSpPr>
        <p:grpSpPr>
          <a:xfrm>
            <a:off x="0" y="835968"/>
            <a:ext cx="9144000" cy="445834"/>
            <a:chOff x="-3418694" y="1145661"/>
            <a:chExt cx="9144000" cy="445834"/>
          </a:xfrm>
        </p:grpSpPr>
        <p:sp>
          <p:nvSpPr>
            <p:cNvPr id="48" name="Google Shape;458;p45"/>
            <p:cNvSpPr txBox="1">
              <a:spLocks/>
            </p:cNvSpPr>
            <p:nvPr/>
          </p:nvSpPr>
          <p:spPr>
            <a:xfrm>
              <a:off x="-3418694" y="1145661"/>
              <a:ext cx="9144000"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en-US" sz="2200" smtClean="0">
                  <a:solidFill>
                    <a:srgbClr val="C00000"/>
                  </a:solidFill>
                  <a:latin typeface="+mn-lt"/>
                </a:rPr>
                <a:t>   Các </a:t>
              </a:r>
              <a:r>
                <a:rPr lang="en-US" sz="2200">
                  <a:solidFill>
                    <a:srgbClr val="C00000"/>
                  </a:solidFill>
                  <a:latin typeface="+mn-lt"/>
                </a:rPr>
                <a:t>kiểu dữ liệu trong Scratch</a:t>
              </a:r>
            </a:p>
          </p:txBody>
        </p:sp>
        <p:pic>
          <p:nvPicPr>
            <p:cNvPr id="50"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387" y="1183560"/>
              <a:ext cx="390365" cy="390365"/>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9"/>
          <p:cNvSpPr txBox="1"/>
          <p:nvPr/>
        </p:nvSpPr>
        <p:spPr>
          <a:xfrm>
            <a:off x="606620" y="1358018"/>
            <a:ext cx="8151765" cy="280532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b="1" i="1" smtClean="0">
                <a:solidFill>
                  <a:srgbClr val="7030A0"/>
                </a:solidFill>
                <a:latin typeface="Arial" panose="020B0604020202020204" pitchFamily="34" charset="0"/>
                <a:cs typeface="Arial" panose="020B0604020202020204" pitchFamily="34" charset="0"/>
              </a:rPr>
              <a:t>Số</a:t>
            </a:r>
            <a:r>
              <a:rPr lang="en-US" sz="2000" b="1" i="1">
                <a:solidFill>
                  <a:srgbClr val="7030A0"/>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bao gồm số nguyên và số thập phân.</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Ví dụ: 15; </a:t>
            </a:r>
            <a:r>
              <a:rPr lang="en-US" sz="2000" smtClean="0">
                <a:latin typeface="Arial" panose="020B0604020202020204" pitchFamily="34" charset="0"/>
                <a:cs typeface="Arial" panose="020B0604020202020204" pitchFamily="34" charset="0"/>
              </a:rPr>
              <a:t>3,1415;…</a:t>
            </a:r>
            <a:endParaRPr lang="en-US" sz="200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n-US" sz="2000" b="1" i="1" smtClean="0">
                <a:solidFill>
                  <a:srgbClr val="7030A0"/>
                </a:solidFill>
                <a:latin typeface="Arial" panose="020B0604020202020204" pitchFamily="34" charset="0"/>
                <a:cs typeface="Arial" panose="020B0604020202020204" pitchFamily="34" charset="0"/>
              </a:rPr>
              <a:t>Logic</a:t>
            </a:r>
            <a:r>
              <a:rPr lang="en-US" sz="2000" b="1" i="1">
                <a:solidFill>
                  <a:srgbClr val="7030A0"/>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bao gồm hai giá trị True (đúng) và False (sai).</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Ví dụ: 100 &gt; 99 trả kết quả đúng (True</a:t>
            </a:r>
            <a:r>
              <a:rPr lang="en-US" sz="2000" smtClean="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n-US" sz="2000" b="1" i="1" smtClean="0">
                <a:solidFill>
                  <a:srgbClr val="7030A0"/>
                </a:solidFill>
                <a:latin typeface="Arial" panose="020B0604020202020204" pitchFamily="34" charset="0"/>
                <a:cs typeface="Arial" panose="020B0604020202020204" pitchFamily="34" charset="0"/>
              </a:rPr>
              <a:t>Xâu </a:t>
            </a:r>
            <a:r>
              <a:rPr lang="en-US" sz="2000" b="1" i="1">
                <a:solidFill>
                  <a:srgbClr val="7030A0"/>
                </a:solidFill>
                <a:latin typeface="Arial" panose="020B0604020202020204" pitchFamily="34" charset="0"/>
                <a:cs typeface="Arial" panose="020B0604020202020204" pitchFamily="34" charset="0"/>
              </a:rPr>
              <a:t>kí tự: </a:t>
            </a:r>
            <a:r>
              <a:rPr lang="en-US" sz="2000">
                <a:latin typeface="Arial" panose="020B0604020202020204" pitchFamily="34" charset="0"/>
                <a:cs typeface="Arial" panose="020B0604020202020204" pitchFamily="34" charset="0"/>
              </a:rPr>
              <a:t>bao gồm kí tự hoặc dãy kí tự.</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Ví dụ: @, </a:t>
            </a:r>
            <a:r>
              <a:rPr lang="en-US" sz="2000" smtClean="0">
                <a:latin typeface="Arial" panose="020B0604020202020204" pitchFamily="34" charset="0"/>
                <a:cs typeface="Arial" panose="020B0604020202020204" pitchFamily="34" charset="0"/>
              </a:rPr>
              <a:t>Computer,…</a:t>
            </a:r>
            <a:endParaRPr lang="en-US" sz="200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r="53657"/>
          <a:stretch/>
        </p:blipFill>
        <p:spPr>
          <a:xfrm>
            <a:off x="6591566" y="1861579"/>
            <a:ext cx="2174666" cy="2868091"/>
          </a:xfrm>
          <a:prstGeom prst="rect">
            <a:avLst/>
          </a:prstGeom>
        </p:spPr>
      </p:pic>
      <p:grpSp>
        <p:nvGrpSpPr>
          <p:cNvPr id="52" name="Google Shape;515;p32"/>
          <p:cNvGrpSpPr/>
          <p:nvPr/>
        </p:nvGrpSpPr>
        <p:grpSpPr>
          <a:xfrm rot="10800000">
            <a:off x="-183830" y="4440887"/>
            <a:ext cx="3320730" cy="316265"/>
            <a:chOff x="4572050" y="100025"/>
            <a:chExt cx="3657590" cy="348347"/>
          </a:xfrm>
        </p:grpSpPr>
        <p:sp>
          <p:nvSpPr>
            <p:cNvPr id="5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885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 name="TextBox 47">
            <a:extLst>
              <a:ext uri="{FF2B5EF4-FFF2-40B4-BE49-F238E27FC236}">
                <a16:creationId xmlns:a16="http://schemas.microsoft.com/office/drawing/2014/main" id="{3A06DEAF-8EBD-BB2C-86E3-F9D0B9856831}"/>
              </a:ext>
            </a:extLst>
          </p:cNvPr>
          <p:cNvSpPr txBox="1"/>
          <p:nvPr/>
        </p:nvSpPr>
        <p:spPr>
          <a:xfrm>
            <a:off x="-6" y="1051178"/>
            <a:ext cx="9144000" cy="553998"/>
          </a:xfrm>
          <a:prstGeom prst="rect">
            <a:avLst/>
          </a:prstGeom>
          <a:noFill/>
        </p:spPr>
        <p:txBody>
          <a:bodyPr wrap="square">
            <a:spAutoFit/>
          </a:bodyPr>
          <a:lstStyle/>
          <a:p>
            <a:pPr algn="ctr">
              <a:lnSpc>
                <a:spcPct val="150000"/>
              </a:lnSpc>
            </a:pPr>
            <a:r>
              <a:rPr lang="vi-VN" sz="2000"/>
              <a:t>Trong các câu sau, những câu nào </a:t>
            </a:r>
            <a:r>
              <a:rPr lang="vi-VN" sz="2000" b="1"/>
              <a:t>đúng</a:t>
            </a:r>
            <a:r>
              <a:rPr lang="vi-VN" sz="2000"/>
              <a:t>?</a:t>
            </a:r>
            <a:endParaRPr lang="en-US" sz="2000"/>
          </a:p>
        </p:txBody>
      </p:sp>
      <p:sp>
        <p:nvSpPr>
          <p:cNvPr id="49" name="Rounded Rectangle 48">
            <a:extLst>
              <a:ext uri="{FF2B5EF4-FFF2-40B4-BE49-F238E27FC236}">
                <a16:creationId xmlns:a16="http://schemas.microsoft.com/office/drawing/2014/main" id="{F8F2F0A6-F1CF-0111-C5BD-F8733B7B5351}"/>
              </a:ext>
            </a:extLst>
          </p:cNvPr>
          <p:cNvSpPr/>
          <p:nvPr/>
        </p:nvSpPr>
        <p:spPr>
          <a:xfrm>
            <a:off x="412099" y="1628519"/>
            <a:ext cx="8319793" cy="561887"/>
          </a:xfrm>
          <a:prstGeom prst="roundRect">
            <a:avLst/>
          </a:prstGeom>
          <a:solidFill>
            <a:schemeClr val="bg1"/>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1) Biến là đại lượng dùng để lưu trữ dữ liệu được xử lí trong chương trình.</a:t>
            </a:r>
            <a:endParaRPr lang="en-US" sz="1800">
              <a:solidFill>
                <a:schemeClr val="tx1"/>
              </a:solidFill>
            </a:endParaRPr>
          </a:p>
        </p:txBody>
      </p:sp>
      <p:sp>
        <p:nvSpPr>
          <p:cNvPr id="50" name="Rounded Rectangle 49">
            <a:extLst>
              <a:ext uri="{FF2B5EF4-FFF2-40B4-BE49-F238E27FC236}">
                <a16:creationId xmlns:a16="http://schemas.microsoft.com/office/drawing/2014/main" id="{0EB8EB02-8EFF-91C0-A975-61E68A9234DE}"/>
              </a:ext>
            </a:extLst>
          </p:cNvPr>
          <p:cNvSpPr/>
          <p:nvPr/>
        </p:nvSpPr>
        <p:spPr>
          <a:xfrm>
            <a:off x="412099" y="2282148"/>
            <a:ext cx="8319793" cy="553390"/>
          </a:xfrm>
          <a:prstGeom prst="roundRect">
            <a:avLst>
              <a:gd name="adj" fmla="val 12233"/>
            </a:avLst>
          </a:prstGeom>
          <a:solidFill>
            <a:schemeClr val="bg1"/>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2) Để dùng được biến phải đặt tên cho biến.</a:t>
            </a:r>
            <a:endParaRPr lang="en-US" sz="1800">
              <a:solidFill>
                <a:schemeClr val="tx1"/>
              </a:solidFill>
            </a:endParaRPr>
          </a:p>
        </p:txBody>
      </p:sp>
      <p:sp>
        <p:nvSpPr>
          <p:cNvPr id="51" name="Rounded Rectangle 50">
            <a:extLst>
              <a:ext uri="{FF2B5EF4-FFF2-40B4-BE49-F238E27FC236}">
                <a16:creationId xmlns:a16="http://schemas.microsoft.com/office/drawing/2014/main" id="{D4F02CC3-CDDD-9E0B-5AF7-4E3A2AD06CA5}"/>
              </a:ext>
            </a:extLst>
          </p:cNvPr>
          <p:cNvSpPr/>
          <p:nvPr/>
        </p:nvSpPr>
        <p:spPr>
          <a:xfrm>
            <a:off x="412098" y="2927280"/>
            <a:ext cx="8319793" cy="862275"/>
          </a:xfrm>
          <a:prstGeom prst="roundRect">
            <a:avLst/>
          </a:prstGeom>
          <a:solidFill>
            <a:schemeClr val="bg1"/>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3) Trong nhiều ngôn ngữ lập trình khác còn có khái niệm hằng, đó là đại lượng được đặt tên và giá trị của nó không thay đổi khi chạy chương trình.</a:t>
            </a:r>
            <a:endParaRPr lang="en-US" sz="1800">
              <a:solidFill>
                <a:schemeClr val="tx1"/>
              </a:solidFill>
            </a:endParaRPr>
          </a:p>
        </p:txBody>
      </p:sp>
      <p:sp>
        <p:nvSpPr>
          <p:cNvPr id="52" name="Rounded Rectangle 51">
            <a:extLst>
              <a:ext uri="{FF2B5EF4-FFF2-40B4-BE49-F238E27FC236}">
                <a16:creationId xmlns:a16="http://schemas.microsoft.com/office/drawing/2014/main" id="{15BF237F-1D39-26EB-8C52-BA1687F3CDFC}"/>
              </a:ext>
            </a:extLst>
          </p:cNvPr>
          <p:cNvSpPr/>
          <p:nvPr/>
        </p:nvSpPr>
        <p:spPr>
          <a:xfrm>
            <a:off x="412098" y="3881297"/>
            <a:ext cx="8319793" cy="862275"/>
          </a:xfrm>
          <a:prstGeom prst="roundRect">
            <a:avLst/>
          </a:prstGeom>
          <a:solidFill>
            <a:schemeClr val="bg1"/>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4) Giá trị của một biến trong </a:t>
            </a:r>
            <a:r>
              <a:rPr lang="vi-VN" sz="1800" b="1">
                <a:solidFill>
                  <a:schemeClr val="tx1"/>
                </a:solidFill>
              </a:rPr>
              <a:t>Scratch</a:t>
            </a:r>
            <a:r>
              <a:rPr lang="vi-VN" sz="1800">
                <a:solidFill>
                  <a:schemeClr val="tx1"/>
                </a:solidFill>
              </a:rPr>
              <a:t> chỉ thuộc một trong hai kiểu dữ liệu: kiểu số hoặc kiểu xâu kí tự.</a:t>
            </a:r>
            <a:endParaRPr lang="en-US" sz="1800">
              <a:solidFill>
                <a:schemeClr val="tx1"/>
              </a:solidFill>
            </a:endParaRPr>
          </a:p>
        </p:txBody>
      </p:sp>
      <p:sp>
        <p:nvSpPr>
          <p:cNvPr id="53" name="Rounded Rectangle 52">
            <a:extLst>
              <a:ext uri="{FF2B5EF4-FFF2-40B4-BE49-F238E27FC236}">
                <a16:creationId xmlns:a16="http://schemas.microsoft.com/office/drawing/2014/main" id="{7CE7A210-918B-CD89-B9AB-4209CCA249B2}"/>
              </a:ext>
            </a:extLst>
          </p:cNvPr>
          <p:cNvSpPr/>
          <p:nvPr/>
        </p:nvSpPr>
        <p:spPr>
          <a:xfrm>
            <a:off x="412097" y="1628519"/>
            <a:ext cx="8319793" cy="561887"/>
          </a:xfrm>
          <a:prstGeom prst="roundRect">
            <a:avLst/>
          </a:prstGeom>
          <a:solidFill>
            <a:srgbClr val="3B6285"/>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1) Biến là đại lượng dùng để lưu trữ dữ liệu được xử lí trong chương trình.</a:t>
            </a:r>
          </a:p>
        </p:txBody>
      </p:sp>
      <p:sp>
        <p:nvSpPr>
          <p:cNvPr id="11" name="TextBox 10">
            <a:extLst>
              <a:ext uri="{FF2B5EF4-FFF2-40B4-BE49-F238E27FC236}">
                <a16:creationId xmlns:a16="http://schemas.microsoft.com/office/drawing/2014/main" id="{126B4565-CBF5-CE30-D63A-8DCCD48ED114}"/>
              </a:ext>
            </a:extLst>
          </p:cNvPr>
          <p:cNvSpPr txBox="1"/>
          <p:nvPr/>
        </p:nvSpPr>
        <p:spPr>
          <a:xfrm>
            <a:off x="681038" y="713656"/>
            <a:ext cx="3573462" cy="400110"/>
          </a:xfrm>
          <a:prstGeom prst="rect">
            <a:avLst/>
          </a:prstGeom>
          <a:noFill/>
        </p:spPr>
        <p:txBody>
          <a:bodyPr wrap="square">
            <a:spAutoFit/>
          </a:bodyPr>
          <a:lstStyle/>
          <a:p>
            <a:r>
              <a:rPr lang="en-US" sz="2000" b="1" u="sng" smtClean="0">
                <a:solidFill>
                  <a:srgbClr val="002060"/>
                </a:solidFill>
              </a:rPr>
              <a:t>Câu </a:t>
            </a:r>
            <a:r>
              <a:rPr lang="en-US" sz="2000" b="1" u="sng">
                <a:solidFill>
                  <a:srgbClr val="002060"/>
                </a:solidFill>
              </a:rPr>
              <a:t>hỏi củng </a:t>
            </a:r>
            <a:r>
              <a:rPr lang="en-US" sz="2000" b="1" u="sng" smtClean="0">
                <a:solidFill>
                  <a:srgbClr val="002060"/>
                </a:solidFill>
              </a:rPr>
              <a:t>cố SGK tr. 87: </a:t>
            </a:r>
            <a:endParaRPr lang="en-US" sz="2000" b="1" u="sng">
              <a:solidFill>
                <a:srgbClr val="002060"/>
              </a:solidFill>
            </a:endParaRPr>
          </a:p>
        </p:txBody>
      </p:sp>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156" t="49967" r="37857" b="12222"/>
          <a:stretch/>
        </p:blipFill>
        <p:spPr>
          <a:xfrm>
            <a:off x="355599" y="708854"/>
            <a:ext cx="373526" cy="404912"/>
          </a:xfrm>
          <a:prstGeom prst="rect">
            <a:avLst/>
          </a:prstGeom>
        </p:spPr>
      </p:pic>
      <p:sp>
        <p:nvSpPr>
          <p:cNvPr id="14" name="Rounded Rectangle 13">
            <a:extLst>
              <a:ext uri="{FF2B5EF4-FFF2-40B4-BE49-F238E27FC236}">
                <a16:creationId xmlns:a16="http://schemas.microsoft.com/office/drawing/2014/main" id="{7CE7A210-918B-CD89-B9AB-4209CCA249B2}"/>
              </a:ext>
            </a:extLst>
          </p:cNvPr>
          <p:cNvSpPr/>
          <p:nvPr/>
        </p:nvSpPr>
        <p:spPr>
          <a:xfrm>
            <a:off x="412097" y="2277899"/>
            <a:ext cx="8319793" cy="561887"/>
          </a:xfrm>
          <a:prstGeom prst="roundRect">
            <a:avLst/>
          </a:prstGeom>
          <a:solidFill>
            <a:srgbClr val="3B6285"/>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2) Để dùng được biến phải đặt tên cho biến.</a:t>
            </a:r>
          </a:p>
        </p:txBody>
      </p:sp>
      <p:sp>
        <p:nvSpPr>
          <p:cNvPr id="15" name="Rounded Rectangle 14">
            <a:extLst>
              <a:ext uri="{FF2B5EF4-FFF2-40B4-BE49-F238E27FC236}">
                <a16:creationId xmlns:a16="http://schemas.microsoft.com/office/drawing/2014/main" id="{7CE7A210-918B-CD89-B9AB-4209CCA249B2}"/>
              </a:ext>
            </a:extLst>
          </p:cNvPr>
          <p:cNvSpPr/>
          <p:nvPr/>
        </p:nvSpPr>
        <p:spPr>
          <a:xfrm>
            <a:off x="412097" y="2927280"/>
            <a:ext cx="8319793" cy="862276"/>
          </a:xfrm>
          <a:prstGeom prst="roundRect">
            <a:avLst/>
          </a:prstGeom>
          <a:solidFill>
            <a:srgbClr val="3B6285"/>
          </a:solidFill>
          <a:ln w="28575">
            <a:solidFill>
              <a:srgbClr val="3B6285"/>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3) Trong nhiều ngôn ngữ lập trình khác còn có khái niệm hằng, đó là đại lượng được đặt tên và giá trị của nó không thay đổi khi chạy chương trình.</a:t>
            </a:r>
          </a:p>
        </p:txBody>
      </p:sp>
    </p:spTree>
    <p:extLst>
      <p:ext uri="{BB962C8B-B14F-4D97-AF65-F5344CB8AC3E}">
        <p14:creationId xmlns:p14="http://schemas.microsoft.com/office/powerpoint/2010/main" val="1173757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randombar(horizontal)">
                                      <p:cBhvr>
                                        <p:cTn id="14" dur="500"/>
                                        <p:tgtEl>
                                          <p:spTgt spid="5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animBg="1"/>
      <p:bldP spid="52" grpId="0" animBg="1"/>
      <p:bldP spid="5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2" name="Group 1"/>
          <p:cNvGrpSpPr/>
          <p:nvPr/>
        </p:nvGrpSpPr>
        <p:grpSpPr>
          <a:xfrm>
            <a:off x="0" y="790364"/>
            <a:ext cx="9144000" cy="3848832"/>
            <a:chOff x="0" y="790364"/>
            <a:chExt cx="9144000" cy="3848832"/>
          </a:xfrm>
        </p:grpSpPr>
        <p:sp>
          <p:nvSpPr>
            <p:cNvPr id="30" name="Horizontal Scroll 29"/>
            <p:cNvSpPr/>
            <p:nvPr/>
          </p:nvSpPr>
          <p:spPr>
            <a:xfrm>
              <a:off x="777350" y="1368214"/>
              <a:ext cx="7550222" cy="2670629"/>
            </a:xfrm>
            <a:prstGeom prst="horizontalScroll">
              <a:avLst>
                <a:gd name="adj" fmla="val 6653"/>
              </a:avLst>
            </a:prstGeom>
            <a:solidFill>
              <a:srgbClr val="FFF8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Biến dùng để lưu trữ dữ liệu được xử lí trong thuật toán cũng như chương trình.</a:t>
              </a:r>
            </a:p>
            <a:p>
              <a:pPr marL="342900" indent="-342900" algn="just">
                <a:lnSpc>
                  <a:spcPct val="150000"/>
                </a:lnSpc>
                <a:buFont typeface="Arial" panose="020B0604020202020204" pitchFamily="34" charset="0"/>
                <a:buChar char="•"/>
              </a:pPr>
              <a:r>
                <a:rPr lang="vi-VN" sz="2000">
                  <a:solidFill>
                    <a:srgbClr val="000000"/>
                  </a:solidFill>
                </a:rPr>
                <a:t>Trong </a:t>
              </a:r>
              <a:r>
                <a:rPr lang="vi-VN" sz="2000" b="1">
                  <a:solidFill>
                    <a:srgbClr val="000000"/>
                  </a:solidFill>
                </a:rPr>
                <a:t>Scratch</a:t>
              </a:r>
              <a:r>
                <a:rPr lang="vi-VN" sz="2000">
                  <a:solidFill>
                    <a:srgbClr val="000000"/>
                  </a:solidFill>
                </a:rPr>
                <a:t> có ba kiểu dữ liệu: kiểu số, kiểu logic, kiểu xâu kí tự.</a:t>
              </a:r>
            </a:p>
          </p:txBody>
        </p:sp>
        <p:pic>
          <p:nvPicPr>
            <p:cNvPr id="68" name="Picture 67"/>
            <p:cNvPicPr>
              <a:picLocks noChangeAspect="1"/>
            </p:cNvPicPr>
            <p:nvPr/>
          </p:nvPicPr>
          <p:blipFill>
            <a:blip r:embed="rId3"/>
            <a:stretch>
              <a:fillRect/>
            </a:stretch>
          </p:blipFill>
          <p:spPr>
            <a:xfrm rot="20458760">
              <a:off x="8160354" y="2250140"/>
              <a:ext cx="501326" cy="501326"/>
            </a:xfrm>
            <a:prstGeom prst="rect">
              <a:avLst/>
            </a:prstGeom>
          </p:spPr>
        </p:pic>
        <p:grpSp>
          <p:nvGrpSpPr>
            <p:cNvPr id="97" name="Google Shape;515;p32"/>
            <p:cNvGrpSpPr/>
            <p:nvPr/>
          </p:nvGrpSpPr>
          <p:grpSpPr>
            <a:xfrm rot="7423325">
              <a:off x="210904" y="2640040"/>
              <a:ext cx="1290384" cy="233901"/>
              <a:chOff x="4572049" y="100025"/>
              <a:chExt cx="3657591" cy="348347"/>
            </a:xfrm>
          </p:grpSpPr>
          <p:sp>
            <p:nvSpPr>
              <p:cNvPr id="98"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7;p32"/>
              <p:cNvSpPr/>
              <p:nvPr/>
            </p:nvSpPr>
            <p:spPr>
              <a:xfrm>
                <a:off x="4572049" y="100025"/>
                <a:ext cx="3657588"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6254" y="3337612"/>
              <a:ext cx="1301584" cy="1301584"/>
            </a:xfrm>
            <a:prstGeom prst="rect">
              <a:avLst/>
            </a:prstGeom>
          </p:spPr>
        </p:pic>
        <p:sp>
          <p:nvSpPr>
            <p:cNvPr id="20" name="TextBox 19">
              <a:extLst>
                <a:ext uri="{FF2B5EF4-FFF2-40B4-BE49-F238E27FC236}">
                  <a16:creationId xmlns:a16="http://schemas.microsoft.com/office/drawing/2014/main" id="{3A06DEAF-8EBD-BB2C-86E3-F9D0B9856831}"/>
                </a:ext>
              </a:extLst>
            </p:cNvPr>
            <p:cNvSpPr txBox="1"/>
            <p:nvPr/>
          </p:nvSpPr>
          <p:spPr>
            <a:xfrm>
              <a:off x="0" y="790364"/>
              <a:ext cx="9144000" cy="577850"/>
            </a:xfrm>
            <a:prstGeom prst="rect">
              <a:avLst/>
            </a:prstGeom>
            <a:noFill/>
          </p:spPr>
          <p:txBody>
            <a:bodyPr wrap="square">
              <a:spAutoFit/>
            </a:bodyPr>
            <a:lstStyle/>
            <a:p>
              <a:pPr algn="ctr">
                <a:lnSpc>
                  <a:spcPct val="150000"/>
                </a:lnSpc>
              </a:pPr>
              <a:r>
                <a:rPr lang="en-US" sz="2400" b="1" smtClean="0">
                  <a:solidFill>
                    <a:srgbClr val="C00000"/>
                  </a:solidFill>
                </a:rPr>
                <a:t>GHI NHỚ</a:t>
              </a:r>
              <a:endParaRPr lang="en-US" sz="2400" b="1">
                <a:solidFill>
                  <a:srgbClr val="C00000"/>
                </a:solidFill>
              </a:endParaRPr>
            </a:p>
          </p:txBody>
        </p:sp>
      </p:grpSp>
    </p:spTree>
    <p:extLst>
      <p:ext uri="{BB962C8B-B14F-4D97-AF65-F5344CB8AC3E}">
        <p14:creationId xmlns:p14="http://schemas.microsoft.com/office/powerpoint/2010/main" val="3960897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1469530919"/>
              </p:ext>
            </p:extLst>
          </p:nvPr>
        </p:nvGraphicFramePr>
        <p:xfrm>
          <a:off x="530467" y="1598525"/>
          <a:ext cx="8083066" cy="3008644"/>
        </p:xfrm>
        <a:graphic>
          <a:graphicData uri="http://schemas.openxmlformats.org/drawingml/2006/table">
            <a:tbl>
              <a:tblPr firstRow="1" bandRow="1">
                <a:tableStyleId>{AA98136E-D558-4BC9-8C00-ECC0581DE729}</a:tableStyleId>
              </a:tblPr>
              <a:tblGrid>
                <a:gridCol w="2479435">
                  <a:extLst>
                    <a:ext uri="{9D8B030D-6E8A-4147-A177-3AD203B41FA5}">
                      <a16:colId xmlns:a16="http://schemas.microsoft.com/office/drawing/2014/main" val="4286749821"/>
                    </a:ext>
                  </a:extLst>
                </a:gridCol>
                <a:gridCol w="5603631">
                  <a:extLst>
                    <a:ext uri="{9D8B030D-6E8A-4147-A177-3AD203B41FA5}">
                      <a16:colId xmlns:a16="http://schemas.microsoft.com/office/drawing/2014/main" val="2131162300"/>
                    </a:ext>
                  </a:extLst>
                </a:gridCol>
              </a:tblGrid>
              <a:tr h="1022082">
                <a:tc>
                  <a:txBody>
                    <a:bodyPr/>
                    <a:lstStyle/>
                    <a:p>
                      <a:pPr marL="0" marR="0" algn="just">
                        <a:lnSpc>
                          <a:spcPct val="150000"/>
                        </a:lnSpc>
                        <a:spcBef>
                          <a:spcPts val="0"/>
                        </a:spcBef>
                        <a:spcAft>
                          <a:spcPts val="0"/>
                        </a:spcAft>
                      </a:pPr>
                      <a:endParaRPr lang="en-US" sz="2000" i="0">
                        <a:effectLst/>
                        <a:latin typeface="+mj-lt"/>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tc>
                  <a:txBody>
                    <a:bodyPr/>
                    <a:lstStyle/>
                    <a:p>
                      <a:pPr marL="0" marR="0" algn="just">
                        <a:lnSpc>
                          <a:spcPct val="150000"/>
                        </a:lnSpc>
                        <a:spcBef>
                          <a:spcPts val="0"/>
                        </a:spcBef>
                        <a:spcAft>
                          <a:spcPts val="0"/>
                        </a:spcAft>
                      </a:pPr>
                      <a:r>
                        <a:rPr lang="vi-VN" sz="2000" i="0">
                          <a:effectLst/>
                          <a:latin typeface="+mn-lt"/>
                          <a:ea typeface="Times New Roman" panose="02020603050405020304" pitchFamily="18" charset="0"/>
                        </a:rPr>
                        <a:t>Hiện lên màn hình “Tên bạn là gì?” và chờ nhập dữ liệu từ bàn </a:t>
                      </a:r>
                      <a:r>
                        <a:rPr lang="vi-VN" sz="2000" i="0" smtClean="0">
                          <a:effectLst/>
                          <a:latin typeface="+mn-lt"/>
                          <a:ea typeface="Times New Roman" panose="02020603050405020304" pitchFamily="18" charset="0"/>
                        </a:rPr>
                        <a:t>phím</a:t>
                      </a:r>
                      <a:r>
                        <a:rPr lang="en-US" sz="2000" i="0" smtClean="0">
                          <a:effectLst/>
                          <a:latin typeface="+mn-lt"/>
                          <a:ea typeface="Times New Roman" panose="02020603050405020304" pitchFamily="18" charset="0"/>
                        </a:rPr>
                        <a:t>.</a:t>
                      </a:r>
                      <a:endParaRPr lang="en-US" sz="2000" i="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extLst>
                  <a:ext uri="{0D108BD9-81ED-4DB2-BD59-A6C34878D82A}">
                    <a16:rowId xmlns:a16="http://schemas.microsoft.com/office/drawing/2014/main" val="3785965559"/>
                  </a:ext>
                </a:extLst>
              </a:tr>
              <a:tr h="1986562">
                <a:tc>
                  <a:txBody>
                    <a:bodyPr/>
                    <a:lstStyle/>
                    <a:p>
                      <a:pPr marL="0" marR="0" algn="just">
                        <a:lnSpc>
                          <a:spcPct val="150000"/>
                        </a:lnSpc>
                        <a:spcBef>
                          <a:spcPts val="0"/>
                        </a:spcBef>
                        <a:spcAft>
                          <a:spcPts val="0"/>
                        </a:spcAft>
                      </a:pPr>
                      <a:endParaRPr lang="en-US" sz="2000" i="0">
                        <a:effectLst/>
                        <a:latin typeface="+mj-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tc>
                  <a:txBody>
                    <a:bodyPr/>
                    <a:lstStyle/>
                    <a:p>
                      <a:pPr marL="0" marR="0" algn="just">
                        <a:lnSpc>
                          <a:spcPct val="150000"/>
                        </a:lnSpc>
                        <a:spcBef>
                          <a:spcPts val="0"/>
                        </a:spcBef>
                        <a:spcAft>
                          <a:spcPts val="0"/>
                        </a:spcAft>
                      </a:pPr>
                      <a:r>
                        <a:rPr lang="vi-VN" sz="2000" i="0">
                          <a:effectLst/>
                          <a:latin typeface="+mn-lt"/>
                          <a:ea typeface="Times New Roman" panose="02020603050405020304" pitchFamily="18" charset="0"/>
                        </a:rPr>
                        <a:t>Xâu kí tự gồm các kí tự gõ trên bàn phím được lưu giữ ở biến answer, trên màn hình hiện lên xâu kí tự là kết quả nối liên tiếp hai xâu: xâu “Chào bạn” và xâu đã được biến answer lưu </a:t>
                      </a:r>
                      <a:r>
                        <a:rPr lang="vi-VN" sz="2000" i="0" smtClean="0">
                          <a:effectLst/>
                          <a:latin typeface="+mn-lt"/>
                          <a:ea typeface="Times New Roman" panose="02020603050405020304" pitchFamily="18" charset="0"/>
                        </a:rPr>
                        <a:t>giữ</a:t>
                      </a:r>
                      <a:r>
                        <a:rPr lang="en-US" sz="2000" i="0" smtClean="0">
                          <a:effectLst/>
                          <a:latin typeface="+mn-lt"/>
                          <a:ea typeface="Times New Roman" panose="02020603050405020304" pitchFamily="18" charset="0"/>
                        </a:rPr>
                        <a:t>.</a:t>
                      </a:r>
                      <a:endParaRPr lang="en-US" sz="2000" i="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F"/>
                    </a:solidFill>
                  </a:tcPr>
                </a:tc>
                <a:extLst>
                  <a:ext uri="{0D108BD9-81ED-4DB2-BD59-A6C34878D82A}">
                    <a16:rowId xmlns:a16="http://schemas.microsoft.com/office/drawing/2014/main" val="1555324110"/>
                  </a:ext>
                </a:extLst>
              </a:tr>
            </a:tbl>
          </a:graphicData>
        </a:graphic>
      </p:graphicFrame>
      <p:pic>
        <p:nvPicPr>
          <p:cNvPr id="10" name="image56.png"/>
          <p:cNvPicPr/>
          <p:nvPr/>
        </p:nvPicPr>
        <p:blipFill>
          <a:blip r:embed="rId3"/>
          <a:srcRect/>
          <a:stretch>
            <a:fillRect/>
          </a:stretch>
        </p:blipFill>
        <p:spPr>
          <a:xfrm>
            <a:off x="641350" y="1782054"/>
            <a:ext cx="2264500" cy="649995"/>
          </a:xfrm>
          <a:prstGeom prst="rect">
            <a:avLst/>
          </a:prstGeom>
          <a:ln/>
        </p:spPr>
      </p:pic>
      <p:pic>
        <p:nvPicPr>
          <p:cNvPr id="11" name="image29.png"/>
          <p:cNvPicPr/>
          <p:nvPr/>
        </p:nvPicPr>
        <p:blipFill>
          <a:blip r:embed="rId4"/>
          <a:srcRect/>
          <a:stretch>
            <a:fillRect/>
          </a:stretch>
        </p:blipFill>
        <p:spPr>
          <a:xfrm>
            <a:off x="611550" y="2764709"/>
            <a:ext cx="2324100" cy="676275"/>
          </a:xfrm>
          <a:prstGeom prst="rect">
            <a:avLst/>
          </a:prstGeom>
          <a:ln/>
        </p:spPr>
      </p:pic>
    </p:spTree>
    <p:extLst>
      <p:ext uri="{BB962C8B-B14F-4D97-AF65-F5344CB8AC3E}">
        <p14:creationId xmlns:p14="http://schemas.microsoft.com/office/powerpoint/2010/main" val="1866489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625789"/>
            <a:ext cx="9143999"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0000"/>
                </a:solidFill>
              </a:rPr>
              <a:t>LUYỆN TẬP</a:t>
            </a:r>
            <a:endParaRPr sz="3400" b="1">
              <a:solidFill>
                <a:srgbClr val="000000"/>
              </a:solidFill>
            </a:endParaRPr>
          </a:p>
        </p:txBody>
      </p:sp>
      <p:sp>
        <p:nvSpPr>
          <p:cNvPr id="7" name="TextBox 6">
            <a:extLst>
              <a:ext uri="{FF2B5EF4-FFF2-40B4-BE49-F238E27FC236}">
                <a16:creationId xmlns:a16="http://schemas.microsoft.com/office/drawing/2014/main" id="{126B4565-CBF5-CE30-D63A-8DCCD48ED114}"/>
              </a:ext>
            </a:extLst>
          </p:cNvPr>
          <p:cNvSpPr txBox="1"/>
          <p:nvPr/>
        </p:nvSpPr>
        <p:spPr>
          <a:xfrm>
            <a:off x="0" y="1311589"/>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1258607"/>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grpSp>
        <p:nvGrpSpPr>
          <p:cNvPr id="2" name="Group 1"/>
          <p:cNvGrpSpPr/>
          <p:nvPr/>
        </p:nvGrpSpPr>
        <p:grpSpPr>
          <a:xfrm>
            <a:off x="450849" y="1837576"/>
            <a:ext cx="8242300" cy="2862322"/>
            <a:chOff x="450849" y="1837576"/>
            <a:chExt cx="8242300" cy="2862322"/>
          </a:xfrm>
        </p:grpSpPr>
        <p:sp>
          <p:nvSpPr>
            <p:cNvPr id="14" name="TextBox 13">
              <a:extLst>
                <a:ext uri="{FF2B5EF4-FFF2-40B4-BE49-F238E27FC236}">
                  <a16:creationId xmlns:a16="http://schemas.microsoft.com/office/drawing/2014/main" id="{3A06DEAF-8EBD-BB2C-86E3-F9D0B9856831}"/>
                </a:ext>
              </a:extLst>
            </p:cNvPr>
            <p:cNvSpPr txBox="1"/>
            <p:nvPr/>
          </p:nvSpPr>
          <p:spPr>
            <a:xfrm>
              <a:off x="450849" y="1837576"/>
              <a:ext cx="8242300" cy="2862322"/>
            </a:xfrm>
            <a:prstGeom prst="rect">
              <a:avLst/>
            </a:prstGeom>
            <a:noFill/>
          </p:spPr>
          <p:txBody>
            <a:bodyPr wrap="square">
              <a:spAutoFit/>
            </a:bodyPr>
            <a:lstStyle/>
            <a:p>
              <a:pPr algn="just">
                <a:lnSpc>
                  <a:spcPct val="150000"/>
                </a:lnSpc>
              </a:pPr>
              <a:r>
                <a:rPr lang="vi-VN" sz="2000" b="1"/>
                <a:t>Câu 1. </a:t>
              </a:r>
              <a:r>
                <a:rPr lang="vi-VN" sz="2000"/>
                <a:t>Cho các nội dung sau:</a:t>
              </a:r>
            </a:p>
            <a:p>
              <a:pPr algn="just">
                <a:lnSpc>
                  <a:spcPct val="150000"/>
                </a:lnSpc>
              </a:pPr>
              <a:r>
                <a:rPr lang="vi-VN" sz="2000"/>
                <a:t>1) Nhập tên biến, và chọn</a:t>
              </a:r>
              <a:r>
                <a:rPr lang="vi-VN" sz="2000" smtClean="0"/>
                <a:t>:</a:t>
              </a:r>
              <a:endParaRPr lang="vi-VN" sz="2000"/>
            </a:p>
            <a:p>
              <a:pPr marL="342900" indent="-342900" algn="just">
                <a:lnSpc>
                  <a:spcPct val="150000"/>
                </a:lnSpc>
                <a:buFont typeface="Arial" panose="020B0604020202020204" pitchFamily="34" charset="0"/>
                <a:buChar char="•"/>
              </a:pPr>
              <a:r>
                <a:rPr lang="vi-VN" sz="2000" smtClean="0"/>
                <a:t>Biến </a:t>
              </a:r>
              <a:r>
                <a:rPr lang="vi-VN" sz="2000"/>
                <a:t>chung của các nhân vật (</a:t>
              </a:r>
              <a:r>
                <a:rPr lang="vi-VN" sz="2000" b="1"/>
                <a:t>For all sprites</a:t>
              </a:r>
              <a:r>
                <a:rPr lang="vi-VN" sz="2000"/>
                <a:t>).</a:t>
              </a:r>
            </a:p>
            <a:p>
              <a:pPr marL="342900" indent="-342900" algn="just">
                <a:lnSpc>
                  <a:spcPct val="150000"/>
                </a:lnSpc>
                <a:buFont typeface="Arial" panose="020B0604020202020204" pitchFamily="34" charset="0"/>
                <a:buChar char="•"/>
              </a:pPr>
              <a:r>
                <a:rPr lang="vi-VN" sz="2000" smtClean="0"/>
                <a:t>Biến </a:t>
              </a:r>
              <a:r>
                <a:rPr lang="vi-VN" sz="2000"/>
                <a:t>riêng của nhân vật hiện thời (</a:t>
              </a:r>
              <a:r>
                <a:rPr lang="vi-VN" sz="2000" b="1"/>
                <a:t>For this sprite only</a:t>
              </a:r>
              <a:r>
                <a:rPr lang="vi-VN" sz="2000"/>
                <a:t>).</a:t>
              </a:r>
            </a:p>
            <a:p>
              <a:pPr algn="just">
                <a:lnSpc>
                  <a:spcPct val="150000"/>
                </a:lnSpc>
              </a:pPr>
              <a:r>
                <a:rPr lang="vi-VN" sz="2000"/>
                <a:t>2) Chọn nhóm lệnh làm việc với biến </a:t>
              </a:r>
              <a:r>
                <a:rPr lang="en-US" sz="2000" smtClean="0"/>
                <a:t>   </a:t>
              </a:r>
              <a:r>
                <a:rPr lang="vi-VN" sz="2000" smtClean="0"/>
                <a:t> </a:t>
              </a:r>
              <a:r>
                <a:rPr lang="en-US" sz="2000" smtClean="0"/>
                <a:t>   </a:t>
              </a:r>
              <a:r>
                <a:rPr lang="vi-VN" sz="2000" smtClean="0"/>
                <a:t>.</a:t>
              </a:r>
              <a:endParaRPr lang="vi-VN" sz="2000"/>
            </a:p>
            <a:p>
              <a:pPr algn="just">
                <a:lnSpc>
                  <a:spcPct val="150000"/>
                </a:lnSpc>
              </a:pPr>
              <a:r>
                <a:rPr lang="vi-VN" sz="2000"/>
                <a:t>3) Chọn </a:t>
              </a:r>
              <a:r>
                <a:rPr lang="vi-VN" sz="2000" b="1" smtClean="0"/>
                <a:t>OK</a:t>
              </a:r>
              <a:r>
                <a:rPr lang="vi-VN" sz="2000" smtClean="0"/>
                <a:t>.</a:t>
              </a:r>
              <a:r>
                <a:rPr lang="en-US" sz="2000" smtClean="0"/>
                <a:t>		</a:t>
              </a:r>
              <a:r>
                <a:rPr lang="vi-VN" sz="2000" smtClean="0"/>
                <a:t>4</a:t>
              </a:r>
              <a:r>
                <a:rPr lang="vi-VN" sz="2000"/>
                <a:t>) Chọn lệnh tạo biến </a:t>
              </a:r>
              <a:r>
                <a:rPr lang="en-US" sz="2000" smtClean="0"/>
                <a:t>    </a:t>
              </a:r>
              <a:r>
                <a:rPr lang="vi-VN" sz="2000" smtClean="0"/>
                <a:t> </a:t>
              </a:r>
              <a:r>
                <a:rPr lang="en-US" sz="2000" smtClean="0"/>
                <a:t>                  </a:t>
              </a:r>
              <a:r>
                <a:rPr lang="vi-VN" sz="2000" smtClean="0"/>
                <a:t>.</a:t>
              </a:r>
              <a:endParaRPr lang="vi-VN" sz="2000"/>
            </a:p>
          </p:txBody>
        </p:sp>
        <p:pic>
          <p:nvPicPr>
            <p:cNvPr id="11" name="image100.png"/>
            <p:cNvPicPr/>
            <p:nvPr/>
          </p:nvPicPr>
          <p:blipFill>
            <a:blip r:embed="rId3"/>
            <a:srcRect/>
            <a:stretch>
              <a:fillRect/>
            </a:stretch>
          </p:blipFill>
          <p:spPr>
            <a:xfrm>
              <a:off x="3583214" y="2337054"/>
              <a:ext cx="1594758" cy="455020"/>
            </a:xfrm>
            <a:prstGeom prst="rect">
              <a:avLst/>
            </a:prstGeom>
            <a:ln/>
          </p:spPr>
        </p:pic>
        <p:pic>
          <p:nvPicPr>
            <p:cNvPr id="12" name="image182.png"/>
            <p:cNvPicPr/>
            <p:nvPr/>
          </p:nvPicPr>
          <p:blipFill>
            <a:blip r:embed="rId4"/>
            <a:srcRect/>
            <a:stretch>
              <a:fillRect/>
            </a:stretch>
          </p:blipFill>
          <p:spPr>
            <a:xfrm>
              <a:off x="4747283" y="3761312"/>
              <a:ext cx="467655" cy="350566"/>
            </a:xfrm>
            <a:prstGeom prst="rect">
              <a:avLst/>
            </a:prstGeom>
            <a:ln/>
          </p:spPr>
        </p:pic>
        <p:pic>
          <p:nvPicPr>
            <p:cNvPr id="13" name="image303.png"/>
            <p:cNvPicPr/>
            <p:nvPr/>
          </p:nvPicPr>
          <p:blipFill>
            <a:blip r:embed="rId5"/>
            <a:srcRect t="13537"/>
            <a:stretch>
              <a:fillRect/>
            </a:stretch>
          </p:blipFill>
          <p:spPr>
            <a:xfrm>
              <a:off x="5788932" y="4185410"/>
              <a:ext cx="1570718" cy="395796"/>
            </a:xfrm>
            <a:prstGeom prst="rect">
              <a:avLst/>
            </a:prstGeom>
            <a:ln/>
          </p:spPr>
        </p:pic>
      </p:grpSp>
      <p:pic>
        <p:nvPicPr>
          <p:cNvPr id="21" name="Picture 20"/>
          <p:cNvPicPr>
            <a:picLocks noChangeAspect="1"/>
          </p:cNvPicPr>
          <p:nvPr/>
        </p:nvPicPr>
        <p:blipFill>
          <a:blip r:embed="rId6"/>
          <a:stretch>
            <a:fillRect/>
          </a:stretch>
        </p:blipFill>
        <p:spPr>
          <a:xfrm>
            <a:off x="7010401" y="916025"/>
            <a:ext cx="1522158" cy="1591347"/>
          </a:xfrm>
          <a:prstGeom prst="rect">
            <a:avLst/>
          </a:prstGeom>
        </p:spPr>
      </p:pic>
    </p:spTree>
    <p:extLst>
      <p:ext uri="{BB962C8B-B14F-4D97-AF65-F5344CB8AC3E}">
        <p14:creationId xmlns:p14="http://schemas.microsoft.com/office/powerpoint/2010/main" val="3673569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767671"/>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714689"/>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TextBox 13">
            <a:extLst>
              <a:ext uri="{FF2B5EF4-FFF2-40B4-BE49-F238E27FC236}">
                <a16:creationId xmlns:a16="http://schemas.microsoft.com/office/drawing/2014/main" id="{3A06DEAF-8EBD-BB2C-86E3-F9D0B9856831}"/>
              </a:ext>
            </a:extLst>
          </p:cNvPr>
          <p:cNvSpPr txBox="1"/>
          <p:nvPr/>
        </p:nvSpPr>
        <p:spPr>
          <a:xfrm>
            <a:off x="0" y="1369549"/>
            <a:ext cx="9144000" cy="553998"/>
          </a:xfrm>
          <a:prstGeom prst="rect">
            <a:avLst/>
          </a:prstGeom>
          <a:noFill/>
        </p:spPr>
        <p:txBody>
          <a:bodyPr wrap="square">
            <a:spAutoFit/>
          </a:bodyPr>
          <a:lstStyle/>
          <a:p>
            <a:pPr algn="ctr">
              <a:lnSpc>
                <a:spcPct val="150000"/>
              </a:lnSpc>
            </a:pPr>
            <a:r>
              <a:rPr lang="vi-VN" sz="2000" b="1"/>
              <a:t>Câu 1. </a:t>
            </a:r>
            <a:r>
              <a:rPr lang="vi-VN" sz="2000"/>
              <a:t>Sắp xếp theo thứ tự các nội dung trên để tạo và đặt tên cho biến.</a:t>
            </a:r>
            <a:endParaRPr lang="en-US" sz="2000"/>
          </a:p>
        </p:txBody>
      </p:sp>
      <p:sp>
        <p:nvSpPr>
          <p:cNvPr id="15" name="Rounded Rectangle 14">
            <a:extLst>
              <a:ext uri="{FF2B5EF4-FFF2-40B4-BE49-F238E27FC236}">
                <a16:creationId xmlns:a16="http://schemas.microsoft.com/office/drawing/2014/main" id="{F8F2F0A6-F1CF-0111-C5BD-F8733B7B5351}"/>
              </a:ext>
            </a:extLst>
          </p:cNvPr>
          <p:cNvSpPr/>
          <p:nvPr/>
        </p:nvSpPr>
        <p:spPr>
          <a:xfrm>
            <a:off x="446836" y="2159608"/>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1 → 2 → 3 → 4</a:t>
            </a:r>
            <a:r>
              <a:rPr lang="en-US" sz="2000" smtClean="0">
                <a:solidFill>
                  <a:schemeClr val="tx1"/>
                </a:solidFill>
              </a:rPr>
              <a:t>.</a:t>
            </a:r>
            <a:endParaRPr lang="en-US" sz="2000">
              <a:solidFill>
                <a:schemeClr val="tx1"/>
              </a:solidFill>
            </a:endParaRPr>
          </a:p>
        </p:txBody>
      </p:sp>
      <p:sp>
        <p:nvSpPr>
          <p:cNvPr id="16" name="Rounded Rectangle 15">
            <a:extLst>
              <a:ext uri="{FF2B5EF4-FFF2-40B4-BE49-F238E27FC236}">
                <a16:creationId xmlns:a16="http://schemas.microsoft.com/office/drawing/2014/main" id="{0EB8EB02-8EFF-91C0-A975-61E68A9234DE}"/>
              </a:ext>
            </a:extLst>
          </p:cNvPr>
          <p:cNvSpPr/>
          <p:nvPr/>
        </p:nvSpPr>
        <p:spPr>
          <a:xfrm>
            <a:off x="4679283" y="2159726"/>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2 → 4 → 3 → 1.</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6" y="3530972"/>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3 → 4 → 1 → 2</a:t>
            </a:r>
            <a:r>
              <a:rPr lang="vi-VN"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79283" y="3531090"/>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4 → 3 → 2 → 1.</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679283" y="2159608"/>
            <a:ext cx="4038077" cy="1109063"/>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2 → 4 → 3 → 1.</a:t>
            </a:r>
          </a:p>
        </p:txBody>
      </p:sp>
    </p:spTree>
    <p:extLst>
      <p:ext uri="{BB962C8B-B14F-4D97-AF65-F5344CB8AC3E}">
        <p14:creationId xmlns:p14="http://schemas.microsoft.com/office/powerpoint/2010/main" val="3805641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767671"/>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714689"/>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TextBox 13">
            <a:extLst>
              <a:ext uri="{FF2B5EF4-FFF2-40B4-BE49-F238E27FC236}">
                <a16:creationId xmlns:a16="http://schemas.microsoft.com/office/drawing/2014/main" id="{3A06DEAF-8EBD-BB2C-86E3-F9D0B9856831}"/>
              </a:ext>
            </a:extLst>
          </p:cNvPr>
          <p:cNvSpPr txBox="1"/>
          <p:nvPr/>
        </p:nvSpPr>
        <p:spPr>
          <a:xfrm>
            <a:off x="0" y="1369549"/>
            <a:ext cx="9144000" cy="496996"/>
          </a:xfrm>
          <a:prstGeom prst="rect">
            <a:avLst/>
          </a:prstGeom>
          <a:noFill/>
        </p:spPr>
        <p:txBody>
          <a:bodyPr wrap="square">
            <a:spAutoFit/>
          </a:bodyPr>
          <a:lstStyle/>
          <a:p>
            <a:pPr algn="ctr">
              <a:lnSpc>
                <a:spcPct val="150000"/>
              </a:lnSpc>
            </a:pPr>
            <a:r>
              <a:rPr lang="vi-VN" sz="2000" b="1"/>
              <a:t>Câu 2. </a:t>
            </a:r>
            <a:r>
              <a:rPr lang="vi-VN" sz="2000"/>
              <a:t>Giá trị nào sau đây là kiểu xâu kí tự?</a:t>
            </a:r>
            <a:endParaRPr lang="en-US" sz="2000"/>
          </a:p>
        </p:txBody>
      </p:sp>
      <p:sp>
        <p:nvSpPr>
          <p:cNvPr id="15" name="Rounded Rectangle 14">
            <a:extLst>
              <a:ext uri="{FF2B5EF4-FFF2-40B4-BE49-F238E27FC236}">
                <a16:creationId xmlns:a16="http://schemas.microsoft.com/office/drawing/2014/main" id="{F8F2F0A6-F1CF-0111-C5BD-F8733B7B5351}"/>
              </a:ext>
            </a:extLst>
          </p:cNvPr>
          <p:cNvSpPr/>
          <p:nvPr/>
        </p:nvSpPr>
        <p:spPr>
          <a:xfrm>
            <a:off x="446836" y="2159608"/>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2.1674.</a:t>
            </a:r>
            <a:endParaRPr lang="en-US" sz="2000">
              <a:solidFill>
                <a:schemeClr val="tx1"/>
              </a:solidFill>
            </a:endParaRPr>
          </a:p>
        </p:txBody>
      </p:sp>
      <p:sp>
        <p:nvSpPr>
          <p:cNvPr id="16" name="Rounded Rectangle 15">
            <a:extLst>
              <a:ext uri="{FF2B5EF4-FFF2-40B4-BE49-F238E27FC236}">
                <a16:creationId xmlns:a16="http://schemas.microsoft.com/office/drawing/2014/main" id="{0EB8EB02-8EFF-91C0-A975-61E68A9234DE}"/>
              </a:ext>
            </a:extLst>
          </p:cNvPr>
          <p:cNvSpPr/>
          <p:nvPr/>
        </p:nvSpPr>
        <p:spPr>
          <a:xfrm>
            <a:off x="4679283" y="2159726"/>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vi-VN" sz="2000" smtClean="0">
                <a:solidFill>
                  <a:schemeClr val="tx1"/>
                </a:solidFill>
              </a:rPr>
              <a:t>True</a:t>
            </a:r>
            <a:r>
              <a:rPr lang="en-US"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6" y="3530972"/>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vi-VN" sz="2000" smtClean="0">
                <a:solidFill>
                  <a:schemeClr val="tx1"/>
                </a:solidFill>
              </a:rPr>
              <a:t>@</a:t>
            </a:r>
            <a:r>
              <a:rPr lang="en-US" sz="2000" smtClean="0">
                <a:solidFill>
                  <a:schemeClr val="tx1"/>
                </a:solidFill>
              </a:rPr>
              <a:t>.</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79283" y="3531090"/>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vi-VN" sz="2000" smtClean="0">
                <a:solidFill>
                  <a:schemeClr val="tx1"/>
                </a:solidFill>
              </a:rPr>
              <a:t>76</a:t>
            </a:r>
            <a:r>
              <a:rPr lang="en-US" sz="2000" smtClean="0">
                <a:solidFill>
                  <a:schemeClr val="tx1"/>
                </a:solidFill>
              </a:rPr>
              <a:t>.</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46835" y="3530971"/>
            <a:ext cx="4038077" cy="1109063"/>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a:t>
            </a:r>
          </a:p>
        </p:txBody>
      </p:sp>
    </p:spTree>
    <p:extLst>
      <p:ext uri="{BB962C8B-B14F-4D97-AF65-F5344CB8AC3E}">
        <p14:creationId xmlns:p14="http://schemas.microsoft.com/office/powerpoint/2010/main" val="300975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767671"/>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714689"/>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TextBox 13">
            <a:extLst>
              <a:ext uri="{FF2B5EF4-FFF2-40B4-BE49-F238E27FC236}">
                <a16:creationId xmlns:a16="http://schemas.microsoft.com/office/drawing/2014/main" id="{3A06DEAF-8EBD-BB2C-86E3-F9D0B9856831}"/>
              </a:ext>
            </a:extLst>
          </p:cNvPr>
          <p:cNvSpPr txBox="1"/>
          <p:nvPr/>
        </p:nvSpPr>
        <p:spPr>
          <a:xfrm>
            <a:off x="0" y="1369549"/>
            <a:ext cx="9144000" cy="496996"/>
          </a:xfrm>
          <a:prstGeom prst="rect">
            <a:avLst/>
          </a:prstGeom>
          <a:noFill/>
        </p:spPr>
        <p:txBody>
          <a:bodyPr wrap="square">
            <a:spAutoFit/>
          </a:bodyPr>
          <a:lstStyle/>
          <a:p>
            <a:pPr algn="ctr">
              <a:lnSpc>
                <a:spcPct val="150000"/>
              </a:lnSpc>
            </a:pPr>
            <a:r>
              <a:rPr lang="vi-VN" sz="2000" b="1"/>
              <a:t>Câu 3. </a:t>
            </a:r>
            <a:r>
              <a:rPr lang="vi-VN" sz="2000"/>
              <a:t>Ví dụ nào sau đây là kiểu số trong ngôn ngữ lập trình </a:t>
            </a:r>
            <a:r>
              <a:rPr lang="vi-VN" sz="2000" b="1"/>
              <a:t>Scratch</a:t>
            </a:r>
            <a:r>
              <a:rPr lang="vi-VN" sz="2000"/>
              <a:t>?</a:t>
            </a:r>
            <a:endParaRPr lang="en-US" sz="2000"/>
          </a:p>
        </p:txBody>
      </p:sp>
      <p:grpSp>
        <p:nvGrpSpPr>
          <p:cNvPr id="2" name="Group 1"/>
          <p:cNvGrpSpPr/>
          <p:nvPr/>
        </p:nvGrpSpPr>
        <p:grpSpPr>
          <a:xfrm>
            <a:off x="446836" y="2159608"/>
            <a:ext cx="4038077" cy="1109063"/>
            <a:chOff x="446836" y="2159608"/>
            <a:chExt cx="4038077" cy="1109063"/>
          </a:xfrm>
        </p:grpSpPr>
        <p:sp>
          <p:nvSpPr>
            <p:cNvPr id="15" name="Rounded Rectangle 14">
              <a:extLst>
                <a:ext uri="{FF2B5EF4-FFF2-40B4-BE49-F238E27FC236}">
                  <a16:creationId xmlns:a16="http://schemas.microsoft.com/office/drawing/2014/main" id="{F8F2F0A6-F1CF-0111-C5BD-F8733B7B5351}"/>
                </a:ext>
              </a:extLst>
            </p:cNvPr>
            <p:cNvSpPr/>
            <p:nvPr/>
          </p:nvSpPr>
          <p:spPr>
            <a:xfrm>
              <a:off x="446836" y="2159608"/>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a:t>
              </a:r>
              <a:r>
                <a:rPr lang="en-US" sz="2000" smtClean="0">
                  <a:solidFill>
                    <a:schemeClr val="tx1"/>
                  </a:solidFill>
                </a:rPr>
                <a:t>.</a:t>
              </a:r>
            </a:p>
            <a:p>
              <a:pPr>
                <a:lnSpc>
                  <a:spcPct val="150000"/>
                </a:lnSpc>
              </a:pPr>
              <a:r>
                <a:rPr lang="en-US" sz="2000" smtClean="0">
                  <a:solidFill>
                    <a:schemeClr val="tx1"/>
                  </a:solidFill>
                </a:rPr>
                <a:t> </a:t>
              </a:r>
              <a:endParaRPr lang="en-US" sz="2000">
                <a:solidFill>
                  <a:schemeClr val="tx1"/>
                </a:solidFill>
              </a:endParaRPr>
            </a:p>
          </p:txBody>
        </p:sp>
        <p:pic>
          <p:nvPicPr>
            <p:cNvPr id="10" name="image21.png"/>
            <p:cNvPicPr/>
            <p:nvPr/>
          </p:nvPicPr>
          <p:blipFill>
            <a:blip r:embed="rId3"/>
            <a:srcRect/>
            <a:stretch>
              <a:fillRect/>
            </a:stretch>
          </p:blipFill>
          <p:spPr>
            <a:xfrm>
              <a:off x="1247222" y="2401144"/>
              <a:ext cx="2396115" cy="648907"/>
            </a:xfrm>
            <a:prstGeom prst="rect">
              <a:avLst/>
            </a:prstGeom>
            <a:ln/>
          </p:spPr>
        </p:pic>
      </p:grpSp>
      <p:grpSp>
        <p:nvGrpSpPr>
          <p:cNvPr id="3" name="Group 2"/>
          <p:cNvGrpSpPr/>
          <p:nvPr/>
        </p:nvGrpSpPr>
        <p:grpSpPr>
          <a:xfrm>
            <a:off x="4679283" y="2159726"/>
            <a:ext cx="4038077" cy="1109063"/>
            <a:chOff x="4679283" y="2159726"/>
            <a:chExt cx="4038077" cy="1109063"/>
          </a:xfrm>
        </p:grpSpPr>
        <p:sp>
          <p:nvSpPr>
            <p:cNvPr id="16" name="Rounded Rectangle 15">
              <a:extLst>
                <a:ext uri="{FF2B5EF4-FFF2-40B4-BE49-F238E27FC236}">
                  <a16:creationId xmlns:a16="http://schemas.microsoft.com/office/drawing/2014/main" id="{0EB8EB02-8EFF-91C0-A975-61E68A9234DE}"/>
                </a:ext>
              </a:extLst>
            </p:cNvPr>
            <p:cNvSpPr/>
            <p:nvPr/>
          </p:nvSpPr>
          <p:spPr>
            <a:xfrm>
              <a:off x="4679283" y="2159726"/>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a:t>
              </a:r>
              <a:r>
                <a:rPr lang="vi-VN" sz="2000" smtClean="0">
                  <a:solidFill>
                    <a:schemeClr val="tx1"/>
                  </a:solidFill>
                </a:rPr>
                <a:t>.</a:t>
              </a:r>
              <a:endParaRPr lang="en-US" sz="2000" smtClean="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1" name="image24.png"/>
            <p:cNvPicPr/>
            <p:nvPr/>
          </p:nvPicPr>
          <p:blipFill>
            <a:blip r:embed="rId4"/>
            <a:srcRect/>
            <a:stretch>
              <a:fillRect/>
            </a:stretch>
          </p:blipFill>
          <p:spPr>
            <a:xfrm>
              <a:off x="5242568" y="2401144"/>
              <a:ext cx="3241183" cy="609128"/>
            </a:xfrm>
            <a:prstGeom prst="rect">
              <a:avLst/>
            </a:prstGeom>
            <a:ln/>
          </p:spPr>
        </p:pic>
      </p:grpSp>
      <p:grpSp>
        <p:nvGrpSpPr>
          <p:cNvPr id="4" name="Group 3"/>
          <p:cNvGrpSpPr/>
          <p:nvPr/>
        </p:nvGrpSpPr>
        <p:grpSpPr>
          <a:xfrm>
            <a:off x="446836" y="3530972"/>
            <a:ext cx="4038077" cy="1109063"/>
            <a:chOff x="446836" y="3530972"/>
            <a:chExt cx="4038077" cy="1109063"/>
          </a:xfrm>
        </p:grpSpPr>
        <p:sp>
          <p:nvSpPr>
            <p:cNvPr id="18" name="Rounded Rectangle 17">
              <a:extLst>
                <a:ext uri="{FF2B5EF4-FFF2-40B4-BE49-F238E27FC236}">
                  <a16:creationId xmlns:a16="http://schemas.microsoft.com/office/drawing/2014/main" id="{D4F02CC3-CDDD-9E0B-5AF7-4E3A2AD06CA5}"/>
                </a:ext>
              </a:extLst>
            </p:cNvPr>
            <p:cNvSpPr/>
            <p:nvPr/>
          </p:nvSpPr>
          <p:spPr>
            <a:xfrm>
              <a:off x="446836" y="3530972"/>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p:txBody>
        </p:sp>
        <p:pic>
          <p:nvPicPr>
            <p:cNvPr id="12" name="image48.png"/>
            <p:cNvPicPr/>
            <p:nvPr/>
          </p:nvPicPr>
          <p:blipFill>
            <a:blip r:embed="rId5"/>
            <a:srcRect/>
            <a:stretch>
              <a:fillRect/>
            </a:stretch>
          </p:blipFill>
          <p:spPr>
            <a:xfrm>
              <a:off x="1205427" y="3750223"/>
              <a:ext cx="2507703" cy="616518"/>
            </a:xfrm>
            <a:prstGeom prst="rect">
              <a:avLst/>
            </a:prstGeom>
            <a:ln/>
          </p:spPr>
        </p:pic>
      </p:grpSp>
      <p:grpSp>
        <p:nvGrpSpPr>
          <p:cNvPr id="5" name="Group 4"/>
          <p:cNvGrpSpPr/>
          <p:nvPr/>
        </p:nvGrpSpPr>
        <p:grpSpPr>
          <a:xfrm>
            <a:off x="4679283" y="3531090"/>
            <a:ext cx="4038077" cy="1109063"/>
            <a:chOff x="4679283" y="3531090"/>
            <a:chExt cx="4038077" cy="1109063"/>
          </a:xfrm>
        </p:grpSpPr>
        <p:sp>
          <p:nvSpPr>
            <p:cNvPr id="19" name="Rounded Rectangle 18">
              <a:extLst>
                <a:ext uri="{FF2B5EF4-FFF2-40B4-BE49-F238E27FC236}">
                  <a16:creationId xmlns:a16="http://schemas.microsoft.com/office/drawing/2014/main" id="{15BF237F-1D39-26EB-8C52-BA1687F3CDFC}"/>
                </a:ext>
              </a:extLst>
            </p:cNvPr>
            <p:cNvSpPr/>
            <p:nvPr/>
          </p:nvSpPr>
          <p:spPr>
            <a:xfrm>
              <a:off x="4679283" y="3531090"/>
              <a:ext cx="4038077" cy="110906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D</a:t>
              </a:r>
              <a:r>
                <a:rPr lang="vi-VN" sz="2000" smtClean="0">
                  <a:solidFill>
                    <a:schemeClr val="tx1"/>
                  </a:solidFill>
                </a:rPr>
                <a:t>.</a:t>
              </a:r>
              <a:endParaRPr lang="en-US" sz="2000" smtClean="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3" name="image385.png"/>
            <p:cNvPicPr/>
            <p:nvPr/>
          </p:nvPicPr>
          <p:blipFill rotWithShape="1">
            <a:blip r:embed="rId6"/>
            <a:srcRect t="8914"/>
            <a:stretch/>
          </p:blipFill>
          <p:spPr>
            <a:xfrm>
              <a:off x="5837131" y="3750223"/>
              <a:ext cx="2052058" cy="602554"/>
            </a:xfrm>
            <a:prstGeom prst="rect">
              <a:avLst/>
            </a:prstGeom>
            <a:ln/>
          </p:spPr>
        </p:pic>
      </p:grpSp>
      <p:grpSp>
        <p:nvGrpSpPr>
          <p:cNvPr id="21" name="Group 20"/>
          <p:cNvGrpSpPr/>
          <p:nvPr/>
        </p:nvGrpSpPr>
        <p:grpSpPr>
          <a:xfrm>
            <a:off x="464266" y="2159607"/>
            <a:ext cx="4038077" cy="1109063"/>
            <a:chOff x="446836" y="2159608"/>
            <a:chExt cx="4038077" cy="1109063"/>
          </a:xfrm>
        </p:grpSpPr>
        <p:sp>
          <p:nvSpPr>
            <p:cNvPr id="22" name="Rounded Rectangle 21">
              <a:extLst>
                <a:ext uri="{FF2B5EF4-FFF2-40B4-BE49-F238E27FC236}">
                  <a16:creationId xmlns:a16="http://schemas.microsoft.com/office/drawing/2014/main" id="{F8F2F0A6-F1CF-0111-C5BD-F8733B7B5351}"/>
                </a:ext>
              </a:extLst>
            </p:cNvPr>
            <p:cNvSpPr/>
            <p:nvPr/>
          </p:nvSpPr>
          <p:spPr>
            <a:xfrm>
              <a:off x="446836" y="2159608"/>
              <a:ext cx="4038077" cy="1109063"/>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accent6"/>
                  </a:solidFill>
                </a:rPr>
                <a:t>A</a:t>
              </a:r>
              <a:r>
                <a:rPr lang="en-US" sz="2000" smtClean="0">
                  <a:solidFill>
                    <a:schemeClr val="accent6"/>
                  </a:solidFill>
                </a:rPr>
                <a:t>.</a:t>
              </a:r>
            </a:p>
            <a:p>
              <a:pPr>
                <a:lnSpc>
                  <a:spcPct val="150000"/>
                </a:lnSpc>
              </a:pPr>
              <a:r>
                <a:rPr lang="en-US" sz="2000" smtClean="0">
                  <a:solidFill>
                    <a:schemeClr val="tx1"/>
                  </a:solidFill>
                </a:rPr>
                <a:t> </a:t>
              </a:r>
              <a:endParaRPr lang="en-US" sz="2000">
                <a:solidFill>
                  <a:schemeClr val="tx1"/>
                </a:solidFill>
              </a:endParaRPr>
            </a:p>
          </p:txBody>
        </p:sp>
        <p:pic>
          <p:nvPicPr>
            <p:cNvPr id="23" name="image21.png"/>
            <p:cNvPicPr/>
            <p:nvPr/>
          </p:nvPicPr>
          <p:blipFill>
            <a:blip r:embed="rId3"/>
            <a:srcRect/>
            <a:stretch>
              <a:fillRect/>
            </a:stretch>
          </p:blipFill>
          <p:spPr>
            <a:xfrm>
              <a:off x="1247222" y="2401144"/>
              <a:ext cx="2396115" cy="648907"/>
            </a:xfrm>
            <a:prstGeom prst="rect">
              <a:avLst/>
            </a:prstGeom>
            <a:ln/>
          </p:spPr>
        </p:pic>
      </p:grpSp>
    </p:spTree>
    <p:extLst>
      <p:ext uri="{BB962C8B-B14F-4D97-AF65-F5344CB8AC3E}">
        <p14:creationId xmlns:p14="http://schemas.microsoft.com/office/powerpoint/2010/main" val="2959168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767671"/>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714689"/>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5" name="Rounded Rectangle 14">
            <a:extLst>
              <a:ext uri="{FF2B5EF4-FFF2-40B4-BE49-F238E27FC236}">
                <a16:creationId xmlns:a16="http://schemas.microsoft.com/office/drawing/2014/main" id="{F8F2F0A6-F1CF-0111-C5BD-F8733B7B5351}"/>
              </a:ext>
            </a:extLst>
          </p:cNvPr>
          <p:cNvSpPr/>
          <p:nvPr/>
        </p:nvSpPr>
        <p:spPr>
          <a:xfrm>
            <a:off x="446836" y="2514836"/>
            <a:ext cx="4038077" cy="94977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Kiểu số</a:t>
            </a:r>
            <a:r>
              <a:rPr lang="en-US" sz="2000" smtClean="0">
                <a:solidFill>
                  <a:schemeClr val="tx1"/>
                </a:solidFill>
              </a:rPr>
              <a:t>.</a:t>
            </a:r>
            <a:endParaRPr lang="en-US" sz="2000">
              <a:solidFill>
                <a:schemeClr val="tx1"/>
              </a:solidFill>
            </a:endParaRPr>
          </a:p>
        </p:txBody>
      </p:sp>
      <p:sp>
        <p:nvSpPr>
          <p:cNvPr id="16" name="Rounded Rectangle 15">
            <a:extLst>
              <a:ext uri="{FF2B5EF4-FFF2-40B4-BE49-F238E27FC236}">
                <a16:creationId xmlns:a16="http://schemas.microsoft.com/office/drawing/2014/main" id="{0EB8EB02-8EFF-91C0-A975-61E68A9234DE}"/>
              </a:ext>
            </a:extLst>
          </p:cNvPr>
          <p:cNvSpPr/>
          <p:nvPr/>
        </p:nvSpPr>
        <p:spPr>
          <a:xfrm>
            <a:off x="4679283" y="2514954"/>
            <a:ext cx="4038077" cy="94977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Kiểu xâu kí tự.</a:t>
            </a:r>
            <a:endParaRPr lang="en-US" sz="20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446836" y="3690257"/>
            <a:ext cx="4038077" cy="94977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Kiểu lôgic.</a:t>
            </a:r>
            <a:endParaRPr lang="en-US" sz="20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679283" y="3690375"/>
            <a:ext cx="4038077" cy="94977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Không xác định.</a:t>
            </a:r>
            <a:endParaRPr lang="en-US" sz="20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46836" y="2514836"/>
            <a:ext cx="4038077" cy="949778"/>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Kiểu số.</a:t>
            </a:r>
          </a:p>
        </p:txBody>
      </p:sp>
      <p:grpSp>
        <p:nvGrpSpPr>
          <p:cNvPr id="2" name="Group 1"/>
          <p:cNvGrpSpPr/>
          <p:nvPr/>
        </p:nvGrpSpPr>
        <p:grpSpPr>
          <a:xfrm>
            <a:off x="0" y="1303931"/>
            <a:ext cx="9144000" cy="1015663"/>
            <a:chOff x="0" y="1303931"/>
            <a:chExt cx="9144000" cy="1015663"/>
          </a:xfrm>
        </p:grpSpPr>
        <p:sp>
          <p:nvSpPr>
            <p:cNvPr id="14" name="TextBox 13">
              <a:extLst>
                <a:ext uri="{FF2B5EF4-FFF2-40B4-BE49-F238E27FC236}">
                  <a16:creationId xmlns:a16="http://schemas.microsoft.com/office/drawing/2014/main" id="{3A06DEAF-8EBD-BB2C-86E3-F9D0B9856831}"/>
                </a:ext>
              </a:extLst>
            </p:cNvPr>
            <p:cNvSpPr txBox="1"/>
            <p:nvPr/>
          </p:nvSpPr>
          <p:spPr>
            <a:xfrm>
              <a:off x="0" y="1303931"/>
              <a:ext cx="9144000" cy="1015663"/>
            </a:xfrm>
            <a:prstGeom prst="rect">
              <a:avLst/>
            </a:prstGeom>
            <a:noFill/>
          </p:spPr>
          <p:txBody>
            <a:bodyPr wrap="square">
              <a:spAutoFit/>
            </a:bodyPr>
            <a:lstStyle/>
            <a:p>
              <a:pPr algn="ctr">
                <a:lnSpc>
                  <a:spcPct val="150000"/>
                </a:lnSpc>
              </a:pPr>
              <a:r>
                <a:rPr lang="vi-VN" sz="2000" b="1"/>
                <a:t>Câu 4. </a:t>
              </a:r>
              <a:r>
                <a:rPr lang="vi-VN" sz="2000"/>
                <a:t>Biểu thức tính chỉ số BMI của cơ thể là </a:t>
              </a:r>
              <a:r>
                <a:rPr lang="en-US" sz="2000" smtClean="0"/>
                <a:t>                                </a:t>
              </a:r>
              <a:r>
                <a:rPr lang="vi-VN" sz="2000" smtClean="0"/>
                <a:t> </a:t>
              </a:r>
              <a:r>
                <a:rPr lang="vi-VN" sz="2000"/>
                <a:t>. </a:t>
              </a:r>
              <a:endParaRPr lang="en-US" sz="2000" smtClean="0"/>
            </a:p>
            <a:p>
              <a:pPr algn="ctr">
                <a:lnSpc>
                  <a:spcPct val="150000"/>
                </a:lnSpc>
              </a:pPr>
              <a:r>
                <a:rPr lang="vi-VN" sz="2000" smtClean="0"/>
                <a:t>Biểu </a:t>
              </a:r>
              <a:r>
                <a:rPr lang="vi-VN" sz="2000"/>
                <a:t>thức này trả lại giá trị thuộc kiểu dữ liệu nào?</a:t>
              </a:r>
              <a:endParaRPr lang="en-US" sz="2000"/>
            </a:p>
          </p:txBody>
        </p:sp>
        <p:pic>
          <p:nvPicPr>
            <p:cNvPr id="21" name="image49.png"/>
            <p:cNvPicPr/>
            <p:nvPr/>
          </p:nvPicPr>
          <p:blipFill>
            <a:blip r:embed="rId3"/>
            <a:srcRect/>
            <a:stretch>
              <a:fillRect/>
            </a:stretch>
          </p:blipFill>
          <p:spPr>
            <a:xfrm>
              <a:off x="6042242" y="1395323"/>
              <a:ext cx="2245995" cy="390525"/>
            </a:xfrm>
            <a:prstGeom prst="rect">
              <a:avLst/>
            </a:prstGeom>
            <a:ln/>
          </p:spPr>
        </p:pic>
      </p:grpSp>
    </p:spTree>
    <p:extLst>
      <p:ext uri="{BB962C8B-B14F-4D97-AF65-F5344CB8AC3E}">
        <p14:creationId xmlns:p14="http://schemas.microsoft.com/office/powerpoint/2010/main" val="22492381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0" y="767671"/>
            <a:ext cx="9143999" cy="400110"/>
          </a:xfrm>
          <a:prstGeom prst="rect">
            <a:avLst/>
          </a:prstGeom>
          <a:noFill/>
        </p:spPr>
        <p:txBody>
          <a:bodyPr wrap="square">
            <a:spAutoFit/>
          </a:bodyPr>
          <a:lstStyle/>
          <a:p>
            <a:pPr algn="ctr"/>
            <a:r>
              <a:rPr lang="en-US" sz="2000" b="1" smtClean="0"/>
              <a:t>Trò chơi trắc nghiệm</a:t>
            </a:r>
            <a:endParaRPr lang="en-US" sz="2000" b="1"/>
          </a:p>
        </p:txBody>
      </p:sp>
      <p:sp>
        <p:nvSpPr>
          <p:cNvPr id="17" name="Pentagon 16"/>
          <p:cNvSpPr/>
          <p:nvPr/>
        </p:nvSpPr>
        <p:spPr>
          <a:xfrm>
            <a:off x="0" y="714689"/>
            <a:ext cx="1872343" cy="503640"/>
          </a:xfrm>
          <a:prstGeom prst="homePlate">
            <a:avLst>
              <a:gd name="adj" fmla="val 4490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TextBox 13">
            <a:extLst>
              <a:ext uri="{FF2B5EF4-FFF2-40B4-BE49-F238E27FC236}">
                <a16:creationId xmlns:a16="http://schemas.microsoft.com/office/drawing/2014/main" id="{3A06DEAF-8EBD-BB2C-86E3-F9D0B9856831}"/>
              </a:ext>
            </a:extLst>
          </p:cNvPr>
          <p:cNvSpPr txBox="1"/>
          <p:nvPr/>
        </p:nvSpPr>
        <p:spPr>
          <a:xfrm>
            <a:off x="0" y="1191373"/>
            <a:ext cx="9144000" cy="958660"/>
          </a:xfrm>
          <a:prstGeom prst="rect">
            <a:avLst/>
          </a:prstGeom>
          <a:noFill/>
        </p:spPr>
        <p:txBody>
          <a:bodyPr wrap="square">
            <a:spAutoFit/>
          </a:bodyPr>
          <a:lstStyle/>
          <a:p>
            <a:pPr algn="ctr">
              <a:lnSpc>
                <a:spcPct val="150000"/>
              </a:lnSpc>
            </a:pPr>
            <a:r>
              <a:rPr lang="vi-VN" sz="2000" b="1"/>
              <a:t>Câu 5. </a:t>
            </a:r>
            <a:r>
              <a:rPr lang="vi-VN" sz="2000"/>
              <a:t>Để yêu cầu nhập giá trị m từ bàn phím, gán giá trị vừa nhập </a:t>
            </a:r>
            <a:endParaRPr lang="en-US" sz="2000" smtClean="0"/>
          </a:p>
          <a:p>
            <a:pPr algn="ctr">
              <a:lnSpc>
                <a:spcPct val="150000"/>
              </a:lnSpc>
            </a:pPr>
            <a:r>
              <a:rPr lang="vi-VN" sz="2000" smtClean="0"/>
              <a:t>cho </a:t>
            </a:r>
            <a:r>
              <a:rPr lang="vi-VN" sz="2000"/>
              <a:t>biến m ta dùng khối lệnh</a:t>
            </a:r>
            <a:endParaRPr lang="en-US" sz="2000"/>
          </a:p>
        </p:txBody>
      </p:sp>
      <p:grpSp>
        <p:nvGrpSpPr>
          <p:cNvPr id="2" name="Group 1"/>
          <p:cNvGrpSpPr/>
          <p:nvPr/>
        </p:nvGrpSpPr>
        <p:grpSpPr>
          <a:xfrm>
            <a:off x="446836" y="2210157"/>
            <a:ext cx="4038077" cy="1200567"/>
            <a:chOff x="446836" y="2210157"/>
            <a:chExt cx="4038077" cy="1200567"/>
          </a:xfrm>
        </p:grpSpPr>
        <p:sp>
          <p:nvSpPr>
            <p:cNvPr id="15" name="Rounded Rectangle 14">
              <a:extLst>
                <a:ext uri="{FF2B5EF4-FFF2-40B4-BE49-F238E27FC236}">
                  <a16:creationId xmlns:a16="http://schemas.microsoft.com/office/drawing/2014/main" id="{F8F2F0A6-F1CF-0111-C5BD-F8733B7B5351}"/>
                </a:ext>
              </a:extLst>
            </p:cNvPr>
            <p:cNvSpPr/>
            <p:nvPr/>
          </p:nvSpPr>
          <p:spPr>
            <a:xfrm>
              <a:off x="446836" y="2210157"/>
              <a:ext cx="4038077" cy="120056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000">
                  <a:solidFill>
                    <a:schemeClr val="tx1"/>
                  </a:solidFill>
                </a:rPr>
                <a:t>A</a:t>
              </a:r>
              <a:r>
                <a:rPr lang="en-US" sz="2000" smtClean="0">
                  <a:solidFill>
                    <a:schemeClr val="tx1"/>
                  </a:solidFill>
                </a:rPr>
                <a:t>.</a:t>
              </a:r>
            </a:p>
            <a:p>
              <a:pPr algn="just">
                <a:lnSpc>
                  <a:spcPct val="150000"/>
                </a:lnSpc>
              </a:pPr>
              <a:r>
                <a:rPr lang="en-US" sz="2000" smtClean="0">
                  <a:solidFill>
                    <a:schemeClr val="tx1"/>
                  </a:solidFill>
                </a:rPr>
                <a:t> </a:t>
              </a:r>
              <a:endParaRPr lang="en-US" sz="2000">
                <a:solidFill>
                  <a:schemeClr val="tx1"/>
                </a:solidFill>
              </a:endParaRPr>
            </a:p>
          </p:txBody>
        </p:sp>
        <p:pic>
          <p:nvPicPr>
            <p:cNvPr id="10" name="image47.png"/>
            <p:cNvPicPr/>
            <p:nvPr/>
          </p:nvPicPr>
          <p:blipFill>
            <a:blip r:embed="rId3"/>
            <a:srcRect/>
            <a:stretch>
              <a:fillRect/>
            </a:stretch>
          </p:blipFill>
          <p:spPr>
            <a:xfrm>
              <a:off x="1433348" y="2390920"/>
              <a:ext cx="2065052" cy="839039"/>
            </a:xfrm>
            <a:prstGeom prst="rect">
              <a:avLst/>
            </a:prstGeom>
            <a:ln/>
          </p:spPr>
        </p:pic>
      </p:grpSp>
      <p:grpSp>
        <p:nvGrpSpPr>
          <p:cNvPr id="3" name="Group 2"/>
          <p:cNvGrpSpPr/>
          <p:nvPr/>
        </p:nvGrpSpPr>
        <p:grpSpPr>
          <a:xfrm>
            <a:off x="4679283" y="2210275"/>
            <a:ext cx="4038077" cy="1200567"/>
            <a:chOff x="4679283" y="2210275"/>
            <a:chExt cx="4038077" cy="1200567"/>
          </a:xfrm>
        </p:grpSpPr>
        <p:sp>
          <p:nvSpPr>
            <p:cNvPr id="16" name="Rounded Rectangle 15">
              <a:extLst>
                <a:ext uri="{FF2B5EF4-FFF2-40B4-BE49-F238E27FC236}">
                  <a16:creationId xmlns:a16="http://schemas.microsoft.com/office/drawing/2014/main" id="{0EB8EB02-8EFF-91C0-A975-61E68A9234DE}"/>
                </a:ext>
              </a:extLst>
            </p:cNvPr>
            <p:cNvSpPr/>
            <p:nvPr/>
          </p:nvSpPr>
          <p:spPr>
            <a:xfrm>
              <a:off x="4679283" y="2210275"/>
              <a:ext cx="4038077" cy="120056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smtClean="0">
                  <a:solidFill>
                    <a:schemeClr val="tx1"/>
                  </a:solidFill>
                </a:rPr>
                <a:t>B</a:t>
              </a:r>
              <a:r>
                <a:rPr lang="en-US" sz="2000" smtClean="0">
                  <a:solidFill>
                    <a:schemeClr val="tx1"/>
                  </a:solidFill>
                </a:rPr>
                <a:t>.</a:t>
              </a:r>
            </a:p>
            <a:p>
              <a:pPr algn="just">
                <a:lnSpc>
                  <a:spcPct val="150000"/>
                </a:lnSpc>
              </a:pPr>
              <a:endParaRPr lang="en-US" sz="2000">
                <a:solidFill>
                  <a:schemeClr val="tx1"/>
                </a:solidFill>
              </a:endParaRPr>
            </a:p>
          </p:txBody>
        </p:sp>
        <p:pic>
          <p:nvPicPr>
            <p:cNvPr id="11" name="image333.png"/>
            <p:cNvPicPr/>
            <p:nvPr/>
          </p:nvPicPr>
          <p:blipFill>
            <a:blip r:embed="rId4"/>
            <a:srcRect/>
            <a:stretch>
              <a:fillRect/>
            </a:stretch>
          </p:blipFill>
          <p:spPr>
            <a:xfrm>
              <a:off x="5387681" y="2479053"/>
              <a:ext cx="2743022" cy="669944"/>
            </a:xfrm>
            <a:prstGeom prst="rect">
              <a:avLst/>
            </a:prstGeom>
            <a:ln/>
          </p:spPr>
        </p:pic>
      </p:grpSp>
      <p:grpSp>
        <p:nvGrpSpPr>
          <p:cNvPr id="5" name="Group 4"/>
          <p:cNvGrpSpPr/>
          <p:nvPr/>
        </p:nvGrpSpPr>
        <p:grpSpPr>
          <a:xfrm>
            <a:off x="446836" y="3530972"/>
            <a:ext cx="4038077" cy="1200567"/>
            <a:chOff x="446836" y="3530972"/>
            <a:chExt cx="4038077" cy="1200567"/>
          </a:xfrm>
        </p:grpSpPr>
        <p:sp>
          <p:nvSpPr>
            <p:cNvPr id="18" name="Rounded Rectangle 17">
              <a:extLst>
                <a:ext uri="{FF2B5EF4-FFF2-40B4-BE49-F238E27FC236}">
                  <a16:creationId xmlns:a16="http://schemas.microsoft.com/office/drawing/2014/main" id="{D4F02CC3-CDDD-9E0B-5AF7-4E3A2AD06CA5}"/>
                </a:ext>
              </a:extLst>
            </p:cNvPr>
            <p:cNvSpPr/>
            <p:nvPr/>
          </p:nvSpPr>
          <p:spPr>
            <a:xfrm>
              <a:off x="446836" y="3530972"/>
              <a:ext cx="4038077" cy="120056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gn="just">
                <a:lnSpc>
                  <a:spcPct val="150000"/>
                </a:lnSpc>
              </a:pPr>
              <a:endParaRPr lang="en-US" sz="2000">
                <a:solidFill>
                  <a:schemeClr val="tx1"/>
                </a:solidFill>
              </a:endParaRPr>
            </a:p>
          </p:txBody>
        </p:sp>
        <p:pic>
          <p:nvPicPr>
            <p:cNvPr id="12" name="image69.png"/>
            <p:cNvPicPr/>
            <p:nvPr/>
          </p:nvPicPr>
          <p:blipFill>
            <a:blip r:embed="rId5"/>
            <a:srcRect/>
            <a:stretch>
              <a:fillRect/>
            </a:stretch>
          </p:blipFill>
          <p:spPr>
            <a:xfrm>
              <a:off x="1202659" y="3625083"/>
              <a:ext cx="2659716" cy="1008829"/>
            </a:xfrm>
            <a:prstGeom prst="rect">
              <a:avLst/>
            </a:prstGeom>
            <a:ln/>
          </p:spPr>
        </p:pic>
      </p:grpSp>
      <p:grpSp>
        <p:nvGrpSpPr>
          <p:cNvPr id="4" name="Group 3"/>
          <p:cNvGrpSpPr/>
          <p:nvPr/>
        </p:nvGrpSpPr>
        <p:grpSpPr>
          <a:xfrm>
            <a:off x="4679283" y="3531090"/>
            <a:ext cx="4038077" cy="1200567"/>
            <a:chOff x="4679283" y="3531090"/>
            <a:chExt cx="4038077" cy="1200567"/>
          </a:xfrm>
        </p:grpSpPr>
        <p:sp>
          <p:nvSpPr>
            <p:cNvPr id="19" name="Rounded Rectangle 18">
              <a:extLst>
                <a:ext uri="{FF2B5EF4-FFF2-40B4-BE49-F238E27FC236}">
                  <a16:creationId xmlns:a16="http://schemas.microsoft.com/office/drawing/2014/main" id="{15BF237F-1D39-26EB-8C52-BA1687F3CDFC}"/>
                </a:ext>
              </a:extLst>
            </p:cNvPr>
            <p:cNvSpPr/>
            <p:nvPr/>
          </p:nvSpPr>
          <p:spPr>
            <a:xfrm>
              <a:off x="4679283" y="3531090"/>
              <a:ext cx="4038077" cy="120056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D</a:t>
              </a:r>
              <a:r>
                <a:rPr lang="vi-VN" sz="2000" smtClean="0">
                  <a:solidFill>
                    <a:schemeClr val="tx1"/>
                  </a:solidFill>
                </a:rPr>
                <a:t>.</a:t>
              </a:r>
              <a:endParaRPr lang="en-US" sz="2000" smtClean="0">
                <a:solidFill>
                  <a:schemeClr val="tx1"/>
                </a:solidFill>
              </a:endParaRPr>
            </a:p>
            <a:p>
              <a:pPr algn="just">
                <a:lnSpc>
                  <a:spcPct val="150000"/>
                </a:lnSpc>
              </a:pPr>
              <a:endParaRPr lang="en-US" sz="2000">
                <a:solidFill>
                  <a:schemeClr val="tx1"/>
                </a:solidFill>
              </a:endParaRPr>
            </a:p>
          </p:txBody>
        </p:sp>
        <p:pic>
          <p:nvPicPr>
            <p:cNvPr id="13" name="image153.png"/>
            <p:cNvPicPr/>
            <p:nvPr/>
          </p:nvPicPr>
          <p:blipFill>
            <a:blip r:embed="rId6"/>
            <a:srcRect/>
            <a:stretch>
              <a:fillRect/>
            </a:stretch>
          </p:blipFill>
          <p:spPr>
            <a:xfrm>
              <a:off x="5387681" y="3641514"/>
              <a:ext cx="2750450" cy="975966"/>
            </a:xfrm>
            <a:prstGeom prst="rect">
              <a:avLst/>
            </a:prstGeom>
            <a:ln/>
          </p:spPr>
        </p:pic>
      </p:grpSp>
      <p:grpSp>
        <p:nvGrpSpPr>
          <p:cNvPr id="21" name="Group 20"/>
          <p:cNvGrpSpPr/>
          <p:nvPr/>
        </p:nvGrpSpPr>
        <p:grpSpPr>
          <a:xfrm>
            <a:off x="4679283" y="3530972"/>
            <a:ext cx="4038077" cy="1200567"/>
            <a:chOff x="4679283" y="3531090"/>
            <a:chExt cx="4038077" cy="1200567"/>
          </a:xfrm>
        </p:grpSpPr>
        <p:sp>
          <p:nvSpPr>
            <p:cNvPr id="22" name="Rounded Rectangle 21">
              <a:extLst>
                <a:ext uri="{FF2B5EF4-FFF2-40B4-BE49-F238E27FC236}">
                  <a16:creationId xmlns:a16="http://schemas.microsoft.com/office/drawing/2014/main" id="{15BF237F-1D39-26EB-8C52-BA1687F3CDFC}"/>
                </a:ext>
              </a:extLst>
            </p:cNvPr>
            <p:cNvSpPr/>
            <p:nvPr/>
          </p:nvSpPr>
          <p:spPr>
            <a:xfrm>
              <a:off x="4679283" y="3531090"/>
              <a:ext cx="4038077" cy="1200567"/>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D</a:t>
              </a:r>
              <a:r>
                <a:rPr lang="vi-VN" sz="2000" smtClean="0">
                  <a:solidFill>
                    <a:schemeClr val="accent6"/>
                  </a:solidFill>
                </a:rPr>
                <a:t>.</a:t>
              </a:r>
              <a:endParaRPr lang="en-US" sz="2000" smtClean="0">
                <a:solidFill>
                  <a:schemeClr val="accent6"/>
                </a:solidFill>
              </a:endParaRPr>
            </a:p>
            <a:p>
              <a:pPr algn="just">
                <a:lnSpc>
                  <a:spcPct val="150000"/>
                </a:lnSpc>
              </a:pPr>
              <a:endParaRPr lang="en-US" sz="2000">
                <a:solidFill>
                  <a:schemeClr val="accent6"/>
                </a:solidFill>
              </a:endParaRPr>
            </a:p>
          </p:txBody>
        </p:sp>
        <p:pic>
          <p:nvPicPr>
            <p:cNvPr id="23" name="image153.png"/>
            <p:cNvPicPr/>
            <p:nvPr/>
          </p:nvPicPr>
          <p:blipFill>
            <a:blip r:embed="rId6"/>
            <a:srcRect/>
            <a:stretch>
              <a:fillRect/>
            </a:stretch>
          </p:blipFill>
          <p:spPr>
            <a:xfrm>
              <a:off x="5387681" y="3641514"/>
              <a:ext cx="2750450" cy="975966"/>
            </a:xfrm>
            <a:prstGeom prst="rect">
              <a:avLst/>
            </a:prstGeom>
            <a:ln/>
          </p:spPr>
        </p:pic>
      </p:grpSp>
    </p:spTree>
    <p:extLst>
      <p:ext uri="{BB962C8B-B14F-4D97-AF65-F5344CB8AC3E}">
        <p14:creationId xmlns:p14="http://schemas.microsoft.com/office/powerpoint/2010/main" val="3017775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1" y="772426"/>
            <a:ext cx="9143999" cy="400110"/>
          </a:xfrm>
          <a:prstGeom prst="rect">
            <a:avLst/>
          </a:prstGeom>
          <a:noFill/>
        </p:spPr>
        <p:txBody>
          <a:bodyPr wrap="square">
            <a:spAutoFit/>
          </a:bodyPr>
          <a:lstStyle/>
          <a:p>
            <a:pPr algn="ctr"/>
            <a:r>
              <a:rPr lang="en-US" sz="2000" b="1">
                <a:solidFill>
                  <a:schemeClr val="accent3">
                    <a:lumMod val="25000"/>
                  </a:schemeClr>
                </a:solidFill>
              </a:rPr>
              <a:t>Trả lời câu hỏi phần Luyện tập SGK </a:t>
            </a:r>
            <a:r>
              <a:rPr lang="en-US" sz="2000" b="1" smtClean="0">
                <a:solidFill>
                  <a:schemeClr val="accent3">
                    <a:lumMod val="25000"/>
                  </a:schemeClr>
                </a:solidFill>
              </a:rPr>
              <a:t>tr. 87</a:t>
            </a:r>
            <a:endParaRPr lang="en-US" sz="2000" b="1">
              <a:solidFill>
                <a:schemeClr val="accent3">
                  <a:lumMod val="25000"/>
                </a:schemeClr>
              </a:solidFill>
            </a:endParaRPr>
          </a:p>
        </p:txBody>
      </p:sp>
      <p:sp>
        <p:nvSpPr>
          <p:cNvPr id="17" name="Pentagon 16"/>
          <p:cNvSpPr/>
          <p:nvPr/>
        </p:nvSpPr>
        <p:spPr>
          <a:xfrm>
            <a:off x="1" y="720661"/>
            <a:ext cx="1872343" cy="503640"/>
          </a:xfrm>
          <a:prstGeom prst="homePlate">
            <a:avLst>
              <a:gd name="adj" fmla="val 44901"/>
            </a:avLst>
          </a:prstGeom>
          <a:solidFill>
            <a:srgbClr val="6EA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grpSp>
        <p:nvGrpSpPr>
          <p:cNvPr id="9" name="Google Shape;515;p32"/>
          <p:cNvGrpSpPr/>
          <p:nvPr/>
        </p:nvGrpSpPr>
        <p:grpSpPr>
          <a:xfrm rot="10800000">
            <a:off x="-227048" y="4368879"/>
            <a:ext cx="3338276" cy="317936"/>
            <a:chOff x="4572050" y="100025"/>
            <a:chExt cx="3657590" cy="348347"/>
          </a:xfrm>
        </p:grpSpPr>
        <p:sp>
          <p:nvSpPr>
            <p:cNvPr id="12"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452;p29"/>
          <p:cNvGrpSpPr/>
          <p:nvPr/>
        </p:nvGrpSpPr>
        <p:grpSpPr>
          <a:xfrm>
            <a:off x="8601233" y="788404"/>
            <a:ext cx="444079" cy="728003"/>
            <a:chOff x="2771692" y="3497697"/>
            <a:chExt cx="836668" cy="1371596"/>
          </a:xfrm>
        </p:grpSpPr>
        <p:sp>
          <p:nvSpPr>
            <p:cNvPr id="28"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roup 37"/>
          <p:cNvGrpSpPr/>
          <p:nvPr/>
        </p:nvGrpSpPr>
        <p:grpSpPr>
          <a:xfrm>
            <a:off x="894803" y="1557823"/>
            <a:ext cx="4362208" cy="2674546"/>
            <a:chOff x="4181773" y="3275029"/>
            <a:chExt cx="4362208" cy="2674546"/>
          </a:xfrm>
        </p:grpSpPr>
        <p:sp>
          <p:nvSpPr>
            <p:cNvPr id="39" name="Rounded Rectangular Callout 38"/>
            <p:cNvSpPr/>
            <p:nvPr/>
          </p:nvSpPr>
          <p:spPr>
            <a:xfrm>
              <a:off x="4181773" y="3275029"/>
              <a:ext cx="4117666" cy="1833998"/>
            </a:xfrm>
            <a:prstGeom prst="wedgeRoundRectCallout">
              <a:avLst>
                <a:gd name="adj1" fmla="val -40511"/>
                <a:gd name="adj2" fmla="val 69038"/>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Em hãy tạo chương trình </a:t>
              </a:r>
              <a:r>
                <a:rPr lang="vi-VN" sz="2000" b="1">
                  <a:solidFill>
                    <a:srgbClr val="000000"/>
                  </a:solidFill>
                  <a:latin typeface="Arial (Body)"/>
                </a:rPr>
                <a:t>Scratch</a:t>
              </a:r>
              <a:r>
                <a:rPr lang="vi-VN" sz="2000">
                  <a:solidFill>
                    <a:srgbClr val="000000"/>
                  </a:solidFill>
                  <a:latin typeface="Arial (Body)"/>
                </a:rPr>
                <a:t> để giải quyết bài toán nêu ở mục Hoạt động.</a:t>
              </a:r>
            </a:p>
          </p:txBody>
        </p:sp>
        <p:pic>
          <p:nvPicPr>
            <p:cNvPr id="4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8329">
              <a:off x="7583647" y="4589006"/>
              <a:ext cx="960334" cy="1360569"/>
            </a:xfrm>
            <a:prstGeom prst="rect">
              <a:avLst/>
            </a:prstGeom>
          </p:spPr>
        </p:pic>
      </p:grpSp>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989936"/>
            <a:ext cx="4905378" cy="3270252"/>
          </a:xfrm>
          <a:prstGeom prst="rect">
            <a:avLst/>
          </a:prstGeom>
        </p:spPr>
      </p:pic>
    </p:spTree>
    <p:extLst>
      <p:ext uri="{BB962C8B-B14F-4D97-AF65-F5344CB8AC3E}">
        <p14:creationId xmlns:p14="http://schemas.microsoft.com/office/powerpoint/2010/main" val="3040568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id="{126B4565-CBF5-CE30-D63A-8DCCD48ED114}"/>
              </a:ext>
            </a:extLst>
          </p:cNvPr>
          <p:cNvSpPr txBox="1"/>
          <p:nvPr/>
        </p:nvSpPr>
        <p:spPr>
          <a:xfrm>
            <a:off x="1" y="772426"/>
            <a:ext cx="9143999" cy="400110"/>
          </a:xfrm>
          <a:prstGeom prst="rect">
            <a:avLst/>
          </a:prstGeom>
          <a:noFill/>
        </p:spPr>
        <p:txBody>
          <a:bodyPr wrap="square">
            <a:spAutoFit/>
          </a:bodyPr>
          <a:lstStyle/>
          <a:p>
            <a:pPr algn="ctr"/>
            <a:r>
              <a:rPr lang="en-US" sz="2000" b="1">
                <a:solidFill>
                  <a:schemeClr val="accent3">
                    <a:lumMod val="25000"/>
                  </a:schemeClr>
                </a:solidFill>
              </a:rPr>
              <a:t>Trả lời câu hỏi phần Luyện tập SGK </a:t>
            </a:r>
            <a:r>
              <a:rPr lang="en-US" sz="2000" b="1" smtClean="0">
                <a:solidFill>
                  <a:schemeClr val="accent3">
                    <a:lumMod val="25000"/>
                  </a:schemeClr>
                </a:solidFill>
              </a:rPr>
              <a:t>tr. 87</a:t>
            </a:r>
            <a:endParaRPr lang="en-US" sz="2000" b="1">
              <a:solidFill>
                <a:schemeClr val="accent3">
                  <a:lumMod val="25000"/>
                </a:schemeClr>
              </a:solidFill>
            </a:endParaRPr>
          </a:p>
        </p:txBody>
      </p:sp>
      <p:sp>
        <p:nvSpPr>
          <p:cNvPr id="17" name="Pentagon 16"/>
          <p:cNvSpPr/>
          <p:nvPr/>
        </p:nvSpPr>
        <p:spPr>
          <a:xfrm>
            <a:off x="1" y="720661"/>
            <a:ext cx="1872343" cy="503640"/>
          </a:xfrm>
          <a:prstGeom prst="homePlate">
            <a:avLst>
              <a:gd name="adj" fmla="val 44901"/>
            </a:avLst>
          </a:prstGeom>
          <a:solidFill>
            <a:srgbClr val="6EA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grpSp>
        <p:nvGrpSpPr>
          <p:cNvPr id="9" name="Google Shape;515;p32"/>
          <p:cNvGrpSpPr/>
          <p:nvPr/>
        </p:nvGrpSpPr>
        <p:grpSpPr>
          <a:xfrm rot="10800000">
            <a:off x="-227048" y="4368879"/>
            <a:ext cx="3338276" cy="317936"/>
            <a:chOff x="4572050" y="100025"/>
            <a:chExt cx="3657590" cy="348347"/>
          </a:xfrm>
        </p:grpSpPr>
        <p:sp>
          <p:nvSpPr>
            <p:cNvPr id="12"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452;p29"/>
          <p:cNvGrpSpPr/>
          <p:nvPr/>
        </p:nvGrpSpPr>
        <p:grpSpPr>
          <a:xfrm>
            <a:off x="8601233" y="788404"/>
            <a:ext cx="444079" cy="728003"/>
            <a:chOff x="2771692" y="3497697"/>
            <a:chExt cx="836668" cy="1371596"/>
          </a:xfrm>
        </p:grpSpPr>
        <p:sp>
          <p:nvSpPr>
            <p:cNvPr id="28"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89936"/>
            <a:ext cx="4905378" cy="3270252"/>
          </a:xfrm>
          <a:prstGeom prst="rect">
            <a:avLst/>
          </a:prstGeom>
        </p:spPr>
      </p:pic>
      <p:grpSp>
        <p:nvGrpSpPr>
          <p:cNvPr id="2" name="Group 1"/>
          <p:cNvGrpSpPr/>
          <p:nvPr/>
        </p:nvGrpSpPr>
        <p:grpSpPr>
          <a:xfrm>
            <a:off x="375752" y="1286510"/>
            <a:ext cx="4702144" cy="2867632"/>
            <a:chOff x="375752" y="1286510"/>
            <a:chExt cx="4702144" cy="2867632"/>
          </a:xfrm>
        </p:grpSpPr>
        <p:sp>
          <p:nvSpPr>
            <p:cNvPr id="42" name="TextBox 41">
              <a:extLst>
                <a:ext uri="{FF2B5EF4-FFF2-40B4-BE49-F238E27FC236}">
                  <a16:creationId xmlns:a16="http://schemas.microsoft.com/office/drawing/2014/main" id="{126B4565-CBF5-CE30-D63A-8DCCD48ED114}"/>
                </a:ext>
              </a:extLst>
            </p:cNvPr>
            <p:cNvSpPr txBox="1"/>
            <p:nvPr/>
          </p:nvSpPr>
          <p:spPr>
            <a:xfrm>
              <a:off x="822833" y="1316352"/>
              <a:ext cx="942049" cy="400110"/>
            </a:xfrm>
            <a:prstGeom prst="rect">
              <a:avLst/>
            </a:prstGeom>
            <a:noFill/>
          </p:spPr>
          <p:txBody>
            <a:bodyPr wrap="square">
              <a:spAutoFit/>
            </a:bodyPr>
            <a:lstStyle/>
            <a:p>
              <a:r>
                <a:rPr lang="en-US" sz="2000" b="1" u="sng" smtClean="0">
                  <a:solidFill>
                    <a:schemeClr val="accent1">
                      <a:lumMod val="50000"/>
                    </a:schemeClr>
                  </a:solidFill>
                </a:rPr>
                <a:t>Gợi ý:</a:t>
              </a:r>
              <a:endParaRPr lang="en-US" sz="2000" b="1" u="sng">
                <a:solidFill>
                  <a:schemeClr val="accent1">
                    <a:lumMod val="50000"/>
                  </a:schemeClr>
                </a:solidFill>
              </a:endParaRP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52" y="1286510"/>
              <a:ext cx="447081" cy="459794"/>
            </a:xfrm>
            <a:prstGeom prst="rect">
              <a:avLst/>
            </a:prstGeom>
          </p:spPr>
        </p:pic>
        <p:pic>
          <p:nvPicPr>
            <p:cNvPr id="44" name="image25.png"/>
            <p:cNvPicPr/>
            <p:nvPr/>
          </p:nvPicPr>
          <p:blipFill>
            <a:blip r:embed="rId5"/>
            <a:srcRect/>
            <a:stretch>
              <a:fillRect/>
            </a:stretch>
          </p:blipFill>
          <p:spPr>
            <a:xfrm>
              <a:off x="1967082" y="1300406"/>
              <a:ext cx="3110814" cy="2853736"/>
            </a:xfrm>
            <a:prstGeom prst="rect">
              <a:avLst/>
            </a:prstGeom>
            <a:ln/>
          </p:spPr>
        </p:pic>
      </p:grpSp>
    </p:spTree>
    <p:extLst>
      <p:ext uri="{BB962C8B-B14F-4D97-AF65-F5344CB8AC3E}">
        <p14:creationId xmlns:p14="http://schemas.microsoft.com/office/powerpoint/2010/main" val="2942463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9045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VẬN DỤNG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714997" y="1515202"/>
            <a:ext cx="7737784"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Em hãy tạo chương trình để giải quyết bài toán sau đây:</a:t>
            </a:r>
          </a:p>
          <a:p>
            <a:pPr algn="just">
              <a:lnSpc>
                <a:spcPct val="150000"/>
              </a:lnSpc>
            </a:pPr>
            <a:r>
              <a:rPr lang="vi-VN" sz="2000">
                <a:latin typeface="Arial" panose="020B0604020202020204" pitchFamily="34" charset="0"/>
                <a:cs typeface="Arial" panose="020B0604020202020204" pitchFamily="34" charset="0"/>
              </a:rPr>
              <a:t>R là hợp chất của S (sulfur) và O (oxygen), khối lượng phân tử của R là 64 amu. Biết khối lượng nguyên tử của S là 32 amu, khối lượng nguyên tử của O là 16 amu, phần trăm khối lượng của O trong R là 50%. Hãy xác định số lượng nguyên tử trong hợp chất.</a:t>
            </a:r>
          </a:p>
        </p:txBody>
      </p:sp>
      <p:pic>
        <p:nvPicPr>
          <p:cNvPr id="19" name="Picture 18"/>
          <p:cNvPicPr>
            <a:picLocks noChangeAspect="1"/>
          </p:cNvPicPr>
          <p:nvPr/>
        </p:nvPicPr>
        <p:blipFill>
          <a:blip r:embed="rId3"/>
          <a:stretch>
            <a:fillRect/>
          </a:stretch>
        </p:blipFill>
        <p:spPr>
          <a:xfrm>
            <a:off x="850623" y="1589021"/>
            <a:ext cx="758894" cy="411807"/>
          </a:xfrm>
          <a:prstGeom prst="rect">
            <a:avLst/>
          </a:prstGeom>
        </p:spPr>
      </p:pic>
      <p:grpSp>
        <p:nvGrpSpPr>
          <p:cNvPr id="8" name="Google Shape;515;p32"/>
          <p:cNvGrpSpPr/>
          <p:nvPr/>
        </p:nvGrpSpPr>
        <p:grpSpPr>
          <a:xfrm>
            <a:off x="5905998" y="4221376"/>
            <a:ext cx="3401200" cy="317936"/>
            <a:chOff x="4572050" y="100025"/>
            <a:chExt cx="3657590" cy="348347"/>
          </a:xfrm>
        </p:grpSpPr>
        <p:sp>
          <p:nvSpPr>
            <p:cNvPr id="9"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452;p29"/>
          <p:cNvGrpSpPr/>
          <p:nvPr/>
        </p:nvGrpSpPr>
        <p:grpSpPr>
          <a:xfrm>
            <a:off x="439889" y="4203417"/>
            <a:ext cx="533776" cy="875048"/>
            <a:chOff x="2771692" y="3497697"/>
            <a:chExt cx="836668" cy="1371596"/>
          </a:xfrm>
        </p:grpSpPr>
        <p:sp>
          <p:nvSpPr>
            <p:cNvPr id="24"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33"/>
          <p:cNvPicPr>
            <a:picLocks noChangeAspect="1"/>
          </p:cNvPicPr>
          <p:nvPr/>
        </p:nvPicPr>
        <p:blipFill>
          <a:blip r:embed="rId4"/>
          <a:stretch>
            <a:fillRect/>
          </a:stretch>
        </p:blipFill>
        <p:spPr>
          <a:xfrm rot="20946984">
            <a:off x="8479444" y="963673"/>
            <a:ext cx="564421" cy="564421"/>
          </a:xfrm>
          <a:prstGeom prst="rect">
            <a:avLst/>
          </a:prstGeom>
        </p:spPr>
      </p:pic>
    </p:spTree>
    <p:extLst>
      <p:ext uri="{BB962C8B-B14F-4D97-AF65-F5344CB8AC3E}">
        <p14:creationId xmlns:p14="http://schemas.microsoft.com/office/powerpoint/2010/main" val="1839421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9"/>
          <p:cNvSpPr txBox="1"/>
          <p:nvPr/>
        </p:nvSpPr>
        <p:spPr>
          <a:xfrm>
            <a:off x="771787" y="838194"/>
            <a:ext cx="7691730" cy="3785652"/>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smtClean="0">
                <a:solidFill>
                  <a:srgbClr val="C00000"/>
                </a:solidFill>
                <a:latin typeface="Arial" panose="020B0604020202020204" pitchFamily="34" charset="0"/>
                <a:cs typeface="Arial" panose="020B0604020202020204" pitchFamily="34" charset="0"/>
              </a:rPr>
              <a:t>Gợi ý: </a:t>
            </a:r>
          </a:p>
          <a:p>
            <a:pPr algn="just">
              <a:lnSpc>
                <a:spcPct val="150000"/>
              </a:lnSpc>
            </a:pPr>
            <a:r>
              <a:rPr lang="vi-VN" sz="2000" smtClean="0">
                <a:latin typeface="Arial" panose="020B0604020202020204" pitchFamily="34" charset="0"/>
                <a:cs typeface="Arial" panose="020B0604020202020204" pitchFamily="34" charset="0"/>
              </a:rPr>
              <a:t>KL-PT-R</a:t>
            </a:r>
            <a:r>
              <a:rPr lang="vi-VN" sz="2000">
                <a:latin typeface="Arial" panose="020B0604020202020204" pitchFamily="34" charset="0"/>
                <a:cs typeface="Arial" panose="020B0604020202020204" pitchFamily="34" charset="0"/>
              </a:rPr>
              <a:t>: khối lượng phân tử hợp chất R.</a:t>
            </a:r>
          </a:p>
          <a:p>
            <a:pPr algn="just">
              <a:lnSpc>
                <a:spcPct val="150000"/>
              </a:lnSpc>
            </a:pPr>
            <a:r>
              <a:rPr lang="vi-VN" sz="2000">
                <a:latin typeface="Arial" panose="020B0604020202020204" pitchFamily="34" charset="0"/>
                <a:cs typeface="Arial" panose="020B0604020202020204" pitchFamily="34" charset="0"/>
              </a:rPr>
              <a:t>KL-NT-S: khối lượng nguyên tử S.</a:t>
            </a:r>
          </a:p>
          <a:p>
            <a:pPr algn="just">
              <a:lnSpc>
                <a:spcPct val="150000"/>
              </a:lnSpc>
            </a:pPr>
            <a:r>
              <a:rPr lang="vi-VN" sz="2000">
                <a:latin typeface="Arial" panose="020B0604020202020204" pitchFamily="34" charset="0"/>
                <a:cs typeface="Arial" panose="020B0604020202020204" pitchFamily="34" charset="0"/>
              </a:rPr>
              <a:t>KL-NT-O: khối lượng nguyên tử O.</a:t>
            </a:r>
          </a:p>
          <a:p>
            <a:pPr algn="just">
              <a:lnSpc>
                <a:spcPct val="150000"/>
              </a:lnSpc>
            </a:pPr>
            <a:r>
              <a:rPr lang="vi-VN" sz="2000">
                <a:latin typeface="Arial" panose="020B0604020202020204" pitchFamily="34" charset="0"/>
                <a:cs typeface="Arial" panose="020B0604020202020204" pitchFamily="34" charset="0"/>
              </a:rPr>
              <a:t>KL-PT-O trong R: khối lượng phân tử O trong phân tử hợp chất R.</a:t>
            </a:r>
          </a:p>
          <a:p>
            <a:pPr algn="just">
              <a:lnSpc>
                <a:spcPct val="150000"/>
              </a:lnSpc>
            </a:pPr>
            <a:r>
              <a:rPr lang="vi-VN" sz="2000">
                <a:latin typeface="Arial" panose="020B0604020202020204" pitchFamily="34" charset="0"/>
                <a:cs typeface="Arial" panose="020B0604020202020204" pitchFamily="34" charset="0"/>
              </a:rPr>
              <a:t>KL-PT-S trong R: khối lượng phân tử S trong phân tử hợp chất R.</a:t>
            </a:r>
          </a:p>
          <a:p>
            <a:pPr algn="just">
              <a:lnSpc>
                <a:spcPct val="150000"/>
              </a:lnSpc>
            </a:pPr>
            <a:r>
              <a:rPr lang="vi-VN" sz="2000">
                <a:latin typeface="Arial" panose="020B0604020202020204" pitchFamily="34" charset="0"/>
                <a:cs typeface="Arial" panose="020B0604020202020204" pitchFamily="34" charset="0"/>
              </a:rPr>
              <a:t>SL-NT-O trong R: số lượng nguyên tử O trong phân tử R.</a:t>
            </a:r>
          </a:p>
          <a:p>
            <a:pPr algn="just">
              <a:lnSpc>
                <a:spcPct val="150000"/>
              </a:lnSpc>
            </a:pPr>
            <a:r>
              <a:rPr lang="vi-VN" sz="2000">
                <a:latin typeface="Arial" panose="020B0604020202020204" pitchFamily="34" charset="0"/>
                <a:cs typeface="Arial" panose="020B0604020202020204" pitchFamily="34" charset="0"/>
              </a:rPr>
              <a:t>SL-NT-S trong R: số lượng nguyên tử S trong phân tử R.</a:t>
            </a:r>
          </a:p>
        </p:txBody>
      </p:sp>
      <p:pic>
        <p:nvPicPr>
          <p:cNvPr id="35" name="Picture 34"/>
          <p:cNvPicPr>
            <a:picLocks noChangeAspect="1"/>
          </p:cNvPicPr>
          <p:nvPr/>
        </p:nvPicPr>
        <p:blipFill>
          <a:blip r:embed="rId3"/>
          <a:stretch>
            <a:fillRect/>
          </a:stretch>
        </p:blipFill>
        <p:spPr>
          <a:xfrm>
            <a:off x="7538934" y="3965944"/>
            <a:ext cx="1468404" cy="1048380"/>
          </a:xfrm>
          <a:prstGeom prst="rect">
            <a:avLst/>
          </a:prstGeom>
        </p:spPr>
      </p:pic>
      <p:pic>
        <p:nvPicPr>
          <p:cNvPr id="36" name="Picture 35"/>
          <p:cNvPicPr>
            <a:picLocks noChangeAspect="1"/>
          </p:cNvPicPr>
          <p:nvPr/>
        </p:nvPicPr>
        <p:blipFill>
          <a:blip r:embed="rId4"/>
          <a:stretch>
            <a:fillRect/>
          </a:stretch>
        </p:blipFill>
        <p:spPr>
          <a:xfrm rot="6000028">
            <a:off x="114544" y="2320464"/>
            <a:ext cx="380415" cy="380415"/>
          </a:xfrm>
          <a:prstGeom prst="rect">
            <a:avLst/>
          </a:prstGeom>
        </p:spPr>
      </p:pic>
      <p:grpSp>
        <p:nvGrpSpPr>
          <p:cNvPr id="37" name="Google Shape;515;p32"/>
          <p:cNvGrpSpPr/>
          <p:nvPr/>
        </p:nvGrpSpPr>
        <p:grpSpPr>
          <a:xfrm rot="1637177" flipV="1">
            <a:off x="7804055" y="1451128"/>
            <a:ext cx="1543767" cy="182796"/>
            <a:chOff x="4572050" y="100025"/>
            <a:chExt cx="3657590" cy="348347"/>
          </a:xfrm>
        </p:grpSpPr>
        <p:sp>
          <p:nvSpPr>
            <p:cNvPr id="38"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1475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499;p48"/>
          <p:cNvSpPr txBox="1">
            <a:spLocks/>
          </p:cNvSpPr>
          <p:nvPr/>
        </p:nvSpPr>
        <p:spPr>
          <a:xfrm>
            <a:off x="284981" y="1375740"/>
            <a:ext cx="8560454" cy="26937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5000" b="1">
                <a:solidFill>
                  <a:srgbClr val="C00000"/>
                </a:solidFill>
              </a:rPr>
              <a:t>BÀI 2: SỬ DỤNG BIẾN </a:t>
            </a:r>
            <a:endParaRPr lang="en-US" sz="5000" b="1" smtClean="0">
              <a:solidFill>
                <a:srgbClr val="C00000"/>
              </a:solidFill>
            </a:endParaRPr>
          </a:p>
          <a:p>
            <a:pPr algn="ctr">
              <a:lnSpc>
                <a:spcPct val="150000"/>
              </a:lnSpc>
            </a:pPr>
            <a:r>
              <a:rPr lang="vi-VN" sz="5000" b="1" smtClean="0">
                <a:solidFill>
                  <a:srgbClr val="C00000"/>
                </a:solidFill>
              </a:rPr>
              <a:t>TRONG </a:t>
            </a:r>
            <a:r>
              <a:rPr lang="vi-VN" sz="5000" b="1">
                <a:solidFill>
                  <a:srgbClr val="C00000"/>
                </a:solidFill>
              </a:rPr>
              <a:t>CHƯƠNG TRÌNH</a:t>
            </a:r>
            <a:endParaRPr lang="en-US" sz="5000" b="1">
              <a:solidFill>
                <a:srgbClr val="C00000"/>
              </a:solidFill>
            </a:endParaRPr>
          </a:p>
        </p:txBody>
      </p:sp>
      <p:grpSp>
        <p:nvGrpSpPr>
          <p:cNvPr id="34" name="Google Shape;452;p29"/>
          <p:cNvGrpSpPr/>
          <p:nvPr/>
        </p:nvGrpSpPr>
        <p:grpSpPr>
          <a:xfrm>
            <a:off x="8018144" y="4372378"/>
            <a:ext cx="628650" cy="1030580"/>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30;p29"/>
          <p:cNvGrpSpPr/>
          <p:nvPr/>
        </p:nvGrpSpPr>
        <p:grpSpPr>
          <a:xfrm>
            <a:off x="8183881" y="853134"/>
            <a:ext cx="1097745" cy="1101166"/>
            <a:chOff x="299013" y="1079125"/>
            <a:chExt cx="1371600" cy="1375875"/>
          </a:xfrm>
        </p:grpSpPr>
        <p:sp>
          <p:nvSpPr>
            <p:cNvPr id="46"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33;p29"/>
            <p:cNvGrpSpPr/>
            <p:nvPr/>
          </p:nvGrpSpPr>
          <p:grpSpPr>
            <a:xfrm>
              <a:off x="396400" y="1384064"/>
              <a:ext cx="1085400" cy="635100"/>
              <a:chOff x="396400" y="1399225"/>
              <a:chExt cx="1085400" cy="635100"/>
            </a:xfrm>
          </p:grpSpPr>
          <p:sp>
            <p:nvSpPr>
              <p:cNvPr id="53"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435;p29"/>
              <p:cNvGrpSpPr/>
              <p:nvPr/>
            </p:nvGrpSpPr>
            <p:grpSpPr>
              <a:xfrm>
                <a:off x="712181" y="1506835"/>
                <a:ext cx="453838" cy="419880"/>
                <a:chOff x="733647" y="1423686"/>
                <a:chExt cx="453838" cy="419880"/>
              </a:xfrm>
            </p:grpSpPr>
            <p:sp>
              <p:nvSpPr>
                <p:cNvPr id="55"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438;p29"/>
            <p:cNvGrpSpPr/>
            <p:nvPr/>
          </p:nvGrpSpPr>
          <p:grpSpPr>
            <a:xfrm>
              <a:off x="396391" y="2141102"/>
              <a:ext cx="1085342" cy="96171"/>
              <a:chOff x="417899" y="2116530"/>
              <a:chExt cx="1085342" cy="96171"/>
            </a:xfrm>
          </p:grpSpPr>
          <p:sp>
            <p:nvSpPr>
              <p:cNvPr id="51"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57" name="Google Shape;591;p33"/>
          <p:cNvSpPr/>
          <p:nvPr/>
        </p:nvSpPr>
        <p:spPr>
          <a:xfrm rot="2954955">
            <a:off x="518952" y="4003013"/>
            <a:ext cx="601078" cy="601078"/>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28;p32"/>
          <p:cNvGrpSpPr/>
          <p:nvPr/>
        </p:nvGrpSpPr>
        <p:grpSpPr>
          <a:xfrm rot="5400000">
            <a:off x="89117" y="2015780"/>
            <a:ext cx="470769" cy="1069942"/>
            <a:chOff x="3724575" y="3497700"/>
            <a:chExt cx="603495" cy="1371596"/>
          </a:xfrm>
        </p:grpSpPr>
        <p:sp>
          <p:nvSpPr>
            <p:cNvPr id="59"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212;p51"/>
          <p:cNvGrpSpPr/>
          <p:nvPr/>
        </p:nvGrpSpPr>
        <p:grpSpPr>
          <a:xfrm>
            <a:off x="1150007" y="851653"/>
            <a:ext cx="402587" cy="402587"/>
            <a:chOff x="858700" y="1967475"/>
            <a:chExt cx="605100" cy="605100"/>
          </a:xfrm>
        </p:grpSpPr>
        <p:sp>
          <p:nvSpPr>
            <p:cNvPr id="66"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215;p51"/>
          <p:cNvGrpSpPr/>
          <p:nvPr/>
        </p:nvGrpSpPr>
        <p:grpSpPr>
          <a:xfrm>
            <a:off x="1798014" y="851732"/>
            <a:ext cx="402508" cy="402508"/>
            <a:chOff x="7014301" y="2017350"/>
            <a:chExt cx="502800" cy="502800"/>
          </a:xfrm>
        </p:grpSpPr>
        <p:sp>
          <p:nvSpPr>
            <p:cNvPr id="69"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218;p51"/>
          <p:cNvGrpSpPr/>
          <p:nvPr/>
        </p:nvGrpSpPr>
        <p:grpSpPr>
          <a:xfrm>
            <a:off x="502079" y="785115"/>
            <a:ext cx="504213" cy="474327"/>
            <a:chOff x="463701" y="2217961"/>
            <a:chExt cx="629846" cy="592514"/>
          </a:xfrm>
        </p:grpSpPr>
        <p:sp>
          <p:nvSpPr>
            <p:cNvPr id="72"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1222;p51"/>
            <p:cNvGrpSpPr/>
            <p:nvPr/>
          </p:nvGrpSpPr>
          <p:grpSpPr>
            <a:xfrm>
              <a:off x="773496" y="2217961"/>
              <a:ext cx="320051" cy="298703"/>
              <a:chOff x="1023863" y="2896525"/>
              <a:chExt cx="240875" cy="219425"/>
            </a:xfrm>
          </p:grpSpPr>
          <p:sp>
            <p:nvSpPr>
              <p:cNvPr id="76"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5281660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9"/>
          <p:cNvSpPr txBox="1"/>
          <p:nvPr/>
        </p:nvSpPr>
        <p:spPr>
          <a:xfrm>
            <a:off x="771787" y="838194"/>
            <a:ext cx="7691730" cy="3785652"/>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Chương trình có thể như sau</a:t>
            </a:r>
            <a:r>
              <a:rPr lang="vi-VN" sz="2000" b="1" smtClean="0">
                <a:solidFill>
                  <a:srgbClr val="C00000"/>
                </a:solidFill>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algn="ctr">
              <a:lnSpc>
                <a:spcPct val="150000"/>
              </a:lnSpc>
            </a:pPr>
            <a:endParaRPr lang="en-US" sz="2000" b="1">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smtClean="0">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smtClean="0">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smtClean="0">
              <a:solidFill>
                <a:srgbClr val="C00000"/>
              </a:solidFill>
              <a:latin typeface="Arial" panose="020B0604020202020204" pitchFamily="34" charset="0"/>
              <a:cs typeface="Arial" panose="020B0604020202020204" pitchFamily="34" charset="0"/>
            </a:endParaRPr>
          </a:p>
          <a:p>
            <a:pPr algn="ctr">
              <a:lnSpc>
                <a:spcPct val="150000"/>
              </a:lnSpc>
            </a:pPr>
            <a:endParaRPr lang="en-US" sz="2000" b="1" smtClean="0">
              <a:solidFill>
                <a:srgbClr val="C00000"/>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3"/>
          <a:stretch>
            <a:fillRect/>
          </a:stretch>
        </p:blipFill>
        <p:spPr>
          <a:xfrm rot="6000028">
            <a:off x="114544" y="2320464"/>
            <a:ext cx="380415" cy="380415"/>
          </a:xfrm>
          <a:prstGeom prst="rect">
            <a:avLst/>
          </a:prstGeom>
        </p:spPr>
      </p:pic>
      <p:pic>
        <p:nvPicPr>
          <p:cNvPr id="18" name="image79.png"/>
          <p:cNvPicPr/>
          <p:nvPr/>
        </p:nvPicPr>
        <p:blipFill>
          <a:blip r:embed="rId4"/>
          <a:srcRect/>
          <a:stretch>
            <a:fillRect/>
          </a:stretch>
        </p:blipFill>
        <p:spPr>
          <a:xfrm>
            <a:off x="1582640" y="1487816"/>
            <a:ext cx="6070023" cy="2970161"/>
          </a:xfrm>
          <a:prstGeom prst="rect">
            <a:avLst/>
          </a:prstGeom>
          <a:ln/>
        </p:spPr>
      </p:pic>
      <p:grpSp>
        <p:nvGrpSpPr>
          <p:cNvPr id="19" name="Google Shape;515;p32"/>
          <p:cNvGrpSpPr/>
          <p:nvPr/>
        </p:nvGrpSpPr>
        <p:grpSpPr>
          <a:xfrm rot="1637177" flipV="1">
            <a:off x="7804055" y="1451128"/>
            <a:ext cx="1543767" cy="182796"/>
            <a:chOff x="4572050" y="100025"/>
            <a:chExt cx="3657590" cy="348347"/>
          </a:xfrm>
        </p:grpSpPr>
        <p:sp>
          <p:nvSpPr>
            <p:cNvPr id="2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Picture 31"/>
          <p:cNvPicPr>
            <a:picLocks noChangeAspect="1"/>
          </p:cNvPicPr>
          <p:nvPr/>
        </p:nvPicPr>
        <p:blipFill>
          <a:blip r:embed="rId5"/>
          <a:stretch>
            <a:fillRect/>
          </a:stretch>
        </p:blipFill>
        <p:spPr>
          <a:xfrm>
            <a:off x="7538934" y="3965944"/>
            <a:ext cx="1468404" cy="1048380"/>
          </a:xfrm>
          <a:prstGeom prst="rect">
            <a:avLst/>
          </a:prstGeom>
        </p:spPr>
      </p:pic>
    </p:spTree>
    <p:extLst>
      <p:ext uri="{BB962C8B-B14F-4D97-AF65-F5344CB8AC3E}">
        <p14:creationId xmlns:p14="http://schemas.microsoft.com/office/powerpoint/2010/main" val="429830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52" name="Google Shape;752;p37"/>
          <p:cNvSpPr/>
          <p:nvPr/>
        </p:nvSpPr>
        <p:spPr>
          <a:xfrm>
            <a:off x="947500" y="109031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715160" y="94166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7971748" y="1042351"/>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483871" y="1663338"/>
            <a:ext cx="8295657" cy="890475"/>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386071" y="1571988"/>
            <a:ext cx="8295657" cy="890475"/>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5" name="Google Shape;725;p37"/>
          <p:cNvCxnSpPr/>
          <p:nvPr/>
        </p:nvCxnSpPr>
        <p:spPr>
          <a:xfrm>
            <a:off x="386080" y="1754989"/>
            <a:ext cx="8296336" cy="0"/>
          </a:xfrm>
          <a:prstGeom prst="straightConnector1">
            <a:avLst/>
          </a:prstGeom>
          <a:noFill/>
          <a:ln w="28575" cap="flat" cmpd="sng">
            <a:solidFill>
              <a:schemeClr val="dk1"/>
            </a:solidFill>
            <a:prstDash val="solid"/>
            <a:round/>
            <a:headEnd type="none" w="med" len="med"/>
            <a:tailEnd type="none" w="med" len="med"/>
          </a:ln>
        </p:spPr>
      </p:cxnSp>
      <p:sp>
        <p:nvSpPr>
          <p:cNvPr id="53" name="TextBox 52"/>
          <p:cNvSpPr txBox="1"/>
          <p:nvPr/>
        </p:nvSpPr>
        <p:spPr>
          <a:xfrm>
            <a:off x="532113" y="1802522"/>
            <a:ext cx="5860813"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Ôn </a:t>
            </a:r>
            <a:r>
              <a:rPr lang="vi-VN" sz="2000">
                <a:latin typeface="Arial" panose="020B0604020202020204" pitchFamily="34" charset="0"/>
                <a:cs typeface="Arial" panose="020B0604020202020204" pitchFamily="34" charset="0"/>
              </a:rPr>
              <a:t>lại kiến thức đã học.</a:t>
            </a:r>
          </a:p>
        </p:txBody>
      </p:sp>
      <p:sp>
        <p:nvSpPr>
          <p:cNvPr id="727" name="Google Shape;727;p37"/>
          <p:cNvSpPr/>
          <p:nvPr/>
        </p:nvSpPr>
        <p:spPr>
          <a:xfrm>
            <a:off x="483871" y="2758493"/>
            <a:ext cx="8295657" cy="890475"/>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386071" y="2667143"/>
            <a:ext cx="8295657" cy="890475"/>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37"/>
          <p:cNvCxnSpPr/>
          <p:nvPr/>
        </p:nvCxnSpPr>
        <p:spPr>
          <a:xfrm>
            <a:off x="386080" y="2850144"/>
            <a:ext cx="8296336" cy="0"/>
          </a:xfrm>
          <a:prstGeom prst="straightConnector1">
            <a:avLst/>
          </a:prstGeom>
          <a:noFill/>
          <a:ln w="28575" cap="flat" cmpd="sng">
            <a:solidFill>
              <a:schemeClr val="dk1"/>
            </a:solidFill>
            <a:prstDash val="solid"/>
            <a:round/>
            <a:headEnd type="none" w="med" len="med"/>
            <a:tailEnd type="none" w="med" len="med"/>
          </a:ln>
        </p:spPr>
      </p:cxnSp>
      <p:sp>
        <p:nvSpPr>
          <p:cNvPr id="54" name="TextBox 53"/>
          <p:cNvSpPr txBox="1"/>
          <p:nvPr/>
        </p:nvSpPr>
        <p:spPr>
          <a:xfrm>
            <a:off x="532113" y="2897677"/>
            <a:ext cx="5860766"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Hoàn thành bài tập phần Vận dụng.</a:t>
            </a:r>
          </a:p>
        </p:txBody>
      </p:sp>
      <p:sp>
        <p:nvSpPr>
          <p:cNvPr id="715" name="Google Shape;715;p37"/>
          <p:cNvSpPr/>
          <p:nvPr/>
        </p:nvSpPr>
        <p:spPr>
          <a:xfrm>
            <a:off x="483871" y="3853648"/>
            <a:ext cx="8295657" cy="890475"/>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386071" y="3762298"/>
            <a:ext cx="8295657" cy="890475"/>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p:cNvSpPr txBox="1"/>
          <p:nvPr/>
        </p:nvSpPr>
        <p:spPr>
          <a:xfrm>
            <a:off x="424256" y="3973405"/>
            <a:ext cx="8219285"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Đọc </a:t>
            </a:r>
            <a:r>
              <a:rPr lang="vi-VN" sz="2000">
                <a:latin typeface="Arial" panose="020B0604020202020204" pitchFamily="34" charset="0"/>
                <a:cs typeface="Arial" panose="020B0604020202020204" pitchFamily="34" charset="0"/>
              </a:rPr>
              <a:t>và tìm hiểu trước </a:t>
            </a:r>
            <a:r>
              <a:rPr lang="vi-VN" sz="2000" b="1" i="1">
                <a:solidFill>
                  <a:schemeClr val="accent1">
                    <a:lumMod val="50000"/>
                  </a:schemeClr>
                </a:solidFill>
                <a:latin typeface="Arial" panose="020B0604020202020204" pitchFamily="34" charset="0"/>
                <a:cs typeface="Arial" panose="020B0604020202020204" pitchFamily="34" charset="0"/>
              </a:rPr>
              <a:t>Bài 3: Sử dụng biểu thức trong chương trình</a:t>
            </a:r>
            <a:r>
              <a:rPr lang="vi-VN" sz="2000">
                <a:latin typeface="Arial" panose="020B0604020202020204" pitchFamily="34" charset="0"/>
                <a:cs typeface="Arial" panose="020B0604020202020204" pitchFamily="34" charset="0"/>
              </a:rPr>
              <a:t>.</a:t>
            </a:r>
            <a:endParaRPr lang="vi-VN" sz="2000" b="1" i="1">
              <a:latin typeface="Arial" panose="020B0604020202020204" pitchFamily="34" charset="0"/>
              <a:cs typeface="Arial" panose="020B0604020202020204" pitchFamily="34" charset="0"/>
            </a:endParaRPr>
          </a:p>
        </p:txBody>
      </p:sp>
      <p:cxnSp>
        <p:nvCxnSpPr>
          <p:cNvPr id="717" name="Google Shape;717;p37"/>
          <p:cNvCxnSpPr/>
          <p:nvPr/>
        </p:nvCxnSpPr>
        <p:spPr>
          <a:xfrm>
            <a:off x="386079" y="3945299"/>
            <a:ext cx="8296336" cy="0"/>
          </a:xfrm>
          <a:prstGeom prst="straightConnector1">
            <a:avLst/>
          </a:prstGeom>
          <a:noFill/>
          <a:ln w="28575" cap="flat" cmpd="sng">
            <a:solidFill>
              <a:schemeClr val="dk1"/>
            </a:solidFill>
            <a:prstDash val="solid"/>
            <a:round/>
            <a:headEnd type="none" w="med" len="med"/>
            <a:tailEnd type="none" w="med" len="med"/>
          </a:ln>
        </p:spPr>
      </p:cxnSp>
      <p:sp>
        <p:nvSpPr>
          <p:cNvPr id="38" name="Google Shape;504;p31"/>
          <p:cNvSpPr txBox="1">
            <a:spLocks noGrp="1"/>
          </p:cNvSpPr>
          <p:nvPr>
            <p:ph type="title" idx="4294967295"/>
          </p:nvPr>
        </p:nvSpPr>
        <p:spPr>
          <a:xfrm>
            <a:off x="0" y="702523"/>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latin typeface="+mj-lt"/>
              </a:rPr>
              <a:t>HƯỚNG DẪN VỀ NHÀ</a:t>
            </a:r>
            <a:endParaRPr sz="3400" b="1">
              <a:solidFill>
                <a:srgbClr val="002060"/>
              </a:solidFill>
              <a:latin typeface="+mj-lt"/>
            </a:endParaRPr>
          </a:p>
        </p:txBody>
      </p:sp>
    </p:spTree>
    <p:extLst>
      <p:ext uri="{BB962C8B-B14F-4D97-AF65-F5344CB8AC3E}">
        <p14:creationId xmlns:p14="http://schemas.microsoft.com/office/powerpoint/2010/main" val="39152654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randombar(horizontal)">
                                      <p:cBhvr>
                                        <p:cTn id="7" dur="500"/>
                                        <p:tgtEl>
                                          <p:spTgt spid="7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24"/>
                                        </p:tgtEl>
                                        <p:attrNameLst>
                                          <p:attrName>style.visibility</p:attrName>
                                        </p:attrNameLst>
                                      </p:cBhvr>
                                      <p:to>
                                        <p:strVal val="visible"/>
                                      </p:to>
                                    </p:set>
                                    <p:animEffect transition="in" filter="randombar(horizontal)">
                                      <p:cBhvr>
                                        <p:cTn id="10" dur="500"/>
                                        <p:tgtEl>
                                          <p:spTgt spid="724"/>
                                        </p:tgtEl>
                                      </p:cBhvr>
                                    </p:animEffect>
                                  </p:childTnLst>
                                </p:cTn>
                              </p:par>
                              <p:par>
                                <p:cTn id="11" presetID="14" presetClass="entr" presetSubtype="10" fill="hold" nodeType="withEffect">
                                  <p:stCondLst>
                                    <p:cond delay="0"/>
                                  </p:stCondLst>
                                  <p:childTnLst>
                                    <p:set>
                                      <p:cBhvr>
                                        <p:cTn id="12" dur="1" fill="hold">
                                          <p:stCondLst>
                                            <p:cond delay="0"/>
                                          </p:stCondLst>
                                        </p:cTn>
                                        <p:tgtEl>
                                          <p:spTgt spid="725"/>
                                        </p:tgtEl>
                                        <p:attrNameLst>
                                          <p:attrName>style.visibility</p:attrName>
                                        </p:attrNameLst>
                                      </p:cBhvr>
                                      <p:to>
                                        <p:strVal val="visible"/>
                                      </p:to>
                                    </p:set>
                                    <p:animEffect transition="in" filter="randombar(horizontal)">
                                      <p:cBhvr>
                                        <p:cTn id="13" dur="500"/>
                                        <p:tgtEl>
                                          <p:spTgt spid="7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randombar(horizontal)">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
                                        </p:tgtEl>
                                        <p:attrNameLst>
                                          <p:attrName>style.visibility</p:attrName>
                                        </p:attrNameLst>
                                      </p:cBhvr>
                                      <p:to>
                                        <p:strVal val="visible"/>
                                      </p:to>
                                    </p:set>
                                    <p:animEffect transition="in" filter="randombar(horizontal)">
                                      <p:cBhvr>
                                        <p:cTn id="21" dur="500"/>
                                        <p:tgtEl>
                                          <p:spTgt spid="7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28"/>
                                        </p:tgtEl>
                                        <p:attrNameLst>
                                          <p:attrName>style.visibility</p:attrName>
                                        </p:attrNameLst>
                                      </p:cBhvr>
                                      <p:to>
                                        <p:strVal val="visible"/>
                                      </p:to>
                                    </p:set>
                                    <p:animEffect transition="in" filter="randombar(horizontal)">
                                      <p:cBhvr>
                                        <p:cTn id="24" dur="500"/>
                                        <p:tgtEl>
                                          <p:spTgt spid="728"/>
                                        </p:tgtEl>
                                      </p:cBhvr>
                                    </p:animEffect>
                                  </p:childTnLst>
                                </p:cTn>
                              </p:par>
                              <p:par>
                                <p:cTn id="25" presetID="14" presetClass="entr" presetSubtype="10" fill="hold" nodeType="withEffect">
                                  <p:stCondLst>
                                    <p:cond delay="0"/>
                                  </p:stCondLst>
                                  <p:childTnLst>
                                    <p:set>
                                      <p:cBhvr>
                                        <p:cTn id="26" dur="1" fill="hold">
                                          <p:stCondLst>
                                            <p:cond delay="0"/>
                                          </p:stCondLst>
                                        </p:cTn>
                                        <p:tgtEl>
                                          <p:spTgt spid="729"/>
                                        </p:tgtEl>
                                        <p:attrNameLst>
                                          <p:attrName>style.visibility</p:attrName>
                                        </p:attrNameLst>
                                      </p:cBhvr>
                                      <p:to>
                                        <p:strVal val="visible"/>
                                      </p:to>
                                    </p:set>
                                    <p:animEffect transition="in" filter="randombar(horizontal)">
                                      <p:cBhvr>
                                        <p:cTn id="27" dur="500"/>
                                        <p:tgtEl>
                                          <p:spTgt spid="7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randombar(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15"/>
                                        </p:tgtEl>
                                        <p:attrNameLst>
                                          <p:attrName>style.visibility</p:attrName>
                                        </p:attrNameLst>
                                      </p:cBhvr>
                                      <p:to>
                                        <p:strVal val="visible"/>
                                      </p:to>
                                    </p:set>
                                    <p:animEffect transition="in" filter="randombar(horizontal)">
                                      <p:cBhvr>
                                        <p:cTn id="35" dur="500"/>
                                        <p:tgtEl>
                                          <p:spTgt spid="71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716"/>
                                        </p:tgtEl>
                                        <p:attrNameLst>
                                          <p:attrName>style.visibility</p:attrName>
                                        </p:attrNameLst>
                                      </p:cBhvr>
                                      <p:to>
                                        <p:strVal val="visible"/>
                                      </p:to>
                                    </p:set>
                                    <p:animEffect transition="in" filter="randombar(horizontal)">
                                      <p:cBhvr>
                                        <p:cTn id="38" dur="500"/>
                                        <p:tgtEl>
                                          <p:spTgt spid="71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randombar(horizontal)">
                                      <p:cBhvr>
                                        <p:cTn id="41" dur="500"/>
                                        <p:tgtEl>
                                          <p:spTgt spid="56"/>
                                        </p:tgtEl>
                                      </p:cBhvr>
                                    </p:animEffect>
                                  </p:childTnLst>
                                </p:cTn>
                              </p:par>
                              <p:par>
                                <p:cTn id="42" presetID="14" presetClass="entr" presetSubtype="10" fill="hold" nodeType="withEffect">
                                  <p:stCondLst>
                                    <p:cond delay="0"/>
                                  </p:stCondLst>
                                  <p:childTnLst>
                                    <p:set>
                                      <p:cBhvr>
                                        <p:cTn id="43" dur="1" fill="hold">
                                          <p:stCondLst>
                                            <p:cond delay="0"/>
                                          </p:stCondLst>
                                        </p:cTn>
                                        <p:tgtEl>
                                          <p:spTgt spid="717"/>
                                        </p:tgtEl>
                                        <p:attrNameLst>
                                          <p:attrName>style.visibility</p:attrName>
                                        </p:attrNameLst>
                                      </p:cBhvr>
                                      <p:to>
                                        <p:strVal val="visible"/>
                                      </p:to>
                                    </p:set>
                                    <p:animEffect transition="in" filter="randombar(horizontal)">
                                      <p:cBhvr>
                                        <p:cTn id="44"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4" grpId="0" animBg="1"/>
      <p:bldP spid="53" grpId="0"/>
      <p:bldP spid="727" grpId="0" animBg="1"/>
      <p:bldP spid="728" grpId="0" animBg="1"/>
      <p:bldP spid="54" grpId="0"/>
      <p:bldP spid="715" grpId="0" animBg="1"/>
      <p:bldP spid="716" grpId="0" animBg="1"/>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295643"/>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BÀI HỌC KẾT THÚC, </a:t>
            </a:r>
            <a:b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b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TẠM BIỆT VÀ HẸN GẶP LẠI!</a:t>
            </a:r>
          </a:p>
        </p:txBody>
      </p:sp>
      <p:sp>
        <p:nvSpPr>
          <p:cNvPr id="46" name="Google Shape;456;p45"/>
          <p:cNvSpPr/>
          <p:nvPr/>
        </p:nvSpPr>
        <p:spPr>
          <a:xfrm>
            <a:off x="2446573" y="3341008"/>
            <a:ext cx="4257922" cy="475989"/>
          </a:xfrm>
          <a:prstGeom prst="roundRect">
            <a:avLst>
              <a:gd name="adj" fmla="val 50000"/>
            </a:avLst>
          </a:prstGeom>
          <a:solidFill>
            <a:schemeClr val="accent3">
              <a:lumMod val="9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a:solidFill>
                  <a:schemeClr val="tx1"/>
                </a:solidFill>
              </a:rPr>
              <a:t>Các em còn câu hỏi nào không?</a:t>
            </a:r>
          </a:p>
        </p:txBody>
      </p:sp>
    </p:spTree>
    <p:extLst>
      <p:ext uri="{BB962C8B-B14F-4D97-AF65-F5344CB8AC3E}">
        <p14:creationId xmlns:p14="http://schemas.microsoft.com/office/powerpoint/2010/main" val="211195954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500" fill="hold"/>
                                        <p:tgtEl>
                                          <p:spTgt spid="46"/>
                                        </p:tgtEl>
                                        <p:attrNameLst>
                                          <p:attrName>ppt_w</p:attrName>
                                        </p:attrNameLst>
                                      </p:cBhvr>
                                      <p:tavLst>
                                        <p:tav tm="0">
                                          <p:val>
                                            <p:fltVal val="0"/>
                                          </p:val>
                                        </p:tav>
                                        <p:tav tm="100000">
                                          <p:val>
                                            <p:strVal val="#ppt_w"/>
                                          </p:val>
                                        </p:tav>
                                      </p:tavLst>
                                    </p:anim>
                                    <p:anim calcmode="lin" valueType="num">
                                      <p:cBhvr>
                                        <p:cTn id="11" dur="500" fill="hold"/>
                                        <p:tgtEl>
                                          <p:spTgt spid="46"/>
                                        </p:tgtEl>
                                        <p:attrNameLst>
                                          <p:attrName>ppt_h</p:attrName>
                                        </p:attrNameLst>
                                      </p:cBhvr>
                                      <p:tavLst>
                                        <p:tav tm="0">
                                          <p:val>
                                            <p:fltVal val="0"/>
                                          </p:val>
                                        </p:tav>
                                        <p:tav tm="100000">
                                          <p:val>
                                            <p:strVal val="#ppt_h"/>
                                          </p:val>
                                        </p:tav>
                                      </p:tavLst>
                                    </p:anim>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87" name="Google Shape;487;p31"/>
          <p:cNvGrpSpPr/>
          <p:nvPr/>
        </p:nvGrpSpPr>
        <p:grpSpPr>
          <a:xfrm>
            <a:off x="715100" y="1801400"/>
            <a:ext cx="7790271" cy="1045436"/>
            <a:chOff x="4754850" y="1600325"/>
            <a:chExt cx="3771900" cy="1412550"/>
          </a:xfrm>
        </p:grpSpPr>
        <p:sp>
          <p:nvSpPr>
            <p:cNvPr id="488"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0" name="Google Shape;490;p31"/>
            <p:cNvCxnSpPr/>
            <p:nvPr/>
          </p:nvCxnSpPr>
          <p:spPr>
            <a:xfrm flipV="1">
              <a:off x="4763129" y="1852855"/>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504" name="Google Shape;504;p31"/>
          <p:cNvSpPr txBox="1">
            <a:spLocks noGrp="1"/>
          </p:cNvSpPr>
          <p:nvPr>
            <p:ph type="title" idx="15"/>
          </p:nvPr>
        </p:nvSpPr>
        <p:spPr>
          <a:xfrm>
            <a:off x="0" y="833293"/>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C00000"/>
                </a:solidFill>
              </a:rPr>
              <a:t>NỘI DUNG BÀI HỌC</a:t>
            </a:r>
            <a:endParaRPr sz="3400" b="1">
              <a:solidFill>
                <a:srgbClr val="C0000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4;p31"/>
          <p:cNvSpPr txBox="1">
            <a:spLocks noGrp="1"/>
          </p:cNvSpPr>
          <p:nvPr>
            <p:ph type="title" idx="15"/>
          </p:nvPr>
        </p:nvSpPr>
        <p:spPr>
          <a:xfrm>
            <a:off x="1637393" y="2059725"/>
            <a:ext cx="6812644" cy="685800"/>
          </a:xfrm>
          <a:prstGeom prst="rect">
            <a:avLst/>
          </a:prstGeom>
        </p:spPr>
        <p:txBody>
          <a:bodyPr spcFirstLastPara="1" wrap="square" lIns="91425" tIns="91425" rIns="91425" bIns="91425" anchor="t" anchorCtr="0">
            <a:noAutofit/>
          </a:bodyPr>
          <a:lstStyle/>
          <a:p>
            <a:pPr lvl="0" algn="l"/>
            <a:r>
              <a:rPr lang="vi-VN" sz="2600" b="1"/>
              <a:t>Biến và hằng trong chương trình</a:t>
            </a:r>
            <a:endParaRPr sz="2600" b="1"/>
          </a:p>
        </p:txBody>
      </p:sp>
      <p:pic>
        <p:nvPicPr>
          <p:cNvPr id="5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7091" y="2101287"/>
            <a:ext cx="587683" cy="587683"/>
          </a:xfrm>
          <a:prstGeom prst="rect">
            <a:avLst/>
          </a:prstGeom>
        </p:spPr>
      </p:pic>
      <p:grpSp>
        <p:nvGrpSpPr>
          <p:cNvPr id="23" name="Google Shape;487;p31"/>
          <p:cNvGrpSpPr/>
          <p:nvPr/>
        </p:nvGrpSpPr>
        <p:grpSpPr>
          <a:xfrm>
            <a:off x="717887" y="3242300"/>
            <a:ext cx="7790271" cy="1045436"/>
            <a:chOff x="4754850" y="1600325"/>
            <a:chExt cx="3771900" cy="1412550"/>
          </a:xfrm>
        </p:grpSpPr>
        <p:sp>
          <p:nvSpPr>
            <p:cNvPr id="24"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490;p31"/>
            <p:cNvCxnSpPr/>
            <p:nvPr/>
          </p:nvCxnSpPr>
          <p:spPr>
            <a:xfrm flipV="1">
              <a:off x="4763129" y="1852855"/>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27" name="Google Shape;504;p31"/>
          <p:cNvSpPr txBox="1">
            <a:spLocks noGrp="1"/>
          </p:cNvSpPr>
          <p:nvPr>
            <p:ph type="title" idx="15"/>
          </p:nvPr>
        </p:nvSpPr>
        <p:spPr>
          <a:xfrm>
            <a:off x="1640180" y="3500625"/>
            <a:ext cx="6812644"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smtClean="0"/>
              <a:t>Các kiểu dữ liệu trong Scratch</a:t>
            </a:r>
            <a:endParaRPr sz="2600" b="1"/>
          </a:p>
        </p:txBody>
      </p:sp>
      <p:pic>
        <p:nvPicPr>
          <p:cNvPr id="6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7091" y="3542187"/>
            <a:ext cx="587683" cy="58768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5001" y="3033735"/>
            <a:ext cx="2501640" cy="2048444"/>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500" fill="hold"/>
                                        <p:tgtEl>
                                          <p:spTgt spid="487"/>
                                        </p:tgtEl>
                                        <p:attrNameLst>
                                          <p:attrName>ppt_x</p:attrName>
                                        </p:attrNameLst>
                                      </p:cBhvr>
                                      <p:tavLst>
                                        <p:tav tm="0">
                                          <p:val>
                                            <p:strVal val="#ppt_x"/>
                                          </p:val>
                                        </p:tav>
                                        <p:tav tm="100000">
                                          <p:val>
                                            <p:strVal val="#ppt_x"/>
                                          </p:val>
                                        </p:tav>
                                      </p:tavLst>
                                    </p:anim>
                                    <p:anim calcmode="lin" valueType="num">
                                      <p:cBhvr additive="base">
                                        <p:cTn id="8" dur="500" fill="hold"/>
                                        <p:tgtEl>
                                          <p:spTgt spid="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latin typeface="+mj-lt"/>
              </a:rPr>
              <a:t>01</a:t>
            </a:r>
            <a:endParaRPr sz="4200" b="1">
              <a:latin typeface="+mj-lt"/>
            </a:endParaRPr>
          </a:p>
        </p:txBody>
      </p:sp>
      <p:grpSp>
        <p:nvGrpSpPr>
          <p:cNvPr id="39" name="Google Shape;515;p32"/>
          <p:cNvGrpSpPr/>
          <p:nvPr/>
        </p:nvGrpSpPr>
        <p:grpSpPr>
          <a:xfrm>
            <a:off x="5662194" y="3731059"/>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8;p32"/>
          <p:cNvGrpSpPr/>
          <p:nvPr/>
        </p:nvGrpSpPr>
        <p:grpSpPr>
          <a:xfrm rot="-5400000">
            <a:off x="7715383" y="2557517"/>
            <a:ext cx="603495" cy="1371596"/>
            <a:chOff x="3724575" y="3497700"/>
            <a:chExt cx="603495" cy="1371596"/>
          </a:xfrm>
        </p:grpSpPr>
        <p:sp>
          <p:nvSpPr>
            <p:cNvPr id="53"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1" y="1543867"/>
            <a:ext cx="6186771" cy="685800"/>
          </a:xfrm>
          <a:prstGeom prst="rect">
            <a:avLst/>
          </a:prstGeom>
        </p:spPr>
        <p:txBody>
          <a:bodyPr spcFirstLastPara="1" wrap="square" lIns="91425" tIns="91425" rIns="91425" bIns="91425" anchor="t" anchorCtr="0">
            <a:noAutofit/>
          </a:bodyPr>
          <a:lstStyle/>
          <a:p>
            <a:pPr lvl="0" algn="ctr">
              <a:lnSpc>
                <a:spcPct val="150000"/>
              </a:lnSpc>
            </a:pPr>
            <a:r>
              <a:rPr lang="vi-VN" sz="3600" b="1" smtClean="0">
                <a:latin typeface="+mn-lt"/>
              </a:rPr>
              <a:t>Biến và hằng </a:t>
            </a:r>
            <a:r>
              <a:rPr lang="en-US" sz="3600" b="1" smtClean="0">
                <a:latin typeface="+mn-lt"/>
              </a:rPr>
              <a:t/>
            </a:r>
            <a:br>
              <a:rPr lang="en-US" sz="3600" b="1" smtClean="0">
                <a:latin typeface="+mn-lt"/>
              </a:rPr>
            </a:br>
            <a:r>
              <a:rPr lang="vi-VN" sz="3600" b="1" smtClean="0">
                <a:latin typeface="+mn-lt"/>
              </a:rPr>
              <a:t>trong chương trình</a:t>
            </a:r>
            <a:endParaRPr lang="vi-VN" sz="3600" b="1">
              <a:latin typeface="+mn-lt"/>
            </a:endParaRPr>
          </a:p>
        </p:txBody>
      </p:sp>
    </p:spTree>
    <p:extLst>
      <p:ext uri="{BB962C8B-B14F-4D97-AF65-F5344CB8AC3E}">
        <p14:creationId xmlns:p14="http://schemas.microsoft.com/office/powerpoint/2010/main" val="400429476"/>
      </p:ext>
    </p:extLst>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16" name="Google Shape;515;p32"/>
          <p:cNvGrpSpPr/>
          <p:nvPr/>
        </p:nvGrpSpPr>
        <p:grpSpPr>
          <a:xfrm rot="10800000">
            <a:off x="-169239" y="4511615"/>
            <a:ext cx="2578111" cy="24553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Box 9"/>
          <p:cNvSpPr txBox="1"/>
          <p:nvPr/>
        </p:nvSpPr>
        <p:spPr>
          <a:xfrm>
            <a:off x="366413" y="589788"/>
            <a:ext cx="8114171"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Xét </a:t>
            </a:r>
            <a:r>
              <a:rPr lang="vi-VN" sz="2000" b="1">
                <a:latin typeface="Arial" panose="020B0604020202020204" pitchFamily="34" charset="0"/>
                <a:cs typeface="Arial" panose="020B0604020202020204" pitchFamily="34" charset="0"/>
              </a:rPr>
              <a:t>bài toán: </a:t>
            </a:r>
            <a:r>
              <a:rPr lang="vi-VN" sz="2000">
                <a:latin typeface="Arial" panose="020B0604020202020204" pitchFamily="34" charset="0"/>
                <a:cs typeface="Arial" panose="020B0604020202020204" pitchFamily="34" charset="0"/>
              </a:rPr>
              <a:t>Một vận động viên chạy hết quãng đường dài s km, trong thời gian t giây gồm cả n giây nghĩ giữa đường chạy. Hãy tính tốc độ chạy của vận động viên </a:t>
            </a:r>
            <a:r>
              <a:rPr lang="vi-VN" sz="2000" smtClean="0">
                <a:latin typeface="Arial" panose="020B0604020202020204" pitchFamily="34" charset="0"/>
                <a:cs typeface="Arial" panose="020B0604020202020204" pitchFamily="34" charset="0"/>
              </a:rPr>
              <a:t>đó.</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hãy cho biết:</a:t>
            </a:r>
          </a:p>
        </p:txBody>
      </p:sp>
      <p:sp>
        <p:nvSpPr>
          <p:cNvPr id="47" name="Rounded Rectangle 46"/>
          <p:cNvSpPr/>
          <p:nvPr/>
        </p:nvSpPr>
        <p:spPr>
          <a:xfrm>
            <a:off x="539715" y="2103903"/>
            <a:ext cx="6122342" cy="1079188"/>
          </a:xfrm>
          <a:prstGeom prst="roundRect">
            <a:avLst>
              <a:gd name="adj" fmla="val 19368"/>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1) Có những dữ liệu nào đã cho và những dữ liệu cần tính?</a:t>
            </a:r>
            <a:endParaRPr lang="en-US" sz="2000" i="1" smtClean="0">
              <a:latin typeface="+mn-lt"/>
              <a:ea typeface="Times New Roman" panose="02020603050405020304" pitchFamily="18" charset="0"/>
            </a:endParaRPr>
          </a:p>
        </p:txBody>
      </p:sp>
      <p:pic>
        <p:nvPicPr>
          <p:cNvPr id="44" name="Picture 2"/>
          <p:cNvPicPr>
            <a:picLocks noChangeAspect="1"/>
          </p:cNvPicPr>
          <p:nvPr/>
        </p:nvPicPr>
        <p:blipFill>
          <a:blip r:embed="rId3"/>
          <a:srcRect/>
          <a:stretch>
            <a:fillRect/>
          </a:stretch>
        </p:blipFill>
        <p:spPr>
          <a:xfrm>
            <a:off x="6630077" y="1843620"/>
            <a:ext cx="2087905" cy="3042486"/>
          </a:xfrm>
          <a:prstGeom prst="rect">
            <a:avLst/>
          </a:prstGeom>
        </p:spPr>
      </p:pic>
      <p:sp>
        <p:nvSpPr>
          <p:cNvPr id="45" name="Rounded Rectangle 44"/>
          <p:cNvSpPr/>
          <p:nvPr/>
        </p:nvSpPr>
        <p:spPr>
          <a:xfrm>
            <a:off x="539715" y="3280502"/>
            <a:ext cx="6122342" cy="1143357"/>
          </a:xfrm>
          <a:prstGeom prst="roundRect">
            <a:avLst>
              <a:gd name="adj" fmla="val 19368"/>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2) Nếu dùng </a:t>
            </a:r>
            <a:r>
              <a:rPr lang="vi-VN" sz="2000" b="1" i="1">
                <a:latin typeface="+mn-lt"/>
                <a:ea typeface="Times New Roman" panose="02020603050405020304" pitchFamily="18" charset="0"/>
              </a:rPr>
              <a:t>Scratch</a:t>
            </a:r>
            <a:r>
              <a:rPr lang="vi-VN" sz="2000" i="1">
                <a:latin typeface="+mn-lt"/>
                <a:ea typeface="Times New Roman" panose="02020603050405020304" pitchFamily="18" charset="0"/>
              </a:rPr>
              <a:t> để giải bài toán trên, em làm thế nào để lưu các giá trị đã cho và kết quả lời giải?</a:t>
            </a:r>
          </a:p>
        </p:txBody>
      </p:sp>
    </p:spTree>
    <p:extLst>
      <p:ext uri="{BB962C8B-B14F-4D97-AF65-F5344CB8AC3E}">
        <p14:creationId xmlns:p14="http://schemas.microsoft.com/office/powerpoint/2010/main" val="4323696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16" name="Google Shape;515;p32"/>
          <p:cNvGrpSpPr/>
          <p:nvPr/>
        </p:nvGrpSpPr>
        <p:grpSpPr>
          <a:xfrm rot="10800000">
            <a:off x="-169239" y="4511615"/>
            <a:ext cx="2578111" cy="24553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Rounded Rectangle 46"/>
          <p:cNvSpPr/>
          <p:nvPr/>
        </p:nvSpPr>
        <p:spPr>
          <a:xfrm>
            <a:off x="1229158" y="2164934"/>
            <a:ext cx="7390327" cy="2182773"/>
          </a:xfrm>
          <a:prstGeom prst="roundRect">
            <a:avLst>
              <a:gd name="adj" fmla="val 19368"/>
            </a:avLst>
          </a:prstGeom>
          <a:solidFill>
            <a:srgbClr val="FFFFAF"/>
          </a:solidFill>
          <a:ln w="28575">
            <a:solidFill>
              <a:srgbClr val="000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ea typeface="Times New Roman" panose="02020603050405020304" pitchFamily="18" charset="0"/>
              </a:rPr>
              <a:t>Câu 1.</a:t>
            </a:r>
          </a:p>
          <a:p>
            <a:pPr algn="just">
              <a:lnSpc>
                <a:spcPct val="150000"/>
              </a:lnSpc>
            </a:pPr>
            <a:r>
              <a:rPr lang="vi-VN" sz="2000" smtClean="0">
                <a:latin typeface="+mn-lt"/>
                <a:ea typeface="Times New Roman" panose="02020603050405020304" pitchFamily="18" charset="0"/>
              </a:rPr>
              <a:t>•</a:t>
            </a:r>
            <a:r>
              <a:rPr lang="en-US" sz="2000" smtClean="0">
                <a:latin typeface="+mn-lt"/>
                <a:ea typeface="Times New Roman" panose="02020603050405020304" pitchFamily="18" charset="0"/>
              </a:rPr>
              <a:t> </a:t>
            </a:r>
            <a:r>
              <a:rPr lang="vi-VN" sz="2000" smtClean="0">
                <a:latin typeface="+mn-lt"/>
                <a:ea typeface="Times New Roman" panose="02020603050405020304" pitchFamily="18" charset="0"/>
              </a:rPr>
              <a:t>Những </a:t>
            </a:r>
            <a:r>
              <a:rPr lang="vi-VN" sz="2000">
                <a:latin typeface="+mn-lt"/>
                <a:ea typeface="Times New Roman" panose="02020603050405020304" pitchFamily="18" charset="0"/>
              </a:rPr>
              <a:t>dữ liệu đã cho là: quãng đường dài (s km), tổng thời gian (t giây), thời gian nghỉ giữa đường (n giây).</a:t>
            </a:r>
          </a:p>
          <a:p>
            <a:pPr algn="just">
              <a:lnSpc>
                <a:spcPct val="150000"/>
              </a:lnSpc>
            </a:pPr>
            <a:r>
              <a:rPr lang="vi-VN" sz="2000">
                <a:ea typeface="Times New Roman" panose="02020603050405020304" pitchFamily="18" charset="0"/>
              </a:rPr>
              <a:t>•</a:t>
            </a:r>
            <a:r>
              <a:rPr lang="en-US" sz="2000">
                <a:ea typeface="Times New Roman" panose="02020603050405020304" pitchFamily="18" charset="0"/>
              </a:rPr>
              <a:t> </a:t>
            </a:r>
            <a:r>
              <a:rPr lang="vi-VN" sz="2000" smtClean="0">
                <a:latin typeface="+mn-lt"/>
                <a:ea typeface="Times New Roman" panose="02020603050405020304" pitchFamily="18" charset="0"/>
              </a:rPr>
              <a:t>Những </a:t>
            </a:r>
            <a:r>
              <a:rPr lang="vi-VN" sz="2000">
                <a:latin typeface="+mn-lt"/>
                <a:ea typeface="Times New Roman" panose="02020603050405020304" pitchFamily="18" charset="0"/>
              </a:rPr>
              <a:t>dữ liệu cần tính: thời gian chạy, tốc độ </a:t>
            </a:r>
            <a:r>
              <a:rPr lang="vi-VN" sz="2000" smtClean="0">
                <a:latin typeface="+mn-lt"/>
                <a:ea typeface="Times New Roman" panose="02020603050405020304" pitchFamily="18" charset="0"/>
              </a:rPr>
              <a:t>chạy</a:t>
            </a:r>
            <a:r>
              <a:rPr lang="en-US" sz="2000" smtClean="0">
                <a:latin typeface="+mn-lt"/>
                <a:ea typeface="Times New Roman" panose="02020603050405020304" pitchFamily="18" charset="0"/>
              </a:rPr>
              <a:t>.</a:t>
            </a:r>
            <a:endParaRPr lang="vi-VN" sz="2000">
              <a:latin typeface="+mn-lt"/>
              <a:ea typeface="Times New Roman" panose="02020603050405020304" pitchFamily="18" charset="0"/>
            </a:endParaRPr>
          </a:p>
        </p:txBody>
      </p:sp>
      <p:pic>
        <p:nvPicPr>
          <p:cNvPr id="46" name="Picture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3387" y="2677711"/>
            <a:ext cx="1176622" cy="1176622"/>
          </a:xfrm>
          <a:prstGeom prst="rect">
            <a:avLst/>
          </a:prstGeom>
        </p:spPr>
      </p:pic>
      <p:sp>
        <p:nvSpPr>
          <p:cNvPr id="44" name="TextBox 9"/>
          <p:cNvSpPr txBox="1"/>
          <p:nvPr/>
        </p:nvSpPr>
        <p:spPr>
          <a:xfrm>
            <a:off x="366413" y="589788"/>
            <a:ext cx="8114171"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Xét </a:t>
            </a:r>
            <a:r>
              <a:rPr lang="vi-VN" sz="2000" b="1">
                <a:latin typeface="Arial" panose="020B0604020202020204" pitchFamily="34" charset="0"/>
                <a:cs typeface="Arial" panose="020B0604020202020204" pitchFamily="34" charset="0"/>
              </a:rPr>
              <a:t>bài toán: </a:t>
            </a:r>
            <a:r>
              <a:rPr lang="vi-VN" sz="2000">
                <a:latin typeface="Arial" panose="020B0604020202020204" pitchFamily="34" charset="0"/>
                <a:cs typeface="Arial" panose="020B0604020202020204" pitchFamily="34" charset="0"/>
              </a:rPr>
              <a:t>Một vận động viên chạy hết quãng đường dài s km, trong thời gian t giây gồm cả n giây nghĩ giữa đường chạy. Hãy tính tốc độ chạy của vận động viên </a:t>
            </a:r>
            <a:r>
              <a:rPr lang="vi-VN" sz="2000" smtClean="0">
                <a:latin typeface="Arial" panose="020B0604020202020204" pitchFamily="34" charset="0"/>
                <a:cs typeface="Arial" panose="020B0604020202020204" pitchFamily="34" charset="0"/>
              </a:rPr>
              <a:t>đó.</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hãy cho biết:</a:t>
            </a:r>
          </a:p>
        </p:txBody>
      </p:sp>
    </p:spTree>
    <p:extLst>
      <p:ext uri="{BB962C8B-B14F-4D97-AF65-F5344CB8AC3E}">
        <p14:creationId xmlns:p14="http://schemas.microsoft.com/office/powerpoint/2010/main" val="16356576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16" name="Google Shape;515;p32"/>
          <p:cNvGrpSpPr/>
          <p:nvPr/>
        </p:nvGrpSpPr>
        <p:grpSpPr>
          <a:xfrm rot="10800000">
            <a:off x="-169239" y="4511615"/>
            <a:ext cx="2578111" cy="245538"/>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Rounded Rectangle 46"/>
          <p:cNvSpPr/>
          <p:nvPr/>
        </p:nvSpPr>
        <p:spPr>
          <a:xfrm>
            <a:off x="1229158" y="2164934"/>
            <a:ext cx="7390327" cy="2182773"/>
          </a:xfrm>
          <a:prstGeom prst="roundRect">
            <a:avLst>
              <a:gd name="adj" fmla="val 19368"/>
            </a:avLst>
          </a:prstGeom>
          <a:solidFill>
            <a:srgbClr val="FFFFAF"/>
          </a:solidFill>
          <a:ln w="28575">
            <a:solidFill>
              <a:srgbClr val="000000"/>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mn-lt"/>
                <a:ea typeface="Times New Roman" panose="02020603050405020304" pitchFamily="18" charset="0"/>
              </a:rPr>
              <a:t>Câu 2.</a:t>
            </a:r>
            <a:r>
              <a:rPr lang="vi-VN" sz="2000" b="1" smtClean="0">
                <a:latin typeface="+mn-lt"/>
                <a:ea typeface="Times New Roman" panose="02020603050405020304" pitchFamily="18" charset="0"/>
              </a:rPr>
              <a:t> </a:t>
            </a:r>
            <a:r>
              <a:rPr lang="vi-VN" sz="2000">
                <a:latin typeface="+mn-lt"/>
                <a:ea typeface="Times New Roman" panose="02020603050405020304" pitchFamily="18" charset="0"/>
              </a:rPr>
              <a:t>Nếu dùng </a:t>
            </a:r>
            <a:r>
              <a:rPr lang="vi-VN" sz="2000" b="1">
                <a:latin typeface="+mn-lt"/>
                <a:ea typeface="Times New Roman" panose="02020603050405020304" pitchFamily="18" charset="0"/>
              </a:rPr>
              <a:t>Scratch</a:t>
            </a:r>
            <a:r>
              <a:rPr lang="vi-VN" sz="2000">
                <a:latin typeface="+mn-lt"/>
                <a:ea typeface="Times New Roman" panose="02020603050405020304" pitchFamily="18" charset="0"/>
              </a:rPr>
              <a:t> để giải bài toán trên cần dùng các biến để lưu các giá trị đã cho (có thể đặt tên biến là s, t, n để dễ hiểu ý nghĩa của chúng trong bài toán), các biến để lưu dữ liệu cần tính (có thể đặt tên là TG chạy, Tốc độ).</a:t>
            </a:r>
          </a:p>
        </p:txBody>
      </p:sp>
      <p:pic>
        <p:nvPicPr>
          <p:cNvPr id="46" name="Picture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33387" y="2677711"/>
            <a:ext cx="1176622" cy="1176622"/>
          </a:xfrm>
          <a:prstGeom prst="rect">
            <a:avLst/>
          </a:prstGeom>
        </p:spPr>
      </p:pic>
      <p:sp>
        <p:nvSpPr>
          <p:cNvPr id="44" name="TextBox 9"/>
          <p:cNvSpPr txBox="1"/>
          <p:nvPr/>
        </p:nvSpPr>
        <p:spPr>
          <a:xfrm>
            <a:off x="366413" y="589788"/>
            <a:ext cx="8114171"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Xét </a:t>
            </a:r>
            <a:r>
              <a:rPr lang="vi-VN" sz="2000" b="1">
                <a:latin typeface="Arial" panose="020B0604020202020204" pitchFamily="34" charset="0"/>
                <a:cs typeface="Arial" panose="020B0604020202020204" pitchFamily="34" charset="0"/>
              </a:rPr>
              <a:t>bài toán: </a:t>
            </a:r>
            <a:r>
              <a:rPr lang="vi-VN" sz="2000">
                <a:latin typeface="Arial" panose="020B0604020202020204" pitchFamily="34" charset="0"/>
                <a:cs typeface="Arial" panose="020B0604020202020204" pitchFamily="34" charset="0"/>
              </a:rPr>
              <a:t>Một vận động viên chạy hết quãng đường dài s km, trong thời gian t giây gồm cả n giây nghĩ giữa đường chạy. Hãy tính tốc độ chạy của vận động viên </a:t>
            </a:r>
            <a:r>
              <a:rPr lang="vi-VN" sz="2000" smtClean="0">
                <a:latin typeface="Arial" panose="020B0604020202020204" pitchFamily="34" charset="0"/>
                <a:cs typeface="Arial" panose="020B0604020202020204" pitchFamily="34" charset="0"/>
              </a:rPr>
              <a:t>đó.</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hãy cho biết:</a:t>
            </a:r>
          </a:p>
        </p:txBody>
      </p:sp>
    </p:spTree>
    <p:extLst>
      <p:ext uri="{BB962C8B-B14F-4D97-AF65-F5344CB8AC3E}">
        <p14:creationId xmlns:p14="http://schemas.microsoft.com/office/powerpoint/2010/main" val="21702101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par>
                                <p:cTn id="8" presetID="14"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2258</Words>
  <Application>Microsoft Office PowerPoint</Application>
  <PresentationFormat>On-screen Show (16:9)</PresentationFormat>
  <Paragraphs>239</Paragraphs>
  <Slides>42</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Times New Roman</vt:lpstr>
      <vt:lpstr>Wingdings</vt:lpstr>
      <vt:lpstr>Poppins Black</vt:lpstr>
      <vt:lpstr>Calibri</vt:lpstr>
      <vt:lpstr>Arial</vt:lpstr>
      <vt:lpstr>Antic Didone</vt:lpstr>
      <vt:lpstr>Karla</vt:lpstr>
      <vt:lpstr>Bebas Neue</vt:lpstr>
      <vt:lpstr>Rubik Black</vt:lpstr>
      <vt:lpstr>Arial (Body)</vt:lpstr>
      <vt:lpstr>Kantumruy Pro SemiBold</vt:lpstr>
      <vt:lpstr>Soft Colors UI Design for Agencies by Slidesgo</vt:lpstr>
      <vt:lpstr>PowerPoint Presentation</vt:lpstr>
      <vt:lpstr>KHỞI ĐỘNG</vt:lpstr>
      <vt:lpstr>KHỞI ĐỘNG</vt:lpstr>
      <vt:lpstr>PowerPoint Presentation</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bài tập số 1. Các lệnh của biến </vt:lpstr>
      <vt:lpstr>Phiếu bài tập số 1. Các lệnh của biến </vt:lpstr>
      <vt:lpstr>PowerPoint Presentation</vt:lpstr>
      <vt:lpstr>PowerPoint Presentation</vt:lpstr>
      <vt:lpstr>PowerPoint Presentation</vt:lpstr>
      <vt:lpstr>PowerPoint Presentation</vt:lpstr>
      <vt:lpstr>02</vt:lpstr>
      <vt:lpstr>Phiếu bài tập số 2. Ba kiểu dữ liệu trong Scratch</vt:lpstr>
      <vt:lpstr>Phiếu bài tập số 2. Ba kiểu dữ liệu trong Scratch</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Colors UI Design for Agencies</dc:title>
  <dc:creator>Acer</dc:creator>
  <cp:lastModifiedBy>Acer</cp:lastModifiedBy>
  <cp:revision>93</cp:revision>
  <dcterms:modified xsi:type="dcterms:W3CDTF">2023-12-24T04:18:49Z</dcterms:modified>
</cp:coreProperties>
</file>