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660" r:id="rId2"/>
    <p:sldMasterId id="2147483672" r:id="rId3"/>
  </p:sldMasterIdLst>
  <p:notesMasterIdLst>
    <p:notesMasterId r:id="rId35"/>
  </p:notesMasterIdLst>
  <p:sldIdLst>
    <p:sldId id="256" r:id="rId4"/>
    <p:sldId id="257" r:id="rId5"/>
    <p:sldId id="276" r:id="rId6"/>
    <p:sldId id="287" r:id="rId7"/>
    <p:sldId id="286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261" r:id="rId21"/>
    <p:sldId id="282" r:id="rId22"/>
    <p:sldId id="300" r:id="rId23"/>
    <p:sldId id="301" r:id="rId24"/>
    <p:sldId id="302" r:id="rId25"/>
    <p:sldId id="303" r:id="rId26"/>
    <p:sldId id="304" r:id="rId27"/>
    <p:sldId id="305" r:id="rId28"/>
    <p:sldId id="269" r:id="rId29"/>
    <p:sldId id="283" r:id="rId30"/>
    <p:sldId id="272" r:id="rId31"/>
    <p:sldId id="285" r:id="rId32"/>
    <p:sldId id="267" r:id="rId33"/>
    <p:sldId id="275" r:id="rId34"/>
  </p:sldIdLst>
  <p:sldSz cx="4800600" cy="2700338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ynt" initials="Thuynt" lastIdx="1" clrIdx="0">
    <p:extLst>
      <p:ext uri="{19B8F6BF-5375-455C-9EA6-DF929625EA0E}">
        <p15:presenceInfo xmlns:p15="http://schemas.microsoft.com/office/powerpoint/2012/main" userId="Thuy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49" autoAdjust="0"/>
  </p:normalViewPr>
  <p:slideViewPr>
    <p:cSldViewPr snapToGrid="0">
      <p:cViewPr varScale="1">
        <p:scale>
          <a:sx n="258" d="100"/>
          <a:sy n="258" d="100"/>
        </p:scale>
        <p:origin x="10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51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730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4053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38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Luyện tập gồm 5 câu hỏi trắc nghiệm ABCD và 3 bài tập tự luận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đối với trắc nghiệm nháy lần 1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2 hiện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3 hiện đáp án đúng tô màu xanh biển + âm thanh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4 chuyển slide</a:t>
            </a: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Luyện tập gồm 5 câu hỏi trắc nghiệm ABCD và 3 bài tập tự luận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đối với trắc nghiệm nháy lần 1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2 hiện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3 hiện đáp án đúng tô màu xanh biển + âm thanh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4 chuyển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602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Luyện tập gồm 5 câu hỏi trắc nghiệm ABCD và 3 bài tập tự luận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đối với trắc nghiệm nháy lần 1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2 hiện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3 hiện đáp án đúng tô màu xanh biển + âm thanh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4 chuyển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0771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Luyện tập gồm 5 câu hỏi trắc nghiệm ABCD và 3 bài tập tự luận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đối với trắc nghiệm nháy lần 1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2 hiện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3 hiện đáp án đúng tô màu xanh biển + âm thanh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4 chuyển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2329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Luyện tập gồm 5 câu hỏi trắc nghiệm ABCD và 3 bài tập tự luận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đối với trắc nghiệm nháy lần 1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2 hiện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3 hiện đáp án đúng tô màu xanh biển + âm thanh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4 chuyển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8570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Luyện tập gồm 5 câu hỏi trắc nghiệm ABCD và 3 bài tập tự luận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đối với trắc nghiệm nháy lần 1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2 hiện đáp 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3 hiện đáp án đúng tô màu xanh biển + âm thanh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nháy lần 4 chuyển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80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00075" y="441930"/>
            <a:ext cx="3600450" cy="94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236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00075" y="1418303"/>
            <a:ext cx="3600450" cy="65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/>
            </a:lvl1pPr>
            <a:lvl2pPr lvl="1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/>
            </a:lvl2pPr>
            <a:lvl3pPr lvl="2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/>
            </a:lvl3pPr>
            <a:lvl4pPr lvl="3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4pPr>
            <a:lvl5pPr lvl="4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5pPr>
            <a:lvl6pPr lvl="5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6pPr>
            <a:lvl7pPr lvl="6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7pPr>
            <a:lvl8pPr lvl="7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8pPr>
            <a:lvl9pPr lvl="8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43630" y="-494749"/>
            <a:ext cx="1713340" cy="414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808788" y="770409"/>
            <a:ext cx="2288412" cy="103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708526" y="-234717"/>
            <a:ext cx="2288412" cy="304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00075" y="441930"/>
            <a:ext cx="3600450" cy="94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236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00075" y="1418303"/>
            <a:ext cx="3600450" cy="65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/>
            </a:lvl1pPr>
            <a:lvl2pPr lvl="1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/>
            </a:lvl2pPr>
            <a:lvl3pPr lvl="2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/>
            </a:lvl3pPr>
            <a:lvl4pPr lvl="3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4pPr>
            <a:lvl5pPr lvl="4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5pPr>
            <a:lvl6pPr lvl="5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6pPr>
            <a:lvl7pPr lvl="6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7pPr>
            <a:lvl8pPr lvl="7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8pPr>
            <a:lvl9pPr lvl="8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4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8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4140518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42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27541" y="673210"/>
            <a:ext cx="4140518" cy="11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236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27541" y="1807101"/>
            <a:ext cx="4140518" cy="59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945">
                <a:solidFill>
                  <a:srgbClr val="888888"/>
                </a:solidFill>
              </a:defRPr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788">
                <a:solidFill>
                  <a:srgbClr val="888888"/>
                </a:solidFill>
              </a:defRPr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709">
                <a:solidFill>
                  <a:srgbClr val="888888"/>
                </a:solidFill>
              </a:defRPr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56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2040255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430304" y="718840"/>
            <a:ext cx="2040255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82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30666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30667" y="661958"/>
            <a:ext cx="2030879" cy="32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 b="1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 b="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 b="1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30667" y="986373"/>
            <a:ext cx="2030879" cy="145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430304" y="661958"/>
            <a:ext cx="2040880" cy="32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 b="1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 b="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 b="1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430304" y="986373"/>
            <a:ext cx="2040880" cy="145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4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5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30667" y="180022"/>
            <a:ext cx="1548318" cy="63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2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040880" y="388799"/>
            <a:ext cx="2430304" cy="191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7004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260"/>
            </a:lvl1pPr>
            <a:lvl2pPr marL="360091" lvl="1" indent="-160040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103"/>
            </a:lvl2pPr>
            <a:lvl3pPr marL="540136" lvl="2" indent="-150038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945"/>
            </a:lvl3pPr>
            <a:lvl4pPr marL="720181" lvl="3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4pPr>
            <a:lvl5pPr marL="900227" lvl="4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5pPr>
            <a:lvl6pPr marL="1080272" lvl="5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6pPr>
            <a:lvl7pPr marL="1260318" lvl="6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7pPr>
            <a:lvl8pPr marL="1440363" lvl="7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8pPr>
            <a:lvl9pPr marL="1620408" lvl="8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30667" y="810101"/>
            <a:ext cx="1548318" cy="150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55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473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30667" y="180022"/>
            <a:ext cx="1548318" cy="63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2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040880" y="388799"/>
            <a:ext cx="2430304" cy="191899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30667" y="810101"/>
            <a:ext cx="1548318" cy="150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55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473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25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43630" y="-494749"/>
            <a:ext cx="1713340" cy="414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39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808788" y="770409"/>
            <a:ext cx="2288412" cy="103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708526" y="-234717"/>
            <a:ext cx="2288412" cy="304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07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00075" y="441930"/>
            <a:ext cx="3600450" cy="94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236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00075" y="1418303"/>
            <a:ext cx="3600450" cy="65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/>
            </a:lvl1pPr>
            <a:lvl2pPr lvl="1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/>
            </a:lvl2pPr>
            <a:lvl3pPr lvl="2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/>
            </a:lvl3pPr>
            <a:lvl4pPr lvl="3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4pPr>
            <a:lvl5pPr lvl="4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5pPr>
            <a:lvl6pPr lvl="5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6pPr>
            <a:lvl7pPr lvl="6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7pPr>
            <a:lvl8pPr lvl="7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8pPr>
            <a:lvl9pPr lvl="8" algn="ctr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9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32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4140518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5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27541" y="673210"/>
            <a:ext cx="4140518" cy="11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236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27541" y="1807101"/>
            <a:ext cx="4140518" cy="59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945">
                <a:solidFill>
                  <a:srgbClr val="888888"/>
                </a:solidFill>
              </a:defRPr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788">
                <a:solidFill>
                  <a:srgbClr val="888888"/>
                </a:solidFill>
              </a:defRPr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709">
                <a:solidFill>
                  <a:srgbClr val="888888"/>
                </a:solidFill>
              </a:defRPr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5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2040255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430304" y="718840"/>
            <a:ext cx="2040255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30666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30667" y="661958"/>
            <a:ext cx="2030879" cy="32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 b="1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 b="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 b="1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30667" y="986373"/>
            <a:ext cx="2030879" cy="145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430304" y="661958"/>
            <a:ext cx="2040880" cy="32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 b="1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 b="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 b="1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430304" y="986373"/>
            <a:ext cx="2040880" cy="145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47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6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4140518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30667" y="180022"/>
            <a:ext cx="1548318" cy="63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2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040880" y="388799"/>
            <a:ext cx="2430304" cy="191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7004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260"/>
            </a:lvl1pPr>
            <a:lvl2pPr marL="360091" lvl="1" indent="-160040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103"/>
            </a:lvl2pPr>
            <a:lvl3pPr marL="540136" lvl="2" indent="-150038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945"/>
            </a:lvl3pPr>
            <a:lvl4pPr marL="720181" lvl="3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4pPr>
            <a:lvl5pPr marL="900227" lvl="4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5pPr>
            <a:lvl6pPr marL="1080272" lvl="5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6pPr>
            <a:lvl7pPr marL="1260318" lvl="6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7pPr>
            <a:lvl8pPr marL="1440363" lvl="7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8pPr>
            <a:lvl9pPr marL="1620408" lvl="8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30667" y="810101"/>
            <a:ext cx="1548318" cy="150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55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473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26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30667" y="180022"/>
            <a:ext cx="1548318" cy="63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2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040880" y="388799"/>
            <a:ext cx="2430304" cy="191899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30667" y="810101"/>
            <a:ext cx="1548318" cy="150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55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473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78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43630" y="-494749"/>
            <a:ext cx="1713340" cy="414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41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808788" y="770409"/>
            <a:ext cx="2288412" cy="103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708526" y="-234717"/>
            <a:ext cx="2288412" cy="304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27541" y="673210"/>
            <a:ext cx="4140518" cy="11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236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27541" y="1807101"/>
            <a:ext cx="4140518" cy="59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945">
                <a:solidFill>
                  <a:srgbClr val="888888"/>
                </a:solidFill>
              </a:defRPr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788">
                <a:solidFill>
                  <a:srgbClr val="888888"/>
                </a:solidFill>
              </a:defRPr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709">
                <a:solidFill>
                  <a:srgbClr val="888888"/>
                </a:solidFill>
              </a:defRPr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63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2040255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430304" y="718840"/>
            <a:ext cx="2040255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30666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30667" y="661958"/>
            <a:ext cx="2030879" cy="32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 b="1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 b="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 b="1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30667" y="986373"/>
            <a:ext cx="2030879" cy="145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430304" y="661958"/>
            <a:ext cx="2040880" cy="32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945" b="1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788" b="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709" b="1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430304" y="986373"/>
            <a:ext cx="2040880" cy="1450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35034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60091" lvl="1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40136" lvl="2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20181" lvl="3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900227" lvl="4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80272" lvl="5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60318" lvl="6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40363" lvl="7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620408" lvl="8" indent="-135034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30667" y="180022"/>
            <a:ext cx="1548318" cy="63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2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040880" y="388799"/>
            <a:ext cx="2430304" cy="191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17004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260"/>
            </a:lvl1pPr>
            <a:lvl2pPr marL="360091" lvl="1" indent="-160040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103"/>
            </a:lvl2pPr>
            <a:lvl3pPr marL="540136" lvl="2" indent="-150038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945"/>
            </a:lvl3pPr>
            <a:lvl4pPr marL="720181" lvl="3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4pPr>
            <a:lvl5pPr marL="900227" lvl="4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5pPr>
            <a:lvl6pPr marL="1080272" lvl="5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6pPr>
            <a:lvl7pPr marL="1260318" lvl="6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7pPr>
            <a:lvl8pPr marL="1440363" lvl="7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8pPr>
            <a:lvl9pPr marL="1620408" lvl="8" indent="-140035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30667" y="810101"/>
            <a:ext cx="1548318" cy="150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55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473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30667" y="180022"/>
            <a:ext cx="1548318" cy="63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2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040880" y="388799"/>
            <a:ext cx="2430304" cy="191899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30667" y="810101"/>
            <a:ext cx="1548318" cy="1500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80045" lvl="0" indent="-90023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630"/>
            </a:lvl1pPr>
            <a:lvl2pPr marL="360091" lvl="1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551"/>
            </a:lvl2pPr>
            <a:lvl3pPr marL="540136" lvl="2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473"/>
            </a:lvl3pPr>
            <a:lvl4pPr marL="720181" lvl="3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4pPr>
            <a:lvl5pPr marL="900227" lvl="4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5pPr>
            <a:lvl6pPr marL="1080272" lvl="5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6pPr>
            <a:lvl7pPr marL="1260318" lvl="6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7pPr>
            <a:lvl8pPr marL="1440363" lvl="7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8pPr>
            <a:lvl9pPr marL="1620408" lvl="8" indent="-90023" algn="l">
              <a:lnSpc>
                <a:spcPct val="9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39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C4AF8669-F282-4AB3-95BA-E240A9C9C44C}"/>
              </a:ext>
            </a:extLst>
          </p:cNvPr>
          <p:cNvSpPr txBox="1"/>
          <p:nvPr userDrawn="1"/>
        </p:nvSpPr>
        <p:spPr>
          <a:xfrm>
            <a:off x="0" y="-2511057"/>
            <a:ext cx="4800600" cy="23775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9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4140518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C3EB0758-9679-4EDC-A3E4-13388AFE058E}"/>
              </a:ext>
            </a:extLst>
          </p:cNvPr>
          <p:cNvSpPr txBox="1"/>
          <p:nvPr userDrawn="1"/>
        </p:nvSpPr>
        <p:spPr>
          <a:xfrm>
            <a:off x="0" y="-2511057"/>
            <a:ext cx="4800600" cy="23775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9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4140518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34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3B622C69-10E7-439C-9D01-2BD6CF8E7758}"/>
              </a:ext>
            </a:extLst>
          </p:cNvPr>
          <p:cNvSpPr txBox="1"/>
          <p:nvPr userDrawn="1"/>
        </p:nvSpPr>
        <p:spPr>
          <a:xfrm>
            <a:off x="0" y="-2511057"/>
            <a:ext cx="4800600" cy="23775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9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0041" y="143768"/>
            <a:ext cx="4140518" cy="5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0041" y="718840"/>
            <a:ext cx="4140518" cy="1713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30041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90199" y="2502813"/>
            <a:ext cx="1620203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390424" y="2502813"/>
            <a:ext cx="1080135" cy="14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47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04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8.sv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7.png"/><Relationship Id="rId7" Type="http://schemas.openxmlformats.org/officeDocument/2006/relationships/image" Target="../media/image4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51.svg"/><Relationship Id="rId4" Type="http://schemas.openxmlformats.org/officeDocument/2006/relationships/image" Target="../media/image39.sv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tin-hoc-7/1/147/7/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tin-hoc-7/1/147/5/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2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12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9.png"/><Relationship Id="rId11" Type="http://schemas.openxmlformats.org/officeDocument/2006/relationships/image" Target="../media/image16.png"/><Relationship Id="rId5" Type="http://schemas.openxmlformats.org/officeDocument/2006/relationships/image" Target="../media/image58.png"/><Relationship Id="rId15" Type="http://schemas.openxmlformats.org/officeDocument/2006/relationships/image" Target="../media/image8.svg"/><Relationship Id="rId10" Type="http://schemas.openxmlformats.org/officeDocument/2006/relationships/image" Target="../media/image39.svg"/><Relationship Id="rId4" Type="http://schemas.openxmlformats.org/officeDocument/2006/relationships/image" Target="../media/image56.png"/><Relationship Id="rId9" Type="http://schemas.openxmlformats.org/officeDocument/2006/relationships/image" Target="../media/image38.png"/><Relationship Id="rId1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n-hoc-7/1/147/7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jpg"/><Relationship Id="rId7" Type="http://schemas.openxmlformats.org/officeDocument/2006/relationships/hyperlink" Target="https://www.facebook.com/hoc10fb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n-hoc-7/1/147/5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3712530" y="76903"/>
            <a:ext cx="1055666" cy="31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18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Tin học 7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270022" y="626180"/>
            <a:ext cx="4260557" cy="77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999" tIns="17994" rIns="35999" bIns="1799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1733" b="1">
                <a:solidFill>
                  <a:srgbClr val="002060"/>
                </a:solidFill>
                <a:latin typeface="UTM Avo" panose="02040603050506020204" pitchFamily="18" charset="0"/>
              </a:rPr>
              <a:t>Chủ đề A</a:t>
            </a:r>
            <a:endParaRPr lang="vi-VN" sz="1733" b="1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vi-VN" sz="1733" b="1">
                <a:solidFill>
                  <a:srgbClr val="002060"/>
                </a:solidFill>
                <a:latin typeface="UTM Avo" panose="02040603050506020204" pitchFamily="18" charset="0"/>
              </a:rPr>
              <a:t>Máy tính và cộng đồng</a:t>
            </a:r>
            <a:endParaRPr lang="en-US" sz="1733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50121D54-0636-A8A0-7723-842661EDF632}"/>
              </a:ext>
            </a:extLst>
          </p:cNvPr>
          <p:cNvSpPr txBox="1">
            <a:spLocks/>
          </p:cNvSpPr>
          <p:nvPr/>
        </p:nvSpPr>
        <p:spPr>
          <a:xfrm>
            <a:off x="316743" y="1611275"/>
            <a:ext cx="4167114" cy="57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999" tIns="17994" rIns="35999" bIns="1799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1733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1: </a:t>
            </a:r>
            <a:r>
              <a:rPr lang="vi-VN" sz="1733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Thiết bị vào - ra cơ bản cho máy tính cá nhân</a:t>
            </a:r>
            <a:endParaRPr lang="en-US" sz="1733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BFE294-8037-4331-9CAE-6DCDC5396293}"/>
              </a:ext>
            </a:extLst>
          </p:cNvPr>
          <p:cNvGrpSpPr/>
          <p:nvPr/>
        </p:nvGrpSpPr>
        <p:grpSpPr>
          <a:xfrm>
            <a:off x="402480" y="565857"/>
            <a:ext cx="3995639" cy="1948780"/>
            <a:chOff x="1237720" y="1238756"/>
            <a:chExt cx="15221480" cy="742392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0D6E21C-A41A-48DD-A77F-C111054128F7}"/>
                </a:ext>
              </a:extLst>
            </p:cNvPr>
            <p:cNvSpPr/>
            <p:nvPr/>
          </p:nvSpPr>
          <p:spPr>
            <a:xfrm>
              <a:off x="1237720" y="2311746"/>
              <a:ext cx="15221480" cy="6350934"/>
            </a:xfrm>
            <a:custGeom>
              <a:avLst/>
              <a:gdLst>
                <a:gd name="connsiteX0" fmla="*/ 7089841 w 7089840"/>
                <a:gd name="connsiteY0" fmla="*/ 546087 h 6350934"/>
                <a:gd name="connsiteX1" fmla="*/ 7089841 w 7089840"/>
                <a:gd name="connsiteY1" fmla="*/ 911171 h 6350934"/>
                <a:gd name="connsiteX2" fmla="*/ 7077817 w 7089840"/>
                <a:gd name="connsiteY2" fmla="*/ 981244 h 6350934"/>
                <a:gd name="connsiteX3" fmla="*/ 7064069 w 7089840"/>
                <a:gd name="connsiteY3" fmla="*/ 1764762 h 6350934"/>
                <a:gd name="connsiteX4" fmla="*/ 7051257 w 7089840"/>
                <a:gd name="connsiteY4" fmla="*/ 2365815 h 6350934"/>
                <a:gd name="connsiteX5" fmla="*/ 7050648 w 7089840"/>
                <a:gd name="connsiteY5" fmla="*/ 2396225 h 6350934"/>
                <a:gd name="connsiteX6" fmla="*/ 7002716 w 7089840"/>
                <a:gd name="connsiteY6" fmla="*/ 3285663 h 6350934"/>
                <a:gd name="connsiteX7" fmla="*/ 6999879 w 7089840"/>
                <a:gd name="connsiteY7" fmla="*/ 5071940 h 6350934"/>
                <a:gd name="connsiteX8" fmla="*/ 6987416 w 7089840"/>
                <a:gd name="connsiteY8" fmla="*/ 6007683 h 6350934"/>
                <a:gd name="connsiteX9" fmla="*/ 6988523 w 7089840"/>
                <a:gd name="connsiteY9" fmla="*/ 6269212 h 6350934"/>
                <a:gd name="connsiteX10" fmla="*/ 6903070 w 7089840"/>
                <a:gd name="connsiteY10" fmla="*/ 6350921 h 6350934"/>
                <a:gd name="connsiteX11" fmla="*/ 5780297 w 7089840"/>
                <a:gd name="connsiteY11" fmla="*/ 6338560 h 6350934"/>
                <a:gd name="connsiteX12" fmla="*/ 5013191 w 7089840"/>
                <a:gd name="connsiteY12" fmla="*/ 6303510 h 6350934"/>
                <a:gd name="connsiteX13" fmla="*/ 4309140 w 7089840"/>
                <a:gd name="connsiteY13" fmla="*/ 6280130 h 6350934"/>
                <a:gd name="connsiteX14" fmla="*/ 2255011 w 7089840"/>
                <a:gd name="connsiteY14" fmla="*/ 6290745 h 6350934"/>
                <a:gd name="connsiteX15" fmla="*/ 1075713 w 7089840"/>
                <a:gd name="connsiteY15" fmla="*/ 6315562 h 6350934"/>
                <a:gd name="connsiteX16" fmla="*/ 100040 w 7089840"/>
                <a:gd name="connsiteY16" fmla="*/ 6252515 h 6350934"/>
                <a:gd name="connsiteX17" fmla="*/ 36055 w 7089840"/>
                <a:gd name="connsiteY17" fmla="*/ 6191762 h 6350934"/>
                <a:gd name="connsiteX18" fmla="*/ 25247 w 7089840"/>
                <a:gd name="connsiteY18" fmla="*/ 6046615 h 6350934"/>
                <a:gd name="connsiteX19" fmla="*/ 55 w 7089840"/>
                <a:gd name="connsiteY19" fmla="*/ 5063263 h 6350934"/>
                <a:gd name="connsiteX20" fmla="*/ 23569 w 7089840"/>
                <a:gd name="connsiteY20" fmla="*/ 4317362 h 6350934"/>
                <a:gd name="connsiteX21" fmla="*/ 50538 w 7089840"/>
                <a:gd name="connsiteY21" fmla="*/ 3881723 h 6350934"/>
                <a:gd name="connsiteX22" fmla="*/ 111719 w 7089840"/>
                <a:gd name="connsiteY22" fmla="*/ 3096708 h 6350934"/>
                <a:gd name="connsiteX23" fmla="*/ 126070 w 7089840"/>
                <a:gd name="connsiteY23" fmla="*/ 2534590 h 6350934"/>
                <a:gd name="connsiteX24" fmla="*/ 127407 w 7089840"/>
                <a:gd name="connsiteY24" fmla="*/ 1392931 h 6350934"/>
                <a:gd name="connsiteX25" fmla="*/ 153650 w 7089840"/>
                <a:gd name="connsiteY25" fmla="*/ 781104 h 6350934"/>
                <a:gd name="connsiteX26" fmla="*/ 240854 w 7089840"/>
                <a:gd name="connsiteY26" fmla="*/ 66256 h 6350934"/>
                <a:gd name="connsiteX27" fmla="*/ 291947 w 7089840"/>
                <a:gd name="connsiteY27" fmla="*/ 21583 h 6350934"/>
                <a:gd name="connsiteX28" fmla="*/ 854513 w 7089840"/>
                <a:gd name="connsiteY28" fmla="*/ 78 h 6350934"/>
                <a:gd name="connsiteX29" fmla="*/ 1988975 w 7089840"/>
                <a:gd name="connsiteY29" fmla="*/ 22525 h 6350934"/>
                <a:gd name="connsiteX30" fmla="*/ 2848511 w 7089840"/>
                <a:gd name="connsiteY30" fmla="*/ 35212 h 6350934"/>
                <a:gd name="connsiteX31" fmla="*/ 3367636 w 7089840"/>
                <a:gd name="connsiteY31" fmla="*/ 47496 h 6350934"/>
                <a:gd name="connsiteX32" fmla="*/ 3917679 w 7089840"/>
                <a:gd name="connsiteY32" fmla="*/ 70818 h 6350934"/>
                <a:gd name="connsiteX33" fmla="*/ 4731122 w 7089840"/>
                <a:gd name="connsiteY33" fmla="*/ 94613 h 6350934"/>
                <a:gd name="connsiteX34" fmla="*/ 5346480 w 7089840"/>
                <a:gd name="connsiteY34" fmla="*/ 84928 h 6350934"/>
                <a:gd name="connsiteX35" fmla="*/ 6256000 w 7089840"/>
                <a:gd name="connsiteY35" fmla="*/ 107183 h 6350934"/>
                <a:gd name="connsiteX36" fmla="*/ 6762112 w 7089840"/>
                <a:gd name="connsiteY36" fmla="*/ 120987 h 6350934"/>
                <a:gd name="connsiteX37" fmla="*/ 7077098 w 7089840"/>
                <a:gd name="connsiteY37" fmla="*/ 147151 h 6350934"/>
                <a:gd name="connsiteX38" fmla="*/ 7077684 w 7089840"/>
                <a:gd name="connsiteY38" fmla="*/ 451717 h 6350934"/>
                <a:gd name="connsiteX39" fmla="*/ 7089841 w 7089840"/>
                <a:gd name="connsiteY39" fmla="*/ 546087 h 635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089840" h="6350934">
                  <a:moveTo>
                    <a:pt x="7089841" y="546087"/>
                  </a:moveTo>
                  <a:cubicBezTo>
                    <a:pt x="7089841" y="667782"/>
                    <a:pt x="7089841" y="789477"/>
                    <a:pt x="7089841" y="911171"/>
                  </a:cubicBezTo>
                  <a:cubicBezTo>
                    <a:pt x="7085669" y="934525"/>
                    <a:pt x="7078280" y="957824"/>
                    <a:pt x="7077817" y="981244"/>
                  </a:cubicBezTo>
                  <a:cubicBezTo>
                    <a:pt x="7072657" y="1242407"/>
                    <a:pt x="7068926" y="1503595"/>
                    <a:pt x="7064069" y="1764762"/>
                  </a:cubicBezTo>
                  <a:cubicBezTo>
                    <a:pt x="7060343" y="1965122"/>
                    <a:pt x="7055562" y="2165464"/>
                    <a:pt x="7051257" y="2365815"/>
                  </a:cubicBezTo>
                  <a:cubicBezTo>
                    <a:pt x="7051039" y="2375953"/>
                    <a:pt x="7051217" y="2386108"/>
                    <a:pt x="7050648" y="2396225"/>
                  </a:cubicBezTo>
                  <a:cubicBezTo>
                    <a:pt x="7033963" y="2692698"/>
                    <a:pt x="7006498" y="2989044"/>
                    <a:pt x="7002716" y="3285663"/>
                  </a:cubicBezTo>
                  <a:cubicBezTo>
                    <a:pt x="6995128" y="3881011"/>
                    <a:pt x="7001908" y="4476511"/>
                    <a:pt x="6999879" y="5071940"/>
                  </a:cubicBezTo>
                  <a:cubicBezTo>
                    <a:pt x="6998817" y="5383863"/>
                    <a:pt x="6991415" y="5695765"/>
                    <a:pt x="6987416" y="6007683"/>
                  </a:cubicBezTo>
                  <a:cubicBezTo>
                    <a:pt x="6986298" y="6094879"/>
                    <a:pt x="6982578" y="6182374"/>
                    <a:pt x="6988523" y="6269212"/>
                  </a:cubicBezTo>
                  <a:cubicBezTo>
                    <a:pt x="6992946" y="6333802"/>
                    <a:pt x="6961429" y="6351508"/>
                    <a:pt x="6903070" y="6350921"/>
                  </a:cubicBezTo>
                  <a:cubicBezTo>
                    <a:pt x="6528803" y="6347149"/>
                    <a:pt x="6154446" y="6347034"/>
                    <a:pt x="5780297" y="6338560"/>
                  </a:cubicBezTo>
                  <a:cubicBezTo>
                    <a:pt x="5524449" y="6332766"/>
                    <a:pt x="5268951" y="6314163"/>
                    <a:pt x="5013191" y="6303510"/>
                  </a:cubicBezTo>
                  <a:cubicBezTo>
                    <a:pt x="4778579" y="6293736"/>
                    <a:pt x="4543828" y="6280105"/>
                    <a:pt x="4309140" y="6280130"/>
                  </a:cubicBezTo>
                  <a:cubicBezTo>
                    <a:pt x="3624426" y="6280198"/>
                    <a:pt x="2939692" y="6284178"/>
                    <a:pt x="2255011" y="6290745"/>
                  </a:cubicBezTo>
                  <a:cubicBezTo>
                    <a:pt x="1861854" y="6294515"/>
                    <a:pt x="1468648" y="6302659"/>
                    <a:pt x="1075713" y="6315562"/>
                  </a:cubicBezTo>
                  <a:cubicBezTo>
                    <a:pt x="747716" y="6326334"/>
                    <a:pt x="425496" y="6269757"/>
                    <a:pt x="100040" y="6252515"/>
                  </a:cubicBezTo>
                  <a:cubicBezTo>
                    <a:pt x="62687" y="6250535"/>
                    <a:pt x="36523" y="6234705"/>
                    <a:pt x="36055" y="6191762"/>
                  </a:cubicBezTo>
                  <a:cubicBezTo>
                    <a:pt x="35529" y="6143352"/>
                    <a:pt x="26663" y="6095058"/>
                    <a:pt x="25247" y="6046615"/>
                  </a:cubicBezTo>
                  <a:cubicBezTo>
                    <a:pt x="15669" y="5718848"/>
                    <a:pt x="1436" y="5391077"/>
                    <a:pt x="55" y="5063263"/>
                  </a:cubicBezTo>
                  <a:cubicBezTo>
                    <a:pt x="-994" y="4814656"/>
                    <a:pt x="13287" y="4565931"/>
                    <a:pt x="23569" y="4317362"/>
                  </a:cubicBezTo>
                  <a:cubicBezTo>
                    <a:pt x="29581" y="4172035"/>
                    <a:pt x="39592" y="4026809"/>
                    <a:pt x="50538" y="3881723"/>
                  </a:cubicBezTo>
                  <a:cubicBezTo>
                    <a:pt x="70283" y="3620002"/>
                    <a:pt x="95941" y="3358628"/>
                    <a:pt x="111719" y="3096708"/>
                  </a:cubicBezTo>
                  <a:cubicBezTo>
                    <a:pt x="122986" y="2909676"/>
                    <a:pt x="125110" y="2722002"/>
                    <a:pt x="126070" y="2534590"/>
                  </a:cubicBezTo>
                  <a:cubicBezTo>
                    <a:pt x="128017" y="2154043"/>
                    <a:pt x="123588" y="1773452"/>
                    <a:pt x="127407" y="1392931"/>
                  </a:cubicBezTo>
                  <a:cubicBezTo>
                    <a:pt x="129456" y="1188880"/>
                    <a:pt x="135400" y="984307"/>
                    <a:pt x="153650" y="781104"/>
                  </a:cubicBezTo>
                  <a:cubicBezTo>
                    <a:pt x="175105" y="542217"/>
                    <a:pt x="212744" y="304657"/>
                    <a:pt x="240854" y="66256"/>
                  </a:cubicBezTo>
                  <a:cubicBezTo>
                    <a:pt x="244915" y="31818"/>
                    <a:pt x="257698" y="22781"/>
                    <a:pt x="291947" y="21583"/>
                  </a:cubicBezTo>
                  <a:cubicBezTo>
                    <a:pt x="479518" y="15020"/>
                    <a:pt x="667069" y="-1261"/>
                    <a:pt x="854513" y="78"/>
                  </a:cubicBezTo>
                  <a:cubicBezTo>
                    <a:pt x="1232703" y="2780"/>
                    <a:pt x="1610806" y="15453"/>
                    <a:pt x="1988975" y="22525"/>
                  </a:cubicBezTo>
                  <a:cubicBezTo>
                    <a:pt x="2275464" y="27882"/>
                    <a:pt x="2562010" y="30382"/>
                    <a:pt x="2848511" y="35212"/>
                  </a:cubicBezTo>
                  <a:cubicBezTo>
                    <a:pt x="3021578" y="38129"/>
                    <a:pt x="3194662" y="41611"/>
                    <a:pt x="3367636" y="47496"/>
                  </a:cubicBezTo>
                  <a:cubicBezTo>
                    <a:pt x="3551042" y="53734"/>
                    <a:pt x="3734277" y="64428"/>
                    <a:pt x="3917679" y="70818"/>
                  </a:cubicBezTo>
                  <a:cubicBezTo>
                    <a:pt x="4188779" y="80265"/>
                    <a:pt x="4459910" y="91506"/>
                    <a:pt x="4731122" y="94613"/>
                  </a:cubicBezTo>
                  <a:cubicBezTo>
                    <a:pt x="4936170" y="96962"/>
                    <a:pt x="5141424" y="82749"/>
                    <a:pt x="5346480" y="84928"/>
                  </a:cubicBezTo>
                  <a:cubicBezTo>
                    <a:pt x="5649703" y="88149"/>
                    <a:pt x="5952832" y="99376"/>
                    <a:pt x="6256000" y="107183"/>
                  </a:cubicBezTo>
                  <a:cubicBezTo>
                    <a:pt x="6424717" y="111528"/>
                    <a:pt x="6593538" y="113676"/>
                    <a:pt x="6762112" y="120987"/>
                  </a:cubicBezTo>
                  <a:cubicBezTo>
                    <a:pt x="6865498" y="125471"/>
                    <a:pt x="6968503" y="137852"/>
                    <a:pt x="7077098" y="147151"/>
                  </a:cubicBezTo>
                  <a:cubicBezTo>
                    <a:pt x="7077098" y="253681"/>
                    <a:pt x="7076094" y="352718"/>
                    <a:pt x="7077684" y="451717"/>
                  </a:cubicBezTo>
                  <a:cubicBezTo>
                    <a:pt x="7078191" y="483226"/>
                    <a:pt x="7085595" y="514634"/>
                    <a:pt x="7089841" y="54608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5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4">
                <a:latin typeface="+mn-lt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D68D592-CDE6-46F5-BDDE-F234550973F9}"/>
                </a:ext>
              </a:extLst>
            </p:cNvPr>
            <p:cNvSpPr/>
            <p:nvPr/>
          </p:nvSpPr>
          <p:spPr>
            <a:xfrm>
              <a:off x="7804427" y="1238756"/>
              <a:ext cx="1554665" cy="1550314"/>
            </a:xfrm>
            <a:custGeom>
              <a:avLst/>
              <a:gdLst>
                <a:gd name="connsiteX0" fmla="*/ 0 w 1554665"/>
                <a:gd name="connsiteY0" fmla="*/ 888902 h 1550314"/>
                <a:gd name="connsiteX1" fmla="*/ 0 w 1554665"/>
                <a:gd name="connsiteY1" fmla="*/ 753909 h 1550314"/>
                <a:gd name="connsiteX2" fmla="*/ 28780 w 1554665"/>
                <a:gd name="connsiteY2" fmla="*/ 641309 h 1550314"/>
                <a:gd name="connsiteX3" fmla="*/ 437707 w 1554665"/>
                <a:gd name="connsiteY3" fmla="*/ 118451 h 1550314"/>
                <a:gd name="connsiteX4" fmla="*/ 1490891 w 1554665"/>
                <a:gd name="connsiteY4" fmla="*/ 418858 h 1550314"/>
                <a:gd name="connsiteX5" fmla="*/ 1326004 w 1554665"/>
                <a:gd name="connsiteY5" fmla="*/ 1303827 h 1550314"/>
                <a:gd name="connsiteX6" fmla="*/ 662773 w 1554665"/>
                <a:gd name="connsiteY6" fmla="*/ 1541771 h 1550314"/>
                <a:gd name="connsiteX7" fmla="*/ 326761 w 1554665"/>
                <a:gd name="connsiteY7" fmla="*/ 1386442 h 1550314"/>
                <a:gd name="connsiteX8" fmla="*/ 19441 w 1554665"/>
                <a:gd name="connsiteY8" fmla="*/ 934463 h 1550314"/>
                <a:gd name="connsiteX9" fmla="*/ 0 w 1554665"/>
                <a:gd name="connsiteY9" fmla="*/ 888902 h 155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4665" h="1550314">
                  <a:moveTo>
                    <a:pt x="0" y="888902"/>
                  </a:moveTo>
                  <a:cubicBezTo>
                    <a:pt x="0" y="843904"/>
                    <a:pt x="0" y="798907"/>
                    <a:pt x="0" y="753909"/>
                  </a:cubicBezTo>
                  <a:cubicBezTo>
                    <a:pt x="9540" y="716362"/>
                    <a:pt x="18100" y="678562"/>
                    <a:pt x="28780" y="641309"/>
                  </a:cubicBezTo>
                  <a:cubicBezTo>
                    <a:pt x="93190" y="416631"/>
                    <a:pt x="243514" y="250712"/>
                    <a:pt x="437707" y="118451"/>
                  </a:cubicBezTo>
                  <a:cubicBezTo>
                    <a:pt x="796995" y="-126252"/>
                    <a:pt x="1337791" y="24805"/>
                    <a:pt x="1490891" y="418858"/>
                  </a:cubicBezTo>
                  <a:cubicBezTo>
                    <a:pt x="1615503" y="739585"/>
                    <a:pt x="1555924" y="1038901"/>
                    <a:pt x="1326004" y="1303827"/>
                  </a:cubicBezTo>
                  <a:cubicBezTo>
                    <a:pt x="1153714" y="1502350"/>
                    <a:pt x="928882" y="1577383"/>
                    <a:pt x="662773" y="1541771"/>
                  </a:cubicBezTo>
                  <a:cubicBezTo>
                    <a:pt x="534016" y="1524540"/>
                    <a:pt x="433049" y="1451241"/>
                    <a:pt x="326761" y="1386442"/>
                  </a:cubicBezTo>
                  <a:cubicBezTo>
                    <a:pt x="150219" y="1278816"/>
                    <a:pt x="55303" y="1125956"/>
                    <a:pt x="19441" y="934463"/>
                  </a:cubicBezTo>
                  <a:cubicBezTo>
                    <a:pt x="16484" y="918684"/>
                    <a:pt x="6643" y="904061"/>
                    <a:pt x="0" y="888902"/>
                  </a:cubicBezTo>
                  <a:close/>
                </a:path>
              </a:pathLst>
            </a:custGeom>
            <a:solidFill>
              <a:srgbClr val="FFCE6D"/>
            </a:solidFill>
            <a:ln w="15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4">
                <a:latin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CC1B6D9C-C4CD-42A9-905F-EBC01EC8113F}"/>
                </a:ext>
              </a:extLst>
            </p:cNvPr>
            <p:cNvSpPr txBox="1"/>
            <p:nvPr/>
          </p:nvSpPr>
          <p:spPr>
            <a:xfrm>
              <a:off x="2252531" y="2789068"/>
              <a:ext cx="13740494" cy="5459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68"/>
                </a:lnSpc>
                <a:spcBef>
                  <a:spcPct val="0"/>
                </a:spcBef>
              </a:pPr>
              <a:r>
                <a:rPr lang="en-US" sz="1100" b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Kết luận: </a:t>
              </a:r>
              <a:r>
                <a:rPr lang="vi-VN" sz="1100" i="1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Những thành phần quan trọng nhất của máy tính là bộ xử lí trung tâm, bộ nhớ trong và ổ đĩa cứng (bộ nhớ ngoài), nhưng con người cũng không thể sử dụng máy tính nếu thiếu các thiết bị vào – ra cơ bản.</a:t>
              </a:r>
              <a:endParaRPr lang="en-US" sz="1100" i="1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11">
            <a:extLst>
              <a:ext uri="{FF2B5EF4-FFF2-40B4-BE49-F238E27FC236}">
                <a16:creationId xmlns:a16="http://schemas.microsoft.com/office/drawing/2014/main" id="{8060B314-36BC-4927-8886-4FB83B79F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38379">
            <a:off x="108892" y="2027006"/>
            <a:ext cx="519549" cy="975262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D70B09B8-0C3B-438E-848E-0DBF84FBD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82063">
            <a:off x="4238402" y="2318054"/>
            <a:ext cx="395234" cy="148751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CBF281BD-0F09-4D95-B522-B1494D913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27946" y="307908"/>
            <a:ext cx="766048" cy="9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35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4A74FA-EAE9-4A35-B076-5E2ABAFD8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990" y="2317249"/>
            <a:ext cx="452099" cy="533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2AF63A-E331-4303-87FD-5774F0C3EE20}"/>
              </a:ext>
            </a:extLst>
          </p:cNvPr>
          <p:cNvSpPr txBox="1"/>
          <p:nvPr/>
        </p:nvSpPr>
        <p:spPr>
          <a:xfrm>
            <a:off x="1035320" y="336045"/>
            <a:ext cx="4154354" cy="241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1000" b="1">
                <a:latin typeface="+mn-lt"/>
                <a:cs typeface="Arial" panose="020B0604020202020204" pitchFamily="34" charset="0"/>
              </a:rPr>
              <a:t>2. </a:t>
            </a:r>
            <a:r>
              <a:rPr lang="vi-VN" sz="1000" b="1">
                <a:latin typeface="+mn-lt"/>
                <a:cs typeface="Arial" panose="020B0604020202020204" pitchFamily="34" charset="0"/>
              </a:rPr>
              <a:t>Thiết bị vào – ra cơ bản cho máy tính </a:t>
            </a:r>
            <a:r>
              <a:rPr lang="en-US" sz="1000" b="1">
                <a:latin typeface="+mn-lt"/>
                <a:cs typeface="Arial" panose="020B0604020202020204" pitchFamily="34" charset="0"/>
              </a:rPr>
              <a:t>xách tay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6E27CB-2284-4440-B59A-DD7A7BDD0A4E}"/>
              </a:ext>
            </a:extLst>
          </p:cNvPr>
          <p:cNvSpPr txBox="1"/>
          <p:nvPr/>
        </p:nvSpPr>
        <p:spPr>
          <a:xfrm>
            <a:off x="182599" y="1084138"/>
            <a:ext cx="2929898" cy="1444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019" indent="-150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 bộ phận của máy tính xách tay có giống với máy tính để bàn không?</a:t>
            </a:r>
          </a:p>
          <a:p>
            <a:pPr marL="150019" indent="-150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Máy tính xách tay có điểm gì đặc biệt và khác biệt nhất so với máy tính để bàn?</a:t>
            </a:r>
          </a:p>
          <a:p>
            <a:pPr marL="150019" indent="-150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Loa, micro và camera ở máy tính xách tay khác gì so với máy tính để bàn.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E622E-69EB-48D0-AF2D-70819C07611F}"/>
              </a:ext>
            </a:extLst>
          </p:cNvPr>
          <p:cNvSpPr txBox="1"/>
          <p:nvPr/>
        </p:nvSpPr>
        <p:spPr>
          <a:xfrm>
            <a:off x="897307" y="611649"/>
            <a:ext cx="3005986" cy="525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i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Các em hãy đọc thông tin mục 2, quan sát Hình 2 – SGK tr.6 và trả lời câu hỏi: 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A808060-2DA8-4482-A0AC-A131D42549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8" t="13793" r="9180" b="22514"/>
          <a:stretch/>
        </p:blipFill>
        <p:spPr>
          <a:xfrm>
            <a:off x="3208597" y="1192896"/>
            <a:ext cx="1465004" cy="1280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356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34561281-A2F0-4C77-A6B0-72B148239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9063" y="366288"/>
            <a:ext cx="306069" cy="311161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02E6173-7C01-462F-A464-2A92AC17C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31699">
            <a:off x="4599865" y="429864"/>
            <a:ext cx="383880" cy="1786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49E6F7-A9E1-4692-AE51-67D657CD1C0A}"/>
              </a:ext>
            </a:extLst>
          </p:cNvPr>
          <p:cNvGrpSpPr/>
          <p:nvPr/>
        </p:nvGrpSpPr>
        <p:grpSpPr>
          <a:xfrm>
            <a:off x="306091" y="662108"/>
            <a:ext cx="1088079" cy="956404"/>
            <a:chOff x="689967" y="647700"/>
            <a:chExt cx="4138692" cy="5065688"/>
          </a:xfrm>
        </p:grpSpPr>
        <p:pic>
          <p:nvPicPr>
            <p:cNvPr id="5" name="Picture 4" descr="A picture containing text, appliance, indoor, kitchen appliance&#10;&#10;Description automatically generated">
              <a:extLst>
                <a:ext uri="{FF2B5EF4-FFF2-40B4-BE49-F238E27FC236}">
                  <a16:creationId xmlns:a16="http://schemas.microsoft.com/office/drawing/2014/main" id="{50600482-31E7-4263-B897-85797D091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3" r="28386"/>
            <a:stretch/>
          </p:blipFill>
          <p:spPr>
            <a:xfrm>
              <a:off x="994656" y="647700"/>
              <a:ext cx="2298349" cy="40943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1CF13E-2C84-43DE-9F87-713602A51717}"/>
                </a:ext>
              </a:extLst>
            </p:cNvPr>
            <p:cNvSpPr txBox="1"/>
            <p:nvPr/>
          </p:nvSpPr>
          <p:spPr>
            <a:xfrm>
              <a:off x="689967" y="4742032"/>
              <a:ext cx="4138692" cy="971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Hộp thân máy</a:t>
              </a:r>
              <a:endParaRPr lang="en-US" sz="900">
                <a:latin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0D2D32-3827-47C2-9E90-4B9F78880F24}"/>
              </a:ext>
            </a:extLst>
          </p:cNvPr>
          <p:cNvGrpSpPr/>
          <p:nvPr/>
        </p:nvGrpSpPr>
        <p:grpSpPr>
          <a:xfrm>
            <a:off x="1317289" y="689102"/>
            <a:ext cx="1018977" cy="860951"/>
            <a:chOff x="4036151" y="894812"/>
            <a:chExt cx="3943945" cy="4726580"/>
          </a:xfrm>
        </p:grpSpPr>
        <p:pic>
          <p:nvPicPr>
            <p:cNvPr id="8" name="Picture 7" descr="A picture containing text, monitor, electronics, display&#10;&#10;Description automatically generated">
              <a:extLst>
                <a:ext uri="{FF2B5EF4-FFF2-40B4-BE49-F238E27FC236}">
                  <a16:creationId xmlns:a16="http://schemas.microsoft.com/office/drawing/2014/main" id="{6A0A3A0D-65DF-4867-9704-21DACF929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6151" y="894812"/>
              <a:ext cx="3943945" cy="388967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5B7778-E136-40D7-8F83-F7357DF70E94}"/>
                </a:ext>
              </a:extLst>
            </p:cNvPr>
            <p:cNvSpPr txBox="1"/>
            <p:nvPr/>
          </p:nvSpPr>
          <p:spPr>
            <a:xfrm>
              <a:off x="4325507" y="4742032"/>
              <a:ext cx="3365233" cy="879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Màn hình</a:t>
              </a:r>
              <a:endParaRPr lang="en-US" sz="900">
                <a:latin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D835F-8139-4F2B-B13E-98B5FD8AC2A3}"/>
              </a:ext>
            </a:extLst>
          </p:cNvPr>
          <p:cNvGrpSpPr/>
          <p:nvPr/>
        </p:nvGrpSpPr>
        <p:grpSpPr>
          <a:xfrm>
            <a:off x="646147" y="1738465"/>
            <a:ext cx="1425553" cy="824682"/>
            <a:chOff x="1241918" y="5599282"/>
            <a:chExt cx="5626563" cy="4326681"/>
          </a:xfrm>
        </p:grpSpPr>
        <p:pic>
          <p:nvPicPr>
            <p:cNvPr id="11" name="Picture 10" descr="A computer mouse and keyboard&#10;&#10;Description automatically generated with low confidence">
              <a:extLst>
                <a:ext uri="{FF2B5EF4-FFF2-40B4-BE49-F238E27FC236}">
                  <a16:creationId xmlns:a16="http://schemas.microsoft.com/office/drawing/2014/main" id="{B94594C6-793F-4C0D-B774-4A0619E30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5" b="12077"/>
            <a:stretch/>
          </p:blipFill>
          <p:spPr>
            <a:xfrm>
              <a:off x="1463461" y="5599282"/>
              <a:ext cx="5145379" cy="344732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8F8032-DFAC-4561-B326-9D0929062E25}"/>
                </a:ext>
              </a:extLst>
            </p:cNvPr>
            <p:cNvSpPr txBox="1"/>
            <p:nvPr/>
          </p:nvSpPr>
          <p:spPr>
            <a:xfrm>
              <a:off x="1241918" y="9046603"/>
              <a:ext cx="5626563" cy="879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Bàn phím và chuột</a:t>
              </a:r>
              <a:endParaRPr lang="en-US" sz="900">
                <a:latin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4A5227-7681-4649-B3B8-908434733B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3114" y="330130"/>
            <a:ext cx="1918021" cy="18603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DC4ED3-94D7-4B1B-AB43-368ED04A3023}"/>
              </a:ext>
            </a:extLst>
          </p:cNvPr>
          <p:cNvSpPr txBox="1"/>
          <p:nvPr/>
        </p:nvSpPr>
        <p:spPr>
          <a:xfrm>
            <a:off x="2966010" y="1980293"/>
            <a:ext cx="1973636" cy="686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 bộ phận của máy tính xách tay được tích hợp liền thành một khối.</a:t>
            </a:r>
            <a:endParaRPr lang="en-US" sz="90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4B7002-8196-4949-8B56-7D18A4201D28}"/>
              </a:ext>
            </a:extLst>
          </p:cNvPr>
          <p:cNvSpPr txBox="1"/>
          <p:nvPr/>
        </p:nvSpPr>
        <p:spPr>
          <a:xfrm>
            <a:off x="50743" y="594030"/>
            <a:ext cx="2533092" cy="208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" indent="-120015" algn="just">
              <a:lnSpc>
                <a:spcPct val="150000"/>
              </a:lnSpc>
              <a:spcAft>
                <a:spcPts val="210"/>
              </a:spcAft>
              <a:buFontTx/>
              <a:buChar char="-"/>
            </a:pPr>
            <a:r>
              <a:rPr lang="en-US" sz="84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 bộ phận của máy tính xách tay cũng đảm nhiệm đầy đủ các chức năng của thiết bị vào – ra và bộ phận xử lí thông tin.</a:t>
            </a:r>
            <a:endParaRPr lang="en-US" sz="84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" indent="-120015" algn="just">
              <a:lnSpc>
                <a:spcPct val="150000"/>
              </a:lnSpc>
              <a:spcAft>
                <a:spcPts val="210"/>
              </a:spcAft>
              <a:buFontTx/>
              <a:buChar char="-"/>
            </a:pPr>
            <a:r>
              <a:rPr lang="en-US" sz="84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Máy tính xách tay có một tấm chạm chữ nhật gọi là tấm cảm ứng.</a:t>
            </a:r>
            <a:endParaRPr lang="en-US" sz="84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210"/>
              </a:spcAft>
            </a:pPr>
            <a:r>
              <a:rPr lang="en-US" sz="84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→ Điểm đặc biệt và khác biệt so với máy tính để bàn.</a:t>
            </a:r>
            <a:endParaRPr lang="en-US" sz="84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0015" indent="-120015" algn="just">
              <a:lnSpc>
                <a:spcPct val="150000"/>
              </a:lnSpc>
              <a:spcAft>
                <a:spcPts val="210"/>
              </a:spcAft>
              <a:buFontTx/>
              <a:buChar char="-"/>
            </a:pPr>
            <a:r>
              <a:rPr lang="en-US" sz="84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Tấm cảm ứng được sử dụng để thay thế cho chuột và thao tác bằng cách chạm ngón tay để điều khiển.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A195DE-A7B0-4274-915E-91638FE63DD5}"/>
              </a:ext>
            </a:extLst>
          </p:cNvPr>
          <p:cNvCxnSpPr>
            <a:cxnSpLocks/>
          </p:cNvCxnSpPr>
          <p:nvPr/>
        </p:nvCxnSpPr>
        <p:spPr>
          <a:xfrm flipV="1">
            <a:off x="3970040" y="1501892"/>
            <a:ext cx="551231" cy="190024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6870FEE-FD41-49A8-89DC-21EEA7BE10BF}"/>
              </a:ext>
            </a:extLst>
          </p:cNvPr>
          <p:cNvSpPr txBox="1"/>
          <p:nvPr/>
        </p:nvSpPr>
        <p:spPr>
          <a:xfrm>
            <a:off x="4049371" y="1048415"/>
            <a:ext cx="890275" cy="47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Tấm cảm ứng</a:t>
            </a:r>
            <a:endParaRPr lang="en-US" sz="900">
              <a:latin typeface="+mn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E8784B-1A16-445C-AC3E-EF8B926DADB6}"/>
              </a:ext>
            </a:extLst>
          </p:cNvPr>
          <p:cNvCxnSpPr>
            <a:cxnSpLocks/>
          </p:cNvCxnSpPr>
          <p:nvPr/>
        </p:nvCxnSpPr>
        <p:spPr>
          <a:xfrm flipH="1" flipV="1">
            <a:off x="3441137" y="463873"/>
            <a:ext cx="89337" cy="403141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7D8BCD3-B1E0-432A-9F58-5C083050B4B1}"/>
              </a:ext>
            </a:extLst>
          </p:cNvPr>
          <p:cNvSpPr txBox="1"/>
          <p:nvPr/>
        </p:nvSpPr>
        <p:spPr>
          <a:xfrm>
            <a:off x="3019245" y="247558"/>
            <a:ext cx="843783" cy="27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Màn hình</a:t>
            </a:r>
            <a:endParaRPr lang="en-US" sz="900">
              <a:latin typeface="+mn-lt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553F92-4344-41B2-8E77-C02C7C67A856}"/>
              </a:ext>
            </a:extLst>
          </p:cNvPr>
          <p:cNvCxnSpPr>
            <a:cxnSpLocks/>
          </p:cNvCxnSpPr>
          <p:nvPr/>
        </p:nvCxnSpPr>
        <p:spPr>
          <a:xfrm flipH="1">
            <a:off x="3114667" y="1812964"/>
            <a:ext cx="365891" cy="6959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C2D116A-DF14-445E-B1CE-123663BDC7BC}"/>
              </a:ext>
            </a:extLst>
          </p:cNvPr>
          <p:cNvSpPr txBox="1"/>
          <p:nvPr/>
        </p:nvSpPr>
        <p:spPr>
          <a:xfrm>
            <a:off x="2298392" y="1763111"/>
            <a:ext cx="843783" cy="287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45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Thân máy</a:t>
            </a:r>
            <a:endParaRPr lang="en-US" sz="945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723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58E-6 -4.64433E-6 L 0.59127 0.12993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3" y="646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9312E-6 -2.08113E-6 L 0.38393 0.11758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80" y="58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693E-6 -2.41035E-7 L 0.4871 -0.3127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39" y="-1563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  <p:bldP spid="17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0434556F-B9C0-4E77-B64A-0D0E264F2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7291" y="485367"/>
            <a:ext cx="365044" cy="311161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99546499-977E-4007-8186-E04B91A5E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31699">
            <a:off x="4571676" y="394272"/>
            <a:ext cx="457848" cy="178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B58388-0B0B-4A11-91AD-67D7AF379C8D}"/>
              </a:ext>
            </a:extLst>
          </p:cNvPr>
          <p:cNvSpPr txBox="1"/>
          <p:nvPr/>
        </p:nvSpPr>
        <p:spPr>
          <a:xfrm>
            <a:off x="194845" y="575321"/>
            <a:ext cx="2698760" cy="1229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Tx/>
              <a:buChar char="-"/>
            </a:pPr>
            <a:r>
              <a:rPr lang="en-US" sz="945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Loa, micro và camera thường có sẵn trong máy tính xách tay với chức năng: </a:t>
            </a:r>
            <a:endParaRPr lang="en-US" sz="945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 typeface="Arial" panose="020B0604020202020204" pitchFamily="34" charset="0"/>
              <a:buChar char="•"/>
            </a:pPr>
            <a:r>
              <a:rPr lang="en-US" sz="945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Loa: phát ra âm thanh.</a:t>
            </a:r>
            <a:endParaRPr lang="en-US" sz="945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 typeface="Arial" panose="020B0604020202020204" pitchFamily="34" charset="0"/>
              <a:buChar char="•"/>
            </a:pPr>
            <a:r>
              <a:rPr lang="en-US" sz="945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Micro: thu tiếng.</a:t>
            </a:r>
            <a:endParaRPr lang="en-US" sz="945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 typeface="Arial" panose="020B0604020202020204" pitchFamily="34" charset="0"/>
              <a:buChar char="•"/>
            </a:pPr>
            <a:r>
              <a:rPr lang="en-US" sz="945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Camera: thu hình trực tiếp.</a:t>
            </a:r>
            <a:endParaRPr lang="en-US" sz="945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keyboard&#10;&#10;Description automatically generated">
            <a:extLst>
              <a:ext uri="{FF2B5EF4-FFF2-40B4-BE49-F238E27FC236}">
                <a16:creationId xmlns:a16="http://schemas.microsoft.com/office/drawing/2014/main" id="{3EFFBA9E-81F8-4476-A711-B105DC55F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05" y="575321"/>
            <a:ext cx="1840766" cy="701819"/>
          </a:xfrm>
          <a:prstGeom prst="rect">
            <a:avLst/>
          </a:prstGeom>
        </p:spPr>
      </p:pic>
      <p:pic>
        <p:nvPicPr>
          <p:cNvPr id="6" name="Picture 5" descr="A close-up of a cell phone&#10;&#10;Description automatically generated with low confidence">
            <a:extLst>
              <a:ext uri="{FF2B5EF4-FFF2-40B4-BE49-F238E27FC236}">
                <a16:creationId xmlns:a16="http://schemas.microsoft.com/office/drawing/2014/main" id="{34F637F1-181C-43D4-8742-2B44B941A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05" y="1528196"/>
            <a:ext cx="1840766" cy="8772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70BB36-9E94-42D9-9C71-1819CD5E0709}"/>
              </a:ext>
            </a:extLst>
          </p:cNvPr>
          <p:cNvSpPr/>
          <p:nvPr/>
        </p:nvSpPr>
        <p:spPr>
          <a:xfrm>
            <a:off x="194845" y="1804440"/>
            <a:ext cx="2528807" cy="877274"/>
          </a:xfrm>
          <a:prstGeom prst="roundRect">
            <a:avLst/>
          </a:prstGeom>
          <a:solidFill>
            <a:srgbClr val="FFE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210"/>
              </a:spcAft>
            </a:pPr>
            <a:r>
              <a:rPr lang="vi-VN" sz="945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Hiện nay, máy tính xách tay thường có khả năng nhận thông tin vào và xuất thông tin ra dưới dạng hình ảnh, âm thanh.</a:t>
            </a:r>
            <a:endParaRPr lang="en-US" sz="945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47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3F962B30-1442-4AC2-9DAD-76AAD891426D}"/>
              </a:ext>
            </a:extLst>
          </p:cNvPr>
          <p:cNvSpPr txBox="1"/>
          <p:nvPr/>
        </p:nvSpPr>
        <p:spPr>
          <a:xfrm>
            <a:off x="1472533" y="311745"/>
            <a:ext cx="3328067" cy="535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1100" b="1">
                <a:latin typeface="+mn-lt"/>
                <a:cs typeface="Arial" panose="020B0604020202020204" pitchFamily="34" charset="0"/>
              </a:rPr>
              <a:t>3. </a:t>
            </a:r>
            <a:r>
              <a:rPr lang="vi-VN" sz="1100" b="1">
                <a:latin typeface="+mn-lt"/>
                <a:cs typeface="Arial" panose="020B0604020202020204" pitchFamily="34" charset="0"/>
              </a:rPr>
              <a:t>Thiết bị vào – ra cơ bản cho máy tính bảng và điện thoại thông minh</a:t>
            </a:r>
            <a:endParaRPr lang="en-US" sz="1100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84920-1C4D-4A94-ABC2-28F51E1407B2}"/>
              </a:ext>
            </a:extLst>
          </p:cNvPr>
          <p:cNvSpPr txBox="1"/>
          <p:nvPr/>
        </p:nvSpPr>
        <p:spPr>
          <a:xfrm>
            <a:off x="40005" y="794047"/>
            <a:ext cx="2360295" cy="190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i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Các em hãy đọc thông tin mục 3 – SGK tr.6, 7, quan sát Hình 3, Hình 4 và trả lời câu hỏi: </a:t>
            </a:r>
            <a:endParaRPr lang="en-US" sz="1000">
              <a:solidFill>
                <a:srgbClr val="00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0019" indent="-150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 em, bộ phận nào của máy tính bảng, điện thoại thông minh có chức năng tương tự với bàn phím và tấm chạm của máy tính xách tay?</a:t>
            </a:r>
            <a:endParaRPr lang="en-US" sz="1000">
              <a:solidFill>
                <a:srgbClr val="00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230E464-135C-4F65-8772-B782DFA0B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4" t="17852" r="7260" b="6409"/>
          <a:stretch/>
        </p:blipFill>
        <p:spPr>
          <a:xfrm>
            <a:off x="2495817" y="846891"/>
            <a:ext cx="1281497" cy="1020128"/>
          </a:xfrm>
          <a:prstGeom prst="rect">
            <a:avLst/>
          </a:prstGeom>
        </p:spPr>
      </p:pic>
      <p:pic>
        <p:nvPicPr>
          <p:cNvPr id="5" name="Picture 4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30AAC2CF-605A-45AB-BAA0-EEDFB3EAF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0" t="5458" r="11800" b="4546"/>
          <a:stretch/>
        </p:blipFill>
        <p:spPr>
          <a:xfrm>
            <a:off x="3777314" y="1538662"/>
            <a:ext cx="880110" cy="11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1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B4447BB3-B29B-4790-9D68-050C1EB4849C}"/>
              </a:ext>
            </a:extLst>
          </p:cNvPr>
          <p:cNvGrpSpPr/>
          <p:nvPr/>
        </p:nvGrpSpPr>
        <p:grpSpPr>
          <a:xfrm>
            <a:off x="-113223" y="2638706"/>
            <a:ext cx="5029811" cy="240921"/>
            <a:chOff x="0" y="0"/>
            <a:chExt cx="6481685" cy="310464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7726726D-12B0-4820-9554-FCAD03FB99DB}"/>
                </a:ext>
              </a:extLst>
            </p:cNvPr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5FB373F4-AEAA-4E7F-A99D-DCAB5F1CF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17567" y="2324455"/>
            <a:ext cx="408541" cy="5551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CECB3-A666-46B8-8011-CCA6E1578589}"/>
              </a:ext>
            </a:extLst>
          </p:cNvPr>
          <p:cNvSpPr txBox="1"/>
          <p:nvPr/>
        </p:nvSpPr>
        <p:spPr>
          <a:xfrm>
            <a:off x="147816" y="663946"/>
            <a:ext cx="2462768" cy="1750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Tx/>
              <a:buChar char="-"/>
            </a:pPr>
            <a:r>
              <a:rPr lang="en-US" sz="9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Màn hình cảm ứng của máy tính bảng và điện thoại thông minh có chức năng tương tự với bàn phím và tấm chạm của máy tính xách tay.</a:t>
            </a:r>
            <a:endParaRPr lang="en-US" sz="9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Tx/>
              <a:buChar char="-"/>
            </a:pPr>
            <a:r>
              <a:rPr lang="en-US" sz="9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Màn hình cảm ứng xuất hiện bàn phím ảo khi cần nhập dữ liệu và cho phép chạm ngón tay để điều khiển máy tính thay thế chuột.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874AF-D564-4532-BA41-DC9191D53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149" y="603192"/>
            <a:ext cx="1937186" cy="1000866"/>
          </a:xfrm>
          <a:prstGeom prst="rect">
            <a:avLst/>
          </a:prstGeom>
        </p:spPr>
      </p:pic>
      <p:pic>
        <p:nvPicPr>
          <p:cNvPr id="7" name="Picture 6" descr="A hand holding a calculator&#10;&#10;Description automatically generated with medium confidence">
            <a:extLst>
              <a:ext uri="{FF2B5EF4-FFF2-40B4-BE49-F238E27FC236}">
                <a16:creationId xmlns:a16="http://schemas.microsoft.com/office/drawing/2014/main" id="{0A497A26-D9AA-49E0-9CCD-CC67A2AF4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149" y="1777131"/>
            <a:ext cx="1937186" cy="82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3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6249663-3CC5-454C-A1BF-AF83CD937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16771">
            <a:off x="4486473" y="498386"/>
            <a:ext cx="504048" cy="234611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493963B-C152-4F51-8868-0C96D8D87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07763">
            <a:off x="72145" y="1995476"/>
            <a:ext cx="469931" cy="88212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7D5FF43-034C-435B-A924-46C81FD79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74689" flipH="1">
            <a:off x="451887" y="2228715"/>
            <a:ext cx="282958" cy="603205"/>
          </a:xfrm>
          <a:prstGeom prst="rect">
            <a:avLst/>
          </a:prstGeom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DB57B648-CABE-4FE9-A66E-7F0D65656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65831" y="1297108"/>
            <a:ext cx="1820228" cy="140323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0E1908B-0C41-40B1-A993-7BB264D67992}"/>
              </a:ext>
            </a:extLst>
          </p:cNvPr>
          <p:cNvSpPr/>
          <p:nvPr/>
        </p:nvSpPr>
        <p:spPr>
          <a:xfrm>
            <a:off x="152892" y="645794"/>
            <a:ext cx="2912939" cy="1180148"/>
          </a:xfrm>
          <a:prstGeom prst="cloudCallout">
            <a:avLst>
              <a:gd name="adj1" fmla="val 54756"/>
              <a:gd name="adj2" fmla="val 46485"/>
            </a:avLst>
          </a:prstGeom>
          <a:solidFill>
            <a:srgbClr val="C3D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Em hãy nêu ưu điểm của máy tính bảng và điện thoại thông minh so với máy tính xách tay?</a:t>
            </a:r>
            <a:endParaRPr lang="en-US" sz="11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323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>
            <a:extLst>
              <a:ext uri="{FF2B5EF4-FFF2-40B4-BE49-F238E27FC236}">
                <a16:creationId xmlns:a16="http://schemas.microsoft.com/office/drawing/2014/main" id="{DFBE9637-DE43-40DA-BD0E-DA8B0CD63A78}"/>
              </a:ext>
            </a:extLst>
          </p:cNvPr>
          <p:cNvGrpSpPr/>
          <p:nvPr/>
        </p:nvGrpSpPr>
        <p:grpSpPr>
          <a:xfrm>
            <a:off x="-124607" y="2503731"/>
            <a:ext cx="5029811" cy="240921"/>
            <a:chOff x="0" y="0"/>
            <a:chExt cx="6481685" cy="310464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A027F836-E044-45AB-9247-8C7FC511FABE}"/>
                </a:ext>
              </a:extLst>
            </p:cNvPr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D3094B-B39D-4D6D-86AA-A7D7DD93441B}"/>
              </a:ext>
            </a:extLst>
          </p:cNvPr>
          <p:cNvSpPr txBox="1"/>
          <p:nvPr/>
        </p:nvSpPr>
        <p:spPr>
          <a:xfrm>
            <a:off x="102844" y="546144"/>
            <a:ext cx="2883479" cy="195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Tx/>
              <a:buChar char="-"/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Ưu điểm của máy tính bảng và điện thoại thông minh: </a:t>
            </a:r>
            <a:endParaRPr lang="en-US" sz="10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 typeface="Arial" panose="020B0604020202020204" pitchFamily="34" charset="0"/>
              <a:buChar char="•"/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Máy tính bảng: gọn nhẹ hơn so với máy tính xách tay, chỉ như một cuốn sổ tay nhưng vẫn thực hiện được nhiều nhiệm vụ của máy tính cá nhân. </a:t>
            </a:r>
          </a:p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 typeface="Arial" panose="020B0604020202020204" pitchFamily="34" charset="0"/>
              <a:buChar char="•"/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Điện thoại thông minh: là một máy tính bảng thu nhỏ có thể bỏ vào túi được.</a:t>
            </a:r>
            <a:endParaRPr lang="en-US" sz="100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iPod&#10;&#10;Description automatically generated">
            <a:extLst>
              <a:ext uri="{FF2B5EF4-FFF2-40B4-BE49-F238E27FC236}">
                <a16:creationId xmlns:a16="http://schemas.microsoft.com/office/drawing/2014/main" id="{07DDF60E-BA1E-4497-9C63-A20A73579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47" y="1391210"/>
            <a:ext cx="1391255" cy="1201886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15FDE2-C7E4-4764-95FA-C50634CE2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31" y="442913"/>
            <a:ext cx="1051528" cy="1051528"/>
          </a:xfrm>
          <a:prstGeom prst="rect">
            <a:avLst/>
          </a:prstGeom>
        </p:spPr>
      </p:pic>
      <p:pic>
        <p:nvPicPr>
          <p:cNvPr id="8" name="Picture 7" descr="A picture containing text, light, traffic, electronics&#10;&#10;Description automatically generated">
            <a:extLst>
              <a:ext uri="{FF2B5EF4-FFF2-40B4-BE49-F238E27FC236}">
                <a16:creationId xmlns:a16="http://schemas.microsoft.com/office/drawing/2014/main" id="{156F7ADB-C4FA-4271-9B64-B08C48C4E8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r="33915"/>
          <a:stretch/>
        </p:blipFill>
        <p:spPr>
          <a:xfrm>
            <a:off x="3964054" y="1555392"/>
            <a:ext cx="633045" cy="1051529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BDB48AF9-8B26-4E47-B750-1460BC399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382" flipH="1">
            <a:off x="4377130" y="564338"/>
            <a:ext cx="292345" cy="62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2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A219EF51-F206-9C57-03E6-697EC1D73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301" y="1187335"/>
            <a:ext cx="1255998" cy="694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2A02DBA8-5825-4D92-BA70-0891CF6E3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505044"/>
            <a:ext cx="411343" cy="4011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8A132422-B11F-4BFF-BD08-D792030CF05B}"/>
              </a:ext>
            </a:extLst>
          </p:cNvPr>
          <p:cNvSpPr txBox="1"/>
          <p:nvPr/>
        </p:nvSpPr>
        <p:spPr>
          <a:xfrm>
            <a:off x="167095" y="837405"/>
            <a:ext cx="4550183" cy="265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  <a:spcBef>
                <a:spcPct val="0"/>
              </a:spcBef>
            </a:pPr>
            <a:r>
              <a:rPr lang="en-US" sz="11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11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1</a:t>
            </a:r>
            <a:r>
              <a:rPr lang="en-US" sz="1100" b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vi-VN" sz="1100">
                <a:latin typeface="+mn-lt"/>
                <a:cs typeface="Arial" panose="020B0604020202020204" pitchFamily="34" charset="0"/>
              </a:rPr>
              <a:t>Hộp thân máy tính gồm những thành phần nào?</a:t>
            </a:r>
            <a:endParaRPr lang="en-US" sz="11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F3FC98-559A-4713-A7C4-5D286DCB9AED}"/>
              </a:ext>
            </a:extLst>
          </p:cNvPr>
          <p:cNvSpPr/>
          <p:nvPr/>
        </p:nvSpPr>
        <p:spPr>
          <a:xfrm>
            <a:off x="205672" y="1280085"/>
            <a:ext cx="2196963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Bộ xử lí trung tâm, bộ nhớ trong, bộ nhớ ngoài.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FEFE09-1116-4B5E-A046-EFF6D4FDB006}"/>
              </a:ext>
            </a:extLst>
          </p:cNvPr>
          <p:cNvSpPr/>
          <p:nvPr/>
        </p:nvSpPr>
        <p:spPr>
          <a:xfrm>
            <a:off x="205671" y="1971904"/>
            <a:ext cx="2196963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Bộ xử lí trung tâm, bàn phím, bộ nhớ trong.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08C524-45F0-441A-8420-E8FE62B762AF}"/>
              </a:ext>
            </a:extLst>
          </p:cNvPr>
          <p:cNvSpPr/>
          <p:nvPr/>
        </p:nvSpPr>
        <p:spPr>
          <a:xfrm>
            <a:off x="2449265" y="1280085"/>
            <a:ext cx="2196963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Bộ xử lí trung tâm, màn hình, bàn phím, chuột.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51CD25-72AD-497D-B78A-A1A5F126B449}"/>
              </a:ext>
            </a:extLst>
          </p:cNvPr>
          <p:cNvSpPr/>
          <p:nvPr/>
        </p:nvSpPr>
        <p:spPr>
          <a:xfrm>
            <a:off x="2449265" y="1971905"/>
            <a:ext cx="2196963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Bộ xử lí trung tâm, màn hình, bộ nhớ ngoài.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6D0AB7-5DF5-4A31-BA0B-CC4D0F2F0743}"/>
              </a:ext>
            </a:extLst>
          </p:cNvPr>
          <p:cNvSpPr/>
          <p:nvPr/>
        </p:nvSpPr>
        <p:spPr>
          <a:xfrm>
            <a:off x="176213" y="1280085"/>
            <a:ext cx="2224087" cy="552069"/>
          </a:xfrm>
          <a:prstGeom prst="roundRect">
            <a:avLst/>
          </a:prstGeom>
          <a:solidFill>
            <a:srgbClr val="D1E5E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Bộ xử lí trung tâm, bộ nhớ trong, bộ nhớ ngoài.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40306E2-122D-494C-A70C-8E71C4AD07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5962" y="-186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946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88E69AB7-03A1-E1B1-9A37-D1B0FB9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2301" y="1187335"/>
            <a:ext cx="1255998" cy="694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ABAD3F50-6B5C-41C6-9258-FE6ECF146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3483" y="518553"/>
            <a:ext cx="425255" cy="474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7B164B-44E2-4378-BBB9-EBAD583D744A}"/>
              </a:ext>
            </a:extLst>
          </p:cNvPr>
          <p:cNvSpPr txBox="1"/>
          <p:nvPr/>
        </p:nvSpPr>
        <p:spPr>
          <a:xfrm>
            <a:off x="411773" y="725339"/>
            <a:ext cx="3977055" cy="267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  <a:spcBef>
                <a:spcPct val="0"/>
              </a:spcBef>
            </a:pPr>
            <a:r>
              <a:rPr lang="en-US" sz="1100" b="1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1100" b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2: </a:t>
            </a:r>
            <a:r>
              <a:rPr lang="vi-VN" sz="1100">
                <a:latin typeface="+mn-lt"/>
                <a:cs typeface="Arial" panose="020B0604020202020204" pitchFamily="34" charset="0"/>
              </a:rPr>
              <a:t>Bàn phím có chức năng gì?</a:t>
            </a:r>
            <a:endParaRPr lang="en-US" sz="11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B852B9-20EF-46FE-959B-8092BFD15D40}"/>
              </a:ext>
            </a:extLst>
          </p:cNvPr>
          <p:cNvSpPr/>
          <p:nvPr/>
        </p:nvSpPr>
        <p:spPr>
          <a:xfrm>
            <a:off x="360045" y="1234309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Điều khiển hoạt động của máy tính.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B69D765-ED35-46C1-85B3-672EE903B190}"/>
              </a:ext>
            </a:extLst>
          </p:cNvPr>
          <p:cNvSpPr/>
          <p:nvPr/>
        </p:nvSpPr>
        <p:spPr>
          <a:xfrm>
            <a:off x="360045" y="1966401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Lưu trữ dữ liệu.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D393FF-9123-4BA3-967F-BAB06CA9EF7D}"/>
              </a:ext>
            </a:extLst>
          </p:cNvPr>
          <p:cNvSpPr/>
          <p:nvPr/>
        </p:nvSpPr>
        <p:spPr>
          <a:xfrm>
            <a:off x="2520316" y="1234309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Nhập dữ liệu.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3D22C1-75A8-4299-93A9-B882AB5146F3}"/>
              </a:ext>
            </a:extLst>
          </p:cNvPr>
          <p:cNvSpPr/>
          <p:nvPr/>
        </p:nvSpPr>
        <p:spPr>
          <a:xfrm>
            <a:off x="2520316" y="1966401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Hiển thị thông tin.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A3B1F1-6A99-4E58-A142-F08C3C4B1455}"/>
              </a:ext>
            </a:extLst>
          </p:cNvPr>
          <p:cNvSpPr/>
          <p:nvPr/>
        </p:nvSpPr>
        <p:spPr>
          <a:xfrm>
            <a:off x="2520315" y="1234308"/>
            <a:ext cx="1920240" cy="552069"/>
          </a:xfrm>
          <a:prstGeom prst="roundRect">
            <a:avLst/>
          </a:prstGeom>
          <a:solidFill>
            <a:srgbClr val="D1E5E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Nhập dữ liệu.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6DD020FE-A7D5-442C-A0E7-79D43C9E31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5962" y="-186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457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20440CDF-5220-4D26-8757-76E3A946A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490" y="564022"/>
            <a:ext cx="425255" cy="474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F57CF-45B0-4C4F-AAD4-E687E5E41511}"/>
              </a:ext>
            </a:extLst>
          </p:cNvPr>
          <p:cNvSpPr txBox="1"/>
          <p:nvPr/>
        </p:nvSpPr>
        <p:spPr>
          <a:xfrm>
            <a:off x="494753" y="741256"/>
            <a:ext cx="4073990" cy="575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  <a:spcBef>
                <a:spcPct val="0"/>
              </a:spcBef>
            </a:pPr>
            <a:r>
              <a:rPr lang="en-US" sz="1100" b="1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1100" b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3: </a:t>
            </a:r>
            <a:r>
              <a:rPr lang="vi-VN" sz="1100">
                <a:latin typeface="+mn-lt"/>
                <a:cs typeface="Arial" panose="020B0604020202020204" pitchFamily="34" charset="0"/>
              </a:rPr>
              <a:t>Để máy tính để bàn nhận thông tin dạng hình ảnh, chúng ta cần có thiết bị nào?</a:t>
            </a:r>
            <a:endParaRPr lang="en-US" sz="11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938B6F-8B46-4A95-8874-4E77A296BD36}"/>
              </a:ext>
            </a:extLst>
          </p:cNvPr>
          <p:cNvSpPr/>
          <p:nvPr/>
        </p:nvSpPr>
        <p:spPr>
          <a:xfrm>
            <a:off x="488232" y="1410961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Máy ảnh kĩ thuật số.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ADAF93-D5CC-4D26-9AB8-999FEDFF4132}"/>
              </a:ext>
            </a:extLst>
          </p:cNvPr>
          <p:cNvSpPr/>
          <p:nvPr/>
        </p:nvSpPr>
        <p:spPr>
          <a:xfrm>
            <a:off x="488232" y="2057322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Máy ảnh phim.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B004E5-F0CD-46F7-B731-FB082626EAF8}"/>
              </a:ext>
            </a:extLst>
          </p:cNvPr>
          <p:cNvSpPr/>
          <p:nvPr/>
        </p:nvSpPr>
        <p:spPr>
          <a:xfrm>
            <a:off x="2648503" y="1410961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Máy ghi hình.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4A8C8-E958-4130-99A8-98A5C5BBF734}"/>
              </a:ext>
            </a:extLst>
          </p:cNvPr>
          <p:cNvSpPr/>
          <p:nvPr/>
        </p:nvSpPr>
        <p:spPr>
          <a:xfrm>
            <a:off x="2648503" y="2057322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Webcam.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79FDBE-3566-4285-AC23-50152463B03C}"/>
              </a:ext>
            </a:extLst>
          </p:cNvPr>
          <p:cNvSpPr/>
          <p:nvPr/>
        </p:nvSpPr>
        <p:spPr>
          <a:xfrm>
            <a:off x="2648503" y="2057322"/>
            <a:ext cx="1920240" cy="552069"/>
          </a:xfrm>
          <a:prstGeom prst="roundRect">
            <a:avLst/>
          </a:prstGeom>
          <a:solidFill>
            <a:srgbClr val="D1E5E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Webcam.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41DD68A5-7CD8-49DC-B348-731F99FC2A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5962" y="-186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166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21C51ACA-A3E1-4429-8470-30A8CC33C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183" y="581670"/>
            <a:ext cx="425255" cy="474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74B2D7-A8A8-43B3-9A8C-2624326E8E0E}"/>
              </a:ext>
            </a:extLst>
          </p:cNvPr>
          <p:cNvSpPr txBox="1"/>
          <p:nvPr/>
        </p:nvSpPr>
        <p:spPr>
          <a:xfrm>
            <a:off x="483438" y="627879"/>
            <a:ext cx="4004640" cy="575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  <a:spcBef>
                <a:spcPct val="0"/>
              </a:spcBef>
            </a:pPr>
            <a:r>
              <a:rPr lang="en-US" sz="1100" b="1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1100" b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4: </a:t>
            </a:r>
            <a:r>
              <a:rPr lang="vi-VN" sz="1100">
                <a:latin typeface="+mn-lt"/>
                <a:cs typeface="Arial" panose="020B0604020202020204" pitchFamily="34" charset="0"/>
              </a:rPr>
              <a:t>Bộ phận nào trên máy tính xách tay sẽ thay thế chuột điều khiển trên máy tính để bàn?</a:t>
            </a:r>
            <a:endParaRPr lang="en-US" sz="11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FAF7E7-76A6-484A-9048-3D198CAAD4A6}"/>
              </a:ext>
            </a:extLst>
          </p:cNvPr>
          <p:cNvSpPr/>
          <p:nvPr/>
        </p:nvSpPr>
        <p:spPr>
          <a:xfrm>
            <a:off x="445503" y="1350869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Tấm cảm ứng (touchpad).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624A14-07C8-4FDF-BF94-79209D6C03B7}"/>
              </a:ext>
            </a:extLst>
          </p:cNvPr>
          <p:cNvSpPr/>
          <p:nvPr/>
        </p:nvSpPr>
        <p:spPr>
          <a:xfrm>
            <a:off x="445503" y="2047714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Loa bluetooth.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9CA6D1-76D6-4A0D-90D2-DD32B7568B4E}"/>
              </a:ext>
            </a:extLst>
          </p:cNvPr>
          <p:cNvSpPr/>
          <p:nvPr/>
        </p:nvSpPr>
        <p:spPr>
          <a:xfrm>
            <a:off x="2605774" y="1350869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Thẻ nhớ.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32A04B-1F86-4B89-8ADA-1FB85215D6C5}"/>
              </a:ext>
            </a:extLst>
          </p:cNvPr>
          <p:cNvSpPr/>
          <p:nvPr/>
        </p:nvSpPr>
        <p:spPr>
          <a:xfrm>
            <a:off x="2605774" y="2047714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USB.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760C8E-69BB-4544-A510-BB06C28C532F}"/>
              </a:ext>
            </a:extLst>
          </p:cNvPr>
          <p:cNvSpPr/>
          <p:nvPr/>
        </p:nvSpPr>
        <p:spPr>
          <a:xfrm>
            <a:off x="445503" y="1349469"/>
            <a:ext cx="1920240" cy="552069"/>
          </a:xfrm>
          <a:prstGeom prst="roundRect">
            <a:avLst/>
          </a:prstGeom>
          <a:solidFill>
            <a:srgbClr val="D1E5E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Tấm cảm ứng (touchpad).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00A3488B-30DB-4D36-8FD5-FF3B24B92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5962" y="-186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40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C53B4608-AB39-49FE-9E4E-578888B3D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462" y="578341"/>
            <a:ext cx="425255" cy="474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A0C805-5817-4ACE-A6EB-766B8B16844F}"/>
              </a:ext>
            </a:extLst>
          </p:cNvPr>
          <p:cNvSpPr txBox="1"/>
          <p:nvPr/>
        </p:nvSpPr>
        <p:spPr>
          <a:xfrm>
            <a:off x="731261" y="616104"/>
            <a:ext cx="3562515" cy="575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2"/>
              </a:lnSpc>
              <a:spcBef>
                <a:spcPct val="0"/>
              </a:spcBef>
            </a:pPr>
            <a:r>
              <a:rPr lang="en-US" sz="1100" b="1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1100" b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5: </a:t>
            </a:r>
            <a:r>
              <a:rPr lang="vi-VN" sz="1100">
                <a:latin typeface="+mn-lt"/>
                <a:cs typeface="Arial" panose="020B0604020202020204" pitchFamily="34" charset="0"/>
              </a:rPr>
              <a:t>Đâu vừa là thiết bị vào vừa là thiết bị ra trên máy tính bảng?</a:t>
            </a:r>
            <a:endParaRPr lang="en-US" sz="11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572F5F-DFFF-4D60-9F53-8E1505D129D7}"/>
              </a:ext>
            </a:extLst>
          </p:cNvPr>
          <p:cNvSpPr/>
          <p:nvPr/>
        </p:nvSpPr>
        <p:spPr>
          <a:xfrm>
            <a:off x="463717" y="1371540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Bàn phím.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FE7EC6-5FC7-4F90-B0A1-DE4BB1702826}"/>
              </a:ext>
            </a:extLst>
          </p:cNvPr>
          <p:cNvSpPr/>
          <p:nvPr/>
        </p:nvSpPr>
        <p:spPr>
          <a:xfrm>
            <a:off x="463717" y="2026719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Chuột màn hình.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7709C7-E36F-4DB4-A1E8-8FDC3CB3B4E0}"/>
              </a:ext>
            </a:extLst>
          </p:cNvPr>
          <p:cNvSpPr/>
          <p:nvPr/>
        </p:nvSpPr>
        <p:spPr>
          <a:xfrm>
            <a:off x="2623988" y="1371540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Màn hình cảm ứng.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A58BC8-0306-4D34-BF10-0DBE7756DCA5}"/>
              </a:ext>
            </a:extLst>
          </p:cNvPr>
          <p:cNvSpPr/>
          <p:nvPr/>
        </p:nvSpPr>
        <p:spPr>
          <a:xfrm>
            <a:off x="2623988" y="2026719"/>
            <a:ext cx="1920240" cy="552069"/>
          </a:xfrm>
          <a:prstGeom prst="roundRect">
            <a:avLst/>
          </a:prstGeom>
          <a:solidFill>
            <a:srgbClr val="FFE4A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Thẻ nhớ.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15E17D-D39B-4744-9344-462308C4733D}"/>
              </a:ext>
            </a:extLst>
          </p:cNvPr>
          <p:cNvSpPr/>
          <p:nvPr/>
        </p:nvSpPr>
        <p:spPr>
          <a:xfrm>
            <a:off x="2623987" y="1371540"/>
            <a:ext cx="1920240" cy="552069"/>
          </a:xfrm>
          <a:prstGeom prst="roundRect">
            <a:avLst/>
          </a:prstGeom>
          <a:solidFill>
            <a:srgbClr val="D1E5E7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44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1100">
                <a:solidFill>
                  <a:schemeClr val="tx1"/>
                </a:solidFill>
                <a:cs typeface="Arial" panose="020B0604020202020204" pitchFamily="34" charset="0"/>
              </a:rPr>
              <a:t>Màn hình cảm ứng.</a:t>
            </a:r>
            <a:endParaRPr lang="en-US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69568F78-1793-49F1-A70E-0BD2C3C457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5962" y="-186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964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6D4183-5BBD-49B1-A477-98BA8A240FC6}"/>
              </a:ext>
            </a:extLst>
          </p:cNvPr>
          <p:cNvGrpSpPr/>
          <p:nvPr/>
        </p:nvGrpSpPr>
        <p:grpSpPr>
          <a:xfrm>
            <a:off x="104945" y="878884"/>
            <a:ext cx="1541178" cy="1420978"/>
            <a:chOff x="399792" y="3348128"/>
            <a:chExt cx="5871154" cy="54132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1438E5-6687-47BE-B98D-381FC65B5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668" y="3348128"/>
              <a:ext cx="5617706" cy="541324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CC8FA0-4FCC-4D05-BE09-9D494E65FDBE}"/>
                </a:ext>
              </a:extLst>
            </p:cNvPr>
            <p:cNvSpPr txBox="1"/>
            <p:nvPr/>
          </p:nvSpPr>
          <p:spPr>
            <a:xfrm>
              <a:off x="399792" y="4112524"/>
              <a:ext cx="5871154" cy="3503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210"/>
                </a:spcAft>
              </a:pPr>
              <a:r>
                <a:rPr lang="en-US" sz="900" b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Bài 1.</a:t>
              </a:r>
              <a:r>
                <a:rPr lang="en-US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  <a:spcAft>
                  <a:spcPts val="210"/>
                </a:spcAft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Một bộ máy tính gồm có những thành phần cơ bản nào?</a:t>
              </a:r>
              <a:endParaRPr lang="en-US" sz="900"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2D4E2A-C508-4434-9D0E-80382C1D34B6}"/>
              </a:ext>
            </a:extLst>
          </p:cNvPr>
          <p:cNvGrpSpPr/>
          <p:nvPr/>
        </p:nvGrpSpPr>
        <p:grpSpPr>
          <a:xfrm>
            <a:off x="1661034" y="878884"/>
            <a:ext cx="1479032" cy="1420978"/>
            <a:chOff x="6327746" y="3348128"/>
            <a:chExt cx="5634409" cy="54132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277750-3C62-4648-80AE-9120DB5D7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7746" y="3348128"/>
              <a:ext cx="5632508" cy="54132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EF8897-CE26-4D2A-A2C9-699E473E6C09}"/>
                </a:ext>
              </a:extLst>
            </p:cNvPr>
            <p:cNvSpPr txBox="1"/>
            <p:nvPr/>
          </p:nvSpPr>
          <p:spPr>
            <a:xfrm>
              <a:off x="6410588" y="4083446"/>
              <a:ext cx="5551567" cy="3503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210"/>
                </a:spcAft>
              </a:pPr>
              <a:r>
                <a:rPr lang="en-US" sz="900" b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Bài 2.</a:t>
              </a:r>
              <a:r>
                <a:rPr lang="en-US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  <a:spcAft>
                  <a:spcPts val="210"/>
                </a:spcAft>
              </a:pPr>
              <a:r>
                <a:rPr lang="vi-VN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Bàn phím ảo thường có ở những thiết bị số nào?</a:t>
              </a:r>
              <a:endParaRPr lang="en-US" sz="900"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9">
            <a:extLst>
              <a:ext uri="{FF2B5EF4-FFF2-40B4-BE49-F238E27FC236}">
                <a16:creationId xmlns:a16="http://schemas.microsoft.com/office/drawing/2014/main" id="{418A5FED-1B0E-47CB-8386-5AB373D3E27A}"/>
              </a:ext>
            </a:extLst>
          </p:cNvPr>
          <p:cNvSpPr txBox="1"/>
          <p:nvPr/>
        </p:nvSpPr>
        <p:spPr>
          <a:xfrm>
            <a:off x="1269499" y="426914"/>
            <a:ext cx="2428432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rgbClr val="407478"/>
                </a:solidFill>
                <a:latin typeface="+mn-lt"/>
                <a:cs typeface="Arial" panose="020B0604020202020204" pitchFamily="34" charset="0"/>
              </a:rPr>
              <a:t>Tự luận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B853844A-5E6C-4CB5-AA3D-B27A6BF73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52705" y="1951575"/>
            <a:ext cx="385048" cy="64369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0886948-A3D9-4DB7-828B-89AFB22C6A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216771">
            <a:off x="4477780" y="467247"/>
            <a:ext cx="504048" cy="23461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7638744-7764-489A-81E8-98DB85900D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508" y="753308"/>
            <a:ext cx="416063" cy="4641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6134F1-80F2-4340-8543-96BBC6665BE1}"/>
              </a:ext>
            </a:extLst>
          </p:cNvPr>
          <p:cNvGrpSpPr/>
          <p:nvPr/>
        </p:nvGrpSpPr>
        <p:grpSpPr>
          <a:xfrm>
            <a:off x="3099944" y="861334"/>
            <a:ext cx="1673441" cy="1429753"/>
            <a:chOff x="11809310" y="3281272"/>
            <a:chExt cx="6375014" cy="54466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1FA3B2-EBFA-4A81-8CCB-70BEE341F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165626" y="3281272"/>
              <a:ext cx="5662387" cy="54466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C6D18F-713C-4125-B126-684A2319BED3}"/>
                </a:ext>
              </a:extLst>
            </p:cNvPr>
            <p:cNvSpPr txBox="1"/>
            <p:nvPr/>
          </p:nvSpPr>
          <p:spPr>
            <a:xfrm>
              <a:off x="11809310" y="4112525"/>
              <a:ext cx="6375014" cy="35030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210"/>
                </a:spcAft>
              </a:pPr>
              <a:r>
                <a:rPr lang="en-US" sz="900" b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Bài 3.</a:t>
              </a:r>
              <a:r>
                <a:rPr lang="en-US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  <a:spcAft>
                  <a:spcPts val="210"/>
                </a:spcAft>
              </a:pPr>
              <a:r>
                <a:rPr lang="vi-VN" sz="9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Máy tính xách tay dùng bộ phận nào thay thế chuột máy tính?</a:t>
              </a:r>
              <a:endParaRPr lang="en-US" sz="900"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1792295C-9728-4832-A981-F91113AF0A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346216" y="869944"/>
            <a:ext cx="306069" cy="311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1342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95B3A1-CB64-45A6-AD15-9360DADE70F3}"/>
              </a:ext>
            </a:extLst>
          </p:cNvPr>
          <p:cNvSpPr txBox="1"/>
          <p:nvPr/>
        </p:nvSpPr>
        <p:spPr>
          <a:xfrm>
            <a:off x="343153" y="702308"/>
            <a:ext cx="4114294" cy="1631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210"/>
              </a:spcAft>
            </a:pPr>
            <a:r>
              <a:rPr lang="en-US" sz="1100" b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Bài 1.</a:t>
            </a:r>
            <a:r>
              <a:rPr lang="en-US" sz="11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Một bộ máy tính gồm có: hộp thân máy, màn hình, bàn phím và chuột.</a:t>
            </a:r>
            <a:endParaRPr lang="en-US" sz="11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210"/>
              </a:spcAft>
            </a:pPr>
            <a:r>
              <a:rPr lang="en-US" sz="1100" b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Bài 2.</a:t>
            </a:r>
            <a:r>
              <a:rPr lang="en-US" sz="11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Bàn phím ảo thường có ở máy tính bảng, điện thoại thông minh.</a:t>
            </a:r>
            <a:endParaRPr lang="en-US" sz="11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210"/>
              </a:spcAft>
            </a:pPr>
            <a:r>
              <a:rPr lang="en-US" sz="1100" b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Bài 3.</a:t>
            </a:r>
            <a:r>
              <a:rPr lang="en-US" sz="11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Máy tính xách tay dùng một tấm chạm để dùng ngón tay điều khiển máy tính thay thế chuột.</a:t>
            </a:r>
            <a:endParaRPr lang="en-US" sz="11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BF8D63A5-2BF1-49D5-B47D-82FBFEDEE765}"/>
              </a:ext>
            </a:extLst>
          </p:cNvPr>
          <p:cNvSpPr txBox="1"/>
          <p:nvPr/>
        </p:nvSpPr>
        <p:spPr>
          <a:xfrm>
            <a:off x="1336102" y="498646"/>
            <a:ext cx="2428432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" b="1">
                <a:solidFill>
                  <a:srgbClr val="DE9400"/>
                </a:solidFill>
                <a:latin typeface="+mn-lt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61CFB-D7BD-40C0-9C95-2C965F4B2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692">
            <a:off x="4109838" y="1985623"/>
            <a:ext cx="695216" cy="695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587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DF0808F4-42A6-ECA7-DE77-0535B2DC5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301" y="1187335"/>
            <a:ext cx="1255998" cy="694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7C6AB02-2790-4283-979E-7B2EB9146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7675" y="777668"/>
            <a:ext cx="4171415" cy="17860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5B3DCF-D782-4BDD-8F54-6A1AF5517ADE}"/>
              </a:ext>
            </a:extLst>
          </p:cNvPr>
          <p:cNvGrpSpPr/>
          <p:nvPr/>
        </p:nvGrpSpPr>
        <p:grpSpPr>
          <a:xfrm>
            <a:off x="929793" y="1163268"/>
            <a:ext cx="2991439" cy="1038669"/>
            <a:chOff x="10275548" y="1562100"/>
            <a:chExt cx="7139288" cy="7709907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5DD1AA68-CDCA-4EA1-A40B-4A942FC9E9B8}"/>
                </a:ext>
              </a:extLst>
            </p:cNvPr>
            <p:cNvGrpSpPr/>
            <p:nvPr/>
          </p:nvGrpSpPr>
          <p:grpSpPr>
            <a:xfrm>
              <a:off x="10275548" y="1562100"/>
              <a:ext cx="7139288" cy="7709907"/>
              <a:chOff x="0" y="0"/>
              <a:chExt cx="2020450" cy="372539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918AF8ED-C48C-4A88-87E7-5FF78B2FEEC1}"/>
                  </a:ext>
                </a:extLst>
              </p:cNvPr>
              <p:cNvSpPr/>
              <p:nvPr/>
            </p:nvSpPr>
            <p:spPr>
              <a:xfrm>
                <a:off x="0" y="0"/>
                <a:ext cx="2020450" cy="372539"/>
              </a:xfrm>
              <a:custGeom>
                <a:avLst/>
                <a:gdLst/>
                <a:ahLst/>
                <a:cxnLst/>
                <a:rect l="l" t="t" r="r" b="b"/>
                <a:pathLst>
                  <a:path w="2020450" h="372539">
                    <a:moveTo>
                      <a:pt x="0" y="0"/>
                    </a:moveTo>
                    <a:lnTo>
                      <a:pt x="2020450" y="0"/>
                    </a:lnTo>
                    <a:lnTo>
                      <a:pt x="2020450" y="372539"/>
                    </a:lnTo>
                    <a:lnTo>
                      <a:pt x="0" y="372539"/>
                    </a:lnTo>
                    <a:close/>
                  </a:path>
                </a:pathLst>
              </a:custGeom>
              <a:solidFill>
                <a:srgbClr val="F6F6E9"/>
              </a:solidFill>
            </p:spPr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C3A27A-E389-4E4C-8F9E-7C1492F66D90}"/>
                </a:ext>
              </a:extLst>
            </p:cNvPr>
            <p:cNvSpPr txBox="1"/>
            <p:nvPr/>
          </p:nvSpPr>
          <p:spPr>
            <a:xfrm>
              <a:off x="10590810" y="2669348"/>
              <a:ext cx="6508765" cy="6072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210"/>
                </a:spcAft>
              </a:pPr>
              <a:r>
                <a:rPr lang="en-US" sz="1100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Bố mẹ định thưởng máy tính cho em làm phương tiện học tập. Em sẽ chọn loại máy tính nào? Tại sao?</a:t>
              </a:r>
              <a:endParaRPr lang="en-US" sz="1100"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12">
            <a:extLst>
              <a:ext uri="{FF2B5EF4-FFF2-40B4-BE49-F238E27FC236}">
                <a16:creationId xmlns:a16="http://schemas.microsoft.com/office/drawing/2014/main" id="{099351B8-6D67-4676-A2CC-D85F1357D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21232" y="415866"/>
            <a:ext cx="507984" cy="27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620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B7071-A0A7-2B5B-4546-6DA30760A0E6}"/>
              </a:ext>
            </a:extLst>
          </p:cNvPr>
          <p:cNvSpPr/>
          <p:nvPr/>
        </p:nvSpPr>
        <p:spPr>
          <a:xfrm>
            <a:off x="351472" y="451485"/>
            <a:ext cx="4097655" cy="194881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5" tIns="70875" rIns="36005" bIns="18002" rtlCol="0" anchor="ctr"/>
          <a:lstStyle/>
          <a:p>
            <a:pPr marL="180045" indent="-18004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050">
                <a:solidFill>
                  <a:sysClr val="windowText" lastClr="000000"/>
                </a:solidFill>
                <a:latin typeface="UTM Avo" panose="02040603050506020204" pitchFamily="18" charset="0"/>
              </a:rPr>
              <a:t>Máy tính là một hệ thống gồm các bộ phận để xử lí thông tin và các thiết bị vào − ra.</a:t>
            </a:r>
          </a:p>
          <a:p>
            <a:pPr marL="180045" indent="-18004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050">
                <a:solidFill>
                  <a:sysClr val="windowText" lastClr="000000"/>
                </a:solidFill>
                <a:latin typeface="UTM Avo" panose="02040603050506020204" pitchFamily="18" charset="0"/>
              </a:rPr>
              <a:t>Bàn phím, chuột, màn hình là các thiết bị vào − ra cơ bản; micro, tai nghe, loa là các thiết bị vào − ra thông dụng khác.</a:t>
            </a:r>
          </a:p>
          <a:p>
            <a:pPr marL="180045" indent="-18004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050">
                <a:solidFill>
                  <a:sysClr val="windowText" lastClr="000000"/>
                </a:solidFill>
                <a:latin typeface="UTM Avo" panose="02040603050506020204" pitchFamily="18" charset="0"/>
              </a:rPr>
              <a:t>Màn hình cảm ứng vừa là thiết bị vào vừa là thiết bị ra.</a:t>
            </a:r>
            <a:endParaRPr lang="en-US" sz="1050">
              <a:solidFill>
                <a:sysClr val="windowText" lastClr="00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39B40C-4BF0-8A2B-1992-F6319B4204AB}"/>
              </a:ext>
            </a:extLst>
          </p:cNvPr>
          <p:cNvSpPr/>
          <p:nvPr/>
        </p:nvSpPr>
        <p:spPr>
          <a:xfrm>
            <a:off x="1424303" y="300038"/>
            <a:ext cx="1951994" cy="26003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0091">
              <a:defRPr/>
            </a:pPr>
            <a:r>
              <a:rPr lang="en-US" sz="1418" b="1">
                <a:solidFill>
                  <a:srgbClr val="FFFFFF"/>
                </a:solidFill>
                <a:latin typeface="UTM Avo" panose="02040603050506020204" pitchFamily="18" charset="0"/>
              </a:rPr>
              <a:t>Tóm tắt bài học</a:t>
            </a:r>
            <a:endParaRPr lang="en-US" sz="1418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12967-03EB-414C-1A07-93FB069B5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48" y="2122193"/>
            <a:ext cx="880358" cy="578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054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A94523-9EE5-4980-A783-A0DD48F39A46}"/>
              </a:ext>
            </a:extLst>
          </p:cNvPr>
          <p:cNvSpPr/>
          <p:nvPr/>
        </p:nvSpPr>
        <p:spPr>
          <a:xfrm>
            <a:off x="1424303" y="323594"/>
            <a:ext cx="2113656" cy="26003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0091">
              <a:defRPr/>
            </a:pPr>
            <a:r>
              <a:rPr lang="en-US" sz="1418" b="1" dirty="0" err="1">
                <a:solidFill>
                  <a:srgbClr val="FFFFFF"/>
                </a:solidFill>
                <a:latin typeface="UTM Avo" panose="02040603050506020204" pitchFamily="18" charset="0"/>
              </a:rPr>
              <a:t>Hướng</a:t>
            </a:r>
            <a:r>
              <a:rPr lang="en-US" sz="1418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1418" b="1" dirty="0" err="1">
                <a:solidFill>
                  <a:srgbClr val="FFFFFF"/>
                </a:solidFill>
                <a:latin typeface="UTM Avo" panose="02040603050506020204" pitchFamily="18" charset="0"/>
              </a:rPr>
              <a:t>dẫn</a:t>
            </a:r>
            <a:r>
              <a:rPr lang="en-US" sz="1418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1418" b="1" dirty="0" err="1">
                <a:solidFill>
                  <a:srgbClr val="FFFFFF"/>
                </a:solidFill>
                <a:latin typeface="UTM Avo" panose="02040603050506020204" pitchFamily="18" charset="0"/>
              </a:rPr>
              <a:t>về</a:t>
            </a:r>
            <a:r>
              <a:rPr lang="en-US" sz="1418" b="1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1418" b="1" dirty="0" err="1">
                <a:solidFill>
                  <a:srgbClr val="FFFFFF"/>
                </a:solidFill>
                <a:latin typeface="UTM Avo" panose="02040603050506020204" pitchFamily="18" charset="0"/>
              </a:rPr>
              <a:t>nhà</a:t>
            </a:r>
            <a:endParaRPr lang="en-US" sz="1418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2607A-AF7D-4F31-9BDF-F1CE54C07E81}"/>
              </a:ext>
            </a:extLst>
          </p:cNvPr>
          <p:cNvSpPr/>
          <p:nvPr/>
        </p:nvSpPr>
        <p:spPr>
          <a:xfrm>
            <a:off x="326358" y="930476"/>
            <a:ext cx="1878457" cy="549389"/>
          </a:xfrm>
          <a:prstGeom prst="rect">
            <a:avLst/>
          </a:prstGeom>
          <a:solidFill>
            <a:srgbClr val="FFC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 lại kiến thức đã học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8E8A86-5103-41A3-AA10-394FF620A412}"/>
              </a:ext>
            </a:extLst>
          </p:cNvPr>
          <p:cNvSpPr/>
          <p:nvPr/>
        </p:nvSpPr>
        <p:spPr>
          <a:xfrm>
            <a:off x="1198159" y="1673134"/>
            <a:ext cx="2273442" cy="549389"/>
          </a:xfrm>
          <a:prstGeom prst="rect">
            <a:avLst/>
          </a:prstGeom>
          <a:solidFill>
            <a:srgbClr val="FFC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263"/>
              </a:spcAft>
            </a:pPr>
            <a:r>
              <a:rPr lang="en-US" sz="11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phần </a:t>
            </a:r>
          </a:p>
          <a:p>
            <a:pPr algn="ctr">
              <a:lnSpc>
                <a:spcPct val="150000"/>
              </a:lnSpc>
              <a:spcAft>
                <a:spcPts val="263"/>
              </a:spcAft>
            </a:pPr>
            <a:r>
              <a:rPr lang="en-US" sz="1100" b="1" i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hỏi tự kiểm tra</a:t>
            </a:r>
            <a:r>
              <a:rPr lang="en-US" sz="11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SGK tr.7</a:t>
            </a:r>
            <a:endParaRPr lang="en-US" sz="110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6C66F3-46E9-4950-ACC4-74617C95B61A}"/>
              </a:ext>
            </a:extLst>
          </p:cNvPr>
          <p:cNvSpPr/>
          <p:nvPr/>
        </p:nvSpPr>
        <p:spPr>
          <a:xfrm>
            <a:off x="2481131" y="930476"/>
            <a:ext cx="2143377" cy="549389"/>
          </a:xfrm>
          <a:prstGeom prst="rect">
            <a:avLst/>
          </a:prstGeom>
          <a:solidFill>
            <a:srgbClr val="FFC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263"/>
              </a:spcAft>
            </a:pPr>
            <a:r>
              <a:rPr lang="vi-VN" sz="11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 và tìm hiểu trước</a:t>
            </a:r>
            <a:r>
              <a:rPr lang="vi-VN" sz="1100" b="1" i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Bài 2: </a:t>
            </a:r>
            <a:r>
              <a:rPr lang="en-US" sz="1100" b="1" i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thiết bị vào – ra</a:t>
            </a:r>
            <a:endParaRPr lang="en-US" sz="110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919DCD4-46FA-4A9B-9912-4EF1DDE47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678" y="1673134"/>
            <a:ext cx="537360" cy="898322"/>
          </a:xfrm>
          <a:prstGeom prst="rect">
            <a:avLst/>
          </a:prstGeom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307E881E-C51B-4679-8F68-65DF1EBEAE8F}"/>
              </a:ext>
            </a:extLst>
          </p:cNvPr>
          <p:cNvGrpSpPr/>
          <p:nvPr/>
        </p:nvGrpSpPr>
        <p:grpSpPr>
          <a:xfrm>
            <a:off x="-114606" y="2518246"/>
            <a:ext cx="5029811" cy="240921"/>
            <a:chOff x="0" y="0"/>
            <a:chExt cx="6481685" cy="310464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0A666FDC-2EAB-4B07-99AF-7AE6E7F518C2}"/>
                </a:ext>
              </a:extLst>
            </p:cNvPr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2433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56D5449E-542E-4A72-BDBF-832E399D58B5}"/>
              </a:ext>
            </a:extLst>
          </p:cNvPr>
          <p:cNvGrpSpPr/>
          <p:nvPr/>
        </p:nvGrpSpPr>
        <p:grpSpPr>
          <a:xfrm>
            <a:off x="1" y="2459417"/>
            <a:ext cx="4800600" cy="240921"/>
            <a:chOff x="0" y="0"/>
            <a:chExt cx="6481685" cy="310464"/>
          </a:xfrm>
        </p:grpSpPr>
        <p:sp>
          <p:nvSpPr>
            <p:cNvPr id="3" name="Freeform 15">
              <a:extLst>
                <a:ext uri="{FF2B5EF4-FFF2-40B4-BE49-F238E27FC236}">
                  <a16:creationId xmlns:a16="http://schemas.microsoft.com/office/drawing/2014/main" id="{A63F76BD-2C1B-47C3-B150-48F420E27202}"/>
                </a:ext>
              </a:extLst>
            </p:cNvPr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</p:sp>
      </p:grpSp>
      <p:pic>
        <p:nvPicPr>
          <p:cNvPr id="5" name="Picture 11">
            <a:extLst>
              <a:ext uri="{FF2B5EF4-FFF2-40B4-BE49-F238E27FC236}">
                <a16:creationId xmlns:a16="http://schemas.microsoft.com/office/drawing/2014/main" id="{AE861F64-254F-49CF-BF7F-1B92A72ED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0382" flipH="1">
            <a:off x="4489566" y="2058930"/>
            <a:ext cx="292345" cy="623215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4922D42-68A3-4B26-B5AB-E1DCBBDF1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648" y="630987"/>
            <a:ext cx="231928" cy="23578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FFC48A13-07E0-41AB-B54D-73DE8E5AF2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38087">
            <a:off x="33265" y="2380142"/>
            <a:ext cx="485749" cy="18281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023DC3-1862-4A30-A898-EEC2B3570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094" y="748881"/>
            <a:ext cx="833127" cy="195145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5DC19F4-5CA9-40F3-AE0F-9484E7EC2D96}"/>
              </a:ext>
            </a:extLst>
          </p:cNvPr>
          <p:cNvSpPr/>
          <p:nvPr/>
        </p:nvSpPr>
        <p:spPr>
          <a:xfrm>
            <a:off x="1886130" y="868479"/>
            <a:ext cx="2586066" cy="1003515"/>
          </a:xfrm>
          <a:prstGeom prst="wedgeRoundRectCallout">
            <a:avLst>
              <a:gd name="adj1" fmla="val -72446"/>
              <a:gd name="adj2" fmla="val -37226"/>
              <a:gd name="adj3" fmla="val 16667"/>
            </a:avLst>
          </a:prstGeom>
          <a:solidFill>
            <a:srgbClr val="FFE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Theo em, nên nói “một chiếc máy tính xách tay” hay “một bộ máy tính xách tay? Vì sao?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67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843B6E-C6CF-F98D-3ED2-341A276AA929}"/>
              </a:ext>
            </a:extLst>
          </p:cNvPr>
          <p:cNvSpPr/>
          <p:nvPr/>
        </p:nvSpPr>
        <p:spPr>
          <a:xfrm>
            <a:off x="1880321" y="1411665"/>
            <a:ext cx="1159411" cy="116489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7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F1CF8E-2EFE-2CA1-8F9C-C3DD2F9E5ADF}"/>
              </a:ext>
            </a:extLst>
          </p:cNvPr>
          <p:cNvSpPr txBox="1"/>
          <p:nvPr/>
        </p:nvSpPr>
        <p:spPr>
          <a:xfrm>
            <a:off x="181954" y="359392"/>
            <a:ext cx="4475789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8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788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5AB28-D19E-DBE1-7A00-77F9775B10F1}"/>
              </a:ext>
            </a:extLst>
          </p:cNvPr>
          <p:cNvSpPr txBox="1"/>
          <p:nvPr/>
        </p:nvSpPr>
        <p:spPr>
          <a:xfrm>
            <a:off x="1579460" y="937657"/>
            <a:ext cx="1701678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8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7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9DF9280A-6B68-BED8-52FB-495176EB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36140" y="1122967"/>
            <a:ext cx="414741" cy="29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A33AFE-8F1E-55DB-D9FE-E5E404897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509" y="1465597"/>
            <a:ext cx="1057034" cy="1057034"/>
          </a:xfrm>
          <a:prstGeom prst="roundRect">
            <a:avLst>
              <a:gd name="adj" fmla="val 12957"/>
            </a:avLst>
          </a:prstGeom>
        </p:spPr>
      </p:pic>
      <p:pic>
        <p:nvPicPr>
          <p:cNvPr id="12" name="Picture 11">
            <a:hlinkClick r:id="rId7"/>
            <a:extLst>
              <a:ext uri="{FF2B5EF4-FFF2-40B4-BE49-F238E27FC236}">
                <a16:creationId xmlns:a16="http://schemas.microsoft.com/office/drawing/2014/main" id="{2F19C799-C73C-B923-F19B-97D359DD29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590" y="730557"/>
            <a:ext cx="2921418" cy="25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AEE63D2-9262-4355-AB81-3D963C7FF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301" y="1187335"/>
            <a:ext cx="1255998" cy="6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636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360C0E03-31A5-48D5-AB09-3535BAA2F162}"/>
              </a:ext>
            </a:extLst>
          </p:cNvPr>
          <p:cNvSpPr txBox="1"/>
          <p:nvPr/>
        </p:nvSpPr>
        <p:spPr>
          <a:xfrm>
            <a:off x="1018396" y="332312"/>
            <a:ext cx="4045106" cy="241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1000" b="1">
                <a:latin typeface="+mn-lt"/>
                <a:cs typeface="Arial" panose="020B0604020202020204" pitchFamily="34" charset="0"/>
              </a:rPr>
              <a:t>1. </a:t>
            </a:r>
            <a:r>
              <a:rPr lang="vi-VN" sz="1000" b="1">
                <a:latin typeface="+mn-lt"/>
                <a:cs typeface="Arial" panose="020B0604020202020204" pitchFamily="34" charset="0"/>
              </a:rPr>
              <a:t>Thiết bị vào – ra cơ bản cho máy tính để bàn</a:t>
            </a:r>
            <a:endParaRPr lang="en-US" sz="1000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E98D9-A509-4AFB-8F0C-DAC8B2FBE8AD}"/>
              </a:ext>
            </a:extLst>
          </p:cNvPr>
          <p:cNvSpPr txBox="1"/>
          <p:nvPr/>
        </p:nvSpPr>
        <p:spPr>
          <a:xfrm>
            <a:off x="157519" y="1251432"/>
            <a:ext cx="2242781" cy="1213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019" indent="-150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Máy tính để bàn gồm có những bộ phận nào? Chức năng của từng bộ phận là gì?</a:t>
            </a:r>
          </a:p>
          <a:p>
            <a:pPr marL="150019" indent="-150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 em, bộ phận nào là quan trọng nhất? Vì sao?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52524C1-1BAC-44A9-8DC7-1DA7F4DB8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t="1802" r="25221" b="54411"/>
          <a:stretch/>
        </p:blipFill>
        <p:spPr>
          <a:xfrm>
            <a:off x="2509250" y="1314768"/>
            <a:ext cx="2051320" cy="1053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47984-17B4-41E5-8C1B-71C18F20E775}"/>
              </a:ext>
            </a:extLst>
          </p:cNvPr>
          <p:cNvSpPr txBox="1"/>
          <p:nvPr/>
        </p:nvSpPr>
        <p:spPr>
          <a:xfrm>
            <a:off x="862794" y="686829"/>
            <a:ext cx="3292911" cy="525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b="1" i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Các em hãy đọc thông tin mục 1, quan sát Hình 1 – SGK tr.5, 6 và trả lời câu hỏi: 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36B250C-A003-4984-BD06-EDDDB77F3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20540" y="2197444"/>
            <a:ext cx="480060" cy="535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194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A17397BA-FEE2-4B4C-9F28-00B7666AD5AD}"/>
              </a:ext>
            </a:extLst>
          </p:cNvPr>
          <p:cNvSpPr txBox="1"/>
          <p:nvPr/>
        </p:nvSpPr>
        <p:spPr>
          <a:xfrm>
            <a:off x="343563" y="336386"/>
            <a:ext cx="4045106" cy="248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1100" b="1">
                <a:latin typeface="+mn-lt"/>
                <a:cs typeface="Arial" panose="020B0604020202020204" pitchFamily="34" charset="0"/>
              </a:rPr>
              <a:t>Máy tính để bàn gồm:</a:t>
            </a:r>
          </a:p>
        </p:txBody>
      </p:sp>
      <p:pic>
        <p:nvPicPr>
          <p:cNvPr id="3" name="Picture 2" descr="A picture containing text, appliance, indoor, kitchen appliance&#10;&#10;Description automatically generated">
            <a:extLst>
              <a:ext uri="{FF2B5EF4-FFF2-40B4-BE49-F238E27FC236}">
                <a16:creationId xmlns:a16="http://schemas.microsoft.com/office/drawing/2014/main" id="{81AAAFEF-90F6-4D75-9BB8-3B91C008C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3" r="28386"/>
          <a:stretch/>
        </p:blipFill>
        <p:spPr>
          <a:xfrm>
            <a:off x="529107" y="566680"/>
            <a:ext cx="667268" cy="1205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69BA5-C3B9-4090-86FA-31E82F8935BB}"/>
              </a:ext>
            </a:extLst>
          </p:cNvPr>
          <p:cNvSpPr txBox="1"/>
          <p:nvPr/>
        </p:nvSpPr>
        <p:spPr>
          <a:xfrm>
            <a:off x="1439624" y="728976"/>
            <a:ext cx="3265637" cy="100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Hộp thân máy: </a:t>
            </a: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chứa những thành phần quan trọng nhất của máy tính.</a:t>
            </a:r>
          </a:p>
          <a:p>
            <a:pPr algn="just">
              <a:lnSpc>
                <a:spcPct val="150000"/>
              </a:lnSpc>
              <a:spcAft>
                <a:spcPts val="210"/>
              </a:spcAft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→ là bộ phận quan trọng nhất vì máy tính không thể hoạt động nếu thiếu những thành phần này.</a:t>
            </a:r>
            <a:endParaRPr lang="en-US" sz="10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59D477-78A6-436F-97C4-FF13A0EBB134}"/>
              </a:ext>
            </a:extLst>
          </p:cNvPr>
          <p:cNvGrpSpPr/>
          <p:nvPr/>
        </p:nvGrpSpPr>
        <p:grpSpPr>
          <a:xfrm>
            <a:off x="285857" y="1169316"/>
            <a:ext cx="4187079" cy="1403522"/>
            <a:chOff x="1219200" y="4229100"/>
            <a:chExt cx="15950778" cy="534675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673A1F9-5682-4C3F-B39A-27F967B48846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4229100"/>
              <a:ext cx="10668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8970F3B-4033-4F15-9060-AE43BD0FCB31}"/>
                </a:ext>
              </a:extLst>
            </p:cNvPr>
            <p:cNvCxnSpPr/>
            <p:nvPr/>
          </p:nvCxnSpPr>
          <p:spPr>
            <a:xfrm>
              <a:off x="1219200" y="4229100"/>
              <a:ext cx="0" cy="37490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C5A0612-59E1-4C66-9878-ED047E0AF2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9200" y="7962900"/>
              <a:ext cx="17526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8C4C47-ABC3-4B93-8F26-5ED9FC38116A}"/>
                </a:ext>
              </a:extLst>
            </p:cNvPr>
            <p:cNvSpPr/>
            <p:nvPr/>
          </p:nvSpPr>
          <p:spPr>
            <a:xfrm>
              <a:off x="2971802" y="6831500"/>
              <a:ext cx="13631460" cy="274435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4"/>
            </a:p>
          </p:txBody>
        </p:sp>
        <p:pic>
          <p:nvPicPr>
            <p:cNvPr id="10" name="Picture 9" descr="A close-up of a computer chip&#10;&#10;Description automatically generated with low confidence">
              <a:extLst>
                <a:ext uri="{FF2B5EF4-FFF2-40B4-BE49-F238E27FC236}">
                  <a16:creationId xmlns:a16="http://schemas.microsoft.com/office/drawing/2014/main" id="{C8BD7908-78C9-43DB-90A5-8AB6365B3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269" y="7108434"/>
              <a:ext cx="2190552" cy="1786511"/>
            </a:xfrm>
            <a:prstGeom prst="rect">
              <a:avLst/>
            </a:prstGeom>
          </p:spPr>
        </p:pic>
        <p:pic>
          <p:nvPicPr>
            <p:cNvPr id="11" name="Picture 10" descr="A picture containing hard disc, electronics, drive&#10;&#10;Description automatically generated">
              <a:extLst>
                <a:ext uri="{FF2B5EF4-FFF2-40B4-BE49-F238E27FC236}">
                  <a16:creationId xmlns:a16="http://schemas.microsoft.com/office/drawing/2014/main" id="{14D68F35-9A89-47D5-A426-EDBAB2458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4766" y="6954708"/>
              <a:ext cx="2847722" cy="2179429"/>
            </a:xfrm>
            <a:prstGeom prst="rect">
              <a:avLst/>
            </a:prstGeom>
          </p:spPr>
        </p:pic>
        <p:pic>
          <p:nvPicPr>
            <p:cNvPr id="12" name="Picture 11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89D37393-47FE-49DD-B5DB-FFB0445D2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665" y="6831500"/>
              <a:ext cx="3377825" cy="24258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A23807-ABE1-4D58-AAFC-FC8A66375939}"/>
                </a:ext>
              </a:extLst>
            </p:cNvPr>
            <p:cNvSpPr txBox="1"/>
            <p:nvPr/>
          </p:nvSpPr>
          <p:spPr>
            <a:xfrm>
              <a:off x="5145520" y="8585424"/>
              <a:ext cx="1902267" cy="879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CPU</a:t>
              </a:r>
              <a:endParaRPr lang="en-US" sz="900" b="1">
                <a:latin typeface="+mn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2A70B5-0502-4BC8-A9FC-CF8E44BC6C1B}"/>
                </a:ext>
              </a:extLst>
            </p:cNvPr>
            <p:cNvSpPr txBox="1"/>
            <p:nvPr/>
          </p:nvSpPr>
          <p:spPr>
            <a:xfrm>
              <a:off x="7397505" y="8612251"/>
              <a:ext cx="2200956" cy="879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RAM</a:t>
              </a:r>
              <a:endParaRPr lang="en-US" sz="900" b="1"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27D46D-A306-48CC-B970-486486E94831}"/>
                </a:ext>
              </a:extLst>
            </p:cNvPr>
            <p:cNvSpPr txBox="1"/>
            <p:nvPr/>
          </p:nvSpPr>
          <p:spPr>
            <a:xfrm>
              <a:off x="14115867" y="8044422"/>
              <a:ext cx="3054111" cy="1406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Ổ đĩa cứng</a:t>
              </a:r>
              <a:endParaRPr lang="en-US" sz="900" b="1">
                <a:latin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3094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E43B41A9-0EDB-49C8-BBDC-076949DB3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9" y="1615155"/>
            <a:ext cx="1300163" cy="1116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26CC36-70D5-4AFE-9216-475E67CA2C25}"/>
              </a:ext>
            </a:extLst>
          </p:cNvPr>
          <p:cNvSpPr txBox="1"/>
          <p:nvPr/>
        </p:nvSpPr>
        <p:spPr>
          <a:xfrm>
            <a:off x="1718191" y="1806568"/>
            <a:ext cx="3020378" cy="781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Màn hình: </a:t>
            </a: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hiển thị kết quả xử lí thông tin hoặc thông báo tới người dùng máy tính.</a:t>
            </a:r>
            <a:endParaRPr lang="en-US" sz="10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210"/>
              </a:spcAft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→ Các thiết bị ra cơ bản.</a:t>
            </a:r>
            <a:endParaRPr lang="en-US" sz="10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15410-0B7F-49E5-B0B3-C14538162A20}"/>
              </a:ext>
            </a:extLst>
          </p:cNvPr>
          <p:cNvSpPr txBox="1"/>
          <p:nvPr/>
        </p:nvSpPr>
        <p:spPr>
          <a:xfrm>
            <a:off x="272059" y="702514"/>
            <a:ext cx="2719539" cy="781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0019" indent="-150019" algn="just">
              <a:lnSpc>
                <a:spcPct val="150000"/>
              </a:lnSpc>
              <a:spcAft>
                <a:spcPts val="210"/>
              </a:spcAft>
              <a:buFont typeface="Arial" panose="020B0604020202020204" pitchFamily="34" charset="0"/>
              <a:buChar char="•"/>
            </a:pPr>
            <a:r>
              <a:rPr lang="en-US" sz="1000" b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Bàn phím và chuột: </a:t>
            </a: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nhập dữ liệu và điều khiển hoạt động của máy tính</a:t>
            </a:r>
            <a:endParaRPr lang="en-US" sz="10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210"/>
              </a:spcAft>
            </a:pPr>
            <a:r>
              <a:rPr lang="en-US" sz="100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→ Các thiết bị vào cơ bản.</a:t>
            </a:r>
            <a:endParaRPr lang="en-US" sz="100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198CCA0F-571E-4C39-BE5B-A256D6C19C2C}"/>
              </a:ext>
            </a:extLst>
          </p:cNvPr>
          <p:cNvSpPr txBox="1"/>
          <p:nvPr/>
        </p:nvSpPr>
        <p:spPr>
          <a:xfrm>
            <a:off x="377747" y="323353"/>
            <a:ext cx="4045106" cy="248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1"/>
              </a:lnSpc>
            </a:pPr>
            <a:r>
              <a:rPr lang="en-US" sz="1100" b="1">
                <a:latin typeface="+mn-lt"/>
                <a:cs typeface="Arial" panose="020B0604020202020204" pitchFamily="34" charset="0"/>
              </a:rPr>
              <a:t>Máy tính để bàn gồm:</a:t>
            </a:r>
          </a:p>
        </p:txBody>
      </p:sp>
      <p:pic>
        <p:nvPicPr>
          <p:cNvPr id="6" name="Picture 5" descr="A computer mouse and keyboard&#10;&#10;Description automatically generated with low confidence">
            <a:extLst>
              <a:ext uri="{FF2B5EF4-FFF2-40B4-BE49-F238E27FC236}">
                <a16:creationId xmlns:a16="http://schemas.microsoft.com/office/drawing/2014/main" id="{E35CBA02-88BE-4256-8B1D-E4D98EE444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7" b="32767"/>
          <a:stretch/>
        </p:blipFill>
        <p:spPr>
          <a:xfrm>
            <a:off x="2753282" y="665159"/>
            <a:ext cx="1985287" cy="7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77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87F9B365-7975-48B7-8C3F-99197BB59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41992" y="1922804"/>
            <a:ext cx="465107" cy="777534"/>
          </a:xfrm>
          <a:prstGeom prst="rect">
            <a:avLst/>
          </a:prstGeom>
        </p:spPr>
      </p:pic>
      <p:pic>
        <p:nvPicPr>
          <p:cNvPr id="3" name="Picture 21">
            <a:extLst>
              <a:ext uri="{FF2B5EF4-FFF2-40B4-BE49-F238E27FC236}">
                <a16:creationId xmlns:a16="http://schemas.microsoft.com/office/drawing/2014/main" id="{A891F382-CE31-48D8-8CA4-0EED6F13F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55819"/>
            <a:ext cx="1731832" cy="17445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5968A3B-5C85-4D6A-BB50-19AEEC37D591}"/>
              </a:ext>
            </a:extLst>
          </p:cNvPr>
          <p:cNvSpPr/>
          <p:nvPr/>
        </p:nvSpPr>
        <p:spPr>
          <a:xfrm>
            <a:off x="1731832" y="718687"/>
            <a:ext cx="2934173" cy="1029281"/>
          </a:xfrm>
          <a:prstGeom prst="wedgeRoundRectCallout">
            <a:avLst>
              <a:gd name="adj1" fmla="val -63292"/>
              <a:gd name="adj2" fmla="val 38912"/>
              <a:gd name="adj3" fmla="val 16667"/>
            </a:avLst>
          </a:prstGeom>
          <a:solidFill>
            <a:srgbClr val="71A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100">
                <a:solidFill>
                  <a:schemeClr val="tx1"/>
                </a:solidFill>
                <a:cs typeface="Arial" panose="020B0604020202020204" pitchFamily="34" charset="0"/>
              </a:rPr>
              <a:t>Nếu muốn máy tính có khả năng nhận thông tin dạng hình ảnh và dạng âm thanh thì ta phải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275644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45A712-643E-4916-92C9-EEA209A6CD5E}"/>
              </a:ext>
            </a:extLst>
          </p:cNvPr>
          <p:cNvGrpSpPr/>
          <p:nvPr/>
        </p:nvGrpSpPr>
        <p:grpSpPr>
          <a:xfrm>
            <a:off x="317527" y="1548815"/>
            <a:ext cx="4362849" cy="1138211"/>
            <a:chOff x="1035056" y="4977681"/>
            <a:chExt cx="16620376" cy="47827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2F7D13-2167-49F9-88DA-5DE7DC0A13FE}"/>
                </a:ext>
              </a:extLst>
            </p:cNvPr>
            <p:cNvSpPr/>
            <p:nvPr/>
          </p:nvSpPr>
          <p:spPr>
            <a:xfrm>
              <a:off x="1965328" y="5698063"/>
              <a:ext cx="14357344" cy="3341998"/>
            </a:xfrm>
            <a:prstGeom prst="roundRect">
              <a:avLst/>
            </a:prstGeom>
            <a:solidFill>
              <a:srgbClr val="FFE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Aft>
                  <a:spcPts val="210"/>
                </a:spcAft>
              </a:pPr>
              <a:endParaRPr lang="en-US" sz="124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A picture containing electronics, projector&#10;&#10;Description automatically generated">
              <a:extLst>
                <a:ext uri="{FF2B5EF4-FFF2-40B4-BE49-F238E27FC236}">
                  <a16:creationId xmlns:a16="http://schemas.microsoft.com/office/drawing/2014/main" id="{05C38987-DEB4-4275-BA07-19D51130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3889" y="6438900"/>
              <a:ext cx="3321543" cy="3321543"/>
            </a:xfrm>
            <a:prstGeom prst="rect">
              <a:avLst/>
            </a:prstGeom>
          </p:spPr>
        </p:pic>
        <p:pic>
          <p:nvPicPr>
            <p:cNvPr id="5" name="Picture 4" descr="A pair of headphones&#10;&#10;Description automatically generated with medium confidence">
              <a:extLst>
                <a:ext uri="{FF2B5EF4-FFF2-40B4-BE49-F238E27FC236}">
                  <a16:creationId xmlns:a16="http://schemas.microsoft.com/office/drawing/2014/main" id="{9AB1B543-58E5-41AA-A196-B93E4131B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056" y="4977681"/>
              <a:ext cx="2549236" cy="219075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1048309-F67A-40B8-9719-A35E6C1A3CDD}"/>
              </a:ext>
            </a:extLst>
          </p:cNvPr>
          <p:cNvGrpSpPr/>
          <p:nvPr/>
        </p:nvGrpSpPr>
        <p:grpSpPr>
          <a:xfrm>
            <a:off x="219185" y="683281"/>
            <a:ext cx="4309713" cy="915519"/>
            <a:chOff x="834993" y="765487"/>
            <a:chExt cx="15707492" cy="42834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D97B1F0-85A0-4F6E-B9CB-B18DAC3022B1}"/>
                </a:ext>
              </a:extLst>
            </p:cNvPr>
            <p:cNvSpPr/>
            <p:nvPr/>
          </p:nvSpPr>
          <p:spPr>
            <a:xfrm>
              <a:off x="1965327" y="1191060"/>
              <a:ext cx="14357344" cy="3341998"/>
            </a:xfrm>
            <a:prstGeom prst="roundRect">
              <a:avLst/>
            </a:prstGeom>
            <a:solidFill>
              <a:srgbClr val="FFE4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Aft>
                  <a:spcPts val="210"/>
                </a:spcAft>
              </a:pPr>
              <a:endParaRPr lang="en-US" sz="124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picture containing electronics, camera, black, white&#10;&#10;Description automatically generated">
              <a:extLst>
                <a:ext uri="{FF2B5EF4-FFF2-40B4-BE49-F238E27FC236}">
                  <a16:creationId xmlns:a16="http://schemas.microsoft.com/office/drawing/2014/main" id="{5A54B96B-E281-4C4A-AAA4-4E71C229C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78" t="14445" r="15370" b="15925"/>
            <a:stretch/>
          </p:blipFill>
          <p:spPr>
            <a:xfrm>
              <a:off x="834993" y="765487"/>
              <a:ext cx="2260667" cy="21907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40E131-6348-49F6-849D-5CA6C26E1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5240" r="13778" b="1617"/>
            <a:stretch/>
          </p:blipFill>
          <p:spPr>
            <a:xfrm>
              <a:off x="14333889" y="2652223"/>
              <a:ext cx="2208596" cy="239666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825E13-8C82-4564-ADE4-ACB92551B30D}"/>
              </a:ext>
            </a:extLst>
          </p:cNvPr>
          <p:cNvSpPr txBox="1"/>
          <p:nvPr/>
        </p:nvSpPr>
        <p:spPr>
          <a:xfrm>
            <a:off x="1018697" y="1723165"/>
            <a:ext cx="2798314" cy="789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210"/>
              </a:spcAft>
            </a:pPr>
            <a:r>
              <a:rPr lang="en-US" sz="105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Sử dụng loa hoặc bộ tai nghe kèm micro để máy tính để bàn xuất ra và nhận vào thông tin dạng âm thanh.</a:t>
            </a:r>
            <a:endParaRPr lang="en-US" sz="105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D0F140-4341-4C31-A110-A473B778C9F0}"/>
              </a:ext>
            </a:extLst>
          </p:cNvPr>
          <p:cNvSpPr txBox="1"/>
          <p:nvPr/>
        </p:nvSpPr>
        <p:spPr>
          <a:xfrm>
            <a:off x="1206932" y="850484"/>
            <a:ext cx="2562496" cy="542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210"/>
              </a:spcAft>
            </a:pPr>
            <a:r>
              <a:rPr lang="en-US" sz="105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Sử dụng webcam để máy tính để bàn nhận thông tin dạng hình ảnh.</a:t>
            </a:r>
            <a:endParaRPr lang="en-US" sz="105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33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3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Tin học 4.potx" id="{B31132BE-9B1E-4740-8A6C-BEDFD421B589}" vid="{30DA43B8-8E28-426A-8218-D5FF1104A92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Tin học 4.potx" id="{B31132BE-9B1E-4740-8A6C-BEDFD421B589}" vid="{080FC9BA-86F2-46ED-A952-732DCCABEF8F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Công nghệ 6.potx" id="{9FEEEFF5-8124-493B-B0C3-F6F2642525B0}" vid="{205F2644-E347-4C32-B2D6-8EA4ABB308E5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</TotalTime>
  <Words>1714</Words>
  <Application>Microsoft Office PowerPoint</Application>
  <PresentationFormat>Custom</PresentationFormat>
  <Paragraphs>138</Paragraphs>
  <Slides>31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UTM Avo</vt:lpstr>
      <vt:lpstr>Arial</vt:lpstr>
      <vt:lpstr>Calibri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Monkey</dc:creator>
  <dc:description>9Slide.vn</dc:description>
  <cp:lastModifiedBy>Thuynt</cp:lastModifiedBy>
  <cp:revision>22</cp:revision>
  <dcterms:created xsi:type="dcterms:W3CDTF">2023-10-30T08:30:42Z</dcterms:created>
  <dcterms:modified xsi:type="dcterms:W3CDTF">2023-12-13T02:42:00Z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C218FA5D-9F4E-4BF7-9045-1C4622B4AF2F</vt:lpwstr>
  </property>
  <property fmtid="{D5CDD505-2E9C-101B-9397-08002B2CF9AE}" pid="3" name="ArticulatePath">
    <vt:lpwstr>Template_Tin học 3</vt:lpwstr>
  </property>
</Properties>
</file>