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81" r:id="rId4"/>
    <p:sldId id="257" r:id="rId5"/>
    <p:sldId id="287" r:id="rId6"/>
    <p:sldId id="407" r:id="rId7"/>
    <p:sldId id="271" r:id="rId8"/>
    <p:sldId id="408" r:id="rId9"/>
    <p:sldId id="409" r:id="rId10"/>
    <p:sldId id="293" r:id="rId11"/>
    <p:sldId id="435" r:id="rId12"/>
    <p:sldId id="444" r:id="rId13"/>
    <p:sldId id="453" r:id="rId14"/>
    <p:sldId id="454" r:id="rId15"/>
    <p:sldId id="457" r:id="rId16"/>
    <p:sldId id="459" r:id="rId17"/>
    <p:sldId id="424" r:id="rId18"/>
    <p:sldId id="461" r:id="rId19"/>
    <p:sldId id="460" r:id="rId20"/>
    <p:sldId id="390" r:id="rId21"/>
    <p:sldId id="391" r:id="rId22"/>
    <p:sldId id="389" r:id="rId23"/>
    <p:sldId id="392" r:id="rId24"/>
    <p:sldId id="258" r:id="rId25"/>
    <p:sldId id="269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7"/>
    <a:srgbClr val="DBE7C3"/>
    <a:srgbClr val="61A6AB"/>
    <a:srgbClr val="FFFFB3"/>
    <a:srgbClr val="F6F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82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A3419-BDCD-46C7-837C-84EBC2C1BD7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D796A-198F-4B98-9B98-878DC4C51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9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Chọn</a:t>
            </a:r>
            <a:r>
              <a:rPr lang="en-US" baseline="0"/>
              <a:t> đáp án đúng bằng cách tích trực tiếp vào từng ô A, B, C, 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796A-198F-4B98-9B98-878DC4C51E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4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Chọn</a:t>
            </a:r>
            <a:r>
              <a:rPr lang="en-US" baseline="0"/>
              <a:t> đáp án đúng bằng cách tích trực tiếp vào từng ô A, B, C, 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796A-198F-4B98-9B98-878DC4C51E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7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Chọn</a:t>
            </a:r>
            <a:r>
              <a:rPr lang="en-US" baseline="0"/>
              <a:t> đáp án đúng bằng cách tích trực tiếp vào từng ô A, B, C, 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796A-198F-4B98-9B98-878DC4C51E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4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9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7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0.emf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7.svg"/><Relationship Id="rId7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7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7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37.png"/><Relationship Id="rId3" Type="http://schemas.microsoft.com/office/2007/relationships/media" Target="../media/media2.mp3"/><Relationship Id="rId7" Type="http://schemas.openxmlformats.org/officeDocument/2006/relationships/image" Target="../media/image65.png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audio" Target="../media/media1.mp3"/><Relationship Id="rId16" Type="http://schemas.openxmlformats.org/officeDocument/2006/relationships/image" Target="../media/image25.sv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8.png"/><Relationship Id="rId10" Type="http://schemas.openxmlformats.org/officeDocument/2006/relationships/image" Target="../media/image68.png"/><Relationship Id="rId4" Type="http://schemas.openxmlformats.org/officeDocument/2006/relationships/audio" Target="../media/media2.mp3"/><Relationship Id="rId9" Type="http://schemas.openxmlformats.org/officeDocument/2006/relationships/image" Target="../media/image67.png"/><Relationship Id="rId1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37.png"/><Relationship Id="rId3" Type="http://schemas.microsoft.com/office/2007/relationships/media" Target="../media/media2.mp3"/><Relationship Id="rId7" Type="http://schemas.openxmlformats.org/officeDocument/2006/relationships/image" Target="../media/image74.png"/><Relationship Id="rId12" Type="http://schemas.openxmlformats.org/officeDocument/2006/relationships/image" Target="../media/image36.png"/><Relationship Id="rId2" Type="http://schemas.openxmlformats.org/officeDocument/2006/relationships/audio" Target="../media/media1.mp3"/><Relationship Id="rId16" Type="http://schemas.openxmlformats.org/officeDocument/2006/relationships/image" Target="../media/image25.svg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78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0.png"/><Relationship Id="rId10" Type="http://schemas.openxmlformats.org/officeDocument/2006/relationships/image" Target="../media/image77.png"/><Relationship Id="rId4" Type="http://schemas.openxmlformats.org/officeDocument/2006/relationships/audio" Target="../media/media2.mp3"/><Relationship Id="rId9" Type="http://schemas.openxmlformats.org/officeDocument/2006/relationships/image" Target="../media/image76.png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36.png"/><Relationship Id="rId3" Type="http://schemas.microsoft.com/office/2007/relationships/media" Target="../media/media2.mp3"/><Relationship Id="rId7" Type="http://schemas.openxmlformats.org/officeDocument/2006/relationships/image" Target="../media/image25.svg"/><Relationship Id="rId12" Type="http://schemas.openxmlformats.org/officeDocument/2006/relationships/image" Target="../media/image8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83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8.png"/><Relationship Id="rId10" Type="http://schemas.openxmlformats.org/officeDocument/2006/relationships/image" Target="../media/image82.png"/><Relationship Id="rId4" Type="http://schemas.openxmlformats.org/officeDocument/2006/relationships/audio" Target="../media/media2.mp3"/><Relationship Id="rId9" Type="http://schemas.openxmlformats.org/officeDocument/2006/relationships/image" Target="../media/image81.png"/><Relationship Id="rId1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6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8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87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8.png"/><Relationship Id="rId10" Type="http://schemas.openxmlformats.org/officeDocument/2006/relationships/image" Target="../media/image86.png"/><Relationship Id="rId4" Type="http://schemas.openxmlformats.org/officeDocument/2006/relationships/audio" Target="../media/media2.mp3"/><Relationship Id="rId9" Type="http://schemas.openxmlformats.org/officeDocument/2006/relationships/image" Target="../media/image85.png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0.svg"/><Relationship Id="rId7" Type="http://schemas.openxmlformats.org/officeDocument/2006/relationships/image" Target="../media/image98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7.svg"/><Relationship Id="rId4" Type="http://schemas.openxmlformats.org/officeDocument/2006/relationships/image" Target="../media/image42.png"/><Relationship Id="rId9" Type="http://schemas.openxmlformats.org/officeDocument/2006/relationships/image" Target="../media/image3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0.svg"/><Relationship Id="rId7" Type="http://schemas.openxmlformats.org/officeDocument/2006/relationships/image" Target="../media/image41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22.svg"/><Relationship Id="rId5" Type="http://schemas.openxmlformats.org/officeDocument/2006/relationships/image" Target="../media/image102.svg"/><Relationship Id="rId10" Type="http://schemas.openxmlformats.org/officeDocument/2006/relationships/image" Target="../media/image16.png"/><Relationship Id="rId4" Type="http://schemas.openxmlformats.org/officeDocument/2006/relationships/image" Target="../media/image46.png"/><Relationship Id="rId9" Type="http://schemas.openxmlformats.org/officeDocument/2006/relationships/image" Target="../media/image10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22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7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7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6077" flipH="1">
            <a:off x="-2513703" y="1008708"/>
            <a:ext cx="7574623" cy="1049381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937">
            <a:off x="1214750" y="1754191"/>
            <a:ext cx="15921601" cy="6817890"/>
          </a:xfrm>
          <a:prstGeom prst="rect">
            <a:avLst/>
          </a:prstGeom>
          <a:solidFill>
            <a:srgbClr val="468B91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591713" y="2194513"/>
            <a:ext cx="15179279" cy="5996987"/>
          </a:xfrm>
          <a:prstGeom prst="rect">
            <a:avLst/>
          </a:prstGeom>
          <a:solidFill>
            <a:srgbClr val="F6F6E9"/>
          </a:solidFill>
        </p:spPr>
        <p:txBody>
          <a:bodyPr/>
          <a:lstStyle/>
          <a:p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55419">
            <a:off x="537986" y="1822812"/>
            <a:ext cx="2620966" cy="7434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39772">
            <a:off x="15085695" y="7800869"/>
            <a:ext cx="2727911" cy="7737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895279">
            <a:off x="10774707" y="8945693"/>
            <a:ext cx="2038773" cy="190161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944706" y="3312418"/>
            <a:ext cx="14376072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ĐẾN VỚI BÀI HỌC MỚI!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109" y="376648"/>
            <a:ext cx="3081621" cy="30816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2" y="6721009"/>
            <a:ext cx="3206774" cy="281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19155" y="8785934"/>
            <a:ext cx="1294758" cy="1372094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86698" y="8609719"/>
            <a:ext cx="2514600" cy="13295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16240" y="2158539"/>
            <a:ext cx="5102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514407" y="2815709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514407" y="299668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514407" y="345388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514407" y="3711059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9825" algn="l"/>
              </a:tabLst>
            </a:pPr>
            <a:r>
              <a:rPr kumimoji="0" lang="en-US" altLang="vi-V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0" y="2121078"/>
            <a:ext cx="10528438" cy="57656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1385322" y="2158539"/>
            <a:ext cx="7805186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00655" algn="just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tabLst>
                <a:tab pos="3680460" algn="l"/>
              </a:tabLst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0" y="7277100"/>
            <a:ext cx="1524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511118"/>
            <a:ext cx="17373600" cy="9448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9258982">
            <a:off x="13575576" y="8751293"/>
            <a:ext cx="6468953" cy="22332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72601" y="952500"/>
            <a:ext cx="36374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Nhận xét</a:t>
            </a: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: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14400" y="7722885"/>
            <a:ext cx="1384932" cy="1840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0009" y="541844"/>
            <a:ext cx="1533191" cy="133508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729663" y="4032378"/>
            <a:ext cx="5102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endParaRPr lang="en-US" alt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781343" y="4489494"/>
            <a:ext cx="34176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6781343" y="4670469"/>
            <a:ext cx="34176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6781343" y="5127669"/>
            <a:ext cx="34176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6781343" y="5384844"/>
            <a:ext cx="34176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9825" algn="l"/>
              </a:tabLst>
            </a:pPr>
            <a:r>
              <a:rPr kumimoji="0" lang="en-US" altLang="vi-VN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4" name="Picture 3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28907"/>
            <a:ext cx="7010399" cy="43385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620000" y="2574927"/>
                <a:ext cx="12827689" cy="2178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2700655" algn="just">
                  <a:spcBef>
                    <a:spcPts val="300"/>
                  </a:spcBef>
                  <a:spcAft>
                    <a:spcPts val="800"/>
                  </a:spcAft>
                  <a:tabLst>
                    <a:tab pos="3680460" algn="l"/>
                  </a:tabLst>
                </a:pP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Hai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’) 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 xúc ngoài khi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𝑂𝑂</m:t>
                    </m:r>
                    <m:r>
                      <a:rPr lang="vi-VN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’=</m:t>
                    </m:r>
                    <m:r>
                      <a:rPr lang="vi-VN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 xúc trong khi  </a:t>
                </a:r>
                <a14:m>
                  <m:oMath xmlns:m="http://schemas.openxmlformats.org/officeDocument/2006/math">
                    <m:r>
                      <a:rPr lang="vi-VN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𝑂𝑂</m:t>
                    </m:r>
                    <m:r>
                      <a:rPr lang="vi-VN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’=</m:t>
                    </m:r>
                    <m:r>
                      <a:rPr lang="vi-VN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  <m:r>
                      <a:rPr lang="vi-VN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 (</m:t>
                    </m:r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’)</m:t>
                    </m:r>
                  </m:oMath>
                </a14:m>
                <a:endParaRPr lang="vi-VN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574927"/>
                <a:ext cx="12827689" cy="2178684"/>
              </a:xfrm>
              <a:prstGeom prst="rect">
                <a:avLst/>
              </a:prstGeom>
              <a:blipFill>
                <a:blip r:embed="rId7"/>
                <a:stretch>
                  <a:fillRect l="-1901" t="-5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7553976" y="5051668"/>
            <a:ext cx="127068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00655" algn="just">
              <a:spcBef>
                <a:spcPts val="300"/>
              </a:spcBef>
              <a:spcAft>
                <a:spcPts val="800"/>
              </a:spcAft>
              <a:tabLst>
                <a:tab pos="3680460" algn="l"/>
              </a:tabLst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62103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sp>
        <p:nvSpPr>
          <p:cNvPr id="15" name="AutoShape 6"/>
          <p:cNvSpPr/>
          <p:nvPr/>
        </p:nvSpPr>
        <p:spPr>
          <a:xfrm>
            <a:off x="457200" y="532800"/>
            <a:ext cx="17373600" cy="9448800"/>
          </a:xfrm>
          <a:prstGeom prst="rect">
            <a:avLst/>
          </a:prstGeom>
          <a:solidFill>
            <a:srgbClr val="F6F6E9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67465" y="281686"/>
            <a:ext cx="4287847" cy="1023353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468086" y="3314700"/>
            <a:ext cx="10134600" cy="311451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6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6000" b="1" dirty="0">
                <a:solidFill>
                  <a:schemeClr val="tx2"/>
                </a:solidFill>
                <a:cs typeface="Arial" panose="020B0604020202020204" pitchFamily="34" charset="0"/>
              </a:rPr>
              <a:t>ĐƯỜNG TRÒN </a:t>
            </a:r>
            <a:r>
              <a:rPr lang="vi-VN" sz="6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KHÔNG GIAO </a:t>
            </a:r>
            <a:r>
              <a:rPr lang="vi-VN" sz="6000" b="1" dirty="0">
                <a:solidFill>
                  <a:schemeClr val="tx2"/>
                </a:solidFill>
                <a:cs typeface="Arial" panose="020B0604020202020204" pitchFamily="34" charset="0"/>
              </a:rPr>
              <a:t>NHAU</a:t>
            </a:r>
            <a:endParaRPr lang="en-US" sz="6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en-US" sz="6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02686" y="3533619"/>
            <a:ext cx="2971800" cy="28956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</a:t>
            </a:r>
            <a:endParaRPr kumimoji="0" lang="en-US" sz="8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58800" y="5134031"/>
            <a:ext cx="5191069" cy="5191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66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218744" y="455804"/>
            <a:ext cx="17373600" cy="9448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622" y="9208247"/>
            <a:ext cx="1291978" cy="6963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851" y="8478411"/>
            <a:ext cx="646634" cy="1459673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28700"/>
            <a:ext cx="11582400" cy="456330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3668107" y="5797568"/>
            <a:ext cx="1003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vi-VN" alt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3000" y="4991100"/>
            <a:ext cx="1828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7200900"/>
            <a:ext cx="120989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  <a:r>
              <a:rPr lang="en-US" alt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giao </a:t>
            </a:r>
            <a:r>
              <a:rPr lang="en-US" alt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463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19155" y="8785934"/>
            <a:ext cx="1294758" cy="137209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15100" y="419100"/>
            <a:ext cx="5257800" cy="1066158"/>
            <a:chOff x="6515100" y="419100"/>
            <a:chExt cx="5257800" cy="1066158"/>
          </a:xfrm>
        </p:grpSpPr>
        <p:sp>
          <p:nvSpPr>
            <p:cNvPr id="15" name="Round Same Side Corner Rectangle 14"/>
            <p:cNvSpPr/>
            <p:nvPr/>
          </p:nvSpPr>
          <p:spPr>
            <a:xfrm flipV="1">
              <a:off x="6515100" y="419100"/>
              <a:ext cx="5257800" cy="10661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1A6AB"/>
            </a:solidFill>
            <a:ln>
              <a:solidFill>
                <a:srgbClr val="61A6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48500" y="490514"/>
              <a:ext cx="419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</a:t>
              </a:r>
              <a:endParaRPr lang="en-US" sz="5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86698" y="8609719"/>
            <a:ext cx="2514600" cy="13295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16240" y="2158539"/>
            <a:ext cx="5102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endParaRPr lang="en-US" alt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514407" y="2815709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514407" y="299668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514407" y="345388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514407" y="3711059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en-US" altLang="vi-VN" dirty="0">
              <a:solidFill>
                <a:prstClr val="black"/>
              </a:solidFill>
            </a:endParaRPr>
          </a:p>
        </p:txBody>
      </p:sp>
      <p:pic>
        <p:nvPicPr>
          <p:cNvPr id="21" name="Picture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36050"/>
            <a:ext cx="11582400" cy="45633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486891" y="6205034"/>
            <a:ext cx="14173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r>
              <a:rPr lang="vi-VN" altLang="vi-VN" sz="4400" dirty="0">
                <a:latin typeface="+mj-lt"/>
                <a:cs typeface="Arial" panose="020B0604020202020204" pitchFamily="34" charset="0"/>
              </a:rPr>
              <a:t>Người ta còn phân biệt hai trường hợp: Hai đường tròn </a:t>
            </a:r>
            <a:r>
              <a:rPr lang="vi-VN" altLang="vi-VN" sz="4400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ngoài nhau </a:t>
            </a:r>
            <a:r>
              <a:rPr lang="vi-VN" altLang="vi-VN" sz="4400" dirty="0">
                <a:latin typeface="+mj-lt"/>
                <a:cs typeface="Arial" panose="020B0604020202020204" pitchFamily="34" charset="0"/>
              </a:rPr>
              <a:t>(H5.36a) và đường tròn này </a:t>
            </a:r>
            <a:r>
              <a:rPr lang="vi-VN" altLang="vi-VN" sz="4400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đựng</a:t>
            </a:r>
            <a:r>
              <a:rPr lang="vi-VN" altLang="vi-VN" sz="4400" dirty="0">
                <a:latin typeface="+mj-lt"/>
                <a:cs typeface="Arial" panose="020B0604020202020204" pitchFamily="34" charset="0"/>
              </a:rPr>
              <a:t> đường tròn kia (H5.36b)</a:t>
            </a:r>
            <a:r>
              <a:rPr lang="en-US" altLang="vi-VN" sz="4400" dirty="0">
                <a:latin typeface="+mj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001000" y="5448300"/>
            <a:ext cx="1828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9258982">
            <a:off x="14534038" y="9001899"/>
            <a:ext cx="5204176" cy="1796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3001" y="929670"/>
            <a:ext cx="36374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2501" y="636285"/>
            <a:ext cx="983499" cy="130681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36050"/>
            <a:ext cx="11582400" cy="456330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66800" y="5753100"/>
                <a:ext cx="1645920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79825" algn="l"/>
                  </a:tabLst>
                </a:pPr>
                <a:r>
                  <a:rPr lang="vi-VN" altLang="vi-VN" sz="4400" dirty="0">
                    <a:latin typeface="+mj-lt"/>
                    <a:cs typeface="Arial" panose="020B0604020202020204" pitchFamily="34" charset="0"/>
                  </a:rPr>
                  <a:t>- Hai đường tròn </a:t>
                </a:r>
                <a14:m>
                  <m:oMath xmlns:m="http://schemas.openxmlformats.org/officeDocument/2006/math">
                    <m:r>
                      <a:rPr lang="en-US" altLang="vi-VN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vi-VN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vi-VN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vi-VN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vi-VN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vi-VN" sz="440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vi-VN" altLang="vi-VN" sz="4400" dirty="0">
                    <a:latin typeface="+mj-lt"/>
                    <a:cs typeface="Arial" panose="020B0604020202020204" pitchFamily="34" charset="0"/>
                  </a:rPr>
                  <a:t>và</a:t>
                </a:r>
                <a:r>
                  <a:rPr lang="vi-VN" altLang="vi-VN" sz="440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′;</m:t>
                    </m:r>
                    <m:r>
                      <a:rPr lang="vi-VN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’) </m:t>
                    </m:r>
                  </m:oMath>
                </a14:m>
                <a:r>
                  <a:rPr lang="vi-VN" altLang="vi-VN" sz="4400" i="1" dirty="0">
                    <a:latin typeface="+mj-lt"/>
                    <a:cs typeface="Arial" panose="020B0604020202020204" pitchFamily="34" charset="0"/>
                  </a:rPr>
                  <a:t>ngoài nhau khi </a:t>
                </a:r>
                <a14:m>
                  <m:oMath xmlns:m="http://schemas.openxmlformats.org/officeDocument/2006/math">
                    <m:r>
                      <a:rPr lang="en-US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𝑂𝑂</m:t>
                    </m:r>
                    <m:r>
                      <a:rPr lang="en-US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’&gt;</m:t>
                    </m:r>
                    <m:r>
                      <a:rPr lang="en-US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  </m:t>
                    </m:r>
                  </m:oMath>
                </a14:m>
                <a:endParaRPr lang="vi-VN" sz="4400" dirty="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79825" algn="l"/>
                  </a:tabLst>
                </a:pPr>
                <a:r>
                  <a:rPr lang="vi-VN" altLang="vi-VN" sz="4400" dirty="0">
                    <a:latin typeface="+mj-lt"/>
                    <a:cs typeface="Arial" panose="020B0604020202020204" pitchFamily="34" charset="0"/>
                  </a:rPr>
                  <a:t>- Đường tròn </a:t>
                </a:r>
                <a14:m>
                  <m:oMath xmlns:m="http://schemas.openxmlformats.org/officeDocument/2006/math">
                    <m:r>
                      <a:rPr lang="en-US" altLang="vi-VN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vi-VN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vi-VN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vi-VN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vi-VN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altLang="vi-VN" sz="4400" dirty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vi-VN" altLang="vi-VN" sz="4400" i="1" dirty="0">
                    <a:latin typeface="+mj-lt"/>
                    <a:cs typeface="Arial" panose="020B0604020202020204" pitchFamily="34" charset="0"/>
                  </a:rPr>
                  <a:t>đựng</a:t>
                </a:r>
                <a:r>
                  <a:rPr lang="vi-VN" altLang="vi-VN" sz="4400" dirty="0">
                    <a:latin typeface="+mj-lt"/>
                    <a:cs typeface="Arial" panose="020B0604020202020204" pitchFamily="34" charset="0"/>
                  </a:rPr>
                  <a:t> đường tròn</a:t>
                </a:r>
                <a:r>
                  <a:rPr lang="vi-VN" altLang="vi-VN" sz="4400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′;</m:t>
                    </m:r>
                    <m:r>
                      <a:rPr lang="vi-VN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’)</m:t>
                    </m:r>
                  </m:oMath>
                </a14:m>
                <a:r>
                  <a:rPr lang="vi-VN" altLang="vi-VN" sz="4400" dirty="0">
                    <a:latin typeface="+mj-lt"/>
                    <a:cs typeface="Arial" panose="020B0604020202020204" pitchFamily="34" charset="0"/>
                  </a:rPr>
                  <a:t> k</a:t>
                </a:r>
                <a:r>
                  <a:rPr lang="en-US" altLang="vi-VN" sz="4400" dirty="0">
                    <a:latin typeface="+mj-lt"/>
                    <a:cs typeface="Arial" panose="020B0604020202020204" pitchFamily="34" charset="0"/>
                  </a:rPr>
                  <a:t>hi </a:t>
                </a:r>
                <a14:m>
                  <m:oMath xmlns:m="http://schemas.openxmlformats.org/officeDocument/2006/math">
                    <m:r>
                      <a:rPr lang="en-US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𝑂𝑂</m:t>
                    </m:r>
                    <m:r>
                      <a:rPr lang="en-US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’&lt;</m:t>
                    </m:r>
                    <m:r>
                      <a:rPr lang="en-US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vi-VN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  </m:t>
                    </m:r>
                  </m:oMath>
                </a14:m>
                <a:r>
                  <a:rPr lang="vi-VN" altLang="vi-VN" sz="4400" dirty="0">
                    <a:latin typeface="+mj-lt"/>
                    <a:cs typeface="Arial" panose="020B0604020202020204" pitchFamily="34" charset="0"/>
                  </a:rPr>
                  <a:t>và</a:t>
                </a:r>
                <a:r>
                  <a:rPr lang="en-US" altLang="vi-VN" sz="4400" dirty="0"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vi-VN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vi-VN" sz="4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vi-VN" altLang="vi-VN" sz="4400" dirty="0">
                    <a:latin typeface="+mj-lt"/>
                    <a:cs typeface="Arial" panose="020B0604020202020204" pitchFamily="34" charset="0"/>
                  </a:rPr>
                  <a:t>. Đặc biệt khi </a:t>
                </a:r>
                <a14:m>
                  <m:oMath xmlns:m="http://schemas.openxmlformats.org/officeDocument/2006/math">
                    <m:r>
                      <a:rPr lang="vi-VN" altLang="vi-VN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altLang="vi-VN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altLang="vi-VN" sz="4400" dirty="0">
                    <a:latin typeface="+mj-lt"/>
                    <a:cs typeface="Arial" panose="020B0604020202020204" pitchFamily="34" charset="0"/>
                  </a:rPr>
                  <a:t>trùng với </a:t>
                </a:r>
                <a14:m>
                  <m:oMath xmlns:m="http://schemas.openxmlformats.org/officeDocument/2006/math">
                    <m:r>
                      <a:rPr lang="vi-VN" altLang="vi-VN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altLang="vi-VN" sz="4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altLang="vi-VN" sz="4400" dirty="0">
                    <a:latin typeface="+mj-lt"/>
                    <a:cs typeface="Arial" panose="020B0604020202020204" pitchFamily="34" charset="0"/>
                  </a:rPr>
                  <a:t> và thì ta có hai đường tròn đồng tâm.</a:t>
                </a:r>
                <a:r>
                  <a:rPr lang="en-US" altLang="vi-VN" sz="4400" dirty="0">
                    <a:latin typeface="+mj-lt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753100"/>
                <a:ext cx="16459200" cy="2123658"/>
              </a:xfrm>
              <a:prstGeom prst="rect">
                <a:avLst/>
              </a:prstGeom>
              <a:blipFill>
                <a:blip r:embed="rId6"/>
                <a:stretch>
                  <a:fillRect l="-1481" t="-6609" b="-1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001000" y="5372100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320732" y="266700"/>
            <a:ext cx="17373600" cy="944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19155" y="8785934"/>
            <a:ext cx="1294758" cy="137209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32394" y="-20100"/>
            <a:ext cx="6972300" cy="1124979"/>
            <a:chOff x="4800600" y="360279"/>
            <a:chExt cx="6972300" cy="1124979"/>
          </a:xfrm>
        </p:grpSpPr>
        <p:sp>
          <p:nvSpPr>
            <p:cNvPr id="15" name="Round Same Side Corner Rectangle 14"/>
            <p:cNvSpPr/>
            <p:nvPr/>
          </p:nvSpPr>
          <p:spPr>
            <a:xfrm flipV="1">
              <a:off x="4800600" y="419100"/>
              <a:ext cx="6972300" cy="106615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1A6AB"/>
            </a:solidFill>
            <a:ln>
              <a:solidFill>
                <a:srgbClr val="61A6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00600" y="360279"/>
              <a:ext cx="6972300" cy="91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prstClr val="white"/>
                  </a:solidFill>
                  <a:cs typeface="Arial" panose="020B0604020202020204" pitchFamily="34" charset="0"/>
                </a:rPr>
                <a:t>BẢNG TỔNG KẾT</a:t>
              </a:r>
              <a:endParaRPr lang="en-US" sz="5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416240" y="2158539"/>
            <a:ext cx="5102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endParaRPr lang="en-US" alt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514407" y="2815709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514407" y="299668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514407" y="345388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514407" y="3711059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en-US" altLang="vi-VN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30503" y="3825751"/>
            <a:ext cx="8532425" cy="78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endParaRPr lang="en-US" alt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9007532" y="4378482"/>
            <a:ext cx="4160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vi-V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9007532" y="4559457"/>
            <a:ext cx="4160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vi-V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9007532" y="5273832"/>
            <a:ext cx="4160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9825" algn="l"/>
              </a:tabLst>
            </a:pPr>
            <a:r>
              <a:rPr kumimoji="0" lang="en-US" altLang="vi-VN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en-US" altLang="vi-V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4646101"/>
                  </p:ext>
                </p:extLst>
              </p:nvPr>
            </p:nvGraphicFramePr>
            <p:xfrm>
              <a:off x="847718" y="723900"/>
              <a:ext cx="16735666" cy="1005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394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8204">
                      <a:extLst>
                        <a:ext uri="{9D8B030D-6E8A-4147-A177-3AD203B41FA5}">
                          <a16:colId xmlns:a16="http://schemas.microsoft.com/office/drawing/2014/main" val="2013999809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Vị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trí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tương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của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đường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tròn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 </m:t>
                              </m:r>
                            </m:oMath>
                          </a14:m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và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’;</m:t>
                              </m:r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’) (</m:t>
                              </m:r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’)  </m:t>
                              </m:r>
                            </m:oMath>
                          </a14:m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 err="1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44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aseline="0" dirty="0" err="1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ảnh</a:t>
                          </a:r>
                          <a:r>
                            <a:rPr lang="en-US" sz="44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minh </a:t>
                          </a:r>
                          <a:r>
                            <a:rPr lang="en-US" sz="4400" baseline="0" dirty="0" err="1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họa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điểm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chung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Hệ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thức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giữa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𝑂𝑂</m:t>
                              </m:r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’</m:t>
                              </m:r>
                            </m:oMath>
                          </a14:m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với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vi-VN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và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en-US" sz="4400" i="1" dirty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’</m:t>
                              </m:r>
                            </m:oMath>
                          </a14:m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7406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đường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tròn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endParaRPr lang="en-US" sz="4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68046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vi-VN" sz="4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en-US" altLang="vi-VN" sz="4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vi-VN" sz="4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en-US" altLang="vi-VN" sz="4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en-US" altLang="vi-VN" sz="4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68046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vi-VN" sz="40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 </m:t>
                                </m:r>
                                <m:r>
                                  <a:rPr lang="en-US" altLang="vi-VN" sz="4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𝑂𝑂</m:t>
                                </m:r>
                                <m:r>
                                  <a:rPr lang="en-US" altLang="vi-VN" sz="4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en-US" altLang="vi-VN" sz="4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en-US" altLang="vi-VN" sz="4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vi-VN" sz="4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en-US" altLang="vi-VN" sz="40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’   </m:t>
                                </m:r>
                              </m:oMath>
                            </m:oMathPara>
                          </a14:m>
                          <a:endParaRPr lang="vi-VN" sz="4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640375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đường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tròn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tiếp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xúc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Tiếp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xúc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ngoài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Tiếp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xúc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trong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endParaRPr lang="en-US" sz="4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𝑂𝑂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’=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𝑂𝑂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’=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 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en-US" sz="4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834806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đường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tròn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không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giao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indent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 (O)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và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(O’)  ở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ngoài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indent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 (O)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đựng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(O’)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endParaRPr lang="en-US" sz="4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68046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𝑂𝑂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’&lt;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68046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𝑂𝑂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’&lt;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 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vi-VN" sz="4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’</m:t>
                                </m:r>
                              </m:oMath>
                            </m:oMathPara>
                          </a14:m>
                          <a:endParaRPr lang="en-US" sz="44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4646101"/>
                  </p:ext>
                </p:extLst>
              </p:nvPr>
            </p:nvGraphicFramePr>
            <p:xfrm>
              <a:off x="847718" y="723900"/>
              <a:ext cx="16735666" cy="1005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394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38204">
                      <a:extLst>
                        <a:ext uri="{9D8B030D-6E8A-4147-A177-3AD203B41FA5}">
                          <a16:colId xmlns:a16="http://schemas.microsoft.com/office/drawing/2014/main" val="2013999809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43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682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23" t="-6364" r="-239506" b="-28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 err="1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Hình</a:t>
                          </a:r>
                          <a:r>
                            <a:rPr lang="en-US" sz="44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baseline="0" dirty="0" err="1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ảnh</a:t>
                          </a:r>
                          <a:r>
                            <a:rPr lang="en-US" sz="4400" baseline="0" dirty="0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minh </a:t>
                          </a:r>
                          <a:r>
                            <a:rPr lang="en-US" sz="4400" baseline="0" dirty="0" err="1" smtClean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họa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điểm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chung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85273" t="-6364" r="-561" b="-28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4112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đường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tròn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endParaRPr lang="en-US" sz="4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85273" t="-212727" r="-561" b="-4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8224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đường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tròn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tiếp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xúc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Tiếp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xúc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ngoài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Tiếp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xúc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trong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endParaRPr lang="en-US" sz="4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85273" t="-156009" r="-561" b="-136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0"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đường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tròn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không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giao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indent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 (O)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và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(O’)  ở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ngoài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indent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 (O) </a:t>
                          </a:r>
                          <a:r>
                            <a:rPr lang="en-US" sz="4400" dirty="0" err="1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đựng</a:t>
                          </a:r>
                          <a:r>
                            <a:rPr lang="en-US" sz="44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(O’)</a:t>
                          </a:r>
                          <a:endParaRPr lang="vi-VN" sz="44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endParaRPr lang="en-US" sz="4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680460" algn="l"/>
                            </a:tabLst>
                          </a:pPr>
                          <a:r>
                            <a:rPr lang="en-US" sz="4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85273" t="-205273" r="-561" b="-9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485" y="3476868"/>
            <a:ext cx="1766047" cy="1203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437" y="4964862"/>
            <a:ext cx="2078096" cy="1233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3062" y="5611542"/>
            <a:ext cx="1850138" cy="1811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7392" y="7810500"/>
            <a:ext cx="2248095" cy="1150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3800" y="9149650"/>
            <a:ext cx="3067316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9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8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sp>
        <p:nvSpPr>
          <p:cNvPr id="15" name="AutoShape 6"/>
          <p:cNvSpPr/>
          <p:nvPr/>
        </p:nvSpPr>
        <p:spPr>
          <a:xfrm>
            <a:off x="457200" y="532800"/>
            <a:ext cx="17373600" cy="9448800"/>
          </a:xfrm>
          <a:prstGeom prst="rect">
            <a:avLst/>
          </a:prstGeom>
          <a:solidFill>
            <a:srgbClr val="F6F6E9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67465" y="281686"/>
            <a:ext cx="4287847" cy="1023353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468086" y="3314700"/>
            <a:ext cx="10134600" cy="333343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7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DỤNG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02686" y="3533619"/>
            <a:ext cx="2971800" cy="28956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58800" y="5134031"/>
            <a:ext cx="5191069" cy="5191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6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201850" y="723900"/>
            <a:ext cx="17373600" cy="947849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9258982">
            <a:off x="14534038" y="9001899"/>
            <a:ext cx="5204176" cy="1796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600" y="243870"/>
            <a:ext cx="36374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2501" y="636285"/>
            <a:ext cx="983499" cy="130681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1020600"/>
            <a:ext cx="1645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(O; 6 cm)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(O’; 4 cm),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OO’ = 8 cm                 b) OO’ = 2 cm                         c) OO’ = 12 cm</a:t>
            </a:r>
            <a:endParaRPr lang="en-US" alt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500" y="3703713"/>
            <a:ext cx="16459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vi-VN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 + R’ = 6 + 4 = 10 cm, R – R’ = 6 – 4 = 2 cm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cm &lt; 8 cm &lt; 10 cm hay R – R’ &lt; OO’ &lt; R + R’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(O; 6 cm)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(O’; 4 cm)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cm = 2 cm hay OO’ = R – R’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(O, 6 cm)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(O’; 4 cm)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cm &gt; 10 cm hay OO’ &gt; R + R’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(O; 6 cm)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(O’; 4 cm)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0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sp>
        <p:nvSpPr>
          <p:cNvPr id="15" name="AutoShape 6"/>
          <p:cNvSpPr/>
          <p:nvPr/>
        </p:nvSpPr>
        <p:spPr>
          <a:xfrm>
            <a:off x="457200" y="532800"/>
            <a:ext cx="17373600" cy="9448800"/>
          </a:xfrm>
          <a:prstGeom prst="rect">
            <a:avLst/>
          </a:prstGeom>
          <a:solidFill>
            <a:srgbClr val="F6F6E9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67465" y="281686"/>
            <a:ext cx="4287847" cy="1023353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468086" y="3314700"/>
            <a:ext cx="10134600" cy="333343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7000" b="1" i="0" u="none" strike="noStrike" kern="1200" cap="none" spc="0" normalizeH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02686" y="3533619"/>
            <a:ext cx="2971800" cy="28956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5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58800" y="5134031"/>
            <a:ext cx="5191069" cy="5191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3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2153835" y="-1445708"/>
            <a:ext cx="8057164" cy="2781499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562065" y="9105900"/>
            <a:ext cx="1148419" cy="6172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19800" y="427809"/>
            <a:ext cx="6248400" cy="1219200"/>
            <a:chOff x="6019800" y="411480"/>
            <a:chExt cx="6248400" cy="1219200"/>
          </a:xfrm>
        </p:grpSpPr>
        <p:sp>
          <p:nvSpPr>
            <p:cNvPr id="14" name="Round Same Side Corner Rectangle 13"/>
            <p:cNvSpPr/>
            <p:nvPr/>
          </p:nvSpPr>
          <p:spPr>
            <a:xfrm flipH="1" flipV="1">
              <a:off x="6019800" y="411480"/>
              <a:ext cx="6248400" cy="1219200"/>
            </a:xfrm>
            <a:prstGeom prst="round2SameRect">
              <a:avLst>
                <a:gd name="adj1" fmla="val 36667"/>
                <a:gd name="adj2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35251" y="513248"/>
              <a:ext cx="472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609575" y="1797019"/>
            <a:ext cx="17242007" cy="538797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://www.thegioidienmay.vn/Demo2/Anhsp/17000930647343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5" y="6331080"/>
            <a:ext cx="6149068" cy="38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600px-Olympic_rings_squa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736" y="4510416"/>
            <a:ext cx="7342992" cy="734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D72731-4D2C-B5C8-4F68-CC0212FF5A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40" y="2230741"/>
            <a:ext cx="17590642" cy="51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5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2099146" y="410747"/>
                <a:ext cx="16341253" cy="2565701"/>
              </a:xfrm>
              <a:prstGeom prst="roundRect">
                <a:avLst/>
              </a:prstGeom>
              <a:solidFill>
                <a:srgbClr val="FFFFB3"/>
              </a:solidFill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spcBef>
                    <a:spcPts val="240"/>
                  </a:spcBef>
                  <a:spcAft>
                    <a:spcPts val="240"/>
                  </a:spcAft>
                  <a:tabLst>
                    <a:tab pos="228600" algn="l"/>
                    <a:tab pos="1600200" algn="l"/>
                    <a:tab pos="2971800" algn="l"/>
                    <a:tab pos="4343400" algn="l"/>
                  </a:tabLst>
                </a:pPr>
                <a:r>
                  <a:rPr lang="en-US" sz="3600" b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36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1. </a:t>
                </a:r>
                <a:r>
                  <a:rPr lang="vi-VN" alt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đoạn thẳng </a:t>
                </a:r>
                <a14:m>
                  <m:oMath xmlns:m="http://schemas.openxmlformats.org/officeDocument/2006/math">
                    <m:r>
                      <a:rPr lang="vi-VN" alt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𝑂𝐼</m:t>
                    </m:r>
                    <m:r>
                      <a:rPr lang="vi-VN" alt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12 </m:t>
                    </m:r>
                    <m:r>
                      <a:rPr lang="vi-VN" alt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vi-VN" alt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Vẽ các đường tròn </a:t>
                </a:r>
                <a14:m>
                  <m:oMath xmlns:m="http://schemas.openxmlformats.org/officeDocument/2006/math">
                    <m:r>
                      <a:rPr lang="vi-VN" alt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alt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vi-VN" alt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10</m:t>
                    </m:r>
                    <m:r>
                      <a:rPr lang="vi-VN" alt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vi-VN" alt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 (</m:t>
                    </m:r>
                    <m:r>
                      <a:rPr lang="vi-VN" alt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vi-VN" alt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2</m:t>
                    </m:r>
                    <m:r>
                      <a:rPr lang="vi-VN" alt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vi-VN" alt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 </m:t>
                    </m:r>
                  </m:oMath>
                </a14:m>
                <a:endParaRPr lang="vi-VN" altLang="en-US" sz="3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240"/>
                  </a:spcBef>
                  <a:spcAft>
                    <a:spcPts val="240"/>
                  </a:spcAft>
                  <a:tabLst>
                    <a:tab pos="228600" algn="l"/>
                    <a:tab pos="1600200" algn="l"/>
                    <a:tab pos="2971800" algn="l"/>
                    <a:tab pos="4343400" algn="l"/>
                  </a:tabLst>
                </a:pPr>
                <a:r>
                  <a:rPr lang="vi-VN" altLang="en-US" sz="3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vi-VN" alt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 tròn </a:t>
                </a:r>
                <a14:m>
                  <m:oMath xmlns:m="http://schemas.openxmlformats.org/officeDocument/2006/math">
                    <m:r>
                      <a:rPr lang="vi-VN" alt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alt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vi-VN" alt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altLang="en-US" sz="3600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alt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alt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vi-VN" alt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alt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có vị trí tương đối như thế nào với nhau</a:t>
                </a:r>
                <a:r>
                  <a:rPr lang="vi-VN" altLang="en-US" sz="3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alt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146" y="410747"/>
                <a:ext cx="16341253" cy="2565701"/>
              </a:xfrm>
              <a:prstGeom prst="roundRect">
                <a:avLst/>
              </a:prstGeom>
              <a:blipFill rotWithShape="0">
                <a:blip r:embed="rId7"/>
                <a:stretch>
                  <a:fillRect l="-298"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2099148" y="8682731"/>
                <a:ext cx="13868401" cy="1185169"/>
              </a:xfrm>
              <a:prstGeom prst="roundRect">
                <a:avLst/>
              </a:prstGeom>
              <a:solidFill>
                <a:srgbClr val="FFFFB3"/>
              </a:solidFill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vi-VN" sz="39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altLang="en-US" sz="4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alt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tiếp</a:t>
                </a:r>
                <a:r>
                  <a:rPr lang="en-US" alt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xúc</a:t>
                </a:r>
                <a:r>
                  <a:rPr lang="en-US" alt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ngoài</a:t>
                </a:r>
                <a:r>
                  <a:rPr lang="en-US" alt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với</a:t>
                </a:r>
                <a:r>
                  <a:rPr lang="en-US" alt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nhau</a:t>
                </a:r>
                <a:endParaRPr lang="en-US" sz="4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Đáp án đúng">
                <a:extLst>
                  <a:ext uri="{FF2B5EF4-FFF2-40B4-BE49-F238E27FC236}">
                    <a16:creationId xmlns=""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148" y="8682731"/>
                <a:ext cx="13868401" cy="1185169"/>
              </a:xfrm>
              <a:prstGeom prst="roundRect">
                <a:avLst/>
              </a:prstGeom>
              <a:blipFill rotWithShape="0">
                <a:blip r:embed="rId8"/>
                <a:stretch>
                  <a:fillRect l="-965" b="-503"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2099147" y="3449498"/>
                <a:ext cx="13868402" cy="1182433"/>
              </a:xfrm>
              <a:prstGeom prst="roundRect">
                <a:avLst/>
              </a:prstGeom>
              <a:solidFill>
                <a:srgbClr val="FFFFB3"/>
              </a:solidFill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39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</a:t>
                </a:r>
                <a:r>
                  <a:rPr lang="en-US" sz="39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alt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vi-VN" alt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altLang="en-US" sz="36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3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alt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alt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vi-VN" alt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alt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tiếp</a:t>
                </a:r>
                <a:r>
                  <a:rPr lang="en-US" alt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xúc</a:t>
                </a:r>
                <a:r>
                  <a:rPr lang="en-US" alt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trong</a:t>
                </a:r>
                <a:r>
                  <a:rPr lang="en-US" alt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với</a:t>
                </a:r>
                <a:r>
                  <a:rPr lang="en-US" alt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dirty="0" err="1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nhau</a:t>
                </a:r>
                <a:endParaRPr lang="en-US" altLang="en-US" sz="4000" dirty="0">
                  <a:solidFill>
                    <a:prstClr val="black"/>
                  </a:solidFill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147" y="3449498"/>
                <a:ext cx="13868402" cy="1182433"/>
              </a:xfrm>
              <a:prstGeom prst="roundRect">
                <a:avLst/>
              </a:prstGeom>
              <a:blipFill rotWithShape="0">
                <a:blip r:embed="rId9"/>
                <a:stretch>
                  <a:fillRect l="-176"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2159923" y="6872138"/>
                <a:ext cx="13868404" cy="1284491"/>
              </a:xfrm>
              <a:prstGeom prst="roundRect">
                <a:avLst/>
              </a:prstGeom>
              <a:solidFill>
                <a:srgbClr val="FFFFB3"/>
              </a:solidFill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vi-VN" sz="39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:r>
                  <a:rPr lang="vi-VN" altLang="en-US" sz="4000" dirty="0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altLang="en-US" sz="4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alt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không </a:t>
                </a:r>
                <a:r>
                  <a:rPr lang="vi-VN" altLang="en-US" sz="4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giao</a:t>
                </a:r>
                <a:r>
                  <a:rPr lang="pt-BR" altLang="en-US" sz="4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pt-BR" alt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nhau</a:t>
                </a:r>
                <a:endParaRPr lang="en-US" altLang="en-US" sz="4000" dirty="0">
                  <a:solidFill>
                    <a:prstClr val="black"/>
                  </a:solidFill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Đáp án sai 2">
                <a:extLst>
                  <a:ext uri="{FF2B5EF4-FFF2-40B4-BE49-F238E27FC236}">
                    <a16:creationId xmlns=""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923" y="6872138"/>
                <a:ext cx="13868404" cy="1284491"/>
              </a:xfrm>
              <a:prstGeom prst="roundRect">
                <a:avLst/>
              </a:prstGeom>
              <a:blipFill rotWithShape="0">
                <a:blip r:embed="rId10"/>
                <a:stretch>
                  <a:fillRect l="-921"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2099149" y="5038985"/>
                <a:ext cx="13868402" cy="1181714"/>
              </a:xfrm>
              <a:prstGeom prst="roundRect">
                <a:avLst/>
              </a:prstGeom>
              <a:solidFill>
                <a:srgbClr val="FFFFB3"/>
              </a:solidFill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39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B. </a:t>
                </a:r>
                <a14:m>
                  <m:oMath xmlns:m="http://schemas.openxmlformats.org/officeDocument/2006/math"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altLang="en-US" sz="4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vi-VN" alt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pt-BR" altLang="en-US" sz="40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cắt nhau</a:t>
                </a:r>
                <a:endParaRPr lang="en-US" altLang="en-US" sz="4000" dirty="0">
                  <a:solidFill>
                    <a:prstClr val="black"/>
                  </a:solidFill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Đáp án sai 3">
                <a:extLst>
                  <a:ext uri="{FF2B5EF4-FFF2-40B4-BE49-F238E27FC236}">
                    <a16:creationId xmlns=""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149" y="5038985"/>
                <a:ext cx="13868402" cy="1181714"/>
              </a:xfrm>
              <a:prstGeom prst="roundRect">
                <a:avLst/>
              </a:prstGeom>
              <a:blipFill rotWithShape="0">
                <a:blip r:embed="rId11"/>
                <a:stretch>
                  <a:fillRect b="-508"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55558" y="-600206"/>
            <a:ext cx="487363" cy="487363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82362" y="8682731"/>
            <a:ext cx="1226505" cy="10675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08169" y="7070182"/>
            <a:ext cx="1222301" cy="1088958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59000" y="5079160"/>
            <a:ext cx="1222301" cy="1088958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75922" y="3533002"/>
            <a:ext cx="1222301" cy="1088958"/>
          </a:xfrm>
          <a:prstGeom prst="rect">
            <a:avLst/>
          </a:prstGeom>
        </p:spPr>
      </p:pic>
      <p:pic>
        <p:nvPicPr>
          <p:cNvPr id="22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82421" y="-600206"/>
            <a:ext cx="487363" cy="487363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9451401" y="7393049"/>
            <a:ext cx="10289601" cy="5787901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7214241" y="3094064"/>
            <a:ext cx="8541359" cy="48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163996" y="1333500"/>
                <a:ext cx="16080660" cy="2252968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4300" b="1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Câu 2</a:t>
                </a:r>
                <a:r>
                  <a:rPr lang="vi-VN" sz="4300" b="1" dirty="0" smtClean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 Gọi </a:t>
                </a:r>
                <a14:m>
                  <m:oMath xmlns:m="http://schemas.openxmlformats.org/officeDocument/2006/math"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vi-VN" alt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là khoảng cách hai tâm của hai đường tròn </a:t>
                </a:r>
                <a14:m>
                  <m:oMath xmlns:m="http://schemas.openxmlformats.org/officeDocument/2006/math"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vi-VN" alt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′, </m:t>
                    </m:r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vi-VN" altLang="en-US" sz="4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vi-VN" alt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 &lt; </m:t>
                    </m:r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&lt; </m:t>
                    </m:r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lang="vi-VN" alt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). </a:t>
                </a:r>
                <a:r>
                  <a:rPr lang="vi-VN" altLang="en-US" sz="4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Để </a:t>
                </a:r>
                <a14:m>
                  <m:oMath xmlns:m="http://schemas.openxmlformats.org/officeDocument/2006/math"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alt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′) </m:t>
                    </m:r>
                    <m:r>
                      <m:rPr>
                        <m:sty m:val="p"/>
                      </m:rP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ti</m:t>
                    </m:r>
                    <m: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ế</m:t>
                    </m:r>
                    <m:r>
                      <m:rPr>
                        <m:sty m:val="p"/>
                      </m:rPr>
                      <a:rPr lang="vi-VN" alt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</m:t>
                    </m:r>
                  </m:oMath>
                </a14:m>
                <a:r>
                  <a:rPr lang="vi-VN" alt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xúc trong thì</a:t>
                </a:r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96" y="1333500"/>
                <a:ext cx="16080660" cy="2252968"/>
              </a:xfrm>
              <a:prstGeom prst="roundRect">
                <a:avLst/>
              </a:prstGeom>
              <a:blipFill rotWithShape="0">
                <a:blip r:embed="rId7"/>
                <a:stretch>
                  <a:fillRect l="-8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865491" y="4395239"/>
                <a:ext cx="6618425" cy="2271491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4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r</m:t>
                    </m:r>
                  </m:oMath>
                </a14:m>
                <a:endParaRPr lang="en-US" altLang="en-US" sz="4400" dirty="0">
                  <a:solidFill>
                    <a:prstClr val="black"/>
                  </a:solidFill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=""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491" y="4395239"/>
                <a:ext cx="6618425" cy="2271491"/>
              </a:xfrm>
              <a:prstGeom prst="roundRect">
                <a:avLst/>
              </a:prstGeom>
              <a:blipFill rotWithShape="0">
                <a:blip r:embed="rId8"/>
                <a:stretch>
                  <a:fillRect l="-20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715434" y="4395239"/>
                <a:ext cx="6618425" cy="2271491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defRPr/>
                </a:pPr>
                <a:r>
                  <a:rPr lang="en-US" sz="4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&lt; 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r</m:t>
                    </m:r>
                  </m:oMath>
                </a14:m>
                <a:endParaRPr lang="en-US" altLang="en-US" sz="4400" dirty="0">
                  <a:solidFill>
                    <a:prstClr val="black"/>
                  </a:solidFill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434" y="4395239"/>
                <a:ext cx="6618425" cy="2271491"/>
              </a:xfrm>
              <a:prstGeom prst="roundRect">
                <a:avLst/>
              </a:prstGeom>
              <a:blipFill rotWithShape="0">
                <a:blip r:embed="rId9"/>
                <a:stretch>
                  <a:fillRect l="-20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960475" y="7397574"/>
                <a:ext cx="6558883" cy="2271491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340">
                  <a:lnSpc>
                    <a:spcPct val="150000"/>
                  </a:lnSpc>
                  <a:spcBef>
                    <a:spcPts val="240"/>
                  </a:spcBef>
                  <a:spcAft>
                    <a:spcPts val="240"/>
                  </a:spcAft>
                  <a:tabLst>
                    <a:tab pos="228600" algn="l"/>
                    <a:tab pos="1600200" algn="l"/>
                    <a:tab pos="2971800" algn="l"/>
                    <a:tab pos="4343400" algn="l"/>
                  </a:tabLst>
                </a:pPr>
                <a:r>
                  <a:rPr lang="en-US" sz="4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r</m:t>
                    </m:r>
                  </m:oMath>
                </a14:m>
                <a:endParaRPr lang="en-US" altLang="en-US" sz="4400" dirty="0">
                  <a:solidFill>
                    <a:prstClr val="black"/>
                  </a:solidFill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=""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475" y="7397574"/>
                <a:ext cx="6558883" cy="2271491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1715434" y="7397574"/>
                <a:ext cx="6618425" cy="2271491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en-US" sz="4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:r>
                  <a:rPr lang="en-US" sz="4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&gt; 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− </m:t>
                    </m:r>
                    <m:r>
                      <m:rPr>
                        <m:nor/>
                      </m:rP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r</m:t>
                    </m:r>
                  </m:oMath>
                </a14:m>
                <a:endParaRPr lang="en-US" altLang="en-US" sz="4400" dirty="0">
                  <a:solidFill>
                    <a:prstClr val="black"/>
                  </a:solidFill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=""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434" y="7397574"/>
                <a:ext cx="6618425" cy="2271491"/>
              </a:xfrm>
              <a:prstGeom prst="roundRect">
                <a:avLst/>
              </a:prstGeom>
              <a:blipFill rotWithShape="0">
                <a:blip r:embed="rId11"/>
                <a:stretch>
                  <a:fillRect l="-20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55558" y="-600206"/>
            <a:ext cx="487363" cy="48736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57411" y="5449819"/>
            <a:ext cx="1226505" cy="10675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97057" y="8416146"/>
            <a:ext cx="1222301" cy="1088958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1793" y="8416146"/>
            <a:ext cx="1222301" cy="1088958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1792" y="5504490"/>
            <a:ext cx="1222301" cy="1088958"/>
          </a:xfrm>
          <a:prstGeom prst="rect">
            <a:avLst/>
          </a:prstGeom>
        </p:spPr>
      </p:pic>
      <p:pic>
        <p:nvPicPr>
          <p:cNvPr id="2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82421" y="-600206"/>
            <a:ext cx="487363" cy="48736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1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4106870" y="-3924300"/>
            <a:ext cx="8213739" cy="4620228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/>
          </p:cNvPicPr>
          <p:nvPr/>
        </p:nvPicPr>
        <p:blipFill>
          <a:blip r:embed="rId1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249400" y="-3831389"/>
            <a:ext cx="8213739" cy="4620228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1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7620000" y="8888004"/>
            <a:ext cx="8213739" cy="4620228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/>
          </p:cNvPicPr>
          <p:nvPr/>
        </p:nvPicPr>
        <p:blipFill>
          <a:blip r:embed="rId1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0800000">
            <a:off x="17678400" y="8994327"/>
            <a:ext cx="8213739" cy="46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21960" y="8724900"/>
            <a:ext cx="19136809" cy="10764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640946" y="876301"/>
                <a:ext cx="15355024" cy="1752600"/>
              </a:xfrm>
              <a:prstGeom prst="roundRect">
                <a:avLst/>
              </a:prstGeom>
              <a:solidFill>
                <a:srgbClr val="FFFFB3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4300" b="1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Câu </a:t>
                </a:r>
                <a:r>
                  <a:rPr lang="en-US" sz="4300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4300" b="1" dirty="0">
                    <a:solidFill>
                      <a:prstClr val="black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’;</m:t>
                    </m:r>
                    <m:r>
                      <a:rPr lang="en-US" sz="44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𝑂𝑂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 = </m:t>
                    </m:r>
                    <m:r>
                      <a:rPr lang="en-US" sz="4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946" y="876301"/>
                <a:ext cx="15355024" cy="175260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640946" y="3335030"/>
                <a:ext cx="7089970" cy="2341870"/>
              </a:xfrm>
              <a:prstGeom prst="roundRect">
                <a:avLst/>
              </a:prstGeom>
              <a:solidFill>
                <a:srgbClr val="FFFFB3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indent="180340" algn="ctr">
                  <a:lnSpc>
                    <a:spcPct val="150000"/>
                  </a:lnSpc>
                  <a:spcBef>
                    <a:spcPts val="240"/>
                  </a:spcBef>
                  <a:spcAft>
                    <a:spcPts val="240"/>
                  </a:spcAft>
                  <a:tabLst>
                    <a:tab pos="228600" algn="l"/>
                    <a:tab pos="1600200" algn="l"/>
                    <a:tab pos="2971800" algn="l"/>
                    <a:tab pos="4343400" algn="l"/>
                  </a:tabLst>
                </a:pPr>
                <a:r>
                  <a:rPr lang="fi-FI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Đáp án đúng">
                <a:extLst>
                  <a:ext uri="{FF2B5EF4-FFF2-40B4-BE49-F238E27FC236}">
                    <a16:creationId xmlns=""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946" y="3335030"/>
                <a:ext cx="7089970" cy="234187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9906000" y="6383029"/>
                <a:ext cx="7089970" cy="2299193"/>
              </a:xfrm>
              <a:prstGeom prst="roundRect">
                <a:avLst/>
              </a:prstGeom>
              <a:solidFill>
                <a:srgbClr val="FFFFB3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fi-FI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&gt;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6383029"/>
                <a:ext cx="7089970" cy="2299193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640946" y="6383029"/>
                <a:ext cx="7134465" cy="2299193"/>
              </a:xfrm>
              <a:prstGeom prst="roundRect">
                <a:avLst/>
              </a:prstGeom>
              <a:solidFill>
                <a:srgbClr val="FFFFB3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defRPr/>
                </a:pPr>
                <a:r>
                  <a:rPr lang="fi-FI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Đáp án sai 2">
                <a:extLst>
                  <a:ext uri="{FF2B5EF4-FFF2-40B4-BE49-F238E27FC236}">
                    <a16:creationId xmlns=""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946" y="6383029"/>
                <a:ext cx="7134465" cy="2299193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906000" y="3335030"/>
                <a:ext cx="7089970" cy="2341870"/>
              </a:xfrm>
              <a:prstGeom prst="roundRect">
                <a:avLst/>
              </a:prstGeom>
              <a:solidFill>
                <a:srgbClr val="FFFFB3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fi-FI" sz="42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𝑑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vi-VN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𝑟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Đáp án sai 3">
                <a:extLst>
                  <a:ext uri="{FF2B5EF4-FFF2-40B4-BE49-F238E27FC236}">
                    <a16:creationId xmlns=""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3335030"/>
                <a:ext cx="7089970" cy="2341870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55558" y="-600206"/>
            <a:ext cx="487363" cy="487363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8906" y="4291163"/>
            <a:ext cx="1226505" cy="10675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5888" y="7515120"/>
            <a:ext cx="1222301" cy="1088958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73669" y="4321242"/>
            <a:ext cx="1222301" cy="1088958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73669" y="7515120"/>
            <a:ext cx="1222301" cy="1088958"/>
          </a:xfrm>
          <a:prstGeom prst="rect">
            <a:avLst/>
          </a:prstGeom>
        </p:spPr>
      </p:pic>
      <p:pic>
        <p:nvPicPr>
          <p:cNvPr id="3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82421" y="-6002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64079" y="7533278"/>
            <a:ext cx="19136809" cy="10764455"/>
          </a:xfrm>
          <a:prstGeom prst="rect">
            <a:avLst/>
          </a:prstGeom>
        </p:spPr>
      </p:pic>
      <p:sp>
        <p:nvSpPr>
          <p:cNvPr id="1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142225" y="647083"/>
            <a:ext cx="16136101" cy="2788668"/>
          </a:xfrm>
          <a:prstGeom prst="roundRect">
            <a:avLst/>
          </a:prstGeom>
          <a:solidFill>
            <a:srgbClr val="F6F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43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43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vi-VN" sz="43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tiếp xúc nhau thì số điểm chung của hai đường tròn là:</a:t>
            </a:r>
            <a:endParaRPr lang="en-US" alt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852288" y="4119047"/>
                <a:ext cx="7426038" cy="2471617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340" algn="ctr">
                  <a:lnSpc>
                    <a:spcPct val="150000"/>
                  </a:lnSpc>
                  <a:spcBef>
                    <a:spcPts val="240"/>
                  </a:spcBef>
                  <a:spcAft>
                    <a:spcPts val="240"/>
                  </a:spcAft>
                  <a:tabLst>
                    <a:tab pos="228600" algn="l"/>
                    <a:tab pos="1600200" algn="l"/>
                    <a:tab pos="2971800" algn="l"/>
                    <a:tab pos="4343400" algn="l"/>
                  </a:tabLst>
                </a:pPr>
                <a:r>
                  <a:rPr lang="fi-FI" sz="43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=""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288" y="4119047"/>
                <a:ext cx="7426038" cy="2471617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130193" y="4119048"/>
                <a:ext cx="7426038" cy="2471617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150000"/>
                  </a:lnSpc>
                </a:pPr>
                <a:r>
                  <a:rPr lang="fi-FI" sz="43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endParaRPr kumimoji="0" lang="vi-VN" sz="430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93" y="4119048"/>
                <a:ext cx="7426038" cy="2471617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72778" y="7243883"/>
                <a:ext cx="7426038" cy="2471617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i-FI" sz="43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=""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78" y="7243883"/>
                <a:ext cx="7426038" cy="2471617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852288" y="7237867"/>
                <a:ext cx="7426038" cy="2471617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i-FI" sz="43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=""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288" y="7237867"/>
                <a:ext cx="7426038" cy="2471617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55558" y="-677023"/>
            <a:ext cx="487363" cy="48736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83218" y="5214102"/>
            <a:ext cx="1406453" cy="12241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4748" y="8340511"/>
            <a:ext cx="1401631" cy="1248725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2980" y="8340512"/>
            <a:ext cx="1401631" cy="1248725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4747" y="5261499"/>
            <a:ext cx="1401631" cy="1248725"/>
          </a:xfrm>
          <a:prstGeom prst="rect">
            <a:avLst/>
          </a:prstGeom>
        </p:spPr>
      </p:pic>
      <p:pic>
        <p:nvPicPr>
          <p:cNvPr id="2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82421" y="-6770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4889" y="1530239"/>
            <a:ext cx="13106882" cy="113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</a:pPr>
            <a:r>
              <a:rPr lang="en-US" sz="7200" b="1" u="none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6540648" y="70741"/>
            <a:ext cx="3600506" cy="105087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28700" y="3864562"/>
            <a:ext cx="4470386" cy="4936538"/>
            <a:chOff x="1028700" y="3864562"/>
            <a:chExt cx="4470386" cy="4936538"/>
          </a:xfrm>
        </p:grpSpPr>
        <p:sp>
          <p:nvSpPr>
            <p:cNvPr id="4" name="AutoShape 4"/>
            <p:cNvSpPr/>
            <p:nvPr/>
          </p:nvSpPr>
          <p:spPr>
            <a:xfrm rot="101125">
              <a:off x="1028700" y="4119958"/>
              <a:ext cx="4470386" cy="4681142"/>
            </a:xfrm>
            <a:prstGeom prst="rect">
              <a:avLst/>
            </a:prstGeom>
            <a:solidFill>
              <a:srgbClr val="FFCE6D"/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93524">
              <a:off x="2191181" y="3864562"/>
              <a:ext cx="2145424" cy="51203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68176" y="5403143"/>
              <a:ext cx="411916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 học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62700" y="3847779"/>
            <a:ext cx="4470386" cy="4953321"/>
            <a:chOff x="6362700" y="3847779"/>
            <a:chExt cx="4470386" cy="4953321"/>
          </a:xfrm>
        </p:grpSpPr>
        <p:sp>
          <p:nvSpPr>
            <p:cNvPr id="6" name="AutoShape 6"/>
            <p:cNvSpPr/>
            <p:nvPr/>
          </p:nvSpPr>
          <p:spPr>
            <a:xfrm rot="-98493">
              <a:off x="6362700" y="4119958"/>
              <a:ext cx="4470386" cy="4681142"/>
            </a:xfrm>
            <a:prstGeom prst="rect">
              <a:avLst/>
            </a:prstGeom>
            <a:solidFill>
              <a:srgbClr val="FFCE6D"/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91288">
              <a:off x="7618911" y="3847779"/>
              <a:ext cx="1875504" cy="54560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548866" y="5422642"/>
              <a:ext cx="4119160" cy="1738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696699" y="3856784"/>
            <a:ext cx="4470386" cy="4944316"/>
            <a:chOff x="11696699" y="3856784"/>
            <a:chExt cx="4470386" cy="4944316"/>
          </a:xfrm>
        </p:grpSpPr>
        <p:sp>
          <p:nvSpPr>
            <p:cNvPr id="8" name="AutoShape 8"/>
            <p:cNvSpPr/>
            <p:nvPr/>
          </p:nvSpPr>
          <p:spPr>
            <a:xfrm rot="148990">
              <a:off x="11696699" y="4119958"/>
              <a:ext cx="4470386" cy="4681142"/>
            </a:xfrm>
            <a:prstGeom prst="rect">
              <a:avLst/>
            </a:prstGeom>
            <a:solidFill>
              <a:srgbClr val="FFCE6D"/>
            </a:solidFill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66755">
              <a:off x="12859180" y="3856784"/>
              <a:ext cx="2145424" cy="512034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1600752" y="4720165"/>
            <a:ext cx="46298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dirty="0"/>
              <a:t>Chuẩn bị trước </a:t>
            </a:r>
            <a:endParaRPr lang="en-US" sz="3800" b="1" dirty="0"/>
          </a:p>
          <a:p>
            <a:pPr algn="ctr"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95840">
            <a:off x="818535" y="7663985"/>
            <a:ext cx="2016426" cy="1880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7475">
            <a:off x="-4229600" y="4984833"/>
            <a:ext cx="9144144" cy="116418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4650">
            <a:off x="12871252" y="-6056838"/>
            <a:ext cx="7771975" cy="103500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1834594" y="1611292"/>
            <a:ext cx="14699941" cy="7191428"/>
          </a:xfrm>
          <a:prstGeom prst="rect">
            <a:avLst/>
          </a:prstGeom>
          <a:solidFill>
            <a:srgbClr val="FFCE6D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2133600" y="1870280"/>
            <a:ext cx="14111322" cy="6695254"/>
          </a:xfrm>
          <a:prstGeom prst="rect">
            <a:avLst/>
          </a:prstGeom>
          <a:solidFill>
            <a:srgbClr val="F6F6E9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869364" y="3042100"/>
            <a:ext cx="146304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THEO DÕI BÀI GIẢNG!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110">
            <a:off x="-1527793" y="-7744881"/>
            <a:ext cx="7211280" cy="8973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7071">
            <a:off x="13776348" y="9564071"/>
            <a:ext cx="3752093" cy="10915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58108">
            <a:off x="8443332" y="8050697"/>
            <a:ext cx="1505652" cy="566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476">
            <a:off x="10698579" y="676134"/>
            <a:ext cx="7519974" cy="907014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600200" y="1208963"/>
            <a:ext cx="14630400" cy="8004490"/>
          </a:xfrm>
          <a:prstGeom prst="rect">
            <a:avLst/>
          </a:prstGeom>
          <a:solidFill>
            <a:srgbClr val="F6F6E9"/>
          </a:solid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371600" y="952500"/>
            <a:ext cx="1294758" cy="1372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61544" y="7986232"/>
            <a:ext cx="1294758" cy="13720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80462" y="2015359"/>
            <a:ext cx="12725401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CHƯƠNG </a:t>
            </a:r>
            <a:r>
              <a:rPr lang="vi-VN" sz="54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V. ĐƯỜNG TRÒN</a:t>
            </a:r>
            <a:endParaRPr lang="vi-VN" sz="54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1" y="7855343"/>
            <a:ext cx="3183749" cy="22276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2800" y="3969509"/>
            <a:ext cx="122633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72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 TRÍ TƯƠNG ĐỐI CỦA HAI ĐƯỜNG TRÒN</a:t>
            </a:r>
            <a:endParaRPr lang="en-US" sz="7200" b="1" kern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928048"/>
            <a:ext cx="7050775" cy="64909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926574">
            <a:off x="830593" y="7925701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52600" y="3542191"/>
            <a:ext cx="579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632979" y="-21853"/>
            <a:ext cx="7752726" cy="3116648"/>
            <a:chOff x="9144000" y="1901348"/>
            <a:chExt cx="7752726" cy="3054047"/>
          </a:xfrm>
        </p:grpSpPr>
        <p:sp>
          <p:nvSpPr>
            <p:cNvPr id="3" name="AutoShape 3"/>
            <p:cNvSpPr/>
            <p:nvPr/>
          </p:nvSpPr>
          <p:spPr>
            <a:xfrm>
              <a:off x="9144000" y="1901348"/>
              <a:ext cx="7752726" cy="3054047"/>
            </a:xfrm>
            <a:prstGeom prst="rect">
              <a:avLst/>
            </a:prstGeom>
            <a:solidFill>
              <a:srgbClr val="61A6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7"/>
            <p:cNvSpPr/>
            <p:nvPr/>
          </p:nvSpPr>
          <p:spPr>
            <a:xfrm>
              <a:off x="9144000" y="1901348"/>
              <a:ext cx="7752726" cy="1112641"/>
            </a:xfrm>
            <a:prstGeom prst="rect">
              <a:avLst/>
            </a:prstGeom>
            <a:solidFill>
              <a:srgbClr val="FFCE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626054" y="2400094"/>
              <a:ext cx="6788617" cy="539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6000" b="1" dirty="0">
                  <a:solidFill>
                    <a:srgbClr val="291B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50874" y="3373827"/>
              <a:ext cx="6563797" cy="814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vi-VN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 TRÒN CẮT NHAU</a:t>
              </a:r>
              <a:endPara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62000" y="647700"/>
            <a:ext cx="3505200" cy="2821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" name="Group 22"/>
          <p:cNvGrpSpPr/>
          <p:nvPr/>
        </p:nvGrpSpPr>
        <p:grpSpPr>
          <a:xfrm>
            <a:off x="9712035" y="3352849"/>
            <a:ext cx="7752726" cy="3116648"/>
            <a:chOff x="9144000" y="1901348"/>
            <a:chExt cx="7752726" cy="3054047"/>
          </a:xfrm>
        </p:grpSpPr>
        <p:sp>
          <p:nvSpPr>
            <p:cNvPr id="24" name="AutoShape 3"/>
            <p:cNvSpPr/>
            <p:nvPr/>
          </p:nvSpPr>
          <p:spPr>
            <a:xfrm>
              <a:off x="9144000" y="1901348"/>
              <a:ext cx="7752726" cy="3054047"/>
            </a:xfrm>
            <a:prstGeom prst="rect">
              <a:avLst/>
            </a:prstGeom>
            <a:solidFill>
              <a:srgbClr val="61A6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7"/>
            <p:cNvSpPr/>
            <p:nvPr/>
          </p:nvSpPr>
          <p:spPr>
            <a:xfrm>
              <a:off x="9144000" y="1901348"/>
              <a:ext cx="7752726" cy="1112641"/>
            </a:xfrm>
            <a:prstGeom prst="rect">
              <a:avLst/>
            </a:prstGeom>
            <a:solidFill>
              <a:srgbClr val="FFCE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8"/>
            <p:cNvSpPr txBox="1"/>
            <p:nvPr/>
          </p:nvSpPr>
          <p:spPr>
            <a:xfrm>
              <a:off x="9626054" y="2400094"/>
              <a:ext cx="6788617" cy="539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6000" b="1">
                  <a:solidFill>
                    <a:srgbClr val="291B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60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516724" y="3532217"/>
              <a:ext cx="7136198" cy="8121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vi-VN" sz="3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ĐƯỜNG TRÒN </a:t>
              </a:r>
              <a:r>
                <a:rPr lang="vi-VN" sz="32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TIẾP XÚC </a:t>
              </a:r>
              <a:r>
                <a:rPr lang="vi-VN" sz="3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NHAU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632979" y="6757326"/>
            <a:ext cx="8045421" cy="3116648"/>
            <a:chOff x="9044162" y="1901348"/>
            <a:chExt cx="8045421" cy="3054047"/>
          </a:xfrm>
        </p:grpSpPr>
        <p:sp>
          <p:nvSpPr>
            <p:cNvPr id="19" name="AutoShape 3"/>
            <p:cNvSpPr/>
            <p:nvPr/>
          </p:nvSpPr>
          <p:spPr>
            <a:xfrm>
              <a:off x="9144000" y="1901348"/>
              <a:ext cx="7752726" cy="3054047"/>
            </a:xfrm>
            <a:prstGeom prst="rect">
              <a:avLst/>
            </a:prstGeom>
            <a:solidFill>
              <a:srgbClr val="61A6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7"/>
            <p:cNvSpPr/>
            <p:nvPr/>
          </p:nvSpPr>
          <p:spPr>
            <a:xfrm>
              <a:off x="9144000" y="1901348"/>
              <a:ext cx="7752726" cy="1112641"/>
            </a:xfrm>
            <a:prstGeom prst="rect">
              <a:avLst/>
            </a:prstGeom>
            <a:solidFill>
              <a:srgbClr val="FFCE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8"/>
            <p:cNvSpPr txBox="1"/>
            <p:nvPr/>
          </p:nvSpPr>
          <p:spPr>
            <a:xfrm>
              <a:off x="9626054" y="2400094"/>
              <a:ext cx="6788617" cy="539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6000" b="1" dirty="0" smtClean="0">
                  <a:solidFill>
                    <a:srgbClr val="291B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60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044162" y="3438065"/>
              <a:ext cx="8045421" cy="814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vi-VN" sz="3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ĐƯỜNG TRÒN </a:t>
              </a:r>
              <a:r>
                <a:rPr lang="vi-VN" sz="32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KHÔNG GIAO </a:t>
              </a:r>
              <a:r>
                <a:rPr lang="vi-VN" sz="3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NHAU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sp>
        <p:nvSpPr>
          <p:cNvPr id="15" name="AutoShape 6"/>
          <p:cNvSpPr/>
          <p:nvPr/>
        </p:nvSpPr>
        <p:spPr>
          <a:xfrm>
            <a:off x="457200" y="571500"/>
            <a:ext cx="17373600" cy="9448800"/>
          </a:xfrm>
          <a:prstGeom prst="rect">
            <a:avLst/>
          </a:prstGeom>
          <a:solidFill>
            <a:srgbClr val="F6F6E9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67465" y="281686"/>
            <a:ext cx="4287847" cy="1023353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468086" y="3314700"/>
            <a:ext cx="10134600" cy="333343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7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TRÒN CẮT NHAU</a:t>
            </a:r>
            <a:endParaRPr lang="en-US" sz="7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02686" y="3533619"/>
            <a:ext cx="2971800" cy="28956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58800" y="5134031"/>
            <a:ext cx="5191069" cy="5191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50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219155" y="8785934"/>
            <a:ext cx="1294758" cy="1372094"/>
          </a:xfrm>
          <a:prstGeom prst="rect">
            <a:avLst/>
          </a:prstGeom>
        </p:spPr>
      </p:pic>
      <p:sp>
        <p:nvSpPr>
          <p:cNvPr id="15" name="Round Same Side Corner Rectangle 14"/>
          <p:cNvSpPr/>
          <p:nvPr/>
        </p:nvSpPr>
        <p:spPr>
          <a:xfrm flipV="1">
            <a:off x="6515100" y="419100"/>
            <a:ext cx="5257800" cy="10661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1A6AB"/>
          </a:solidFill>
          <a:ln>
            <a:solidFill>
              <a:srgbClr val="61A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95623" y="7860030"/>
            <a:ext cx="4035177" cy="21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81797" y="2969446"/>
            <a:ext cx="98679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679825" algn="l"/>
              </a:tabLst>
            </a:pP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8910" y="542738"/>
            <a:ext cx="1530533" cy="21981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125" y="3314700"/>
            <a:ext cx="4958975" cy="337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9258982">
            <a:off x="14534038" y="9001899"/>
            <a:ext cx="5204176" cy="1796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3001" y="929670"/>
            <a:ext cx="36374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xét:</a:t>
            </a:r>
            <a:endParaRPr lang="en-US" sz="4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428119" y="6501671"/>
                <a:ext cx="13599043" cy="1938992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altLang="vi-VN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alt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vi-VN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vi-VN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vi-VN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vi-VN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vi-VN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altLang="vi-VN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altLang="vi-VN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altLang="vi-VN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′;</m:t>
                    </m:r>
                    <m:r>
                      <a:rPr lang="vi-VN" altLang="vi-VN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vi-VN" altLang="vi-VN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’) </m:t>
                    </m:r>
                    <m:r>
                      <a:rPr lang="en-US" altLang="vi-VN" sz="40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vi-VN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 </a:t>
                </a:r>
                <a:r>
                  <a:rPr lang="en-US" altLang="vi-VN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altLang="vi-VN" sz="40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vi-VN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vi-VN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vi-VN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vi-VN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’&lt; </m:t>
                      </m:r>
                      <m:r>
                        <a:rPr lang="en-US" altLang="vi-VN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𝑂𝑂</m:t>
                      </m:r>
                      <m:r>
                        <a:rPr lang="en-US" altLang="vi-VN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’&lt;</m:t>
                      </m:r>
                      <m:r>
                        <a:rPr lang="en-US" altLang="vi-VN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vi-VN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vi-VN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vi-VN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’  ( </m:t>
                      </m:r>
                      <m:r>
                        <a:rPr lang="vi-VN" altLang="vi-VN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vi-VN" altLang="vi-VN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vi-VN" altLang="vi-VN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vi-VN" altLang="vi-VN" sz="4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’) </m:t>
                      </m:r>
                    </m:oMath>
                  </m:oMathPara>
                </a14:m>
                <a:endParaRPr lang="vi-VN" sz="4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119" y="6501671"/>
                <a:ext cx="13599043" cy="1938992"/>
              </a:xfrm>
              <a:prstGeom prst="rect">
                <a:avLst/>
              </a:prstGeom>
              <a:blipFill>
                <a:blip r:embed="rId4"/>
                <a:stretch>
                  <a:fillRect l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2501" y="636285"/>
            <a:ext cx="983499" cy="1306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2933700"/>
            <a:ext cx="4958975" cy="337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sp>
        <p:nvSpPr>
          <p:cNvPr id="15" name="AutoShape 6"/>
          <p:cNvSpPr/>
          <p:nvPr/>
        </p:nvSpPr>
        <p:spPr>
          <a:xfrm>
            <a:off x="457200" y="532800"/>
            <a:ext cx="17373600" cy="9448800"/>
          </a:xfrm>
          <a:prstGeom prst="rect">
            <a:avLst/>
          </a:prstGeom>
          <a:solidFill>
            <a:srgbClr val="F6F6E9"/>
          </a:solidFill>
        </p:spPr>
        <p:txBody>
          <a:bodyPr/>
          <a:lstStyle/>
          <a:p>
            <a:endParaRPr lang="en-US"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67465" y="281686"/>
            <a:ext cx="4287847" cy="1023353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468086" y="3314700"/>
            <a:ext cx="10134600" cy="311451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6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6000" b="1" dirty="0">
                <a:solidFill>
                  <a:schemeClr val="tx2"/>
                </a:solidFill>
                <a:cs typeface="Arial" panose="020B0604020202020204" pitchFamily="34" charset="0"/>
              </a:rPr>
              <a:t>ĐƯỜNG TRÒN </a:t>
            </a:r>
            <a:r>
              <a:rPr lang="vi-VN" sz="60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TIẾP XÚC </a:t>
            </a:r>
            <a:r>
              <a:rPr lang="vi-VN" sz="6000" b="1" dirty="0">
                <a:solidFill>
                  <a:schemeClr val="tx2"/>
                </a:solidFill>
                <a:cs typeface="Arial" panose="020B0604020202020204" pitchFamily="34" charset="0"/>
              </a:rPr>
              <a:t>NHAU</a:t>
            </a:r>
            <a:endParaRPr lang="en-US" sz="6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en-US" sz="6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602686" y="3533619"/>
            <a:ext cx="2971800" cy="28956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58800" y="5134031"/>
            <a:ext cx="5191069" cy="5191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88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533400" y="571500"/>
            <a:ext cx="17373600" cy="9448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622" y="9208247"/>
            <a:ext cx="1291978" cy="6963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851" y="8478411"/>
            <a:ext cx="646634" cy="145967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96433"/>
            <a:ext cx="14051619" cy="6733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471434" y="7708970"/>
            <a:ext cx="82317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vi-VN" alt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20200" y="6591300"/>
            <a:ext cx="2057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7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5633</TotalTime>
  <Words>1065</Words>
  <Application>Microsoft Office PowerPoint</Application>
  <PresentationFormat>Custom</PresentationFormat>
  <Paragraphs>125</Paragraphs>
  <Slides>25</Slides>
  <Notes>3</Notes>
  <HiddenSlides>1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Tahoma</vt:lpstr>
      <vt:lpstr>Cambria Math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Tuan Anh Mobile</cp:lastModifiedBy>
  <cp:revision>247</cp:revision>
  <dcterms:created xsi:type="dcterms:W3CDTF">2006-08-16T00:00:00Z</dcterms:created>
  <dcterms:modified xsi:type="dcterms:W3CDTF">2024-11-21T03:22:42Z</dcterms:modified>
  <dc:identifier>DAFARKD_w7U</dc:identifier>
</cp:coreProperties>
</file>