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320" r:id="rId9"/>
    <p:sldId id="281" r:id="rId10"/>
    <p:sldId id="321" r:id="rId11"/>
    <p:sldId id="282" r:id="rId12"/>
    <p:sldId id="272" r:id="rId13"/>
    <p:sldId id="263" r:id="rId14"/>
    <p:sldId id="275" r:id="rId15"/>
    <p:sldId id="323" r:id="rId16"/>
    <p:sldId id="322" r:id="rId17"/>
    <p:sldId id="311" r:id="rId18"/>
    <p:sldId id="285" r:id="rId19"/>
    <p:sldId id="314" r:id="rId20"/>
    <p:sldId id="305" r:id="rId21"/>
    <p:sldId id="271" r:id="rId22"/>
    <p:sldId id="324" r:id="rId23"/>
    <p:sldId id="267" r:id="rId24"/>
    <p:sldId id="299" r:id="rId25"/>
    <p:sldId id="300" r:id="rId26"/>
    <p:sldId id="301" r:id="rId27"/>
    <p:sldId id="302" r:id="rId28"/>
    <p:sldId id="303" r:id="rId29"/>
    <p:sldId id="264" r:id="rId30"/>
    <p:sldId id="326" r:id="rId31"/>
    <p:sldId id="290" r:id="rId32"/>
    <p:sldId id="327" r:id="rId33"/>
    <p:sldId id="291" r:id="rId34"/>
    <p:sldId id="292" r:id="rId35"/>
    <p:sldId id="328" r:id="rId36"/>
    <p:sldId id="329" r:id="rId37"/>
    <p:sldId id="330" r:id="rId38"/>
    <p:sldId id="295" r:id="rId39"/>
    <p:sldId id="296" r:id="rId40"/>
    <p:sldId id="315" r:id="rId41"/>
    <p:sldId id="331" r:id="rId42"/>
    <p:sldId id="269" r:id="rId43"/>
    <p:sldId id="265" r:id="rId44"/>
  </p:sldIdLst>
  <p:sldSz cx="18288000" cy="10287000"/>
  <p:notesSz cx="6858000" cy="9144000"/>
  <p:embeddedFontLst>
    <p:embeddedFont>
      <p:font typeface="Cambria Math" panose="02040503050406030204" pitchFamily="18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7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ED73-7134-4C02-9610-867CD65FDC8E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0BD7-2E75-484D-8AF8-F23D9C66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3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28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9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6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0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7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5.png"/><Relationship Id="rId36" Type="http://schemas.openxmlformats.org/officeDocument/2006/relationships/image" Target="../media/image575.sv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6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2" Type="http://schemas.openxmlformats.org/officeDocument/2006/relationships/image" Target="../media/image50.png"/><Relationship Id="rId3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Relationship Id="rId32" Type="http://schemas.openxmlformats.org/officeDocument/2006/relationships/image" Target="../media/image53.png"/><Relationship Id="rId28" Type="http://schemas.openxmlformats.org/officeDocument/2006/relationships/image" Target="../media/image15.png"/><Relationship Id="rId31" Type="http://schemas.openxmlformats.org/officeDocument/2006/relationships/image" Target="../media/image52.png"/><Relationship Id="rId27" Type="http://schemas.openxmlformats.org/officeDocument/2006/relationships/image" Target="../media/image90.svg"/><Relationship Id="rId30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8.svg"/><Relationship Id="rId7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4.svg"/><Relationship Id="rId10" Type="http://schemas.openxmlformats.org/officeDocument/2006/relationships/image" Target="../media/image146.svg"/><Relationship Id="rId4" Type="http://schemas.openxmlformats.org/officeDocument/2006/relationships/image" Target="../media/image31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59.png"/><Relationship Id="rId17" Type="http://schemas.microsoft.com/office/2007/relationships/hdphoto" Target="../media/hdphoto1.wdp"/><Relationship Id="rId2" Type="http://schemas.openxmlformats.org/officeDocument/2006/relationships/image" Target="../media/image58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0.png"/><Relationship Id="rId19" Type="http://schemas.openxmlformats.org/officeDocument/2006/relationships/image" Target="../media/image60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7" Type="http://schemas.openxmlformats.org/officeDocument/2006/relationships/image" Target="../media/image61.png"/><Relationship Id="rId2" Type="http://schemas.openxmlformats.org/officeDocument/2006/relationships/image" Target="../media/image58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7" Type="http://schemas.openxmlformats.org/officeDocument/2006/relationships/image" Target="../media/image63.png"/><Relationship Id="rId2" Type="http://schemas.openxmlformats.org/officeDocument/2006/relationships/image" Target="../media/image5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60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64.png"/><Relationship Id="rId17" Type="http://schemas.openxmlformats.org/officeDocument/2006/relationships/image" Target="../media/image82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9.png"/><Relationship Id="rId19" Type="http://schemas.openxmlformats.org/officeDocument/2006/relationships/image" Target="../media/image65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3" Type="http://schemas.openxmlformats.org/officeDocument/2006/relationships/image" Target="../media/image67.png"/><Relationship Id="rId17" Type="http://schemas.openxmlformats.org/officeDocument/2006/relationships/image" Target="../media/image82.svg"/><Relationship Id="rId7" Type="http://schemas.openxmlformats.org/officeDocument/2006/relationships/image" Target="../media/image6.svg"/><Relationship Id="rId2" Type="http://schemas.openxmlformats.org/officeDocument/2006/relationships/image" Target="../media/image66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2.svg"/><Relationship Id="rId21" Type="http://schemas.openxmlformats.org/officeDocument/2006/relationships/image" Target="../media/image73.png"/><Relationship Id="rId2" Type="http://schemas.openxmlformats.org/officeDocument/2006/relationships/image" Target="../media/image5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1.png"/><Relationship Id="rId1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sv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37" Type="http://schemas.openxmlformats.org/officeDocument/2006/relationships/image" Target="../media/image360.svg"/><Relationship Id="rId5" Type="http://schemas.openxmlformats.org/officeDocument/2006/relationships/image" Target="../media/image36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7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4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7.png"/><Relationship Id="rId21" Type="http://schemas.microsoft.com/office/2007/relationships/hdphoto" Target="../media/hdphoto1.wdp"/><Relationship Id="rId17" Type="http://schemas.openxmlformats.org/officeDocument/2006/relationships/image" Target="../media/image76.svg"/><Relationship Id="rId25" Type="http://schemas.openxmlformats.org/officeDocument/2006/relationships/image" Target="../media/image82.png"/><Relationship Id="rId2" Type="http://schemas.openxmlformats.org/officeDocument/2006/relationships/image" Target="../media/image75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openxmlformats.org/officeDocument/2006/relationships/image" Target="../media/image14.svg"/><Relationship Id="rId23" Type="http://schemas.openxmlformats.org/officeDocument/2006/relationships/image" Target="../media/image80.png"/><Relationship Id="rId19" Type="http://schemas.openxmlformats.org/officeDocument/2006/relationships/image" Target="../media/image78.png"/><Relationship Id="rId4" Type="http://schemas.openxmlformats.org/officeDocument/2006/relationships/image" Target="../media/image66.svg"/><Relationship Id="rId9" Type="http://schemas.openxmlformats.org/officeDocument/2006/relationships/image" Target="../media/image72.svg"/><Relationship Id="rId22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7.png"/><Relationship Id="rId21" Type="http://schemas.microsoft.com/office/2007/relationships/hdphoto" Target="../media/hdphoto1.wdp"/><Relationship Id="rId17" Type="http://schemas.openxmlformats.org/officeDocument/2006/relationships/image" Target="../media/image76.svg"/><Relationship Id="rId2" Type="http://schemas.openxmlformats.org/officeDocument/2006/relationships/image" Target="../media/image75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15" Type="http://schemas.openxmlformats.org/officeDocument/2006/relationships/image" Target="../media/image14.svg"/><Relationship Id="rId19" Type="http://schemas.openxmlformats.org/officeDocument/2006/relationships/image" Target="../media/image78.png"/><Relationship Id="rId4" Type="http://schemas.openxmlformats.org/officeDocument/2006/relationships/image" Target="../media/image66.svg"/><Relationship Id="rId9" Type="http://schemas.openxmlformats.org/officeDocument/2006/relationships/image" Target="../media/image72.svg"/><Relationship Id="rId22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.png"/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Relationship Id="rId5" Type="http://schemas.openxmlformats.org/officeDocument/2006/relationships/image" Target="../media/image49.png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6.svg"/><Relationship Id="rId15" Type="http://schemas.openxmlformats.org/officeDocument/2006/relationships/image" Target="../media/image91.png"/><Relationship Id="rId4" Type="http://schemas.openxmlformats.org/officeDocument/2006/relationships/image" Target="../media/image28.png"/><Relationship Id="rId1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6.svg"/><Relationship Id="rId15" Type="http://schemas.openxmlformats.org/officeDocument/2006/relationships/image" Target="../media/image92.png"/><Relationship Id="rId4" Type="http://schemas.openxmlformats.org/officeDocument/2006/relationships/image" Target="../media/image28.png"/><Relationship Id="rId1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3" Type="http://schemas.openxmlformats.org/officeDocument/2006/relationships/image" Target="../media/image15.png"/><Relationship Id="rId12" Type="http://schemas.openxmlformats.org/officeDocument/2006/relationships/image" Target="../media/image94.png"/><Relationship Id="rId17" Type="http://schemas.openxmlformats.org/officeDocument/2006/relationships/image" Target="../media/image96.png"/><Relationship Id="rId2" Type="http://schemas.openxmlformats.org/officeDocument/2006/relationships/image" Target="../media/image93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95.png"/><Relationship Id="rId14" Type="http://schemas.openxmlformats.org/officeDocument/2006/relationships/image" Target="../media/image74.svg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8.png"/><Relationship Id="rId3" Type="http://schemas.openxmlformats.org/officeDocument/2006/relationships/image" Target="../media/image15.png"/><Relationship Id="rId12" Type="http://schemas.openxmlformats.org/officeDocument/2006/relationships/image" Target="../media/image94.png"/><Relationship Id="rId17" Type="http://schemas.openxmlformats.org/officeDocument/2006/relationships/image" Target="../media/image96.png"/><Relationship Id="rId2" Type="http://schemas.openxmlformats.org/officeDocument/2006/relationships/image" Target="../media/image93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95.png"/><Relationship Id="rId14" Type="http://schemas.openxmlformats.org/officeDocument/2006/relationships/image" Target="../media/image7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1.png"/><Relationship Id="rId7" Type="http://schemas.openxmlformats.org/officeDocument/2006/relationships/image" Target="../media/image70.svg"/><Relationship Id="rId12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9.png"/><Relationship Id="rId7" Type="http://schemas.openxmlformats.org/officeDocument/2006/relationships/image" Target="../media/image70.svg"/><Relationship Id="rId12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46.svg"/><Relationship Id="rId15" Type="http://schemas.openxmlformats.org/officeDocument/2006/relationships/image" Target="../media/image107.png"/><Relationship Id="rId4" Type="http://schemas.openxmlformats.org/officeDocument/2006/relationships/image" Target="../media/image28.png"/><Relationship Id="rId1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9" Type="http://schemas.openxmlformats.org/officeDocument/2006/relationships/image" Target="../media/image540.svg"/><Relationship Id="rId3" Type="http://schemas.openxmlformats.org/officeDocument/2006/relationships/image" Target="../media/image44.svg"/><Relationship Id="rId17" Type="http://schemas.openxmlformats.org/officeDocument/2006/relationships/image" Target="../media/image110.png"/><Relationship Id="rId2" Type="http://schemas.openxmlformats.org/officeDocument/2006/relationships/image" Target="../media/image27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46.svg"/><Relationship Id="rId15" Type="http://schemas.openxmlformats.org/officeDocument/2006/relationships/image" Target="../media/image109.png"/><Relationship Id="rId4" Type="http://schemas.openxmlformats.org/officeDocument/2006/relationships/image" Target="../media/image28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9" Type="http://schemas.openxmlformats.org/officeDocument/2006/relationships/image" Target="../media/image540.svg"/><Relationship Id="rId3" Type="http://schemas.openxmlformats.org/officeDocument/2006/relationships/image" Target="../media/image44.svg"/><Relationship Id="rId2" Type="http://schemas.openxmlformats.org/officeDocument/2006/relationships/image" Target="../media/image27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46.svg"/><Relationship Id="rId15" Type="http://schemas.openxmlformats.org/officeDocument/2006/relationships/image" Target="../media/image106.png"/><Relationship Id="rId4" Type="http://schemas.openxmlformats.org/officeDocument/2006/relationships/image" Target="../media/image28.png"/><Relationship Id="rId1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5" Type="http://schemas.openxmlformats.org/officeDocument/2006/relationships/image" Target="../media/image15.png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0.svg"/><Relationship Id="rId4" Type="http://schemas.openxmlformats.org/officeDocument/2006/relationships/image" Target="../media/image17.png"/><Relationship Id="rId9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13.png"/><Relationship Id="rId17" Type="http://schemas.openxmlformats.org/officeDocument/2006/relationships/image" Target="../media/image115.png"/><Relationship Id="rId2" Type="http://schemas.openxmlformats.org/officeDocument/2006/relationships/image" Target="../media/image58.png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9.png"/><Relationship Id="rId1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17.png"/><Relationship Id="rId17" Type="http://schemas.openxmlformats.org/officeDocument/2006/relationships/image" Target="../media/image116.png"/><Relationship Id="rId2" Type="http://schemas.openxmlformats.org/officeDocument/2006/relationships/image" Target="../media/image58.png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9.png"/><Relationship Id="rId19" Type="http://schemas.openxmlformats.org/officeDocument/2006/relationships/image" Target="../media/image113.png"/><Relationship Id="rId1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38.svg"/><Relationship Id="rId7" Type="http://schemas.openxmlformats.org/officeDocument/2006/relationships/image" Target="../media/image78.svg"/><Relationship Id="rId2" Type="http://schemas.openxmlformats.org/officeDocument/2006/relationships/image" Target="../media/image16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40.sv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4.sv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12" Type="http://schemas.openxmlformats.org/officeDocument/2006/relationships/image" Target="../media/image122.png"/><Relationship Id="rId17" Type="http://schemas.openxmlformats.org/officeDocument/2006/relationships/image" Target="../media/image76.svg"/><Relationship Id="rId2" Type="http://schemas.openxmlformats.org/officeDocument/2006/relationships/image" Target="../media/image120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20.svg"/><Relationship Id="rId5" Type="http://schemas.openxmlformats.org/officeDocument/2006/relationships/image" Target="../media/image68.svg"/><Relationship Id="rId1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21.png"/><Relationship Id="rId9" Type="http://schemas.openxmlformats.org/officeDocument/2006/relationships/image" Target="../media/image72.sv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2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46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8.svg"/><Relationship Id="rId7" Type="http://schemas.openxmlformats.org/officeDocument/2006/relationships/image" Target="../media/image33.png"/><Relationship Id="rId17" Type="http://schemas.openxmlformats.org/officeDocument/2006/relationships/image" Target="../media/image16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64.sv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8.svg"/><Relationship Id="rId7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4.sv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microsoft.com/office/2007/relationships/hdphoto" Target="../media/hdphoto1.wdp"/><Relationship Id="rId2" Type="http://schemas.openxmlformats.org/officeDocument/2006/relationships/image" Target="../media/image19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8.sv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81" Type="http://schemas.openxmlformats.org/officeDocument/2006/relationships/image" Target="../media/image80.svg"/><Relationship Id="rId4" Type="http://schemas.openxmlformats.org/officeDocument/2006/relationships/image" Target="../media/image20.png"/><Relationship Id="rId9" Type="http://schemas.openxmlformats.org/officeDocument/2006/relationships/image" Target="../media/image32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72283" y="2323284"/>
            <a:ext cx="14172739" cy="5651978"/>
            <a:chOff x="0" y="0"/>
            <a:chExt cx="6563243" cy="1457336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1310016"/>
                  </a:moveTo>
                  <a:lnTo>
                    <a:pt x="0" y="1364626"/>
                  </a:lnTo>
                  <a:lnTo>
                    <a:pt x="6470533" y="1364626"/>
                  </a:lnTo>
                  <a:lnTo>
                    <a:pt x="6470533" y="0"/>
                  </a:lnTo>
                  <a:lnTo>
                    <a:pt x="6415923" y="0"/>
                  </a:lnTo>
                  <a:lnTo>
                    <a:pt x="6415923" y="131001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6428623" y="0"/>
                  </a:moveTo>
                  <a:lnTo>
                    <a:pt x="6428623" y="12700"/>
                  </a:ln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322716"/>
                  </a:lnTo>
                  <a:lnTo>
                    <a:pt x="0" y="1322716"/>
                  </a:lnTo>
                  <a:lnTo>
                    <a:pt x="0" y="1390026"/>
                  </a:lnTo>
                  <a:lnTo>
                    <a:pt x="6495933" y="1390026"/>
                  </a:lnTo>
                  <a:lnTo>
                    <a:pt x="6495933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0"/>
                  </a:moveTo>
                  <a:lnTo>
                    <a:pt x="6470533" y="0"/>
                  </a:lnTo>
                  <a:lnTo>
                    <a:pt x="6470533" y="1364626"/>
                  </a:lnTo>
                  <a:lnTo>
                    <a:pt x="0" y="1364626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80010" y="1390026"/>
                  </a:moveTo>
                  <a:lnTo>
                    <a:pt x="6495933" y="1390026"/>
                  </a:lnTo>
                  <a:lnTo>
                    <a:pt x="6495933" y="80010"/>
                  </a:lnTo>
                  <a:lnTo>
                    <a:pt x="6495933" y="67310"/>
                  </a:lnTo>
                  <a:lnTo>
                    <a:pt x="6495933" y="0"/>
                  </a:lnTo>
                  <a:lnTo>
                    <a:pt x="0" y="0"/>
                  </a:lnTo>
                  <a:lnTo>
                    <a:pt x="0" y="1390026"/>
                  </a:lnTo>
                  <a:lnTo>
                    <a:pt x="67310" y="1390026"/>
                  </a:lnTo>
                  <a:lnTo>
                    <a:pt x="80010" y="1390026"/>
                  </a:lnTo>
                  <a:close/>
                  <a:moveTo>
                    <a:pt x="12700" y="12700"/>
                  </a:move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627257"/>
            <a:ext cx="1310625" cy="8245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9663" y="168914"/>
            <a:ext cx="1125241" cy="11252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8054912"/>
            <a:ext cx="1074009" cy="10740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63079" y="389166"/>
            <a:ext cx="1625429" cy="50240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45085" y="7852984"/>
            <a:ext cx="1228430" cy="109665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78776" y="1294154"/>
            <a:ext cx="1219464" cy="12194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375938" y="8832782"/>
            <a:ext cx="1177184" cy="117290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67096" y="8993505"/>
            <a:ext cx="840173" cy="1040755"/>
          </a:xfrm>
          <a:prstGeom prst="rect">
            <a:avLst/>
          </a:prstGeom>
        </p:spPr>
      </p:pic>
      <p:sp>
        <p:nvSpPr>
          <p:cNvPr id="24" name="Google Shape;7484;p29"/>
          <p:cNvSpPr txBox="1">
            <a:spLocks/>
          </p:cNvSpPr>
          <p:nvPr/>
        </p:nvSpPr>
        <p:spPr>
          <a:xfrm>
            <a:off x="3785961" y="3193567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52600" y="707225"/>
            <a:ext cx="130189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421" y="2019300"/>
            <a:ext cx="4624137" cy="5361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𝐵𝐴𝐷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  <a:blipFill>
                <a:blip r:embed="rId11"/>
                <a:stretch>
                  <a:fillRect l="-1601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3381426" y="4076700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  <a:blipFill>
                <a:blip r:embed="rId1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2391513" y="8595360"/>
            <a:ext cx="12192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6052" y="3656867"/>
            <a:ext cx="15431748" cy="585398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27892" y="1258494"/>
            <a:ext cx="9931621" cy="1698913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93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898197" y="1455250"/>
            <a:ext cx="839101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12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-112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LUẬN</a:t>
            </a:r>
            <a:endParaRPr kumimoji="0" lang="en-US" sz="6000" b="1" i="0" u="none" strike="noStrike" kern="1200" cap="none" spc="-11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4470">
            <a:off x="15630596" y="1227629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9810">
            <a:off x="1327799" y="1205550"/>
            <a:ext cx="1421458" cy="1839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1156" r="28102" b="22486"/>
          <a:stretch/>
        </p:blipFill>
        <p:spPr>
          <a:xfrm>
            <a:off x="14020800" y="6286500"/>
            <a:ext cx="3218567" cy="3962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11848" y="3928632"/>
            <a:ext cx="1379220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21948" y="5377375"/>
            <a:ext cx="4876171" cy="4202438"/>
            <a:chOff x="6921948" y="5377375"/>
            <a:chExt cx="4876171" cy="4202438"/>
          </a:xfrm>
        </p:grpSpPr>
        <p:sp>
          <p:nvSpPr>
            <p:cNvPr id="18" name="Isosceles Triangle 17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76400" y="865142"/>
            <a:ext cx="2588497" cy="1210674"/>
            <a:chOff x="0" y="-152150"/>
            <a:chExt cx="13241067" cy="241736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152150"/>
              <a:ext cx="11136500" cy="1961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2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10400" y="2956356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40200" y="8496300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73). Tính số đo các góc còn lại của tam giác.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  <a:blipFill>
                <a:blip r:embed="rId12"/>
                <a:stretch>
                  <a:fillRect l="-180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7467918">
            <a:off x="-1039064" y="676443"/>
            <a:ext cx="2266410" cy="399712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 rot="18164435" flipH="1">
            <a:off x="93506" y="7690580"/>
            <a:ext cx="1146109" cy="2188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3400" y="3207042"/>
            <a:ext cx="5181600" cy="3776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  <a:blipFill>
                <a:blip r:embed="rId32"/>
                <a:stretch>
                  <a:fillRect l="-2166" b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5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>
          <a:xfrm>
            <a:off x="16593532" y="941342"/>
            <a:ext cx="1095890" cy="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7400" y="266700"/>
            <a:ext cx="14313266" cy="1295400"/>
            <a:chOff x="1262629" y="219549"/>
            <a:chExt cx="14313266" cy="1519640"/>
          </a:xfrm>
        </p:grpSpPr>
        <p:grpSp>
          <p:nvGrpSpPr>
            <p:cNvPr id="4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62629" y="250052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0600" y="1790700"/>
            <a:ext cx="16306800" cy="92964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2197243" y="7505700"/>
            <a:ext cx="1536557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  <a:blipFill>
                <a:blip r:embed="rId7"/>
                <a:stretch>
                  <a:fillRect l="-1291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5649640"/>
            <a:ext cx="4647985" cy="41334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08274" y="7148713"/>
            <a:ext cx="1253421" cy="1756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34613" y="419100"/>
            <a:ext cx="14616069" cy="1395144"/>
            <a:chOff x="1219200" y="4254240"/>
            <a:chExt cx="14616069" cy="1395144"/>
          </a:xfrm>
        </p:grpSpPr>
        <p:grpSp>
          <p:nvGrpSpPr>
            <p:cNvPr id="14" name="Group 4"/>
            <p:cNvGrpSpPr/>
            <p:nvPr/>
          </p:nvGrpSpPr>
          <p:grpSpPr>
            <a:xfrm>
              <a:off x="1219200" y="4254240"/>
              <a:ext cx="14616069" cy="1395144"/>
              <a:chOff x="-1924595" y="72390"/>
              <a:chExt cx="73832091" cy="3670473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1924595" y="72390"/>
                <a:ext cx="73832091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12588939" y="400952"/>
                <a:ext cx="42341110" cy="3141437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4988444" y="4386272"/>
              <a:ext cx="7077579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</a:t>
              </a: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 HIỆU NHẬN BIẾT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953817" y="2389869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24" y="2303289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90600" y="2221586"/>
            <a:ext cx="2802467" cy="969496"/>
            <a:chOff x="1388533" y="3695700"/>
            <a:chExt cx="2802467" cy="9694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74 ).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  <a:blipFill>
                <a:blip r:embed="rId18"/>
                <a:stretch>
                  <a:fillRect l="-2034" r="-1977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50950" y="3314700"/>
            <a:ext cx="4657725" cy="56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59941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2019300"/>
            <a:ext cx="4657725" cy="5666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00" y="69412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  <a:blipFill>
                <a:blip r:embed="rId17"/>
                <a:stretch>
                  <a:fillRect l="-1367" r="-20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28755">
            <a:off x="17400464" y="8606635"/>
            <a:ext cx="1064088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724481"/>
            <a:ext cx="4657725" cy="5666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  <a:blipFill>
                <a:blip r:embed="rId16"/>
                <a:stretch>
                  <a:fillRect l="-149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5163800" y="1815763"/>
            <a:ext cx="3810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  <a:blipFill>
                <a:blip r:embed="rId17"/>
                <a:stretch>
                  <a:fillRect l="-1655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14400" y="7324516"/>
            <a:ext cx="16618175" cy="1839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634949" y="3368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76346" y="414571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7220656" y="7760338"/>
            <a:ext cx="1038797" cy="1983814"/>
          </a:xfrm>
          <a:prstGeom prst="rect">
            <a:avLst/>
          </a:prstGeom>
        </p:spPr>
      </p:pic>
      <p:pic>
        <p:nvPicPr>
          <p:cNvPr id="17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85800" y="8496300"/>
            <a:ext cx="1060309" cy="1362546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1943122" y="1104900"/>
            <a:ext cx="2588497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3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  <a:blipFill>
                <a:blip r:embed="rId18"/>
                <a:stretch>
                  <a:fillRect l="-1417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  <a:blipFill>
                <a:blip r:embed="rId19"/>
                <a:stretch>
                  <a:fillRect l="-1970" b="-1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2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9176" y="190500"/>
            <a:ext cx="4699117" cy="1172640"/>
            <a:chOff x="4737498" y="2755552"/>
            <a:chExt cx="4699117" cy="1172640"/>
          </a:xfrm>
        </p:grpSpPr>
        <p:grpSp>
          <p:nvGrpSpPr>
            <p:cNvPr id="13" name="Group 4"/>
            <p:cNvGrpSpPr/>
            <p:nvPr/>
          </p:nvGrpSpPr>
          <p:grpSpPr>
            <a:xfrm>
              <a:off x="4737498" y="2780077"/>
              <a:ext cx="4699117" cy="1148115"/>
              <a:chOff x="12701" y="80010"/>
              <a:chExt cx="4556618" cy="815476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80011" y="80010"/>
                <a:ext cx="4489308" cy="815476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4926648" y="908257"/>
                    </a:lnTo>
                    <a:lnTo>
                      <a:pt x="4926648" y="0"/>
                    </a:lnTo>
                    <a:lnTo>
                      <a:pt x="4872038" y="0"/>
                    </a:lnTo>
                    <a:lnTo>
                      <a:pt x="487203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7"/>
              <p:cNvSpPr/>
              <p:nvPr/>
            </p:nvSpPr>
            <p:spPr>
              <a:xfrm>
                <a:off x="12701" y="108246"/>
                <a:ext cx="4502009" cy="745021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0"/>
                    </a:moveTo>
                    <a:lnTo>
                      <a:pt x="4926648" y="0"/>
                    </a:lnTo>
                    <a:lnTo>
                      <a:pt x="492664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4" name="Rectangle 3"/>
            <p:cNvSpPr/>
            <p:nvPr/>
          </p:nvSpPr>
          <p:spPr>
            <a:xfrm>
              <a:off x="5252399" y="2755552"/>
              <a:ext cx="3604641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5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https://lh3.googleusercontent.com/5EJNY8UBP0RyjDyv9X0mvSCc5C5Kc71JEJk-MLeAE132vHKisX1iHqvZTf5LkiO7LLQXz-QVEHq39WxKr818H6te4Q1zFUiY02eDIpQZELbx86yYrf2HUb4MdZFh5di_zl2SarBneQjr9XBKUPuiF0fd8KiLy-XrYLN2BwGgDWLhqFPqU9KXSB3af-CoyMqAMjAqGonq-g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860">
            <a:off x="16112276" y="-400645"/>
            <a:ext cx="2359767" cy="23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334568"/>
            <a:ext cx="172212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992600" y="9096097"/>
            <a:ext cx="769889" cy="989343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66370" y="9404168"/>
            <a:ext cx="1240083" cy="1240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4165" y="4229100"/>
            <a:ext cx="4547035" cy="5740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MN // 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  <a:blipFill>
                <a:blip r:embed="rId20"/>
                <a:stretch>
                  <a:fillRect l="-1672" r="-776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31710" y="34671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723986" y="27973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354675" y="176583"/>
            <a:ext cx="863709" cy="771057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824971" y="727263"/>
            <a:ext cx="3004748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4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7354674" y="9334500"/>
            <a:ext cx="863709" cy="863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75).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  <a:blipFill>
                <a:blip r:embed="rId19"/>
                <a:stretch>
                  <a:fillRect l="-1667" r="-1667" b="-1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:2=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  <a:blipFill>
                <a:blip r:embed="rId20"/>
                <a:stretch>
                  <a:fillRect l="-1859" t="-1320" r="-1465" b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3452" y="4648200"/>
            <a:ext cx="4944847" cy="48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4190" y="2324100"/>
            <a:ext cx="17130778" cy="7620000"/>
            <a:chOff x="0" y="0"/>
            <a:chExt cx="41000197" cy="1496288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18109"/>
            </a:xfrm>
            <a:custGeom>
              <a:avLst/>
              <a:gdLst/>
              <a:ahLst/>
              <a:cxnLst/>
              <a:rect l="l" t="t" r="r" b="b"/>
              <a:pathLst>
                <a:path w="40855416" h="14818109">
                  <a:moveTo>
                    <a:pt x="0" y="0"/>
                  </a:moveTo>
                  <a:lnTo>
                    <a:pt x="40855416" y="0"/>
                  </a:lnTo>
                  <a:lnTo>
                    <a:pt x="40855416" y="14818109"/>
                  </a:lnTo>
                  <a:lnTo>
                    <a:pt x="0" y="148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4962888"/>
            </a:xfrm>
            <a:custGeom>
              <a:avLst/>
              <a:gdLst/>
              <a:ahLst/>
              <a:cxnLst/>
              <a:rect l="l" t="t" r="r" b="b"/>
              <a:pathLst>
                <a:path w="41000198" h="14962888">
                  <a:moveTo>
                    <a:pt x="40855416" y="14818108"/>
                  </a:moveTo>
                  <a:lnTo>
                    <a:pt x="41000198" y="14818108"/>
                  </a:lnTo>
                  <a:lnTo>
                    <a:pt x="41000198" y="14962888"/>
                  </a:lnTo>
                  <a:lnTo>
                    <a:pt x="40855416" y="14962888"/>
                  </a:lnTo>
                  <a:lnTo>
                    <a:pt x="40855416" y="148181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18108"/>
                  </a:lnTo>
                  <a:lnTo>
                    <a:pt x="0" y="14818108"/>
                  </a:lnTo>
                  <a:lnTo>
                    <a:pt x="0" y="144780"/>
                  </a:lnTo>
                  <a:close/>
                  <a:moveTo>
                    <a:pt x="0" y="14818108"/>
                  </a:moveTo>
                  <a:lnTo>
                    <a:pt x="144780" y="14818108"/>
                  </a:lnTo>
                  <a:lnTo>
                    <a:pt x="144780" y="14962888"/>
                  </a:lnTo>
                  <a:lnTo>
                    <a:pt x="0" y="14962888"/>
                  </a:lnTo>
                  <a:lnTo>
                    <a:pt x="0" y="14818108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18108"/>
                  </a:lnTo>
                  <a:lnTo>
                    <a:pt x="40855416" y="14818108"/>
                  </a:lnTo>
                  <a:lnTo>
                    <a:pt x="40855416" y="144780"/>
                  </a:lnTo>
                  <a:close/>
                  <a:moveTo>
                    <a:pt x="144780" y="14818108"/>
                  </a:moveTo>
                  <a:lnTo>
                    <a:pt x="40855416" y="14818108"/>
                  </a:lnTo>
                  <a:lnTo>
                    <a:pt x="40855416" y="14962888"/>
                  </a:lnTo>
                  <a:lnTo>
                    <a:pt x="144780" y="14962888"/>
                  </a:lnTo>
                  <a:lnTo>
                    <a:pt x="144780" y="14818108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6" name="Group 15"/>
          <p:cNvGrpSpPr/>
          <p:nvPr/>
        </p:nvGrpSpPr>
        <p:grpSpPr>
          <a:xfrm>
            <a:off x="3363538" y="571500"/>
            <a:ext cx="11612082" cy="1357701"/>
            <a:chOff x="3337959" y="1158587"/>
            <a:chExt cx="11612082" cy="1698913"/>
          </a:xfrm>
        </p:grpSpPr>
        <p:grpSp>
          <p:nvGrpSpPr>
            <p:cNvPr id="7" name="Group 7"/>
            <p:cNvGrpSpPr/>
            <p:nvPr/>
          </p:nvGrpSpPr>
          <p:grpSpPr>
            <a:xfrm>
              <a:off x="5949435" y="1158587"/>
              <a:ext cx="6242565" cy="1698913"/>
              <a:chOff x="0" y="0"/>
              <a:chExt cx="7530183" cy="10009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7437472" y="908257"/>
                    </a:lnTo>
                    <a:lnTo>
                      <a:pt x="7437472" y="0"/>
                    </a:lnTo>
                    <a:lnTo>
                      <a:pt x="7382862" y="0"/>
                    </a:lnTo>
                    <a:lnTo>
                      <a:pt x="7382862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7395562" y="0"/>
                    </a:moveTo>
                    <a:lnTo>
                      <a:pt x="7395562" y="12700"/>
                    </a:ln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7462872" y="933657"/>
                    </a:lnTo>
                    <a:lnTo>
                      <a:pt x="74628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1270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0"/>
                    </a:moveTo>
                    <a:lnTo>
                      <a:pt x="7437472" y="0"/>
                    </a:lnTo>
                    <a:lnTo>
                      <a:pt x="7437472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80010" y="933657"/>
                    </a:moveTo>
                    <a:lnTo>
                      <a:pt x="7462872" y="933657"/>
                    </a:lnTo>
                    <a:lnTo>
                      <a:pt x="7462872" y="80010"/>
                    </a:lnTo>
                    <a:lnTo>
                      <a:pt x="7462872" y="67310"/>
                    </a:lnTo>
                    <a:lnTo>
                      <a:pt x="7462872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337959" y="1290163"/>
              <a:ext cx="11612082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3900">
            <a:off x="16720032" y="732586"/>
            <a:ext cx="1809017" cy="2341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50641">
            <a:off x="1140557" y="972272"/>
            <a:ext cx="1828505" cy="1241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68)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  <a:blipFill>
                <a:blip r:embed="rId6"/>
                <a:stretch>
                  <a:fillRect l="-1413" r="-1374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155" y="5495405"/>
            <a:ext cx="7502295" cy="41790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58399" y="5299487"/>
            <a:ext cx="646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ABC như vậy gọi là tam giác gì?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2801600" y="7796517"/>
            <a:ext cx="1815116" cy="155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13201" y="2247900"/>
            <a:ext cx="16087227" cy="73152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4600750" y="7006646"/>
            <a:ext cx="1536557" cy="1981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05000" y="495300"/>
            <a:ext cx="14313266" cy="1295400"/>
            <a:chOff x="1230696" y="219549"/>
            <a:chExt cx="14313266" cy="1519640"/>
          </a:xfrm>
        </p:grpSpPr>
        <p:grpSp>
          <p:nvGrpSpPr>
            <p:cNvPr id="19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25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9"/>
            <p:cNvSpPr txBox="1"/>
            <p:nvPr/>
          </p:nvSpPr>
          <p:spPr>
            <a:xfrm>
              <a:off x="1230696" y="219549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-112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kumimoji="0" lang="en-US" sz="6000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  <a:endPara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9895" y="2447745"/>
            <a:ext cx="13908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4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316" y="4773450"/>
            <a:ext cx="4809961" cy="44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  <a:blipFill>
                <a:blip r:embed="rId22"/>
                <a:stretch>
                  <a:fillRect l="-2199" t="-16239" r="-1443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46207" y="4572005"/>
            <a:ext cx="4660593" cy="1562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  <a:blipFill>
                <a:blip r:embed="rId24"/>
                <a:stretch>
                  <a:fillRect l="-1954" r="-21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909746" y="6387350"/>
            <a:ext cx="4320854" cy="37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71156" y="4914900"/>
            <a:ext cx="15799197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AC.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29507" y="5981700"/>
            <a:ext cx="5057693" cy="4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7502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7502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933698" y="2481395"/>
            <a:ext cx="12344400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3985" y="6972300"/>
            <a:ext cx="2386604" cy="23657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19881" y="638807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129175" y="7668358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3698" y="3357330"/>
            <a:ext cx="12790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8203" y="876300"/>
            <a:ext cx="16687797" cy="94107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724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59760" y="7372392"/>
            <a:ext cx="2151040" cy="21322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515600" y="345471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2704" y="88863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535400" y="2908929"/>
            <a:ext cx="1050400" cy="20059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2338" y="1832976"/>
            <a:ext cx="15116924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250" y="2782977"/>
            <a:ext cx="9144000" cy="3503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30°	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45°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60°				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66900" y="2782365"/>
            <a:ext cx="15316200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tam giác ABC cân tại A. Chọn phát biểu sai: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01687" y="7231344"/>
            <a:ext cx="2127990" cy="210937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439400" y="629488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57200" y="7581900"/>
            <a:ext cx="1125883" cy="2150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</a:t>
                </a: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</a:t>
                </a: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  <a:blipFill>
                <a:blip r:embed="rId26"/>
                <a:stretch>
                  <a:fillRect l="-2353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92406" y="7044479"/>
            <a:ext cx="2438400" cy="241706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753600" y="498074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207751" y="4749431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398" y="2476500"/>
            <a:ext cx="14097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64°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1378" y="43815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54°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58°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72°			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28800" y="7062288"/>
            <a:ext cx="2460954" cy="24394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744200" y="698232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460236"/>
            <a:ext cx="14592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5485717" y="5907264"/>
            <a:ext cx="1125883" cy="21501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461400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64°</a:t>
            </a:r>
            <a:r>
              <a:rPr lang="en-US" sz="4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53°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70°</a:t>
            </a:r>
            <a:r>
              <a:rPr lang="en-US" sz="4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40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749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492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=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= AN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  <a:blipFill>
                <a:blip r:embed="rId15"/>
                <a:stretch>
                  <a:fillRect l="-138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714518" y="4507643"/>
            <a:ext cx="3086100" cy="286940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36343">
            <a:off x="16146725" y="7979430"/>
            <a:ext cx="1620310" cy="208217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038600" y="1405582"/>
            <a:ext cx="9829800" cy="3525229"/>
            <a:chOff x="477394" y="2198677"/>
            <a:chExt cx="17429606" cy="3173653"/>
          </a:xfrm>
        </p:grpSpPr>
        <p:grpSp>
          <p:nvGrpSpPr>
            <p:cNvPr id="13" name="Group 13"/>
            <p:cNvGrpSpPr/>
            <p:nvPr/>
          </p:nvGrpSpPr>
          <p:grpSpPr>
            <a:xfrm>
              <a:off x="477394" y="2198677"/>
              <a:ext cx="17429606" cy="3173653"/>
              <a:chOff x="0" y="0"/>
              <a:chExt cx="6286135" cy="10009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6193425" y="908257"/>
                    </a:lnTo>
                    <a:lnTo>
                      <a:pt x="6193425" y="0"/>
                    </a:lnTo>
                    <a:lnTo>
                      <a:pt x="6138815" y="0"/>
                    </a:lnTo>
                    <a:lnTo>
                      <a:pt x="6138815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6151515" y="0"/>
                    </a:moveTo>
                    <a:lnTo>
                      <a:pt x="6151515" y="12700"/>
                    </a:ln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6218825" y="933657"/>
                    </a:lnTo>
                    <a:lnTo>
                      <a:pt x="62188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270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0"/>
                    </a:moveTo>
                    <a:lnTo>
                      <a:pt x="6193425" y="0"/>
                    </a:lnTo>
                    <a:lnTo>
                      <a:pt x="6193425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80010" y="933657"/>
                    </a:moveTo>
                    <a:lnTo>
                      <a:pt x="6218825" y="933657"/>
                    </a:lnTo>
                    <a:lnTo>
                      <a:pt x="6218825" y="80010"/>
                    </a:lnTo>
                    <a:lnTo>
                      <a:pt x="6218825" y="67310"/>
                    </a:lnTo>
                    <a:lnTo>
                      <a:pt x="6218825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" name="Rectangle 34"/>
            <p:cNvSpPr/>
            <p:nvPr/>
          </p:nvSpPr>
          <p:spPr>
            <a:xfrm>
              <a:off x="6491450" y="2438330"/>
              <a:ext cx="5153976" cy="2862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  <a:endParaRPr lang="en-US" sz="6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TAM GIÁC</a:t>
              </a:r>
              <a:endParaRPr lang="vi-VN" sz="6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27545" y="4662071"/>
            <a:ext cx="12424647" cy="3200400"/>
            <a:chOff x="2967753" y="5262999"/>
            <a:chExt cx="12424647" cy="4310336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0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3324497" y="5262999"/>
              <a:ext cx="11548768" cy="3212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l-PL" sz="6000" b="1" kern="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7: TAM GIÁC CÂN</a:t>
              </a:r>
              <a:endParaRPr lang="en-US" sz="6000" b="1" kern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96355">
            <a:off x="1336968" y="62954"/>
            <a:ext cx="1169234" cy="2232913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699237" y="8334717"/>
            <a:ext cx="2305733" cy="13716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5974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254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AN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 - g - c).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= CN ( 2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  <a:blipFill>
                <a:blip r:embed="rId15"/>
                <a:stretch>
                  <a:fillRect l="-2000" b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0058400" y="5564441"/>
            <a:ext cx="5334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noProof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1583" y="6159629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// AB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  <a:blipFill>
                <a:blip r:embed="rId18"/>
                <a:stretch>
                  <a:fillRect l="-1110" b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7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0977" y="6035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endParaRPr kumimoji="0" lang="en-US" sz="3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38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 − 60° − 60° = 60°.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  <a:blipFill>
                <a:blip r:embed="rId18"/>
                <a:stretch>
                  <a:fillRect l="-1221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8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647700"/>
            <a:ext cx="5615553" cy="75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049" y="3619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063503">
            <a:off x="16607633" y="-240646"/>
            <a:ext cx="1666800" cy="105463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6761926" y="8040103"/>
            <a:ext cx="1038797" cy="1983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  <a:blipFill>
                <a:blip r:embed="rId12"/>
                <a:stretch>
                  <a:fillRect l="-1228" r="-12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∆AMB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(M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∆AMB = ∆AMC (c - c - c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  <a:blipFill>
                <a:blip r:embed="rId13"/>
                <a:stretch>
                  <a:fillRect l="-1563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746" y="4819188"/>
            <a:ext cx="4655455" cy="512491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6230600" y="5351978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4958" y="610397"/>
            <a:ext cx="17602200" cy="90678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  <a:blipFill>
                <a:blip r:embed="rId2"/>
                <a:stretch>
                  <a:fillRect l="-1418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14713">
            <a:off x="16566861" y="256888"/>
            <a:ext cx="1815294" cy="1148586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6565410" y="7757915"/>
            <a:ext cx="1038797" cy="1983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114379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(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8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𝑀𝐵𝐴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− 45° − 45° = 90°.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3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hay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(2).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  <a:blipFill>
                <a:blip r:embed="rId12"/>
                <a:stretch>
                  <a:fillRect l="-1063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537874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667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76,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  <a:blipFill>
                <a:blip r:embed="rId6"/>
                <a:stretch>
                  <a:fillRect l="-1327" r="-455" b="-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65568" y="3160115"/>
            <a:ext cx="5105400" cy="3659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BD = DA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BCE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= CE = EB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𝐵𝐸𝐶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  <a:blipFill>
                <a:blip r:embed="rId15"/>
                <a:stretch>
                  <a:fillRect l="-1082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8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46546" y="8492747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7709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// BE.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// CE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  <a:blipFill>
                <a:blip r:embed="rId14"/>
                <a:stretch>
                  <a:fillRect l="-1561" r="-1171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60° + 60° = 120°.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  <a:blipFill>
                <a:blip r:embed="rId15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96800" y="1693299"/>
            <a:ext cx="5105400" cy="3659785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3712327" y="81153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3053" y="723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  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∆DBC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∆ABE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DB = AB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𝐴𝐵𝐸</m:t>
                          </m:r>
                        </m:e>
                      </m:acc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=120°</m:t>
                          </m:r>
                        </m:e>
                      </m:d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BE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∆DBC = ∆ABE(c - g - c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CD = EA (2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AE = CD.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  <a:blipFill>
                <a:blip r:embed="rId14"/>
                <a:stretch>
                  <a:fillRect l="-1636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39600" y="2262572"/>
            <a:ext cx="5105400" cy="3659785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9525000" y="2987046"/>
            <a:ext cx="685800" cy="2362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3255127" y="80010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2" b="1" i="0" u="none" strike="noStrike" kern="1200" cap="none" spc="-112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7502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DỤNG</a:t>
              </a:r>
              <a:endParaRPr kumimoji="0" lang="en-US" sz="7502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9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3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</a:t>
                </a:r>
                <a:r>
                  <a:rPr lang="fr-FR" sz="38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tr.96)</a:t>
                </a:r>
                <a:r>
                  <a:rPr lang="en-US" sz="3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phù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77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  <a:blipFill>
                <a:blip r:embed="rId2"/>
                <a:stretch>
                  <a:fillRect l="-1133" r="-1099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0" y="6342567"/>
            <a:ext cx="3338479" cy="2839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ngói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fibro xi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148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đô̂i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  <a:blipFill>
                <a:blip r:embed="rId4"/>
                <a:stretch>
                  <a:fillRect l="-1435" r="-1435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3606">
            <a:off x="17765594" y="8571281"/>
            <a:ext cx="866578" cy="16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77505" y="2705100"/>
            <a:ext cx="15562593" cy="70866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703007" y="4113795"/>
            <a:ext cx="28483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9358" y="1985702"/>
            <a:ext cx="1310625" cy="8245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5643" y="1496581"/>
            <a:ext cx="1208519" cy="120851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90132" y="9045745"/>
            <a:ext cx="1228430" cy="109665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2421" y="9006175"/>
            <a:ext cx="1177184" cy="1172903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1377506" y="647700"/>
            <a:ext cx="15584148" cy="1698913"/>
            <a:chOff x="0" y="0"/>
            <a:chExt cx="9181877" cy="1000967"/>
          </a:xfrm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16"/>
            <p:cNvSpPr/>
            <p:nvPr/>
          </p:nvSpPr>
          <p:spPr>
            <a:xfrm>
              <a:off x="12700" y="1270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21"/>
          <p:cNvSpPr txBox="1"/>
          <p:nvPr/>
        </p:nvSpPr>
        <p:spPr>
          <a:xfrm>
            <a:off x="2038528" y="924815"/>
            <a:ext cx="14210944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6000" b="1" spc="-112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spc="-112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6818591" y="415628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2828446" y="414781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174657" y="3105706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873816" y="3105706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10752" y="47625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66059" y="4778453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223862" y="64389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956689" y="6516810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Dấu hiệu nhận biết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251076" y="8120265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6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6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6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983903" y="8198175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Vẽ tam giác cân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12272250" y="5212555"/>
            <a:ext cx="3104747" cy="1973444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  <p:bldP spid="64" grpId="0"/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114151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462161">
            <a:off x="17086046" y="8302041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180°−120°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120°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  <a:blipFill>
                <a:blip r:embed="rId17"/>
                <a:stretch>
                  <a:fillRect l="-1147" b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39600" y="2115776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051" y="97220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3606">
            <a:off x="17565510" y="7966627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3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148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148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148°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16°.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  <a:blipFill>
                <a:blip r:embed="rId17"/>
                <a:stretch>
                  <a:fillRect l="-1146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140°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20°.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  <a:blipFill>
                <a:blip r:embed="rId18"/>
                <a:stretch>
                  <a:fillRect l="-1703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08514" y="1798079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54" name="Group 153"/>
          <p:cNvGrpSpPr/>
          <p:nvPr/>
        </p:nvGrpSpPr>
        <p:grpSpPr>
          <a:xfrm>
            <a:off x="457200" y="3729851"/>
            <a:ext cx="5481637" cy="3797740"/>
            <a:chOff x="457200" y="3729851"/>
            <a:chExt cx="5481637" cy="3797740"/>
          </a:xfrm>
        </p:grpSpPr>
        <p:grpSp>
          <p:nvGrpSpPr>
            <p:cNvPr id="15" name="Group 15"/>
            <p:cNvGrpSpPr/>
            <p:nvPr/>
          </p:nvGrpSpPr>
          <p:grpSpPr>
            <a:xfrm>
              <a:off x="457200" y="3729851"/>
              <a:ext cx="5481637" cy="3797740"/>
              <a:chOff x="0" y="0"/>
              <a:chExt cx="9412784" cy="1815031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34" name="Rectangle 133"/>
            <p:cNvSpPr/>
            <p:nvPr/>
          </p:nvSpPr>
          <p:spPr>
            <a:xfrm>
              <a:off x="994562" y="4514352"/>
              <a:ext cx="4406917" cy="1347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40330" y="955072"/>
            <a:ext cx="8894670" cy="1648141"/>
            <a:chOff x="4648200" y="342900"/>
            <a:chExt cx="8894670" cy="1648141"/>
          </a:xfrm>
        </p:grpSpPr>
        <p:grpSp>
          <p:nvGrpSpPr>
            <p:cNvPr id="10" name="Group 10"/>
            <p:cNvGrpSpPr/>
            <p:nvPr/>
          </p:nvGrpSpPr>
          <p:grpSpPr>
            <a:xfrm>
              <a:off x="4876800" y="342900"/>
              <a:ext cx="8666070" cy="1648141"/>
              <a:chOff x="0" y="0"/>
              <a:chExt cx="7501422" cy="10018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80010" y="8001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854533"/>
                    </a:moveTo>
                    <a:lnTo>
                      <a:pt x="0" y="909143"/>
                    </a:lnTo>
                    <a:lnTo>
                      <a:pt x="7408712" y="909143"/>
                    </a:lnTo>
                    <a:lnTo>
                      <a:pt x="7408712" y="0"/>
                    </a:lnTo>
                    <a:lnTo>
                      <a:pt x="7354102" y="0"/>
                    </a:lnTo>
                    <a:lnTo>
                      <a:pt x="7354102" y="8545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7310" y="6731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7366802" y="0"/>
                    </a:moveTo>
                    <a:lnTo>
                      <a:pt x="7366802" y="12700"/>
                    </a:ln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867233"/>
                    </a:lnTo>
                    <a:lnTo>
                      <a:pt x="0" y="867233"/>
                    </a:lnTo>
                    <a:lnTo>
                      <a:pt x="0" y="934543"/>
                    </a:lnTo>
                    <a:lnTo>
                      <a:pt x="7434112" y="934543"/>
                    </a:lnTo>
                    <a:lnTo>
                      <a:pt x="743411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" y="1270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0"/>
                    </a:moveTo>
                    <a:lnTo>
                      <a:pt x="7408712" y="0"/>
                    </a:lnTo>
                    <a:lnTo>
                      <a:pt x="7408712" y="909143"/>
                    </a:lnTo>
                    <a:lnTo>
                      <a:pt x="0" y="909143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80010" y="934543"/>
                    </a:moveTo>
                    <a:lnTo>
                      <a:pt x="7434112" y="934543"/>
                    </a:lnTo>
                    <a:lnTo>
                      <a:pt x="7434112" y="80010"/>
                    </a:lnTo>
                    <a:lnTo>
                      <a:pt x="7434112" y="67310"/>
                    </a:lnTo>
                    <a:lnTo>
                      <a:pt x="7434112" y="0"/>
                    </a:lnTo>
                    <a:lnTo>
                      <a:pt x="0" y="0"/>
                    </a:lnTo>
                    <a:lnTo>
                      <a:pt x="0" y="934543"/>
                    </a:lnTo>
                    <a:lnTo>
                      <a:pt x="67310" y="934543"/>
                    </a:lnTo>
                    <a:lnTo>
                      <a:pt x="80010" y="934543"/>
                    </a:lnTo>
                    <a:close/>
                    <a:moveTo>
                      <a:pt x="12700" y="12700"/>
                    </a:move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38C00F-E8A5-4110-A1AA-8DBFC98EA542}"/>
                </a:ext>
              </a:extLst>
            </p:cNvPr>
            <p:cNvSpPr txBox="1"/>
            <p:nvPr/>
          </p:nvSpPr>
          <p:spPr>
            <a:xfrm>
              <a:off x="4648200" y="697015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0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9182100"/>
            <a:ext cx="1199188" cy="754398"/>
          </a:xfrm>
          <a:prstGeom prst="rect">
            <a:avLst/>
          </a:prstGeom>
        </p:spPr>
      </p:pic>
      <p:pic>
        <p:nvPicPr>
          <p:cNvPr id="151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96680" y="9018167"/>
            <a:ext cx="925933" cy="925933"/>
          </a:xfrm>
          <a:prstGeom prst="rect">
            <a:avLst/>
          </a:prstGeom>
        </p:spPr>
      </p:pic>
      <p:pic>
        <p:nvPicPr>
          <p:cNvPr id="152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21125" y="9120813"/>
            <a:ext cx="876971" cy="876971"/>
          </a:xfrm>
          <a:prstGeom prst="rect">
            <a:avLst/>
          </a:prstGeom>
        </p:spPr>
      </p:pic>
      <p:pic>
        <p:nvPicPr>
          <p:cNvPr id="153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6800512" y="9066212"/>
            <a:ext cx="877888" cy="877888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6516431" y="3729851"/>
            <a:ext cx="5481637" cy="3797740"/>
            <a:chOff x="6516431" y="3729851"/>
            <a:chExt cx="5481637" cy="3797740"/>
          </a:xfrm>
        </p:grpSpPr>
        <p:grpSp>
          <p:nvGrpSpPr>
            <p:cNvPr id="144" name="Group 15"/>
            <p:cNvGrpSpPr/>
            <p:nvPr/>
          </p:nvGrpSpPr>
          <p:grpSpPr>
            <a:xfrm>
              <a:off x="6516431" y="3729851"/>
              <a:ext cx="5481637" cy="3797740"/>
              <a:chOff x="0" y="0"/>
              <a:chExt cx="9412784" cy="18150317"/>
            </a:xfrm>
          </p:grpSpPr>
          <p:sp>
            <p:nvSpPr>
              <p:cNvPr id="145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6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5" name="Rectangle 154"/>
            <p:cNvSpPr/>
            <p:nvPr/>
          </p:nvSpPr>
          <p:spPr>
            <a:xfrm>
              <a:off x="6861297" y="4535227"/>
              <a:ext cx="4791904" cy="1604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2570219" y="3697194"/>
            <a:ext cx="5590455" cy="3797740"/>
            <a:chOff x="12570219" y="3697194"/>
            <a:chExt cx="5590455" cy="3797740"/>
          </a:xfrm>
        </p:grpSpPr>
        <p:grpSp>
          <p:nvGrpSpPr>
            <p:cNvPr id="147" name="Group 15"/>
            <p:cNvGrpSpPr/>
            <p:nvPr/>
          </p:nvGrpSpPr>
          <p:grpSpPr>
            <a:xfrm>
              <a:off x="12570219" y="3697194"/>
              <a:ext cx="5481637" cy="3797740"/>
              <a:chOff x="0" y="0"/>
              <a:chExt cx="9412784" cy="18150317"/>
            </a:xfrm>
          </p:grpSpPr>
          <p:sp>
            <p:nvSpPr>
              <p:cNvPr id="148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9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7" name="Rectangle 156"/>
            <p:cNvSpPr/>
            <p:nvPr/>
          </p:nvSpPr>
          <p:spPr>
            <a:xfrm>
              <a:off x="12612376" y="4514352"/>
              <a:ext cx="554829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8: Đường vuông góc và đường xiên".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180244" y="2597861"/>
            <a:ext cx="11678755" cy="5593639"/>
            <a:chOff x="0" y="0"/>
            <a:chExt cx="5019358" cy="1000967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853647"/>
                  </a:moveTo>
                  <a:lnTo>
                    <a:pt x="0" y="908257"/>
                  </a:lnTo>
                  <a:lnTo>
                    <a:pt x="4926648" y="908257"/>
                  </a:lnTo>
                  <a:lnTo>
                    <a:pt x="4926648" y="0"/>
                  </a:lnTo>
                  <a:lnTo>
                    <a:pt x="4872038" y="0"/>
                  </a:lnTo>
                  <a:lnTo>
                    <a:pt x="487203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4884738" y="0"/>
                  </a:moveTo>
                  <a:lnTo>
                    <a:pt x="4884738" y="12700"/>
                  </a:ln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4952048" y="933657"/>
                  </a:lnTo>
                  <a:lnTo>
                    <a:pt x="495204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0"/>
                  </a:moveTo>
                  <a:lnTo>
                    <a:pt x="4926648" y="0"/>
                  </a:lnTo>
                  <a:lnTo>
                    <a:pt x="492664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80010" y="933657"/>
                  </a:moveTo>
                  <a:lnTo>
                    <a:pt x="4952048" y="933657"/>
                  </a:lnTo>
                  <a:lnTo>
                    <a:pt x="4952048" y="80010"/>
                  </a:lnTo>
                  <a:lnTo>
                    <a:pt x="4952048" y="67310"/>
                  </a:lnTo>
                  <a:lnTo>
                    <a:pt x="495204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21039" y="332689"/>
            <a:ext cx="1123742" cy="13920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32462">
            <a:off x="16491029" y="7468010"/>
            <a:ext cx="2269227" cy="144405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14713">
            <a:off x="184203" y="2023568"/>
            <a:ext cx="1815294" cy="11485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74039">
            <a:off x="15212259" y="8940187"/>
            <a:ext cx="1770374" cy="11459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515977" y="-58248"/>
            <a:ext cx="1038797" cy="19838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50189" y="8920732"/>
            <a:ext cx="1327197" cy="11848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8358" y="7556434"/>
            <a:ext cx="1271831" cy="126720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259300" y="1799883"/>
            <a:ext cx="495888" cy="13501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426215" y="3448726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ĐÃ KẾT THÚC </a:t>
            </a:r>
          </a:p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EM!</a:t>
            </a:r>
            <a:endParaRPr lang="en-US" sz="7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4257" y="149926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4238" y="9182100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84072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832192" y="153237"/>
            <a:ext cx="6668748" cy="1256463"/>
            <a:chOff x="1676400" y="4254240"/>
            <a:chExt cx="6668748" cy="1256463"/>
          </a:xfrm>
        </p:grpSpPr>
        <p:grpSp>
          <p:nvGrpSpPr>
            <p:cNvPr id="4" name="Group 4"/>
            <p:cNvGrpSpPr/>
            <p:nvPr/>
          </p:nvGrpSpPr>
          <p:grpSpPr>
            <a:xfrm>
              <a:off x="1676400" y="4254240"/>
              <a:ext cx="6668748" cy="1246096"/>
              <a:chOff x="384919" y="72389"/>
              <a:chExt cx="33686733" cy="32783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57311" y="72389"/>
                <a:ext cx="32459583" cy="3159377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384919" y="601422"/>
                <a:ext cx="33686733" cy="2749310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934948" y="4379624"/>
              <a:ext cx="40959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 ĐỊNH NGHĨA</a:t>
              </a:r>
              <a:endPara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67045" y="4305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4476" y="2705100"/>
            <a:ext cx="16624022" cy="1839606"/>
            <a:chOff x="894476" y="3314700"/>
            <a:chExt cx="16624022" cy="1839606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86670"/>
              <a:chOff x="906921" y="1714500"/>
              <a:chExt cx="4579479" cy="8866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aintBrush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-7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4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07829" y="3314700"/>
              <a:ext cx="16510669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sz="3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69,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0628" y="1689947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  <a:endParaRPr lang="en-US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125" y="4914900"/>
            <a:ext cx="4636000" cy="4917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0325" y="5104543"/>
            <a:ext cx="6019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 AB và AC là đường chéo của hai hình chữ nhật có kích thước 2 và 4 ô vuông. </a:t>
            </a: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 AB =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93069" y="4914900"/>
            <a:ext cx="4156731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7612" y="3009900"/>
            <a:ext cx="16372588" cy="64164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4042554" y="876300"/>
            <a:ext cx="9931621" cy="1285047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4470">
            <a:off x="15566661" y="988260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9810">
            <a:off x="699171" y="809755"/>
            <a:ext cx="1302539" cy="16856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90299" y="3254101"/>
            <a:ext cx="1285687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 giác cân là tam giác có hai cạnh bằng nhau.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" y="4549501"/>
            <a:ext cx="3934354" cy="452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40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endParaRPr lang="en-US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  <a:blipFill>
                <a:blip r:embed="rId7"/>
                <a:stretch>
                  <a:fillRect l="-1743" b="-5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42" y="9374389"/>
            <a:ext cx="915941" cy="9126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05198" y="342900"/>
            <a:ext cx="2588497" cy="1113486"/>
            <a:chOff x="0" y="-475620"/>
            <a:chExt cx="13241067" cy="274083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475620"/>
              <a:ext cx="11136500" cy="1309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4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  <a:endParaRPr lang="en-US" sz="4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  <a:blipFill>
                <a:blip r:embed="rId6"/>
                <a:stretch>
                  <a:fillRect l="-1954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  <a:blipFill>
                <a:blip r:embed="rId8"/>
                <a:stretch>
                  <a:fillRect l="-196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  <a:blipFill>
                <a:blip r:embed="rId9"/>
                <a:stretch>
                  <a:fillRect l="-2024" r="-196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0600" y="4948892"/>
            <a:ext cx="5085172" cy="47244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347383" y="502036"/>
            <a:ext cx="677244" cy="1043322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458200" y="8852728"/>
            <a:ext cx="677244" cy="1043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741" y="9259194"/>
            <a:ext cx="915941" cy="912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0600" y="4991100"/>
            <a:ext cx="5085172" cy="472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4191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ạnh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  <a:blipFill>
                <a:blip r:embed="rId8"/>
                <a:stretch>
                  <a:fillRect l="-2448" r="-2448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  <a:blipFill>
                <a:blip r:embed="rId9"/>
                <a:stretch>
                  <a:fillRect l="-196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3400" y="9166462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858000" y="190997"/>
            <a:ext cx="5181600" cy="1395144"/>
            <a:chOff x="1600200" y="4254240"/>
            <a:chExt cx="51816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1600200" y="4254240"/>
              <a:ext cx="5181600" cy="1395144"/>
              <a:chOff x="0" y="72390"/>
              <a:chExt cx="26174504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601426"/>
                <a:ext cx="25019747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116191" y="4410021"/>
              <a:ext cx="39356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500" b="1" noProof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CHẤT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71432" y="1882783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9" y="1796203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8215" y="1714500"/>
            <a:ext cx="2802467" cy="969496"/>
            <a:chOff x="1388533" y="3695700"/>
            <a:chExt cx="2802467" cy="9694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2: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72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  <a:blipFill>
                <a:blip r:embed="rId13"/>
                <a:stretch>
                  <a:fillRect l="-1314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51352" y="4000500"/>
            <a:ext cx="4371285" cy="5068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  <a:blipFill>
                <a:blip r:embed="rId15"/>
                <a:stretch>
                  <a:fillRect l="-2209" r="-2209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1"/>
              </a:ext>
            </a:extLst>
          </a:blip>
          <a:srcRect/>
          <a:stretch>
            <a:fillRect/>
          </a:stretch>
        </p:blipFill>
        <p:spPr>
          <a:xfrm>
            <a:off x="8464889" y="8582241"/>
            <a:ext cx="1982152" cy="1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1480</Words>
  <Application>Microsoft Office PowerPoint</Application>
  <PresentationFormat>Custom</PresentationFormat>
  <Paragraphs>263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Kavoon</vt:lpstr>
      <vt:lpstr>Arial</vt:lpstr>
      <vt:lpstr>Cambria Math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Yellow Green Black Lined Grids and Frames Senior High to Uni Education Presentation</dc:title>
  <cp:lastModifiedBy>Admin</cp:lastModifiedBy>
  <cp:revision>76</cp:revision>
  <dcterms:created xsi:type="dcterms:W3CDTF">2006-08-16T00:00:00Z</dcterms:created>
  <dcterms:modified xsi:type="dcterms:W3CDTF">2022-12-16T09:06:06Z</dcterms:modified>
  <dc:identifier>DAFSQ6U-uu0</dc:identifier>
</cp:coreProperties>
</file>