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Default Extension="svg" ContentType="image/svg+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ags/tag1.xml" ContentType="application/vnd.openxmlformats-officedocument.presentationml.tags+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Default Extension="wdp" ContentType="image/vnd.ms-photo"/>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6"/>
  </p:notesMasterIdLst>
  <p:sldIdLst>
    <p:sldId id="2955" r:id="rId2"/>
    <p:sldId id="3051" r:id="rId3"/>
    <p:sldId id="3052" r:id="rId4"/>
    <p:sldId id="3026" r:id="rId5"/>
    <p:sldId id="3027" r:id="rId6"/>
    <p:sldId id="3053" r:id="rId7"/>
    <p:sldId id="3055" r:id="rId8"/>
    <p:sldId id="3056" r:id="rId9"/>
    <p:sldId id="3054" r:id="rId10"/>
    <p:sldId id="3028" r:id="rId11"/>
    <p:sldId id="3029" r:id="rId12"/>
    <p:sldId id="3057" r:id="rId13"/>
    <p:sldId id="3058" r:id="rId14"/>
    <p:sldId id="28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3" d="100"/>
          <a:sy n="73" d="100"/>
        </p:scale>
        <p:origin x="-570" y="-10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pPr/>
              <a:t>03/11/2022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pPr/>
              <a:t>‹#›</a:t>
            </a:fld>
            <a:endParaRPr lang="en-GB"/>
          </a:p>
        </p:txBody>
      </p:sp>
    </p:spTree>
    <p:extLst>
      <p:ext uri="{BB962C8B-B14F-4D97-AF65-F5344CB8AC3E}">
        <p14:creationId xmlns:p14="http://schemas.microsoft.com/office/powerpoint/2010/main" xmlns=""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xmlns="" val="418109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xmlns=""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1739541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xmlns=""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xmlns=""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xmlns=""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xmlns=""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xmlns=""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xmlns="" val="12479805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xmlns="" id="{685EC51D-0A5F-4380-9F93-B48BC9E2F629}"/>
              </a:ext>
            </a:extLst>
          </p:cNvPr>
          <p:cNvSpPr/>
          <p:nvPr userDrawn="1"/>
        </p:nvSpPr>
        <p:spPr>
          <a:xfrm>
            <a:off x="236375" y="228600"/>
            <a:ext cx="11719249"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7EE9BB57-3685-4F68-BF48-AF85A474229F}"/>
              </a:ext>
            </a:extLst>
          </p:cNvPr>
          <p:cNvPicPr>
            <a:picLocks noChangeAspect="1"/>
          </p:cNvPicPr>
          <p:nvPr userDrawn="1"/>
        </p:nvPicPr>
        <p:blipFill>
          <a:blip r:embed="rId2" cstate="print"/>
          <a:stretch>
            <a:fillRect/>
          </a:stretch>
        </p:blipFill>
        <p:spPr>
          <a:xfrm>
            <a:off x="11328949" y="271155"/>
            <a:ext cx="589731" cy="520622"/>
          </a:xfrm>
          <a:prstGeom prst="rect">
            <a:avLst/>
          </a:prstGeom>
        </p:spPr>
      </p:pic>
    </p:spTree>
    <p:extLst>
      <p:ext uri="{BB962C8B-B14F-4D97-AF65-F5344CB8AC3E}">
        <p14:creationId xmlns:p14="http://schemas.microsoft.com/office/powerpoint/2010/main" xmlns="" val="364419465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41398956"/>
      </p:ext>
    </p:extLst>
  </p:cSld>
  <p:clrMap bg1="lt1" tx1="dk1" bg2="lt2" tx2="dk2" accent1="accent1" accent2="accent2" accent3="accent3" accent4="accent4" accent5="accent5" accent6="accent6" hlink="hlink" folHlink="folHlink"/>
  <p:sldLayoutIdLst>
    <p:sldLayoutId id="2147483690" r:id="rId1"/>
    <p:sldLayoutId id="2147483761" r:id="rId2"/>
    <p:sldLayoutId id="2147483753" r:id="rId3"/>
  </p:sldLayoutIdLst>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xmlns="" id="{0AE030E9-A166-45CC-B296-E2C0C2E9EB6D}"/>
              </a:ext>
            </a:extLst>
          </p:cNvPr>
          <p:cNvPicPr>
            <a:picLocks noChangeAspect="1"/>
          </p:cNvPicPr>
          <p:nvPr/>
        </p:nvPicPr>
        <p:blipFill>
          <a:blip r:embed="rId5" cstate="print">
            <a:extLst>
              <a:ext uri="{BEBA8EAE-BF5A-486C-A8C5-ECC9F3942E4B}">
                <a14:imgProps xmlns:a14="http://schemas.microsoft.com/office/drawing/2010/main" xmlns="">
                  <a14:imgLayer r:embed="rId6">
                    <a14:imgEffect>
                      <a14:saturation sat="400000"/>
                    </a14:imgEffect>
                  </a14:imgLayer>
                </a14:imgProps>
              </a:ext>
              <a:ext uri="{28A0092B-C50C-407E-A947-70E740481C1C}">
                <a14:useLocalDpi xmlns:a14="http://schemas.microsoft.com/office/drawing/2010/main" xmlns=""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xmlns="" id="{518D1F5A-E2AF-49C3-B33D-F69466F11285}"/>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9357733" y="740863"/>
            <a:ext cx="1664763" cy="1512215"/>
          </a:xfrm>
          <a:prstGeom prst="rect">
            <a:avLst/>
          </a:prstGeom>
        </p:spPr>
      </p:pic>
      <p:pic>
        <p:nvPicPr>
          <p:cNvPr id="4" name="Picture 3" descr="Logo&#10;&#10;Description automatically generated">
            <a:extLst>
              <a:ext uri="{FF2B5EF4-FFF2-40B4-BE49-F238E27FC236}">
                <a16:creationId xmlns:a16="http://schemas.microsoft.com/office/drawing/2014/main" xmlns="" id="{EF2FB119-5E53-4714-A6B6-455AA4640EB0}"/>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737527" y="828844"/>
            <a:ext cx="6815919" cy="2091109"/>
          </a:xfrm>
          <a:prstGeom prst="rect">
            <a:avLst/>
          </a:prstGeom>
        </p:spPr>
      </p:pic>
      <p:pic>
        <p:nvPicPr>
          <p:cNvPr id="5" name="Picture 4">
            <a:extLst>
              <a:ext uri="{FF2B5EF4-FFF2-40B4-BE49-F238E27FC236}">
                <a16:creationId xmlns:a16="http://schemas.microsoft.com/office/drawing/2014/main" xmlns="" id="{C5EBF956-C03B-4D96-A23D-4FFB55639EB9}"/>
              </a:ext>
            </a:extLst>
          </p:cNvPr>
          <p:cNvPicPr>
            <a:picLocks noChangeAspect="1"/>
          </p:cNvPicPr>
          <p:nvPr/>
        </p:nvPicPr>
        <p:blipFill>
          <a:blip r:embed="rId9" cstate="print"/>
          <a:stretch>
            <a:fillRect/>
          </a:stretch>
        </p:blipFill>
        <p:spPr>
          <a:xfrm>
            <a:off x="0" y="90658"/>
            <a:ext cx="1735904" cy="548770"/>
          </a:xfrm>
          <a:prstGeom prst="rect">
            <a:avLst/>
          </a:prstGeom>
        </p:spPr>
      </p:pic>
      <p:pic>
        <p:nvPicPr>
          <p:cNvPr id="8" name="Picture 7">
            <a:extLst>
              <a:ext uri="{FF2B5EF4-FFF2-40B4-BE49-F238E27FC236}">
                <a16:creationId xmlns:a16="http://schemas.microsoft.com/office/drawing/2014/main" xmlns="" id="{EA6932BD-7566-4DDC-A694-F2339BCDE252}"/>
              </a:ext>
            </a:extLst>
          </p:cNvPr>
          <p:cNvPicPr>
            <a:picLocks noChangeAspect="1"/>
          </p:cNvPicPr>
          <p:nvPr/>
        </p:nvPicPr>
        <p:blipFill>
          <a:blip r:embed="rId10" cstate="print"/>
          <a:stretch>
            <a:fillRect/>
          </a:stretch>
        </p:blipFill>
        <p:spPr>
          <a:xfrm>
            <a:off x="132402" y="2491800"/>
            <a:ext cx="589731" cy="520622"/>
          </a:xfrm>
          <a:prstGeom prst="rect">
            <a:avLst/>
          </a:prstGeom>
        </p:spPr>
      </p:pic>
    </p:spTree>
    <p:custDataLst>
      <p:tags r:id="rId1"/>
    </p:custDataLst>
    <p:extLst>
      <p:ext uri="{BB962C8B-B14F-4D97-AF65-F5344CB8AC3E}">
        <p14:creationId xmlns:p14="http://schemas.microsoft.com/office/powerpoint/2010/main" xmlns="" val="154152673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79E7B63B-CE70-4731-8056-5C8B17DFF2AA}"/>
              </a:ext>
            </a:extLst>
          </p:cNvPr>
          <p:cNvSpPr/>
          <p:nvPr/>
        </p:nvSpPr>
        <p:spPr>
          <a:xfrm>
            <a:off x="794766" y="481273"/>
            <a:ext cx="10602467" cy="950325"/>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a:t>
            </a:r>
            <a:r>
              <a:rPr lang="en-US" sz="2000">
                <a:solidFill>
                  <a:srgbClr val="FF3399"/>
                </a:solidFill>
                <a:latin typeface="UTM Avo" panose="02040603050506020204" pitchFamily="18" charset="0"/>
                <a:cs typeface="Times New Roman" panose="02020603050405020304" pitchFamily="18" charset="0"/>
              </a:rPr>
              <a:t>3</a:t>
            </a:r>
            <a:r>
              <a:rPr lang="vi-VN" sz="2000">
                <a:solidFill>
                  <a:srgbClr val="FF3399"/>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Để chọn hàng phím luyện tập, em nháy chuột vào tam giác nhỏ trong mục </a:t>
            </a:r>
            <a:r>
              <a:rPr lang="vi-VN" sz="2000">
                <a:solidFill>
                  <a:srgbClr val="0000FF"/>
                </a:solidFill>
                <a:latin typeface="UTM Avo" panose="02040603050506020204" pitchFamily="18" charset="0"/>
                <a:cs typeface="Times New Roman" panose="02020603050405020304" pitchFamily="18" charset="0"/>
              </a:rPr>
              <a:t>Course</a:t>
            </a:r>
            <a:r>
              <a:rPr lang="vi-VN" sz="2000">
                <a:latin typeface="UTM Avo" panose="02040603050506020204" pitchFamily="18" charset="0"/>
                <a:cs typeface="Times New Roman" panose="02020603050405020304" pitchFamily="18" charset="0"/>
              </a:rPr>
              <a:t> rồi chọn một mục:</a:t>
            </a:r>
          </a:p>
        </p:txBody>
      </p:sp>
      <p:pic>
        <p:nvPicPr>
          <p:cNvPr id="6" name="Picture 5">
            <a:extLst>
              <a:ext uri="{FF2B5EF4-FFF2-40B4-BE49-F238E27FC236}">
                <a16:creationId xmlns:a16="http://schemas.microsoft.com/office/drawing/2014/main" xmlns="" id="{7B78AAA1-FD0F-4DA2-BFD4-394A4132AE66}"/>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1315768" y="1431598"/>
            <a:ext cx="8850756" cy="3154953"/>
          </a:xfrm>
          <a:prstGeom prst="rect">
            <a:avLst/>
          </a:prstGeom>
        </p:spPr>
      </p:pic>
      <p:sp>
        <p:nvSpPr>
          <p:cNvPr id="7" name="Rectangle 6">
            <a:extLst>
              <a:ext uri="{FF2B5EF4-FFF2-40B4-BE49-F238E27FC236}">
                <a16:creationId xmlns:a16="http://schemas.microsoft.com/office/drawing/2014/main" xmlns="" id="{5AA13CFF-3FD8-4EEB-BE1E-64CF1E2542ED}"/>
              </a:ext>
            </a:extLst>
          </p:cNvPr>
          <p:cNvSpPr/>
          <p:nvPr/>
        </p:nvSpPr>
        <p:spPr>
          <a:xfrm>
            <a:off x="794765" y="5166344"/>
            <a:ext cx="10602467" cy="950325"/>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Nhiệm vụ của em là sử dụng đúng ngón tay khi gõ phím. Lưu ý, phím cần gõ sẽ được tô màu và ở góc dưới màn hình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ó gợi ý ngón tay gõ phím.</a:t>
            </a:r>
          </a:p>
        </p:txBody>
      </p:sp>
      <p:sp>
        <p:nvSpPr>
          <p:cNvPr id="8" name="Rectangle 7">
            <a:extLst>
              <a:ext uri="{FF2B5EF4-FFF2-40B4-BE49-F238E27FC236}">
                <a16:creationId xmlns:a16="http://schemas.microsoft.com/office/drawing/2014/main" xmlns="" id="{DD6D57BF-4632-47C3-A09C-2C0A46B5790C}"/>
              </a:ext>
            </a:extLst>
          </p:cNvPr>
          <p:cNvSpPr/>
          <p:nvPr/>
        </p:nvSpPr>
        <p:spPr>
          <a:xfrm>
            <a:off x="2497876" y="4586551"/>
            <a:ext cx="6243001" cy="488660"/>
          </a:xfrm>
          <a:prstGeom prst="rect">
            <a:avLst/>
          </a:prstGeom>
        </p:spPr>
        <p:txBody>
          <a:bodyPr wrap="square">
            <a:spAutoFit/>
          </a:bodyPr>
          <a:lstStyle/>
          <a:p>
            <a:pPr algn="ctr" defTabSz="342900">
              <a:lnSpc>
                <a:spcPct val="150000"/>
              </a:lnSpc>
            </a:pPr>
            <a:r>
              <a:rPr lang="en-US" sz="2000" b="1">
                <a:latin typeface="UTM Avo" panose="02040603050506020204" pitchFamily="18" charset="0"/>
                <a:cs typeface="Times New Roman" panose="02020603050405020304" pitchFamily="18" charset="0"/>
              </a:rPr>
              <a:t>Hình 36. </a:t>
            </a:r>
            <a:r>
              <a:rPr lang="en-US" sz="2000">
                <a:latin typeface="UTM Avo" panose="02040603050506020204" pitchFamily="18" charset="0"/>
                <a:cs typeface="Times New Roman" panose="02020603050405020304" pitchFamily="18" charset="0"/>
              </a:rPr>
              <a:t>Chọn hàng phím</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xmlns="" val="274631749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80">
                                          <p:stCondLst>
                                            <p:cond delay="0"/>
                                          </p:stCondLst>
                                        </p:cTn>
                                        <p:tgtEl>
                                          <p:spTgt spid="7"/>
                                        </p:tgtEl>
                                      </p:cBhvr>
                                    </p:animEffect>
                                    <p:anim calcmode="lin" valueType="num">
                                      <p:cBhvr>
                                        <p:cTn id="2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5" dur="26">
                                          <p:stCondLst>
                                            <p:cond delay="650"/>
                                          </p:stCondLst>
                                        </p:cTn>
                                        <p:tgtEl>
                                          <p:spTgt spid="7"/>
                                        </p:tgtEl>
                                      </p:cBhvr>
                                      <p:to x="100000" y="60000"/>
                                    </p:animScale>
                                    <p:animScale>
                                      <p:cBhvr>
                                        <p:cTn id="26" dur="166" decel="50000">
                                          <p:stCondLst>
                                            <p:cond delay="676"/>
                                          </p:stCondLst>
                                        </p:cTn>
                                        <p:tgtEl>
                                          <p:spTgt spid="7"/>
                                        </p:tgtEl>
                                      </p:cBhvr>
                                      <p:to x="100000" y="100000"/>
                                    </p:animScale>
                                    <p:animScale>
                                      <p:cBhvr>
                                        <p:cTn id="27" dur="26">
                                          <p:stCondLst>
                                            <p:cond delay="1312"/>
                                          </p:stCondLst>
                                        </p:cTn>
                                        <p:tgtEl>
                                          <p:spTgt spid="7"/>
                                        </p:tgtEl>
                                      </p:cBhvr>
                                      <p:to x="100000" y="80000"/>
                                    </p:animScale>
                                    <p:animScale>
                                      <p:cBhvr>
                                        <p:cTn id="28" dur="166" decel="50000">
                                          <p:stCondLst>
                                            <p:cond delay="1338"/>
                                          </p:stCondLst>
                                        </p:cTn>
                                        <p:tgtEl>
                                          <p:spTgt spid="7"/>
                                        </p:tgtEl>
                                      </p:cBhvr>
                                      <p:to x="100000" y="100000"/>
                                    </p:animScale>
                                    <p:animScale>
                                      <p:cBhvr>
                                        <p:cTn id="29" dur="26">
                                          <p:stCondLst>
                                            <p:cond delay="1642"/>
                                          </p:stCondLst>
                                        </p:cTn>
                                        <p:tgtEl>
                                          <p:spTgt spid="7"/>
                                        </p:tgtEl>
                                      </p:cBhvr>
                                      <p:to x="100000" y="90000"/>
                                    </p:animScale>
                                    <p:animScale>
                                      <p:cBhvr>
                                        <p:cTn id="30" dur="166" decel="50000">
                                          <p:stCondLst>
                                            <p:cond delay="1668"/>
                                          </p:stCondLst>
                                        </p:cTn>
                                        <p:tgtEl>
                                          <p:spTgt spid="7"/>
                                        </p:tgtEl>
                                      </p:cBhvr>
                                      <p:to x="100000" y="100000"/>
                                    </p:animScale>
                                    <p:animScale>
                                      <p:cBhvr>
                                        <p:cTn id="31" dur="26">
                                          <p:stCondLst>
                                            <p:cond delay="1808"/>
                                          </p:stCondLst>
                                        </p:cTn>
                                        <p:tgtEl>
                                          <p:spTgt spid="7"/>
                                        </p:tgtEl>
                                      </p:cBhvr>
                                      <p:to x="100000" y="95000"/>
                                    </p:animScale>
                                    <p:animScale>
                                      <p:cBhvr>
                                        <p:cTn id="32"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FF888FC2-38F3-4D25-829E-4FF6F4BAAE44}"/>
              </a:ext>
            </a:extLst>
          </p:cNvPr>
          <p:cNvSpPr/>
          <p:nvPr/>
        </p:nvSpPr>
        <p:spPr>
          <a:xfrm>
            <a:off x="794765" y="387851"/>
            <a:ext cx="10602467"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Các thông tin bên phải màn hình cho biết kết quả luyện tập:</a:t>
            </a:r>
          </a:p>
        </p:txBody>
      </p:sp>
      <p:pic>
        <p:nvPicPr>
          <p:cNvPr id="5" name="Picture 4">
            <a:extLst>
              <a:ext uri="{FF2B5EF4-FFF2-40B4-BE49-F238E27FC236}">
                <a16:creationId xmlns:a16="http://schemas.microsoft.com/office/drawing/2014/main" xmlns="" id="{3C486F32-23AC-4044-A785-BF6374BA5CD7}"/>
              </a:ext>
            </a:extLst>
          </p:cNvPr>
          <p:cNvPicPr>
            <a:picLocks noChangeAspect="1"/>
          </p:cNvPicPr>
          <p:nvPr/>
        </p:nvPicPr>
        <p:blipFill>
          <a:blip r:embed="rId2" cstate="print"/>
          <a:stretch>
            <a:fillRect/>
          </a:stretch>
        </p:blipFill>
        <p:spPr>
          <a:xfrm>
            <a:off x="3383325" y="971104"/>
            <a:ext cx="4511431" cy="3856054"/>
          </a:xfrm>
          <a:prstGeom prst="rect">
            <a:avLst/>
          </a:prstGeom>
        </p:spPr>
      </p:pic>
      <p:sp>
        <p:nvSpPr>
          <p:cNvPr id="6" name="Rectangle 5">
            <a:extLst>
              <a:ext uri="{FF2B5EF4-FFF2-40B4-BE49-F238E27FC236}">
                <a16:creationId xmlns:a16="http://schemas.microsoft.com/office/drawing/2014/main" xmlns="" id="{B7A3DA30-1313-4BA4-926B-6D29E0A51E81}"/>
              </a:ext>
            </a:extLst>
          </p:cNvPr>
          <p:cNvSpPr/>
          <p:nvPr/>
        </p:nvSpPr>
        <p:spPr>
          <a:xfrm>
            <a:off x="2379889" y="4833263"/>
            <a:ext cx="6243001" cy="488660"/>
          </a:xfrm>
          <a:prstGeom prst="rect">
            <a:avLst/>
          </a:prstGeom>
        </p:spPr>
        <p:txBody>
          <a:bodyPr wrap="square">
            <a:spAutoFit/>
          </a:bodyPr>
          <a:lstStyle/>
          <a:p>
            <a:pPr algn="ctr" defTabSz="342900">
              <a:lnSpc>
                <a:spcPct val="150000"/>
              </a:lnSpc>
            </a:pPr>
            <a:r>
              <a:rPr lang="en-US" sz="2000" b="1">
                <a:latin typeface="UTM Avo" panose="02040603050506020204" pitchFamily="18" charset="0"/>
                <a:cs typeface="Times New Roman" panose="02020603050405020304" pitchFamily="18" charset="0"/>
              </a:rPr>
              <a:t>Hình 37. </a:t>
            </a:r>
            <a:r>
              <a:rPr lang="en-US" sz="2000">
                <a:latin typeface="UTM Avo" panose="02040603050506020204" pitchFamily="18" charset="0"/>
                <a:cs typeface="Times New Roman" panose="02020603050405020304" pitchFamily="18" charset="0"/>
              </a:rPr>
              <a:t>Kết quả luyện tập</a:t>
            </a:r>
            <a:endParaRPr lang="vi-VN"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212EDEEB-5DC9-4E8E-BCB1-7D01CB1198A9}"/>
              </a:ext>
            </a:extLst>
          </p:cNvPr>
          <p:cNvSpPr/>
          <p:nvPr/>
        </p:nvSpPr>
        <p:spPr>
          <a:xfrm>
            <a:off x="794764" y="5432323"/>
            <a:ext cx="10602467" cy="950325"/>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a:t>
            </a:r>
            <a:r>
              <a:rPr lang="en-US" sz="2000">
                <a:solidFill>
                  <a:srgbClr val="FF3399"/>
                </a:solidFill>
                <a:latin typeface="UTM Avo" panose="02040603050506020204" pitchFamily="18" charset="0"/>
                <a:cs typeface="Times New Roman" panose="02020603050405020304" pitchFamily="18" charset="0"/>
              </a:rPr>
              <a:t>4</a:t>
            </a:r>
            <a:r>
              <a:rPr lang="vi-VN" sz="2000">
                <a:solidFill>
                  <a:srgbClr val="FF3399"/>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Luyện tập nhiều lần và so sánh các kết quả </a:t>
            </a:r>
            <a:r>
              <a:rPr lang="vi-VN" sz="2000">
                <a:solidFill>
                  <a:srgbClr val="3DC3EC"/>
                </a:solidFill>
                <a:latin typeface="UTM Avo" panose="02040603050506020204" pitchFamily="18" charset="0"/>
                <a:cs typeface="Times New Roman" panose="02020603050405020304" pitchFamily="18" charset="0"/>
              </a:rPr>
              <a:t>độ chính xác</a:t>
            </a:r>
            <a:r>
              <a:rPr lang="vi-VN" sz="2000">
                <a:latin typeface="UTM Avo" panose="02040603050506020204" pitchFamily="18" charset="0"/>
                <a:cs typeface="Times New Roman" panose="02020603050405020304" pitchFamily="18" charset="0"/>
              </a:rPr>
              <a:t>, </a:t>
            </a:r>
            <a:r>
              <a:rPr lang="en-US" sz="2000">
                <a:solidFill>
                  <a:srgbClr val="3DC3EC"/>
                </a:solidFill>
                <a:latin typeface="UTM Avo" panose="02040603050506020204" pitchFamily="18" charset="0"/>
                <a:cs typeface="Times New Roman" panose="02020603050405020304" pitchFamily="18" charset="0"/>
              </a:rPr>
              <a:t>số</a:t>
            </a:r>
            <a:r>
              <a:rPr lang="vi-VN" sz="2000">
                <a:solidFill>
                  <a:srgbClr val="3DC3EC"/>
                </a:solidFill>
                <a:latin typeface="UTM Avo" panose="02040603050506020204" pitchFamily="18" charset="0"/>
                <a:cs typeface="Times New Roman" panose="02020603050405020304" pitchFamily="18" charset="0"/>
              </a:rPr>
              <a:t> từ gõ trong một phút</a:t>
            </a:r>
            <a:r>
              <a:rPr lang="vi-VN" sz="2000">
                <a:latin typeface="UTM Avo" panose="02040603050506020204" pitchFamily="18" charset="0"/>
                <a:cs typeface="Times New Roman" panose="02020603050405020304" pitchFamily="18" charset="0"/>
              </a:rPr>
              <a:t> và </a:t>
            </a:r>
            <a:r>
              <a:rPr lang="vi-VN" sz="2000">
                <a:solidFill>
                  <a:srgbClr val="3DC3EC"/>
                </a:solidFill>
                <a:latin typeface="UTM Avo" panose="02040603050506020204" pitchFamily="18" charset="0"/>
                <a:cs typeface="Times New Roman" panose="02020603050405020304" pitchFamily="18" charset="0"/>
              </a:rPr>
              <a:t>số phím gõ trong một phút </a:t>
            </a:r>
            <a:r>
              <a:rPr lang="vi-VN" sz="2000">
                <a:latin typeface="UTM Avo" panose="02040603050506020204" pitchFamily="18" charset="0"/>
                <a:cs typeface="Times New Roman" panose="02020603050405020304" pitchFamily="18" charset="0"/>
              </a:rPr>
              <a:t>giữa các lần.</a:t>
            </a:r>
          </a:p>
        </p:txBody>
      </p:sp>
    </p:spTree>
    <p:extLst>
      <p:ext uri="{BB962C8B-B14F-4D97-AF65-F5344CB8AC3E}">
        <p14:creationId xmlns:p14="http://schemas.microsoft.com/office/powerpoint/2010/main" xmlns="" val="190681133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CB2AB6A-C448-44B7-AD25-BA1B268D61E4}"/>
              </a:ext>
            </a:extLst>
          </p:cNvPr>
          <p:cNvGrpSpPr/>
          <p:nvPr/>
        </p:nvGrpSpPr>
        <p:grpSpPr>
          <a:xfrm>
            <a:off x="414536" y="410130"/>
            <a:ext cx="3761537" cy="1014929"/>
            <a:chOff x="371924" y="467376"/>
            <a:chExt cx="3761537" cy="1014929"/>
          </a:xfrm>
        </p:grpSpPr>
        <p:pic>
          <p:nvPicPr>
            <p:cNvPr id="2" name="Picture 1">
              <a:extLst>
                <a:ext uri="{FF2B5EF4-FFF2-40B4-BE49-F238E27FC236}">
                  <a16:creationId xmlns:a16="http://schemas.microsoft.com/office/drawing/2014/main" xmlns="" id="{8FC48B3D-BB5C-4C78-998C-7136AD938817}"/>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xmlns=""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xmlns="" id="{ECB7D36B-B1AE-4BF0-8A2D-25E99CAF3FA0}"/>
              </a:ext>
            </a:extLst>
          </p:cNvPr>
          <p:cNvSpPr/>
          <p:nvPr/>
        </p:nvSpPr>
        <p:spPr>
          <a:xfrm>
            <a:off x="613258" y="1425059"/>
            <a:ext cx="11037968"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Trong hình sau, ngón tay nào đã đặt sai vị trí xuất phát trên hàng phím cơ sở?</a:t>
            </a:r>
          </a:p>
        </p:txBody>
      </p:sp>
      <p:sp>
        <p:nvSpPr>
          <p:cNvPr id="22" name="Rectangle 21">
            <a:extLst>
              <a:ext uri="{FF2B5EF4-FFF2-40B4-BE49-F238E27FC236}">
                <a16:creationId xmlns:a16="http://schemas.microsoft.com/office/drawing/2014/main" xmlns="" id="{376AB137-0387-4900-B10F-16F5931B7B42}"/>
              </a:ext>
            </a:extLst>
          </p:cNvPr>
          <p:cNvSpPr/>
          <p:nvPr/>
        </p:nvSpPr>
        <p:spPr>
          <a:xfrm>
            <a:off x="613258" y="4302579"/>
            <a:ext cx="11037968" cy="2051780"/>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Em hãy mở phần mềm </a:t>
            </a:r>
            <a:r>
              <a:rPr lang="vi-VN" sz="2200">
                <a:solidFill>
                  <a:srgbClr val="C00000"/>
                </a:solidFill>
                <a:latin typeface="UTM Avo" panose="02040603050506020204" pitchFamily="18" charset="0"/>
                <a:cs typeface="Times New Roman" panose="02020603050405020304" pitchFamily="18" charset="0"/>
              </a:rPr>
              <a:t>Kiran's Typing Tutor </a:t>
            </a:r>
            <a:r>
              <a:rPr lang="vi-VN" sz="2200">
                <a:latin typeface="UTM Avo" panose="02040603050506020204" pitchFamily="18" charset="0"/>
                <a:cs typeface="Times New Roman" panose="02020603050405020304" pitchFamily="18" charset="0"/>
              </a:rPr>
              <a:t>và đặt tay ở vị trí xuất phát</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trên hàng phím </a:t>
            </a:r>
            <a:r>
              <a:rPr lang="en-US" sz="2200">
                <a:latin typeface="UTM Avo" panose="02040603050506020204" pitchFamily="18" charset="0"/>
                <a:cs typeface="Times New Roman" panose="02020603050405020304" pitchFamily="18" charset="0"/>
              </a:rPr>
              <a:t>c</a:t>
            </a:r>
            <a:r>
              <a:rPr lang="vi-VN" sz="2200">
                <a:latin typeface="UTM Avo" panose="02040603050506020204" pitchFamily="18" charset="0"/>
                <a:cs typeface="Times New Roman" panose="02020603050405020304" pitchFamily="18" charset="0"/>
              </a:rPr>
              <a:t>ơ sở. Lần lượt luyện tập hai lần với các hàng phím: hàng phím </a:t>
            </a:r>
            <a:r>
              <a:rPr lang="en-US" sz="2200">
                <a:latin typeface="UTM Avo" panose="02040603050506020204" pitchFamily="18" charset="0"/>
                <a:cs typeface="Times New Roman" panose="02020603050405020304" pitchFamily="18" charset="0"/>
              </a:rPr>
              <a:t>c</a:t>
            </a:r>
            <a:r>
              <a:rPr lang="vi-VN" sz="2200">
                <a:latin typeface="UTM Avo" panose="02040603050506020204" pitchFamily="18" charset="0"/>
                <a:cs typeface="Times New Roman" panose="02020603050405020304" pitchFamily="18" charset="0"/>
              </a:rPr>
              <a:t>ơ sở, hàng phím trên, hàng phím dưới. Sau đó, em hãy so sánh kết quả về độ chính xác, </a:t>
            </a:r>
            <a:r>
              <a:rPr lang="en-US" sz="2200">
                <a:latin typeface="UTM Avo" panose="02040603050506020204" pitchFamily="18" charset="0"/>
                <a:cs typeface="Times New Roman" panose="02020603050405020304" pitchFamily="18" charset="0"/>
              </a:rPr>
              <a:t>số</a:t>
            </a:r>
            <a:r>
              <a:rPr lang="vi-VN" sz="2200">
                <a:latin typeface="UTM Avo" panose="02040603050506020204" pitchFamily="18" charset="0"/>
                <a:cs typeface="Times New Roman" panose="02020603050405020304" pitchFamily="18" charset="0"/>
              </a:rPr>
              <a:t> từ gõ được sau mỗi lượt luyện tập</a:t>
            </a:r>
            <a:r>
              <a:rPr lang="en-US" sz="2200">
                <a:latin typeface="UTM Avo" panose="02040603050506020204" pitchFamily="18" charset="0"/>
                <a:cs typeface="Times New Roman" panose="02020603050405020304" pitchFamily="18" charset="0"/>
              </a:rPr>
              <a:t>.</a:t>
            </a:r>
            <a:endParaRPr lang="vi-VN" sz="2200">
              <a:latin typeface="UTM Avo" panose="0204060305050602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xmlns="" id="{889E8B2A-05C1-4367-9C65-A2EBB4E67D25}"/>
              </a:ext>
            </a:extLst>
          </p:cNvPr>
          <p:cNvPicPr>
            <a:picLocks noChangeAspect="1"/>
          </p:cNvPicPr>
          <p:nvPr/>
        </p:nvPicPr>
        <p:blipFill>
          <a:blip r:embed="rId3" cstate="print"/>
          <a:stretch>
            <a:fillRect/>
          </a:stretch>
        </p:blipFill>
        <p:spPr>
          <a:xfrm>
            <a:off x="4032989" y="1958282"/>
            <a:ext cx="3856054" cy="2415749"/>
          </a:xfrm>
          <a:prstGeom prst="rect">
            <a:avLst/>
          </a:prstGeom>
        </p:spPr>
      </p:pic>
    </p:spTree>
    <p:extLst>
      <p:ext uri="{BB962C8B-B14F-4D97-AF65-F5344CB8AC3E}">
        <p14:creationId xmlns:p14="http://schemas.microsoft.com/office/powerpoint/2010/main" xmlns="" val="77506782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CB2AB6A-C448-44B7-AD25-BA1B268D61E4}"/>
              </a:ext>
            </a:extLst>
          </p:cNvPr>
          <p:cNvGrpSpPr/>
          <p:nvPr/>
        </p:nvGrpSpPr>
        <p:grpSpPr>
          <a:xfrm>
            <a:off x="371924" y="384240"/>
            <a:ext cx="3761537" cy="1181202"/>
            <a:chOff x="371924" y="384240"/>
            <a:chExt cx="3761537" cy="1181202"/>
          </a:xfrm>
        </p:grpSpPr>
        <p:pic>
          <p:nvPicPr>
            <p:cNvPr id="2" name="Picture 1">
              <a:extLst>
                <a:ext uri="{FF2B5EF4-FFF2-40B4-BE49-F238E27FC236}">
                  <a16:creationId xmlns:a16="http://schemas.microsoft.com/office/drawing/2014/main" xmlns="" id="{8FC48B3D-BB5C-4C78-998C-7136AD938817}"/>
                </a:ext>
              </a:extLst>
            </p:cNvPr>
            <p:cNvPicPr>
              <a:picLocks noChangeAspect="1"/>
            </p:cNvPicPr>
            <p:nvPr/>
          </p:nvPicPr>
          <p:blipFill>
            <a:blip r:embed="rId2" cstate="print"/>
            <a:stretch>
              <a:fillRect/>
            </a:stretch>
          </p:blipFill>
          <p:spPr>
            <a:xfrm>
              <a:off x="371924" y="384240"/>
              <a:ext cx="1280271" cy="1181202"/>
            </a:xfrm>
            <a:prstGeom prst="rect">
              <a:avLst/>
            </a:prstGeom>
          </p:spPr>
        </p:pic>
        <p:sp>
          <p:nvSpPr>
            <p:cNvPr id="3" name="Rectangle 2">
              <a:extLst>
                <a:ext uri="{FF2B5EF4-FFF2-40B4-BE49-F238E27FC236}">
                  <a16:creationId xmlns:a16="http://schemas.microsoft.com/office/drawing/2014/main" xmlns=""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xmlns="" id="{B3047003-BDC1-441F-A0E1-7728E4169670}"/>
              </a:ext>
            </a:extLst>
          </p:cNvPr>
          <p:cNvSpPr/>
          <p:nvPr/>
        </p:nvSpPr>
        <p:spPr>
          <a:xfrm>
            <a:off x="1652195" y="1425059"/>
            <a:ext cx="9751340" cy="493148"/>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Em hãy luyện tập thêm cách gõ phím bằng phần mềm Kiran's Typing Tutor.</a:t>
            </a:r>
          </a:p>
        </p:txBody>
      </p:sp>
      <p:pic>
        <p:nvPicPr>
          <p:cNvPr id="11" name="Picture 10" descr="A toy figurine on a table&#10;&#10;Description automatically generated with low confidence">
            <a:extLst>
              <a:ext uri="{FF2B5EF4-FFF2-40B4-BE49-F238E27FC236}">
                <a16:creationId xmlns:a16="http://schemas.microsoft.com/office/drawing/2014/main" xmlns="" id="{426BD880-986F-440C-9377-D5D1C474A1FA}"/>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22233" b="10363"/>
          <a:stretch/>
        </p:blipFill>
        <p:spPr>
          <a:xfrm>
            <a:off x="3070980" y="2189641"/>
            <a:ext cx="4745666" cy="4265217"/>
          </a:xfrm>
          <a:prstGeom prst="rect">
            <a:avLst/>
          </a:prstGeom>
        </p:spPr>
      </p:pic>
    </p:spTree>
    <p:extLst>
      <p:ext uri="{BB962C8B-B14F-4D97-AF65-F5344CB8AC3E}">
        <p14:creationId xmlns:p14="http://schemas.microsoft.com/office/powerpoint/2010/main" xmlns="" val="304716253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xmlns=""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xmlns=""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xmlns=""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xmlns=""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xmlns=""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xmlns=""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xmlns=""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xmlns=""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xmlns=""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xmlns=""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xmlns=""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xmlns=""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xmlns=""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xmlns=""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xmlns=""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xmlns=""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xmlns=""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xmlns=""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xmlns=""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xmlns=""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xmlns=""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xmlns=""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xmlns=""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xmlns=""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xmlns=""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xmlns=""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xmlns=""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xmlns=""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xmlns=""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xmlns=""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xmlns=""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xmlns=""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xmlns=""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xmlns=""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xmlns=""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xmlns=""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xmlns=""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xmlns=""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xmlns=""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xmlns=""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xmlns=""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xmlns=""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xmlns=""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xmlns=""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xmlns=""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xmlns=""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xmlns=""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xmlns=""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xmlns=""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xmlns=""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xmlns=""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xmlns=""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xmlns=""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xmlns=""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xmlns=""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xmlns=""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xmlns="" id="{24C4C1C4-43C3-40EE-887E-6B37C3452A65}"/>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xmlns="" id="{D55673E8-2FB0-4E85-B254-56C877C27F91}"/>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xmlns="" id="{9471A51E-662A-4682-B870-767D840D89B6}"/>
              </a:ext>
            </a:extLst>
          </p:cNvPr>
          <p:cNvPicPr>
            <a:picLocks noChangeAspect="1"/>
          </p:cNvPicPr>
          <p:nvPr/>
        </p:nvPicPr>
        <p:blipFill>
          <a:blip r:embed="rId6" cstate="print"/>
          <a:stretch>
            <a:fillRect/>
          </a:stretch>
        </p:blipFill>
        <p:spPr>
          <a:xfrm>
            <a:off x="132402" y="2491800"/>
            <a:ext cx="589731" cy="520622"/>
          </a:xfrm>
          <a:prstGeom prst="rect">
            <a:avLst/>
          </a:prstGeom>
        </p:spPr>
      </p:pic>
    </p:spTree>
    <p:extLst>
      <p:ext uri="{BB962C8B-B14F-4D97-AF65-F5344CB8AC3E}">
        <p14:creationId xmlns:p14="http://schemas.microsoft.com/office/powerpoint/2010/main" xmlns="" val="217694279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F2A6422E-1239-424D-A9AC-7C016DFA5003}"/>
              </a:ext>
            </a:extLst>
          </p:cNvPr>
          <p:cNvGrpSpPr/>
          <p:nvPr/>
        </p:nvGrpSpPr>
        <p:grpSpPr>
          <a:xfrm>
            <a:off x="556071" y="344228"/>
            <a:ext cx="4134561" cy="2508169"/>
            <a:chOff x="301091" y="301982"/>
            <a:chExt cx="4134561" cy="2508169"/>
          </a:xfrm>
        </p:grpSpPr>
        <p:pic>
          <p:nvPicPr>
            <p:cNvPr id="6" name="Picture 5">
              <a:extLst>
                <a:ext uri="{FF2B5EF4-FFF2-40B4-BE49-F238E27FC236}">
                  <a16:creationId xmlns:a16="http://schemas.microsoft.com/office/drawing/2014/main" xmlns="" id="{A4BD8349-BD85-4613-9513-E9EC2902C2B1}"/>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301091" y="301982"/>
              <a:ext cx="4134561" cy="2508169"/>
            </a:xfrm>
            <a:prstGeom prst="rect">
              <a:avLst/>
            </a:prstGeom>
          </p:spPr>
        </p:pic>
        <p:pic>
          <p:nvPicPr>
            <p:cNvPr id="8" name="Picture 7">
              <a:extLst>
                <a:ext uri="{FF2B5EF4-FFF2-40B4-BE49-F238E27FC236}">
                  <a16:creationId xmlns:a16="http://schemas.microsoft.com/office/drawing/2014/main" xmlns="" id="{FD433534-521B-4282-B898-22AB8B0BD9F2}"/>
                </a:ext>
              </a:extLst>
            </p:cNvPr>
            <p:cNvPicPr>
              <a:picLocks noChangeAspect="1"/>
            </p:cNvPicPr>
            <p:nvPr/>
          </p:nvPicPr>
          <p:blipFill>
            <a:blip r:embed="rId3" cstate="print">
              <a:extLst>
                <a:ext uri="{28A0092B-C50C-407E-A947-70E740481C1C}">
                  <a14:useLocalDpi xmlns:a14="http://schemas.microsoft.com/office/drawing/2010/main" xmlns="" val="0"/>
                </a:ext>
              </a:extLst>
            </a:blip>
            <a:srcRect/>
            <a:stretch/>
          </p:blipFill>
          <p:spPr>
            <a:xfrm>
              <a:off x="386620" y="498387"/>
              <a:ext cx="1158339" cy="914479"/>
            </a:xfrm>
            <a:prstGeom prst="rect">
              <a:avLst/>
            </a:prstGeom>
          </p:spPr>
        </p:pic>
      </p:grpSp>
      <p:grpSp>
        <p:nvGrpSpPr>
          <p:cNvPr id="12" name="Group 11">
            <a:extLst>
              <a:ext uri="{FF2B5EF4-FFF2-40B4-BE49-F238E27FC236}">
                <a16:creationId xmlns:a16="http://schemas.microsoft.com/office/drawing/2014/main" xmlns="" id="{356A26C7-1147-42FC-AADF-4ABDE0CAC4CB}"/>
              </a:ext>
            </a:extLst>
          </p:cNvPr>
          <p:cNvGrpSpPr/>
          <p:nvPr/>
        </p:nvGrpSpPr>
        <p:grpSpPr>
          <a:xfrm>
            <a:off x="857250" y="2958207"/>
            <a:ext cx="8905008" cy="2938052"/>
            <a:chOff x="1768766" y="4552258"/>
            <a:chExt cx="7300588" cy="2237383"/>
          </a:xfrm>
        </p:grpSpPr>
        <p:sp>
          <p:nvSpPr>
            <p:cNvPr id="10" name="Speech Bubble: Rectangle with Corners Rounded 9">
              <a:extLst>
                <a:ext uri="{FF2B5EF4-FFF2-40B4-BE49-F238E27FC236}">
                  <a16:creationId xmlns:a16="http://schemas.microsoft.com/office/drawing/2014/main" xmlns="" id="{87463E55-27CE-4F53-84D3-A2D16AD8D959}"/>
                </a:ext>
              </a:extLst>
            </p:cNvPr>
            <p:cNvSpPr/>
            <p:nvPr/>
          </p:nvSpPr>
          <p:spPr>
            <a:xfrm>
              <a:off x="1768766" y="4644318"/>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xmlns="" id="{A6C8193F-D622-4D36-935C-6910A39E3518}"/>
                </a:ext>
              </a:extLst>
            </p:cNvPr>
            <p:cNvSpPr/>
            <p:nvPr/>
          </p:nvSpPr>
          <p:spPr>
            <a:xfrm>
              <a:off x="1856791" y="4552258"/>
              <a:ext cx="7212563" cy="2145323"/>
            </a:xfrm>
            <a:prstGeom prst="wedgeRoundRectCallout">
              <a:avLst>
                <a:gd name="adj1" fmla="val 54828"/>
                <a:gd name="adj2" fmla="val -1068"/>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xmlns="" id="{FBFE8E40-0C04-41D1-A809-0C5B1905F92A}"/>
              </a:ext>
            </a:extLst>
          </p:cNvPr>
          <p:cNvSpPr/>
          <p:nvPr/>
        </p:nvSpPr>
        <p:spPr>
          <a:xfrm>
            <a:off x="1165511" y="3199128"/>
            <a:ext cx="8395855" cy="2335319"/>
          </a:xfrm>
          <a:prstGeom prst="rect">
            <a:avLst/>
          </a:prstGeom>
        </p:spPr>
        <p:txBody>
          <a:bodyPr wrap="square">
            <a:spAutoFit/>
          </a:bodyPr>
          <a:lstStyle/>
          <a:p>
            <a:pPr indent="342900" algn="just" defTabSz="342900">
              <a:lnSpc>
                <a:spcPct val="150000"/>
              </a:lnSpc>
            </a:pPr>
            <a:r>
              <a:rPr lang="vi-VN" sz="2000">
                <a:latin typeface="UTM Avo" panose="02040603050506020204" pitchFamily="18" charset="0"/>
                <a:cs typeface="Times New Roman" panose="02020603050405020304" pitchFamily="18" charset="0"/>
              </a:rPr>
              <a:t>Sau buổi thực hành đầu tiên, Khoa quan sát thấy có nhiều bạn đặt tay vào hàng phím </a:t>
            </a:r>
            <a:r>
              <a:rPr lang="en-US" sz="2000">
                <a:latin typeface="UTM Avo" panose="02040603050506020204" pitchFamily="18" charset="0"/>
                <a:cs typeface="Times New Roman" panose="02020603050405020304" pitchFamily="18" charset="0"/>
              </a:rPr>
              <a:t>số</a:t>
            </a:r>
            <a:r>
              <a:rPr lang="vi-VN" sz="2000">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ó bạn đặt vào hàng phím chữ</a:t>
            </a:r>
            <a:r>
              <a:rPr lang="en-US" sz="2000">
                <a:latin typeface="UTM Avo" panose="02040603050506020204" pitchFamily="18" charset="0"/>
                <a:cs typeface="Times New Roman" panose="02020603050405020304" pitchFamily="18" charset="0"/>
              </a:rPr>
              <a:t>, c</a:t>
            </a:r>
            <a:r>
              <a:rPr lang="vi-VN" sz="2000">
                <a:latin typeface="UTM Avo" panose="02040603050506020204" pitchFamily="18" charset="0"/>
                <a:cs typeface="Times New Roman" panose="02020603050405020304" pitchFamily="18" charset="0"/>
              </a:rPr>
              <a:t>ó bạn gõ một tay. Khoa </a:t>
            </a:r>
            <a:r>
              <a:rPr lang="en-US" sz="2000">
                <a:latin typeface="UTM Avo" panose="02040603050506020204" pitchFamily="18" charset="0"/>
                <a:cs typeface="Times New Roman" panose="02020603050405020304" pitchFamily="18" charset="0"/>
              </a:rPr>
              <a:t>có</a:t>
            </a:r>
            <a:r>
              <a:rPr lang="vi-VN" sz="2000">
                <a:latin typeface="UTM Avo" panose="02040603050506020204" pitchFamily="18" charset="0"/>
                <a:cs typeface="Times New Roman" panose="02020603050405020304" pitchFamily="18" charset="0"/>
              </a:rPr>
              <a:t> băn khoăn muốn hỏi thầy giáo cách gõ bàn phím như thế nào cho đúng và nhanh. Chúng ta cùng tìm hiểu với bạn Khoa nhé.</a:t>
            </a:r>
          </a:p>
        </p:txBody>
      </p:sp>
      <p:sp>
        <p:nvSpPr>
          <p:cNvPr id="20" name="Rectangle 19">
            <a:extLst>
              <a:ext uri="{FF2B5EF4-FFF2-40B4-BE49-F238E27FC236}">
                <a16:creationId xmlns:a16="http://schemas.microsoft.com/office/drawing/2014/main" xmlns="" id="{BEF1B6C6-026F-4FB9-8D32-25D1F67CD14F}"/>
              </a:ext>
            </a:extLst>
          </p:cNvPr>
          <p:cNvSpPr/>
          <p:nvPr/>
        </p:nvSpPr>
        <p:spPr>
          <a:xfrm>
            <a:off x="1335016" y="1142864"/>
            <a:ext cx="3076025" cy="878959"/>
          </a:xfrm>
          <a:prstGeom prst="rect">
            <a:avLst/>
          </a:prstGeom>
        </p:spPr>
        <p:txBody>
          <a:bodyPr wrap="square">
            <a:spAutoFit/>
          </a:bodyPr>
          <a:lstStyle/>
          <a:p>
            <a:pPr defTabSz="342900">
              <a:lnSpc>
                <a:spcPct val="150000"/>
              </a:lnSpc>
            </a:pPr>
            <a:r>
              <a:rPr lang="en-US" sz="4000" b="1">
                <a:solidFill>
                  <a:srgbClr val="0998D7"/>
                </a:solidFill>
                <a:latin typeface="SVN-SAF" panose="02040603050506020204" pitchFamily="18" charset="0"/>
                <a:cs typeface="Times New Roman" panose="02020603050405020304" pitchFamily="18" charset="0"/>
              </a:rPr>
              <a:t>KHỞI ĐỘNG</a:t>
            </a:r>
            <a:endParaRPr lang="vi-VN" sz="4000" b="1">
              <a:solidFill>
                <a:srgbClr val="0998D7"/>
              </a:solidFill>
              <a:latin typeface="SVN-SAF"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1C2A6B08-FE37-4400-8D20-98F9E6C6CAAF}"/>
              </a:ext>
            </a:extLst>
          </p:cNvPr>
          <p:cNvPicPr>
            <a:picLocks noChangeAspect="1"/>
          </p:cNvPicPr>
          <p:nvPr/>
        </p:nvPicPr>
        <p:blipFill>
          <a:blip r:embed="rId4" cstate="print">
            <a:extLst>
              <a:ext uri="{BEBA8EAE-BF5A-486C-A8C5-ECC9F3942E4B}">
                <a14:imgProps xmlns:a14="http://schemas.microsoft.com/office/drawing/2010/main" xmlns="">
                  <a14:imgLayer r:embed="rId5">
                    <a14:imgEffect>
                      <a14:backgroundRemoval t="7184" b="91379" l="9605" r="89831">
                        <a14:foregroundMark x1="44068" y1="7471" x2="44068" y2="7471"/>
                        <a14:foregroundMark x1="41808" y1="46264" x2="41808" y2="46264"/>
                        <a14:foregroundMark x1="41808" y1="45690" x2="42373" y2="64655"/>
                        <a14:foregroundMark x1="42373" y1="64655" x2="35028" y2="75862"/>
                        <a14:foregroundMark x1="58192" y1="39368" x2="58192" y2="39368"/>
                        <a14:foregroundMark x1="46328" y1="37069" x2="46328" y2="37069"/>
                        <a14:foregroundMark x1="66667" y1="90230" x2="66667" y2="90230"/>
                        <a14:foregroundMark x1="65537" y1="91092" x2="65537" y2="91092"/>
                        <a14:foregroundMark x1="33898" y1="91379" x2="33898" y2="91379"/>
                      </a14:backgroundRemoval>
                    </a14:imgEffect>
                  </a14:imgLayer>
                </a14:imgProps>
              </a:ext>
            </a:extLst>
          </a:blip>
          <a:stretch>
            <a:fillRect/>
          </a:stretch>
        </p:blipFill>
        <p:spPr>
          <a:xfrm>
            <a:off x="10223866" y="3567770"/>
            <a:ext cx="1605245" cy="3156075"/>
          </a:xfrm>
          <a:prstGeom prst="rect">
            <a:avLst/>
          </a:prstGeom>
        </p:spPr>
      </p:pic>
      <p:pic>
        <p:nvPicPr>
          <p:cNvPr id="14" name="Picture 13">
            <a:extLst>
              <a:ext uri="{FF2B5EF4-FFF2-40B4-BE49-F238E27FC236}">
                <a16:creationId xmlns:a16="http://schemas.microsoft.com/office/drawing/2014/main" xmlns="" id="{3955D21A-C41C-41DC-9408-91765CBA652D}"/>
              </a:ext>
            </a:extLst>
          </p:cNvPr>
          <p:cNvPicPr>
            <a:picLocks noChangeAspect="1"/>
          </p:cNvPicPr>
          <p:nvPr/>
        </p:nvPicPr>
        <p:blipFill>
          <a:blip r:embed="rId6" cstate="print"/>
          <a:stretch>
            <a:fillRect/>
          </a:stretch>
        </p:blipFill>
        <p:spPr>
          <a:xfrm>
            <a:off x="11341064" y="1322032"/>
            <a:ext cx="488048" cy="430855"/>
          </a:xfrm>
          <a:prstGeom prst="rect">
            <a:avLst/>
          </a:prstGeom>
        </p:spPr>
      </p:pic>
    </p:spTree>
    <p:extLst>
      <p:ext uri="{BB962C8B-B14F-4D97-AF65-F5344CB8AC3E}">
        <p14:creationId xmlns:p14="http://schemas.microsoft.com/office/powerpoint/2010/main" xmlns="" val="163051911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1+#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6"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80">
                                          <p:stCondLst>
                                            <p:cond delay="0"/>
                                          </p:stCondLst>
                                        </p:cTn>
                                        <p:tgtEl>
                                          <p:spTgt spid="13"/>
                                        </p:tgtEl>
                                      </p:cBhvr>
                                    </p:animEffect>
                                    <p:anim calcmode="lin" valueType="num">
                                      <p:cBhvr>
                                        <p:cTn id="2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3" dur="26">
                                          <p:stCondLst>
                                            <p:cond delay="650"/>
                                          </p:stCondLst>
                                        </p:cTn>
                                        <p:tgtEl>
                                          <p:spTgt spid="13"/>
                                        </p:tgtEl>
                                      </p:cBhvr>
                                      <p:to x="100000" y="60000"/>
                                    </p:animScale>
                                    <p:animScale>
                                      <p:cBhvr>
                                        <p:cTn id="34" dur="166" decel="50000">
                                          <p:stCondLst>
                                            <p:cond delay="676"/>
                                          </p:stCondLst>
                                        </p:cTn>
                                        <p:tgtEl>
                                          <p:spTgt spid="13"/>
                                        </p:tgtEl>
                                      </p:cBhvr>
                                      <p:to x="100000" y="100000"/>
                                    </p:animScale>
                                    <p:animScale>
                                      <p:cBhvr>
                                        <p:cTn id="35" dur="26">
                                          <p:stCondLst>
                                            <p:cond delay="1312"/>
                                          </p:stCondLst>
                                        </p:cTn>
                                        <p:tgtEl>
                                          <p:spTgt spid="13"/>
                                        </p:tgtEl>
                                      </p:cBhvr>
                                      <p:to x="100000" y="80000"/>
                                    </p:animScale>
                                    <p:animScale>
                                      <p:cBhvr>
                                        <p:cTn id="36" dur="166" decel="50000">
                                          <p:stCondLst>
                                            <p:cond delay="1338"/>
                                          </p:stCondLst>
                                        </p:cTn>
                                        <p:tgtEl>
                                          <p:spTgt spid="13"/>
                                        </p:tgtEl>
                                      </p:cBhvr>
                                      <p:to x="100000" y="100000"/>
                                    </p:animScale>
                                    <p:animScale>
                                      <p:cBhvr>
                                        <p:cTn id="37" dur="26">
                                          <p:stCondLst>
                                            <p:cond delay="1642"/>
                                          </p:stCondLst>
                                        </p:cTn>
                                        <p:tgtEl>
                                          <p:spTgt spid="13"/>
                                        </p:tgtEl>
                                      </p:cBhvr>
                                      <p:to x="100000" y="90000"/>
                                    </p:animScale>
                                    <p:animScale>
                                      <p:cBhvr>
                                        <p:cTn id="38" dur="166" decel="50000">
                                          <p:stCondLst>
                                            <p:cond delay="1668"/>
                                          </p:stCondLst>
                                        </p:cTn>
                                        <p:tgtEl>
                                          <p:spTgt spid="13"/>
                                        </p:tgtEl>
                                      </p:cBhvr>
                                      <p:to x="100000" y="100000"/>
                                    </p:animScale>
                                    <p:animScale>
                                      <p:cBhvr>
                                        <p:cTn id="39" dur="26">
                                          <p:stCondLst>
                                            <p:cond delay="1808"/>
                                          </p:stCondLst>
                                        </p:cTn>
                                        <p:tgtEl>
                                          <p:spTgt spid="13"/>
                                        </p:tgtEl>
                                      </p:cBhvr>
                                      <p:to x="100000" y="95000"/>
                                    </p:animScale>
                                    <p:animScale>
                                      <p:cBhvr>
                                        <p:cTn id="40" dur="166" decel="50000">
                                          <p:stCondLst>
                                            <p:cond delay="1834"/>
                                          </p:stCondLst>
                                        </p:cTn>
                                        <p:tgtEl>
                                          <p:spTgt spid="13"/>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80">
                                          <p:stCondLst>
                                            <p:cond delay="0"/>
                                          </p:stCondLst>
                                        </p:cTn>
                                        <p:tgtEl>
                                          <p:spTgt spid="12"/>
                                        </p:tgtEl>
                                      </p:cBhvr>
                                    </p:animEffect>
                                    <p:anim calcmode="lin" valueType="num">
                                      <p:cBhvr>
                                        <p:cTn id="4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9" dur="26">
                                          <p:stCondLst>
                                            <p:cond delay="650"/>
                                          </p:stCondLst>
                                        </p:cTn>
                                        <p:tgtEl>
                                          <p:spTgt spid="12"/>
                                        </p:tgtEl>
                                      </p:cBhvr>
                                      <p:to x="100000" y="60000"/>
                                    </p:animScale>
                                    <p:animScale>
                                      <p:cBhvr>
                                        <p:cTn id="50" dur="166" decel="50000">
                                          <p:stCondLst>
                                            <p:cond delay="676"/>
                                          </p:stCondLst>
                                        </p:cTn>
                                        <p:tgtEl>
                                          <p:spTgt spid="12"/>
                                        </p:tgtEl>
                                      </p:cBhvr>
                                      <p:to x="100000" y="100000"/>
                                    </p:animScale>
                                    <p:animScale>
                                      <p:cBhvr>
                                        <p:cTn id="51" dur="26">
                                          <p:stCondLst>
                                            <p:cond delay="1312"/>
                                          </p:stCondLst>
                                        </p:cTn>
                                        <p:tgtEl>
                                          <p:spTgt spid="12"/>
                                        </p:tgtEl>
                                      </p:cBhvr>
                                      <p:to x="100000" y="80000"/>
                                    </p:animScale>
                                    <p:animScale>
                                      <p:cBhvr>
                                        <p:cTn id="52" dur="166" decel="50000">
                                          <p:stCondLst>
                                            <p:cond delay="1338"/>
                                          </p:stCondLst>
                                        </p:cTn>
                                        <p:tgtEl>
                                          <p:spTgt spid="12"/>
                                        </p:tgtEl>
                                      </p:cBhvr>
                                      <p:to x="100000" y="100000"/>
                                    </p:animScale>
                                    <p:animScale>
                                      <p:cBhvr>
                                        <p:cTn id="53" dur="26">
                                          <p:stCondLst>
                                            <p:cond delay="1642"/>
                                          </p:stCondLst>
                                        </p:cTn>
                                        <p:tgtEl>
                                          <p:spTgt spid="12"/>
                                        </p:tgtEl>
                                      </p:cBhvr>
                                      <p:to x="100000" y="90000"/>
                                    </p:animScale>
                                    <p:animScale>
                                      <p:cBhvr>
                                        <p:cTn id="54" dur="166" decel="50000">
                                          <p:stCondLst>
                                            <p:cond delay="1668"/>
                                          </p:stCondLst>
                                        </p:cTn>
                                        <p:tgtEl>
                                          <p:spTgt spid="12"/>
                                        </p:tgtEl>
                                      </p:cBhvr>
                                      <p:to x="100000" y="100000"/>
                                    </p:animScale>
                                    <p:animScale>
                                      <p:cBhvr>
                                        <p:cTn id="55" dur="26">
                                          <p:stCondLst>
                                            <p:cond delay="1808"/>
                                          </p:stCondLst>
                                        </p:cTn>
                                        <p:tgtEl>
                                          <p:spTgt spid="12"/>
                                        </p:tgtEl>
                                      </p:cBhvr>
                                      <p:to x="100000" y="95000"/>
                                    </p:animScale>
                                    <p:animScale>
                                      <p:cBhvr>
                                        <p:cTn id="56"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BÀN PHÍM </a:t>
            </a:r>
            <a:r>
              <a:rPr lang="vi-VN" sz="2800" b="1">
                <a:solidFill>
                  <a:srgbClr val="F03C69"/>
                </a:solidFill>
                <a:latin typeface="SVN-SAF" panose="02040603050506020204" pitchFamily="18" charset="0"/>
                <a:cs typeface="Times New Roman" panose="02020603050405020304" pitchFamily="18" charset="0"/>
              </a:rPr>
              <a:t>MÁY TÍNH</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xmlns=""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xmlns=""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vi-VN" sz="2800" b="1">
                  <a:solidFill>
                    <a:srgbClr val="7FC354"/>
                  </a:solidFill>
                  <a:latin typeface="SVN-Androgyne" panose="02040603050506020204" pitchFamily="18" charset="0"/>
                  <a:cs typeface="Times New Roman" panose="02020603050405020304" pitchFamily="18" charset="0"/>
                </a:rPr>
                <a:t>Tìm hiểu về bàn phím máy tính</a:t>
              </a:r>
            </a:p>
          </p:txBody>
        </p:sp>
        <p:sp>
          <p:nvSpPr>
            <p:cNvPr id="2" name="Rectangle: Rounded Corners 1">
              <a:extLst>
                <a:ext uri="{FF2B5EF4-FFF2-40B4-BE49-F238E27FC236}">
                  <a16:creationId xmlns:a16="http://schemas.microsoft.com/office/drawing/2014/main" xmlns=""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70DA43EF-4FDA-4CA6-88C0-2BCCF27C1E7C}"/>
                </a:ext>
              </a:extLst>
            </p:cNvPr>
            <p:cNvSpPr/>
            <p:nvPr/>
          </p:nvSpPr>
          <p:spPr>
            <a:xfrm>
              <a:off x="747841" y="1807237"/>
              <a:ext cx="10506269" cy="950325"/>
            </a:xfrm>
            <a:prstGeom prst="rect">
              <a:avLst/>
            </a:prstGeom>
          </p:spPr>
          <p:txBody>
            <a:bodyPr wrap="square">
              <a:spAutoFit/>
            </a:bodyPr>
            <a:lstStyle/>
            <a:p>
              <a:pPr defTabSz="342900">
                <a:lnSpc>
                  <a:spcPct val="150000"/>
                </a:lnSpc>
              </a:pPr>
              <a:r>
                <a:rPr lang="vi-VN" sz="2000">
                  <a:latin typeface="UTM Avo" panose="02040603050506020204" pitchFamily="18" charset="0"/>
                  <a:cs typeface="Times New Roman" panose="02020603050405020304" pitchFamily="18" charset="0"/>
                </a:rPr>
                <a:t>Quan sát bàn phím và các khu vực của bàn phím ở Hình 31, em hãy chỉ ra khu vực nào có nhiều phím nhất?</a:t>
              </a:r>
            </a:p>
          </p:txBody>
        </p:sp>
        <p:grpSp>
          <p:nvGrpSpPr>
            <p:cNvPr id="15" name="Group 14">
              <a:extLst>
                <a:ext uri="{FF2B5EF4-FFF2-40B4-BE49-F238E27FC236}">
                  <a16:creationId xmlns:a16="http://schemas.microsoft.com/office/drawing/2014/main" xmlns=""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xmlns=""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xmlns=""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xmlns=""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xmlns=""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xmlns="" id="{1F1A57E2-D857-4D89-A4EF-C44572F6907C}"/>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xmlns="" id="{987D6516-EAFE-4645-8413-365F09D829A3}"/>
                    </a:ext>
                  </a:extLst>
                </p:cNvPr>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xmlns=""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3" name="Picture 22">
            <a:extLst>
              <a:ext uri="{FF2B5EF4-FFF2-40B4-BE49-F238E27FC236}">
                <a16:creationId xmlns:a16="http://schemas.microsoft.com/office/drawing/2014/main" xmlns="" id="{5A2009BB-647F-46FB-BE93-05922FA959B1}"/>
              </a:ext>
            </a:extLst>
          </p:cNvPr>
          <p:cNvPicPr>
            <a:picLocks noChangeAspect="1"/>
          </p:cNvPicPr>
          <p:nvPr/>
        </p:nvPicPr>
        <p:blipFill>
          <a:blip r:embed="rId7" cstate="print">
            <a:extLst>
              <a:ext uri="{28A0092B-C50C-407E-A947-70E740481C1C}">
                <a14:useLocalDpi xmlns:a14="http://schemas.microsoft.com/office/drawing/2010/main" xmlns="" val="0"/>
              </a:ext>
            </a:extLst>
          </a:blip>
          <a:srcRect/>
          <a:stretch/>
        </p:blipFill>
        <p:spPr>
          <a:xfrm>
            <a:off x="2658723" y="2969401"/>
            <a:ext cx="7030504" cy="3215919"/>
          </a:xfrm>
          <a:prstGeom prst="rect">
            <a:avLst/>
          </a:prstGeom>
        </p:spPr>
      </p:pic>
      <p:pic>
        <p:nvPicPr>
          <p:cNvPr id="32" name="Picture 4" descr="Káº¿t quáº£ hÃ¬nh áº£nh cho right icon">
            <a:extLst>
              <a:ext uri="{FF2B5EF4-FFF2-40B4-BE49-F238E27FC236}">
                <a16:creationId xmlns:a16="http://schemas.microsoft.com/office/drawing/2014/main" xmlns="" id="{1AAF4534-E7E3-4D4E-944C-1497CEC2F590}"/>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847351" y="5739424"/>
            <a:ext cx="403990" cy="40399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6266264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D79C63E-707A-4710-B1EF-6FE9CA5EB067}"/>
              </a:ext>
            </a:extLst>
          </p:cNvPr>
          <p:cNvPicPr>
            <a:picLocks noChangeAspect="1"/>
          </p:cNvPicPr>
          <p:nvPr/>
        </p:nvPicPr>
        <p:blipFill>
          <a:blip r:embed="rId2" cstate="print"/>
          <a:stretch>
            <a:fillRect/>
          </a:stretch>
        </p:blipFill>
        <p:spPr>
          <a:xfrm>
            <a:off x="1051082" y="1638145"/>
            <a:ext cx="9883997" cy="3581710"/>
          </a:xfrm>
          <a:prstGeom prst="rect">
            <a:avLst/>
          </a:prstGeom>
        </p:spPr>
      </p:pic>
      <p:sp>
        <p:nvSpPr>
          <p:cNvPr id="5" name="Rectangle 4">
            <a:extLst>
              <a:ext uri="{FF2B5EF4-FFF2-40B4-BE49-F238E27FC236}">
                <a16:creationId xmlns:a16="http://schemas.microsoft.com/office/drawing/2014/main" xmlns="" id="{27478A4E-06BA-45DA-AB22-ADA7E3CBBA1E}"/>
              </a:ext>
            </a:extLst>
          </p:cNvPr>
          <p:cNvSpPr/>
          <p:nvPr/>
        </p:nvSpPr>
        <p:spPr>
          <a:xfrm>
            <a:off x="659402" y="534599"/>
            <a:ext cx="10667359" cy="950325"/>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Khu vực </a:t>
            </a:r>
            <a:r>
              <a:rPr lang="en-US" sz="2000">
                <a:latin typeface="UTM Avo" panose="02040603050506020204" pitchFamily="18" charset="0"/>
                <a:cs typeface="Times New Roman" panose="02020603050405020304" pitchFamily="18" charset="0"/>
              </a:rPr>
              <a:t>số</a:t>
            </a:r>
            <a:r>
              <a:rPr lang="vi-VN" sz="2000">
                <a:latin typeface="UTM Avo" panose="02040603050506020204" pitchFamily="18" charset="0"/>
                <a:cs typeface="Times New Roman" panose="02020603050405020304" pitchFamily="18" charset="0"/>
              </a:rPr>
              <a:t> 2 ở Hình 31 là khu vực chính của bàn phím. Khu vực này gồm có các hàng phím sau:</a:t>
            </a:r>
          </a:p>
        </p:txBody>
      </p:sp>
      <p:pic>
        <p:nvPicPr>
          <p:cNvPr id="6" name="Picture 5">
            <a:extLst>
              <a:ext uri="{FF2B5EF4-FFF2-40B4-BE49-F238E27FC236}">
                <a16:creationId xmlns:a16="http://schemas.microsoft.com/office/drawing/2014/main" xmlns="" id="{AFFDFFB2-CAD7-4A48-A9D5-A95A8F7F0092}"/>
              </a:ext>
            </a:extLst>
          </p:cNvPr>
          <p:cNvPicPr>
            <a:picLocks noChangeAspect="1"/>
          </p:cNvPicPr>
          <p:nvPr/>
        </p:nvPicPr>
        <p:blipFill>
          <a:blip r:embed="rId3" cstate="print"/>
          <a:stretch>
            <a:fillRect/>
          </a:stretch>
        </p:blipFill>
        <p:spPr>
          <a:xfrm>
            <a:off x="627279" y="479322"/>
            <a:ext cx="734513" cy="653278"/>
          </a:xfrm>
          <a:prstGeom prst="rect">
            <a:avLst/>
          </a:prstGeom>
        </p:spPr>
      </p:pic>
      <p:pic>
        <p:nvPicPr>
          <p:cNvPr id="7" name="Picture 6" descr="A child with a stethoscope around her neck&#10;&#10;Description automatically generated with medium confidence">
            <a:extLst>
              <a:ext uri="{FF2B5EF4-FFF2-40B4-BE49-F238E27FC236}">
                <a16:creationId xmlns:a16="http://schemas.microsoft.com/office/drawing/2014/main" xmlns="" id="{8D8FD8FD-C842-41A6-958C-AC1D7687055C}"/>
              </a:ext>
            </a:extLst>
          </p:cNvPr>
          <p:cNvPicPr>
            <a:picLocks noChangeAspect="1"/>
          </p:cNvPicPr>
          <p:nvPr/>
        </p:nvPicPr>
        <p:blipFill>
          <a:blip r:embed="rId4" cstate="print">
            <a:extLst>
              <a:ext uri="{BEBA8EAE-BF5A-486C-A8C5-ECC9F3942E4B}">
                <a14:imgProps xmlns:a14="http://schemas.microsoft.com/office/drawing/2010/main" xmlns="">
                  <a14:imgLayer r:embed="rId5">
                    <a14:imgEffect>
                      <a14:backgroundRemoval t="10000" b="90000" l="10000" r="90000"/>
                    </a14:imgEffect>
                  </a14:imgLayer>
                </a14:imgProps>
              </a:ext>
              <a:ext uri="{28A0092B-C50C-407E-A947-70E740481C1C}">
                <a14:useLocalDpi xmlns:a14="http://schemas.microsoft.com/office/drawing/2010/main" xmlns="" val="0"/>
              </a:ext>
            </a:extLst>
          </a:blip>
          <a:stretch>
            <a:fillRect/>
          </a:stretch>
        </p:blipFill>
        <p:spPr>
          <a:xfrm flipH="1">
            <a:off x="742939" y="4288421"/>
            <a:ext cx="2429468" cy="2494935"/>
          </a:xfrm>
          <a:prstGeom prst="rect">
            <a:avLst/>
          </a:prstGeom>
        </p:spPr>
      </p:pic>
    </p:spTree>
    <p:extLst>
      <p:ext uri="{BB962C8B-B14F-4D97-AF65-F5344CB8AC3E}">
        <p14:creationId xmlns:p14="http://schemas.microsoft.com/office/powerpoint/2010/main" xmlns="" val="353661927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2000"/>
                            </p:stCondLst>
                            <p:childTnLst>
                              <p:par>
                                <p:cTn id="22" presetID="26" presetClass="emph" presetSubtype="0" fill="hold" nodeType="afterEffect">
                                  <p:stCondLst>
                                    <p:cond delay="0"/>
                                  </p:stCondLst>
                                  <p:childTnLst>
                                    <p:animEffect transition="out" filter="fade">
                                      <p:cBhvr>
                                        <p:cTn id="23" dur="500" tmFilter="0, 0; .2, .5; .8, .5; 1, 0"/>
                                        <p:tgtEl>
                                          <p:spTgt spid="7"/>
                                        </p:tgtEl>
                                      </p:cBhvr>
                                    </p:animEffect>
                                    <p:animScale>
                                      <p:cBhvr>
                                        <p:cTn id="24"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AA921B4-EBBD-416E-8330-F23B4CE15AE0}"/>
              </a:ext>
            </a:extLst>
          </p:cNvPr>
          <p:cNvPicPr>
            <a:picLocks noChangeAspect="1"/>
          </p:cNvPicPr>
          <p:nvPr/>
        </p:nvPicPr>
        <p:blipFill>
          <a:blip r:embed="rId2" cstate="print"/>
          <a:stretch>
            <a:fillRect/>
          </a:stretch>
        </p:blipFill>
        <p:spPr>
          <a:xfrm>
            <a:off x="5202282" y="1307914"/>
            <a:ext cx="6418176" cy="3157372"/>
          </a:xfrm>
          <a:prstGeom prst="rect">
            <a:avLst/>
          </a:prstGeom>
        </p:spPr>
      </p:pic>
      <p:sp>
        <p:nvSpPr>
          <p:cNvPr id="4" name="Rectangle 3">
            <a:extLst>
              <a:ext uri="{FF2B5EF4-FFF2-40B4-BE49-F238E27FC236}">
                <a16:creationId xmlns:a16="http://schemas.microsoft.com/office/drawing/2014/main" xmlns="" id="{32767867-57A1-49DA-AB79-523D962B78FF}"/>
              </a:ext>
            </a:extLst>
          </p:cNvPr>
          <p:cNvSpPr/>
          <p:nvPr/>
        </p:nvSpPr>
        <p:spPr>
          <a:xfrm>
            <a:off x="739708" y="393625"/>
            <a:ext cx="10541002" cy="1036117"/>
          </a:xfrm>
          <a:prstGeom prst="rect">
            <a:avLst/>
          </a:prstGeom>
        </p:spPr>
        <p:txBody>
          <a:bodyPr wrap="square">
            <a:spAutoFit/>
          </a:bodyPr>
          <a:lstStyle/>
          <a:p>
            <a:pPr algn="just" defTabSz="342900">
              <a:lnSpc>
                <a:spcPct val="150000"/>
              </a:lnSpc>
            </a:pPr>
            <a:r>
              <a:rPr lang="en-US" sz="2200" b="1">
                <a:solidFill>
                  <a:srgbClr val="FFC000"/>
                </a:solidFill>
                <a:latin typeface="UTM Avo" panose="02040603050506020204" pitchFamily="18" charset="0"/>
                <a:cs typeface="Times New Roman" panose="02020603050405020304" pitchFamily="18" charset="0"/>
              </a:rPr>
              <a:t>Cách đặt tay trên bàn phím</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Khi gõ bàn phím em đặt tay ở vị trí xuất phát trên hàng phím cơ sở (xem Hình 33).</a:t>
            </a:r>
          </a:p>
        </p:txBody>
      </p:sp>
      <p:sp>
        <p:nvSpPr>
          <p:cNvPr id="6" name="Rectangle 5">
            <a:extLst>
              <a:ext uri="{FF2B5EF4-FFF2-40B4-BE49-F238E27FC236}">
                <a16:creationId xmlns:a16="http://schemas.microsoft.com/office/drawing/2014/main" xmlns="" id="{E6C25B42-3710-4CE2-8D40-1FCE38493968}"/>
              </a:ext>
            </a:extLst>
          </p:cNvPr>
          <p:cNvSpPr/>
          <p:nvPr/>
        </p:nvSpPr>
        <p:spPr>
          <a:xfrm>
            <a:off x="739708" y="1429742"/>
            <a:ext cx="4294408" cy="3067443"/>
          </a:xfrm>
          <a:prstGeom prst="rect">
            <a:avLst/>
          </a:prstGeom>
        </p:spPr>
        <p:txBody>
          <a:bodyPr wrap="square">
            <a:spAutoFit/>
          </a:bodyPr>
          <a:lstStyle/>
          <a:p>
            <a:pPr algn="just" defTabSz="342900">
              <a:lnSpc>
                <a:spcPct val="150000"/>
              </a:lnSpc>
            </a:pPr>
            <a:r>
              <a:rPr lang="vi-VN" sz="2200">
                <a:latin typeface="UTM Avo" panose="02040603050506020204" pitchFamily="18" charset="0"/>
                <a:cs typeface="Times New Roman" panose="02020603050405020304" pitchFamily="18" charset="0"/>
              </a:rPr>
              <a:t>Cách đặt tay ở vị trí xuất phát</a:t>
            </a:r>
            <a:r>
              <a:rPr lang="en-US" sz="2200">
                <a:latin typeface="UTM Avo" panose="02040603050506020204" pitchFamily="18" charset="0"/>
                <a:cs typeface="Times New Roman" panose="02020603050405020304" pitchFamily="18" charset="0"/>
              </a:rPr>
              <a:t>:</a:t>
            </a:r>
            <a:r>
              <a:rPr lang="vi-VN" sz="2200">
                <a:latin typeface="UTM Avo" panose="02040603050506020204" pitchFamily="18" charset="0"/>
                <a:cs typeface="Times New Roman" panose="02020603050405020304" pitchFamily="18" charset="0"/>
              </a:rPr>
              <a:t> Hai ngón trỏ đặt lên hai phím có gờ (F và J), hai ngón cái đặt vào phím cách, các ngón khác đặt tương ứng các phím trên hàng cơ sở. </a:t>
            </a:r>
            <a:endParaRPr lang="en-US" sz="22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4712182D-182B-40D0-BE8B-8C49296704C6}"/>
              </a:ext>
            </a:extLst>
          </p:cNvPr>
          <p:cNvSpPr/>
          <p:nvPr/>
        </p:nvSpPr>
        <p:spPr>
          <a:xfrm>
            <a:off x="739708" y="4465286"/>
            <a:ext cx="10447696" cy="2051780"/>
          </a:xfrm>
          <a:prstGeom prst="rect">
            <a:avLst/>
          </a:prstGeom>
        </p:spPr>
        <p:txBody>
          <a:bodyPr wrap="square">
            <a:spAutoFit/>
          </a:bodyPr>
          <a:lstStyle/>
          <a:p>
            <a:pPr algn="just" defTabSz="342900">
              <a:lnSpc>
                <a:spcPct val="150000"/>
              </a:lnSpc>
            </a:pPr>
            <a:r>
              <a:rPr lang="vi-VN" sz="2200">
                <a:latin typeface="UTM Avo" panose="02040603050506020204" pitchFamily="18" charset="0"/>
                <a:cs typeface="Times New Roman" panose="02020603050405020304" pitchFamily="18" charset="0"/>
              </a:rPr>
              <a:t>Để gõ nhanh và chính xác mỗi ngón tay chỉ gõ một số phím nhất</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định. </a:t>
            </a:r>
            <a:r>
              <a:rPr lang="vi-VN" sz="2200" b="1">
                <a:latin typeface="UTM Avo" panose="02040603050506020204" pitchFamily="18" charset="0"/>
                <a:cs typeface="Times New Roman" panose="02020603050405020304" pitchFamily="18" charset="0"/>
              </a:rPr>
              <a:t>Hình 33 </a:t>
            </a:r>
            <a:r>
              <a:rPr lang="vi-VN" sz="2200">
                <a:latin typeface="UTM Avo" panose="02040603050506020204" pitchFamily="18" charset="0"/>
                <a:cs typeface="Times New Roman" panose="02020603050405020304" pitchFamily="18" charset="0"/>
              </a:rPr>
              <a:t>minh hoạ các phím do ngón tay phụ trách. Em dùng đúng ngón tay để gõ đúng phím, Mỗi khi gõ xong, em đưa ngón tay về vị trí xuất phát trên hàng phím </a:t>
            </a:r>
            <a:r>
              <a:rPr lang="en-US" sz="2200">
                <a:latin typeface="UTM Avo" panose="02040603050506020204" pitchFamily="18" charset="0"/>
                <a:cs typeface="Times New Roman" panose="02020603050405020304" pitchFamily="18" charset="0"/>
              </a:rPr>
              <a:t>c</a:t>
            </a:r>
            <a:r>
              <a:rPr lang="vi-VN" sz="2200">
                <a:latin typeface="UTM Avo" panose="02040603050506020204" pitchFamily="18" charset="0"/>
                <a:cs typeface="Times New Roman" panose="02020603050405020304" pitchFamily="18" charset="0"/>
              </a:rPr>
              <a:t>ơ sở.</a:t>
            </a:r>
          </a:p>
        </p:txBody>
      </p:sp>
    </p:spTree>
    <p:extLst>
      <p:ext uri="{BB962C8B-B14F-4D97-AF65-F5344CB8AC3E}">
        <p14:creationId xmlns:p14="http://schemas.microsoft.com/office/powerpoint/2010/main" xmlns="" val="368202743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E2C56621-5815-4F90-A76B-2D7D4D1D3A71}"/>
              </a:ext>
            </a:extLst>
          </p:cNvPr>
          <p:cNvGrpSpPr/>
          <p:nvPr/>
        </p:nvGrpSpPr>
        <p:grpSpPr>
          <a:xfrm>
            <a:off x="336588" y="284266"/>
            <a:ext cx="11226147" cy="3093766"/>
            <a:chOff x="191274" y="435050"/>
            <a:chExt cx="11226147" cy="3093766"/>
          </a:xfrm>
        </p:grpSpPr>
        <p:grpSp>
          <p:nvGrpSpPr>
            <p:cNvPr id="6" name="Group 5">
              <a:extLst>
                <a:ext uri="{FF2B5EF4-FFF2-40B4-BE49-F238E27FC236}">
                  <a16:creationId xmlns:a16="http://schemas.microsoft.com/office/drawing/2014/main" xmlns="" id="{7FCB5ADE-AF17-412C-B62E-1786F79D0558}"/>
                </a:ext>
              </a:extLst>
            </p:cNvPr>
            <p:cNvGrpSpPr/>
            <p:nvPr/>
          </p:nvGrpSpPr>
          <p:grpSpPr>
            <a:xfrm>
              <a:off x="191274" y="435050"/>
              <a:ext cx="11226147" cy="3093766"/>
              <a:chOff x="191274" y="435050"/>
              <a:chExt cx="11226147" cy="3093766"/>
            </a:xfrm>
          </p:grpSpPr>
          <p:grpSp>
            <p:nvGrpSpPr>
              <p:cNvPr id="8" name="Group 7">
                <a:extLst>
                  <a:ext uri="{FF2B5EF4-FFF2-40B4-BE49-F238E27FC236}">
                    <a16:creationId xmlns:a16="http://schemas.microsoft.com/office/drawing/2014/main" xmlns="" id="{AA2968F1-B047-4344-B076-57BC169FC099}"/>
                  </a:ext>
                </a:extLst>
              </p:cNvPr>
              <p:cNvGrpSpPr/>
              <p:nvPr/>
            </p:nvGrpSpPr>
            <p:grpSpPr>
              <a:xfrm>
                <a:off x="552795" y="917810"/>
                <a:ext cx="10864626" cy="2611006"/>
                <a:chOff x="1338207" y="943284"/>
                <a:chExt cx="9774290" cy="3851953"/>
              </a:xfrm>
            </p:grpSpPr>
            <p:sp>
              <p:nvSpPr>
                <p:cNvPr id="10" name="Rectangle: Rounded Corners 9">
                  <a:extLst>
                    <a:ext uri="{FF2B5EF4-FFF2-40B4-BE49-F238E27FC236}">
                      <a16:creationId xmlns:a16="http://schemas.microsoft.com/office/drawing/2014/main" xmlns="" id="{6BB72049-4C00-4153-8856-84F22C6B776B}"/>
                    </a:ext>
                  </a:extLst>
                </p:cNvPr>
                <p:cNvSpPr/>
                <p:nvPr/>
              </p:nvSpPr>
              <p:spPr>
                <a:xfrm>
                  <a:off x="1424711" y="1063553"/>
                  <a:ext cx="9687786" cy="3731684"/>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xmlns="" id="{E99CE156-71C8-49A0-BD06-1C45543F5F32}"/>
                    </a:ext>
                  </a:extLst>
                </p:cNvPr>
                <p:cNvSpPr/>
                <p:nvPr/>
              </p:nvSpPr>
              <p:spPr>
                <a:xfrm>
                  <a:off x="1338207" y="943284"/>
                  <a:ext cx="9687790" cy="3731682"/>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xmlns="" id="{3EE23D12-BEE6-4D47-8A7E-5BDC6A73C204}"/>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191274" y="435050"/>
                <a:ext cx="998307" cy="883997"/>
              </a:xfrm>
              <a:prstGeom prst="rect">
                <a:avLst/>
              </a:prstGeom>
            </p:spPr>
          </p:pic>
        </p:grpSp>
        <p:sp>
          <p:nvSpPr>
            <p:cNvPr id="7" name="Rectangle 6">
              <a:extLst>
                <a:ext uri="{FF2B5EF4-FFF2-40B4-BE49-F238E27FC236}">
                  <a16:creationId xmlns:a16="http://schemas.microsoft.com/office/drawing/2014/main" xmlns="" id="{4955E12F-86FA-4EB5-B8A5-060E6260EBEF}"/>
                </a:ext>
              </a:extLst>
            </p:cNvPr>
            <p:cNvSpPr/>
            <p:nvPr/>
          </p:nvSpPr>
          <p:spPr>
            <a:xfrm>
              <a:off x="852660" y="1095321"/>
              <a:ext cx="10196052" cy="2211631"/>
            </a:xfrm>
            <a:prstGeom prst="rect">
              <a:avLst/>
            </a:prstGeom>
          </p:spPr>
          <p:txBody>
            <a:bodyPr wrap="square">
              <a:spAutoFit/>
            </a:bodyPr>
            <a:lstStyle/>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Khu vực chính gồm: hàng phím số, hàng phim trên, hàng phim cơ</a:t>
              </a:r>
              <a:r>
                <a:rPr lang="en-US" sz="2200" b="1">
                  <a:solidFill>
                    <a:srgbClr val="F03C69"/>
                  </a:solidFill>
                  <a:latin typeface="UTM Avo" panose="02040603050506020204" pitchFamily="18" charset="0"/>
                  <a:cs typeface="Times New Roman" panose="02020603050405020304" pitchFamily="18" charset="0"/>
                </a:rPr>
                <a:t> sở</a:t>
              </a:r>
              <a:r>
                <a:rPr lang="vi-VN" sz="2200" b="1">
                  <a:solidFill>
                    <a:srgbClr val="F03C69"/>
                  </a:solidFill>
                  <a:latin typeface="UTM Avo" panose="02040603050506020204" pitchFamily="18" charset="0"/>
                  <a:cs typeface="Times New Roman" panose="02020603050405020304" pitchFamily="18" charset="0"/>
                </a:rPr>
                <a:t>,</a:t>
              </a:r>
            </a:p>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hàng phím dưới và hàng phím chứa phím dấu cách. </a:t>
              </a:r>
              <a:endParaRPr lang="en-US" sz="2200" b="1">
                <a:solidFill>
                  <a:srgbClr val="F03C69"/>
                </a:solidFill>
                <a:latin typeface="UTM Avo" panose="02040603050506020204" pitchFamily="18" charset="0"/>
                <a:cs typeface="Times New Roman" panose="02020603050405020304" pitchFamily="18" charset="0"/>
              </a:endParaRPr>
            </a:p>
            <a:p>
              <a:pPr algn="ctr" defTabSz="342900">
                <a:lnSpc>
                  <a:spcPct val="150000"/>
                </a:lnSpc>
                <a:spcBef>
                  <a:spcPts val="1200"/>
                </a:spcBef>
              </a:pPr>
              <a:r>
                <a:rPr lang="vi-VN" sz="2200" b="1">
                  <a:solidFill>
                    <a:srgbClr val="F03C69"/>
                  </a:solidFill>
                  <a:latin typeface="UTM Avo" panose="02040603050506020204" pitchFamily="18" charset="0"/>
                  <a:cs typeface="Times New Roman" panose="02020603050405020304" pitchFamily="18" charset="0"/>
                </a:rPr>
                <a:t>Mỗi ngón tay gõ đúng các phím phụ trách. Khi gõ xong, </a:t>
              </a:r>
              <a:endParaRPr lang="en-US" sz="2200" b="1">
                <a:solidFill>
                  <a:srgbClr val="F03C69"/>
                </a:solidFill>
                <a:latin typeface="UTM Avo" panose="02040603050506020204" pitchFamily="18" charset="0"/>
                <a:cs typeface="Times New Roman" panose="02020603050405020304" pitchFamily="18" charset="0"/>
              </a:endParaRPr>
            </a:p>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đưa ngón tay về vị trí xuất phát trên hàng phím cơ sở.</a:t>
              </a:r>
            </a:p>
          </p:txBody>
        </p:sp>
      </p:grpSp>
      <p:pic>
        <p:nvPicPr>
          <p:cNvPr id="13" name="Picture 12">
            <a:extLst>
              <a:ext uri="{FF2B5EF4-FFF2-40B4-BE49-F238E27FC236}">
                <a16:creationId xmlns:a16="http://schemas.microsoft.com/office/drawing/2014/main" xmlns="" id="{F5E15503-265A-420E-98D1-4C620C94DA55}"/>
              </a:ext>
            </a:extLst>
          </p:cNvPr>
          <p:cNvPicPr>
            <a:picLocks noChangeAspect="1"/>
          </p:cNvPicPr>
          <p:nvPr/>
        </p:nvPicPr>
        <p:blipFill>
          <a:blip r:embed="rId3" cstate="print"/>
          <a:stretch>
            <a:fillRect/>
          </a:stretch>
        </p:blipFill>
        <p:spPr>
          <a:xfrm>
            <a:off x="336588" y="3606512"/>
            <a:ext cx="983065" cy="967824"/>
          </a:xfrm>
          <a:prstGeom prst="rect">
            <a:avLst/>
          </a:prstGeom>
        </p:spPr>
      </p:pic>
      <p:sp>
        <p:nvSpPr>
          <p:cNvPr id="14" name="Rectangle 13">
            <a:extLst>
              <a:ext uri="{FF2B5EF4-FFF2-40B4-BE49-F238E27FC236}">
                <a16:creationId xmlns:a16="http://schemas.microsoft.com/office/drawing/2014/main" xmlns="" id="{BC42DF52-FA78-44F1-BA57-609D33A3DD71}"/>
              </a:ext>
            </a:extLst>
          </p:cNvPr>
          <p:cNvSpPr/>
          <p:nvPr/>
        </p:nvSpPr>
        <p:spPr>
          <a:xfrm>
            <a:off x="1342485" y="3839087"/>
            <a:ext cx="9770221"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Các phím F, J thuộc hàng phím nào?</a:t>
            </a:r>
          </a:p>
        </p:txBody>
      </p:sp>
      <p:sp>
        <p:nvSpPr>
          <p:cNvPr id="15" name="Rectangle 14">
            <a:extLst>
              <a:ext uri="{FF2B5EF4-FFF2-40B4-BE49-F238E27FC236}">
                <a16:creationId xmlns:a16="http://schemas.microsoft.com/office/drawing/2014/main" xmlns="" id="{954058AD-6EBF-4037-8A3A-31EBF8F817F0}"/>
              </a:ext>
            </a:extLst>
          </p:cNvPr>
          <p:cNvSpPr/>
          <p:nvPr/>
        </p:nvSpPr>
        <p:spPr>
          <a:xfrm>
            <a:off x="1682940" y="4372310"/>
            <a:ext cx="3030194"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Hàng phím trên.</a:t>
            </a:r>
            <a:endParaRPr lang="vi-VN" sz="2200">
              <a:latin typeface="UTM Avo" panose="0204060305050602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xmlns="" id="{28D7E45D-32E8-4AC4-8441-D1C4362FCFB2}"/>
              </a:ext>
            </a:extLst>
          </p:cNvPr>
          <p:cNvSpPr/>
          <p:nvPr/>
        </p:nvSpPr>
        <p:spPr>
          <a:xfrm>
            <a:off x="8436392" y="4372310"/>
            <a:ext cx="3030194"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vi-VN" sz="2200">
                <a:latin typeface="UTM Avo" panose="02040603050506020204" pitchFamily="18" charset="0"/>
                <a:cs typeface="Times New Roman" panose="02020603050405020304" pitchFamily="18" charset="0"/>
              </a:rPr>
              <a:t>Hàng phím dưới. </a:t>
            </a:r>
          </a:p>
        </p:txBody>
      </p:sp>
      <p:sp>
        <p:nvSpPr>
          <p:cNvPr id="17" name="Rectangle 16">
            <a:extLst>
              <a:ext uri="{FF2B5EF4-FFF2-40B4-BE49-F238E27FC236}">
                <a16:creationId xmlns:a16="http://schemas.microsoft.com/office/drawing/2014/main" xmlns="" id="{B7C4E37B-AD51-49F6-A4DB-C00C7B8AF7E5}"/>
              </a:ext>
            </a:extLst>
          </p:cNvPr>
          <p:cNvSpPr/>
          <p:nvPr/>
        </p:nvSpPr>
        <p:spPr>
          <a:xfrm>
            <a:off x="5052317" y="4372309"/>
            <a:ext cx="3030195"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vi-VN" sz="2200">
                <a:latin typeface="UTM Avo" panose="02040603050506020204" pitchFamily="18" charset="0"/>
                <a:cs typeface="Times New Roman" panose="02020603050405020304" pitchFamily="18" charset="0"/>
              </a:rPr>
              <a:t>Hàng phím cơ sở.</a:t>
            </a:r>
          </a:p>
        </p:txBody>
      </p:sp>
      <p:sp>
        <p:nvSpPr>
          <p:cNvPr id="19" name="Rectangle 18">
            <a:extLst>
              <a:ext uri="{FF2B5EF4-FFF2-40B4-BE49-F238E27FC236}">
                <a16:creationId xmlns:a16="http://schemas.microsoft.com/office/drawing/2014/main" xmlns="" id="{6B4EDDDD-4B4C-4D5F-8B71-A8FEE297597B}"/>
              </a:ext>
            </a:extLst>
          </p:cNvPr>
          <p:cNvSpPr/>
          <p:nvPr/>
        </p:nvSpPr>
        <p:spPr>
          <a:xfrm>
            <a:off x="1334895" y="4943005"/>
            <a:ext cx="9770221"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Khi gõ xong, các ngón tay của em phải đặt ở hàng phím nào?</a:t>
            </a:r>
          </a:p>
        </p:txBody>
      </p:sp>
      <p:sp>
        <p:nvSpPr>
          <p:cNvPr id="20" name="Rectangle 19">
            <a:extLst>
              <a:ext uri="{FF2B5EF4-FFF2-40B4-BE49-F238E27FC236}">
                <a16:creationId xmlns:a16="http://schemas.microsoft.com/office/drawing/2014/main" xmlns="" id="{50F01CF9-F6B9-4ABE-98BD-6BEB26B0CF38}"/>
              </a:ext>
            </a:extLst>
          </p:cNvPr>
          <p:cNvSpPr/>
          <p:nvPr/>
        </p:nvSpPr>
        <p:spPr>
          <a:xfrm>
            <a:off x="1675350" y="5476228"/>
            <a:ext cx="3030194"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Hàng phím trên.</a:t>
            </a:r>
            <a:endParaRPr lang="vi-VN" sz="2200">
              <a:latin typeface="UTM Avo" panose="020406030505060202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xmlns="" id="{1246BBA0-4987-41DC-95CA-FC5244589A25}"/>
              </a:ext>
            </a:extLst>
          </p:cNvPr>
          <p:cNvSpPr/>
          <p:nvPr/>
        </p:nvSpPr>
        <p:spPr>
          <a:xfrm>
            <a:off x="8428802" y="5476228"/>
            <a:ext cx="3030194"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vi-VN" sz="2200">
                <a:latin typeface="UTM Avo" panose="02040603050506020204" pitchFamily="18" charset="0"/>
                <a:cs typeface="Times New Roman" panose="02020603050405020304" pitchFamily="18" charset="0"/>
              </a:rPr>
              <a:t>Hàng phím dưới. </a:t>
            </a:r>
          </a:p>
        </p:txBody>
      </p:sp>
      <p:sp>
        <p:nvSpPr>
          <p:cNvPr id="22" name="Rectangle 21">
            <a:extLst>
              <a:ext uri="{FF2B5EF4-FFF2-40B4-BE49-F238E27FC236}">
                <a16:creationId xmlns:a16="http://schemas.microsoft.com/office/drawing/2014/main" xmlns="" id="{3AE44A66-1195-4102-929C-F5EC2460277A}"/>
              </a:ext>
            </a:extLst>
          </p:cNvPr>
          <p:cNvSpPr/>
          <p:nvPr/>
        </p:nvSpPr>
        <p:spPr>
          <a:xfrm>
            <a:off x="5044727" y="5476227"/>
            <a:ext cx="3030195"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vi-VN" sz="2200">
                <a:latin typeface="UTM Avo" panose="02040603050506020204" pitchFamily="18" charset="0"/>
                <a:cs typeface="Times New Roman" panose="02020603050405020304" pitchFamily="18" charset="0"/>
              </a:rPr>
              <a:t>Hàng phím cơ sở.</a:t>
            </a:r>
          </a:p>
        </p:txBody>
      </p:sp>
      <p:sp>
        <p:nvSpPr>
          <p:cNvPr id="18" name="Oval 17">
            <a:extLst>
              <a:ext uri="{FF2B5EF4-FFF2-40B4-BE49-F238E27FC236}">
                <a16:creationId xmlns:a16="http://schemas.microsoft.com/office/drawing/2014/main" xmlns="" id="{A0F4F829-2969-4AE7-8555-5A4D17F2E947}"/>
              </a:ext>
            </a:extLst>
          </p:cNvPr>
          <p:cNvSpPr/>
          <p:nvPr/>
        </p:nvSpPr>
        <p:spPr>
          <a:xfrm>
            <a:off x="5019094" y="4480661"/>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3" name="Oval 22">
            <a:extLst>
              <a:ext uri="{FF2B5EF4-FFF2-40B4-BE49-F238E27FC236}">
                <a16:creationId xmlns:a16="http://schemas.microsoft.com/office/drawing/2014/main" xmlns="" id="{A890F8D7-D2B3-4BA7-940B-EBF8D4DC1309}"/>
              </a:ext>
            </a:extLst>
          </p:cNvPr>
          <p:cNvSpPr/>
          <p:nvPr/>
        </p:nvSpPr>
        <p:spPr>
          <a:xfrm>
            <a:off x="5019094" y="5565843"/>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xmlns="" val="166196278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9" grpId="0"/>
      <p:bldP spid="20" grpId="0"/>
      <p:bldP spid="21" grpId="0"/>
      <p:bldP spid="22" grpId="0"/>
      <p:bldP spid="18"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E9CEAD2-7F67-44D0-8C05-C025C33F2B9E}"/>
              </a:ext>
            </a:extLst>
          </p:cNvPr>
          <p:cNvSpPr/>
          <p:nvPr/>
        </p:nvSpPr>
        <p:spPr>
          <a:xfrm>
            <a:off x="614526" y="292955"/>
            <a:ext cx="6728666" cy="64293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a:t>
            </a:r>
            <a:r>
              <a:rPr lang="vi-VN" sz="2800" b="1">
                <a:solidFill>
                  <a:srgbClr val="F03C69"/>
                </a:solidFill>
                <a:latin typeface="SVN-SAF" panose="02040603050506020204" pitchFamily="18" charset="0"/>
                <a:cs typeface="Times New Roman" panose="02020603050405020304" pitchFamily="18" charset="0"/>
              </a:rPr>
              <a:t>. </a:t>
            </a:r>
            <a:r>
              <a:rPr lang="en-US" sz="2800" b="1">
                <a:solidFill>
                  <a:srgbClr val="F03C69"/>
                </a:solidFill>
                <a:latin typeface="SVN-SAF" panose="02040603050506020204" pitchFamily="18" charset="0"/>
                <a:cs typeface="Times New Roman" panose="02020603050405020304" pitchFamily="18" charset="0"/>
              </a:rPr>
              <a:t>THỰC HÀNH SỬ DỤNG BÀN PHÍM</a:t>
            </a:r>
            <a:endParaRPr lang="vi-VN" sz="2800" b="1">
              <a:solidFill>
                <a:srgbClr val="F03C69"/>
              </a:solidFill>
              <a:latin typeface="SVN-SAF"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xmlns="" id="{C930B782-FE7B-45AD-AA97-96F6CD2EE0FF}"/>
              </a:ext>
            </a:extLst>
          </p:cNvPr>
          <p:cNvSpPr/>
          <p:nvPr/>
        </p:nvSpPr>
        <p:spPr>
          <a:xfrm>
            <a:off x="762219" y="2182254"/>
            <a:ext cx="10602467" cy="1411990"/>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Đặt các ngón tay đúng vị trí xuất phát trên hàng phím cơ sở như </a:t>
            </a:r>
            <a:r>
              <a:rPr lang="vi-VN" sz="2000" b="1">
                <a:latin typeface="UTM Avo" panose="02040603050506020204" pitchFamily="18" charset="0"/>
                <a:cs typeface="Times New Roman" panose="02020603050405020304" pitchFamily="18" charset="0"/>
              </a:rPr>
              <a:t>Hình 33</a:t>
            </a:r>
            <a:endParaRPr lang="en-US" sz="2000" b="1">
              <a:latin typeface="UTM Avo" panose="02040603050506020204" pitchFamily="18" charset="0"/>
              <a:cs typeface="Times New Roman" panose="02020603050405020304" pitchFamily="18" charset="0"/>
            </a:endParaRPr>
          </a:p>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2:</a:t>
            </a:r>
            <a:r>
              <a:rPr lang="vi-VN" sz="2000">
                <a:latin typeface="UTM Avo" panose="02040603050506020204" pitchFamily="18" charset="0"/>
                <a:cs typeface="Times New Roman" panose="02020603050405020304" pitchFamily="18" charset="0"/>
              </a:rPr>
              <a:t> Di chuyển các ngón tay đến các phím mà mỗi ngón phụ trách ở hàng trên và hàng dưới. </a:t>
            </a:r>
          </a:p>
        </p:txBody>
      </p:sp>
      <p:sp>
        <p:nvSpPr>
          <p:cNvPr id="7" name="Rectangle 6">
            <a:extLst>
              <a:ext uri="{FF2B5EF4-FFF2-40B4-BE49-F238E27FC236}">
                <a16:creationId xmlns:a16="http://schemas.microsoft.com/office/drawing/2014/main" xmlns="" id="{559C6AFC-3B14-4BBC-A6F1-AB870A3E40FA}"/>
              </a:ext>
            </a:extLst>
          </p:cNvPr>
          <p:cNvSpPr/>
          <p:nvPr/>
        </p:nvSpPr>
        <p:spPr>
          <a:xfrm>
            <a:off x="2135555" y="1095510"/>
            <a:ext cx="8841334"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Em hãy đặt tay đúng cách trên bàn phím. </a:t>
            </a:r>
          </a:p>
        </p:txBody>
      </p:sp>
      <p:grpSp>
        <p:nvGrpSpPr>
          <p:cNvPr id="9" name="Group 8">
            <a:extLst>
              <a:ext uri="{FF2B5EF4-FFF2-40B4-BE49-F238E27FC236}">
                <a16:creationId xmlns:a16="http://schemas.microsoft.com/office/drawing/2014/main" xmlns="" id="{363716CA-1B0E-4B16-B5B7-81AE36E82D69}"/>
              </a:ext>
            </a:extLst>
          </p:cNvPr>
          <p:cNvGrpSpPr/>
          <p:nvPr/>
        </p:nvGrpSpPr>
        <p:grpSpPr>
          <a:xfrm>
            <a:off x="581290" y="1091471"/>
            <a:ext cx="1526272" cy="492699"/>
            <a:chOff x="581290" y="1091471"/>
            <a:chExt cx="1526272" cy="492699"/>
          </a:xfrm>
        </p:grpSpPr>
        <p:sp>
          <p:nvSpPr>
            <p:cNvPr id="8" name="Rectangle 7">
              <a:extLst>
                <a:ext uri="{FF2B5EF4-FFF2-40B4-BE49-F238E27FC236}">
                  <a16:creationId xmlns:a16="http://schemas.microsoft.com/office/drawing/2014/main" xmlns=""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xmlns=""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1</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xmlns="" id="{FE9FEF3F-9E04-44CD-86C8-B63C40C1D614}"/>
              </a:ext>
            </a:extLst>
          </p:cNvPr>
          <p:cNvSpPr/>
          <p:nvPr/>
        </p:nvSpPr>
        <p:spPr>
          <a:xfrm>
            <a:off x="581290" y="1689555"/>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xmlns="" id="{74E432F9-E289-4F67-8B65-E4DB34C37663}"/>
              </a:ext>
            </a:extLst>
          </p:cNvPr>
          <p:cNvPicPr>
            <a:picLocks noChangeAspect="1"/>
          </p:cNvPicPr>
          <p:nvPr/>
        </p:nvPicPr>
        <p:blipFill>
          <a:blip r:embed="rId2" cstate="print"/>
          <a:stretch>
            <a:fillRect/>
          </a:stretch>
        </p:blipFill>
        <p:spPr>
          <a:xfrm>
            <a:off x="3347134" y="3261924"/>
            <a:ext cx="6418176" cy="3157372"/>
          </a:xfrm>
          <a:prstGeom prst="rect">
            <a:avLst/>
          </a:prstGeom>
        </p:spPr>
      </p:pic>
    </p:spTree>
    <p:extLst>
      <p:ext uri="{BB962C8B-B14F-4D97-AF65-F5344CB8AC3E}">
        <p14:creationId xmlns:p14="http://schemas.microsoft.com/office/powerpoint/2010/main" xmlns="" val="26602487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22">
                                            <p:txEl>
                                              <p:pRg st="0" end="0"/>
                                            </p:txEl>
                                          </p:spTgt>
                                        </p:tgtEl>
                                        <p:attrNameLst>
                                          <p:attrName>style.visibility</p:attrName>
                                        </p:attrNameLst>
                                      </p:cBhvr>
                                      <p:to>
                                        <p:strVal val="visible"/>
                                      </p:to>
                                    </p:set>
                                    <p:animEffect transition="in" filter="fade">
                                      <p:cBhvr>
                                        <p:cTn id="28" dur="500"/>
                                        <p:tgtEl>
                                          <p:spTgt spid="22">
                                            <p:txEl>
                                              <p:pRg st="0" end="0"/>
                                            </p:txEl>
                                          </p:spTgt>
                                        </p:tgtEl>
                                      </p:cBhvr>
                                    </p:animEffect>
                                  </p:childTnLst>
                                </p:cTn>
                              </p:par>
                            </p:childTnLst>
                          </p:cTn>
                        </p:par>
                        <p:par>
                          <p:cTn id="29" fill="hold">
                            <p:stCondLst>
                              <p:cond delay="1000"/>
                            </p:stCondLst>
                            <p:childTnLst>
                              <p:par>
                                <p:cTn id="30" presetID="53" presetClass="entr" presetSubtype="16"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2">
                                            <p:txEl>
                                              <p:pRg st="1" end="1"/>
                                            </p:txEl>
                                          </p:spTgt>
                                        </p:tgtEl>
                                        <p:attrNameLst>
                                          <p:attrName>style.visibility</p:attrName>
                                        </p:attrNameLst>
                                      </p:cBhvr>
                                      <p:to>
                                        <p:strVal val="visible"/>
                                      </p:to>
                                    </p:set>
                                    <p:animEffect transition="in" filter="fade">
                                      <p:cBhvr>
                                        <p:cTn id="39"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559C6AFC-3B14-4BBC-A6F1-AB870A3E40FA}"/>
              </a:ext>
            </a:extLst>
          </p:cNvPr>
          <p:cNvSpPr/>
          <p:nvPr/>
        </p:nvSpPr>
        <p:spPr>
          <a:xfrm>
            <a:off x="2135555" y="339726"/>
            <a:ext cx="8841334"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Tập gõ 10 ngón với phần mềm </a:t>
            </a:r>
            <a:r>
              <a:rPr lang="vi-VN" sz="2000">
                <a:solidFill>
                  <a:srgbClr val="C00000"/>
                </a:solidFill>
                <a:latin typeface="UTM Avo" panose="02040603050506020204" pitchFamily="18" charset="0"/>
                <a:cs typeface="Times New Roman" panose="02020603050405020304" pitchFamily="18" charset="0"/>
              </a:rPr>
              <a:t>Kiran's Typing Tutor</a:t>
            </a:r>
            <a:r>
              <a:rPr lang="vi-VN" sz="2000">
                <a:latin typeface="UTM Avo" panose="02040603050506020204" pitchFamily="18" charset="0"/>
                <a:cs typeface="Times New Roman" panose="02020603050405020304" pitchFamily="18" charset="0"/>
              </a:rPr>
              <a:t>.</a:t>
            </a:r>
          </a:p>
        </p:txBody>
      </p:sp>
      <p:grpSp>
        <p:nvGrpSpPr>
          <p:cNvPr id="9" name="Group 8">
            <a:extLst>
              <a:ext uri="{FF2B5EF4-FFF2-40B4-BE49-F238E27FC236}">
                <a16:creationId xmlns:a16="http://schemas.microsoft.com/office/drawing/2014/main" xmlns="" id="{363716CA-1B0E-4B16-B5B7-81AE36E82D69}"/>
              </a:ext>
            </a:extLst>
          </p:cNvPr>
          <p:cNvGrpSpPr/>
          <p:nvPr/>
        </p:nvGrpSpPr>
        <p:grpSpPr>
          <a:xfrm>
            <a:off x="581290" y="335687"/>
            <a:ext cx="1526272" cy="492699"/>
            <a:chOff x="581290" y="1091471"/>
            <a:chExt cx="1526272" cy="492699"/>
          </a:xfrm>
        </p:grpSpPr>
        <p:sp>
          <p:nvSpPr>
            <p:cNvPr id="8" name="Rectangle 7">
              <a:extLst>
                <a:ext uri="{FF2B5EF4-FFF2-40B4-BE49-F238E27FC236}">
                  <a16:creationId xmlns:a16="http://schemas.microsoft.com/office/drawing/2014/main" xmlns=""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xmlns=""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2</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xmlns="" id="{FE9FEF3F-9E04-44CD-86C8-B63C40C1D614}"/>
              </a:ext>
            </a:extLst>
          </p:cNvPr>
          <p:cNvSpPr/>
          <p:nvPr/>
        </p:nvSpPr>
        <p:spPr>
          <a:xfrm>
            <a:off x="581290" y="933771"/>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xmlns="" id="{E498DB83-BFAB-48B9-BDFB-61FC579C9349}"/>
              </a:ext>
            </a:extLst>
          </p:cNvPr>
          <p:cNvSpPr/>
          <p:nvPr/>
        </p:nvSpPr>
        <p:spPr>
          <a:xfrm>
            <a:off x="581290" y="1531855"/>
            <a:ext cx="10714434" cy="141199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 Nháy đúp chuột vào biểu tượng</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để khởi động phần mềm Kiran's Typing Tutor. Màn hình chính của phần mềm có dạng như sau:</a:t>
            </a:r>
          </a:p>
          <a:p>
            <a:pPr algn="just" defTabSz="342900">
              <a:lnSpc>
                <a:spcPct val="150000"/>
              </a:lnSpc>
            </a:pPr>
            <a:endParaRPr lang="vi-VN" sz="2000">
              <a:latin typeface="UTM Avo" panose="0204060305050602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xmlns="" id="{6EFFF6F1-E2FA-49B0-AE13-B325A74F7951}"/>
              </a:ext>
            </a:extLst>
          </p:cNvPr>
          <p:cNvPicPr>
            <a:picLocks noChangeAspect="1"/>
          </p:cNvPicPr>
          <p:nvPr/>
        </p:nvPicPr>
        <p:blipFill>
          <a:blip r:embed="rId2" cstate="print"/>
          <a:stretch>
            <a:fillRect/>
          </a:stretch>
        </p:blipFill>
        <p:spPr>
          <a:xfrm>
            <a:off x="4913835" y="1312454"/>
            <a:ext cx="708721" cy="693480"/>
          </a:xfrm>
          <a:prstGeom prst="rect">
            <a:avLst/>
          </a:prstGeom>
        </p:spPr>
      </p:pic>
      <p:pic>
        <p:nvPicPr>
          <p:cNvPr id="13" name="Picture 12">
            <a:extLst>
              <a:ext uri="{FF2B5EF4-FFF2-40B4-BE49-F238E27FC236}">
                <a16:creationId xmlns:a16="http://schemas.microsoft.com/office/drawing/2014/main" xmlns="" id="{FBEC7CD0-6776-42D7-8A43-BBAAD1BD52C6}"/>
              </a:ext>
            </a:extLst>
          </p:cNvPr>
          <p:cNvPicPr>
            <a:picLocks noChangeAspect="1"/>
          </p:cNvPicPr>
          <p:nvPr/>
        </p:nvPicPr>
        <p:blipFill>
          <a:blip r:embed="rId3" cstate="print"/>
          <a:stretch>
            <a:fillRect/>
          </a:stretch>
        </p:blipFill>
        <p:spPr>
          <a:xfrm>
            <a:off x="2536035" y="2490002"/>
            <a:ext cx="7359831" cy="4028272"/>
          </a:xfrm>
          <a:prstGeom prst="rect">
            <a:avLst/>
          </a:prstGeom>
        </p:spPr>
      </p:pic>
    </p:spTree>
    <p:extLst>
      <p:ext uri="{BB962C8B-B14F-4D97-AF65-F5344CB8AC3E}">
        <p14:creationId xmlns:p14="http://schemas.microsoft.com/office/powerpoint/2010/main" xmlns="" val="58069167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8190641-0B1E-4FBF-B14B-DA14C892A7E4}"/>
              </a:ext>
            </a:extLst>
          </p:cNvPr>
          <p:cNvSpPr/>
          <p:nvPr/>
        </p:nvSpPr>
        <p:spPr>
          <a:xfrm>
            <a:off x="794766" y="481273"/>
            <a:ext cx="10602467" cy="1873654"/>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Để luyện tập với </a:t>
            </a:r>
            <a:r>
              <a:rPr lang="vi-VN" sz="2000">
                <a:solidFill>
                  <a:srgbClr val="C00000"/>
                </a:solidFill>
                <a:latin typeface="UTM Avo" panose="02040603050506020204" pitchFamily="18" charset="0"/>
                <a:cs typeface="Times New Roman" panose="02020603050405020304" pitchFamily="18" charset="0"/>
              </a:rPr>
              <a:t>Kiran's Typing Tutor </a:t>
            </a:r>
            <a:r>
              <a:rPr lang="vi-VN" sz="2000">
                <a:latin typeface="UTM Avo" panose="02040603050506020204" pitchFamily="18" charset="0"/>
                <a:cs typeface="Times New Roman" panose="02020603050405020304" pitchFamily="18" charset="0"/>
              </a:rPr>
              <a:t>em thực hiện các bước sau:</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Nhập tên vào ô </a:t>
            </a:r>
            <a:r>
              <a:rPr lang="vi-VN" sz="2000">
                <a:solidFill>
                  <a:srgbClr val="0000FF"/>
                </a:solidFill>
                <a:latin typeface="UTM Avo" panose="02040603050506020204" pitchFamily="18" charset="0"/>
                <a:cs typeface="Times New Roman" panose="02020603050405020304" pitchFamily="18" charset="0"/>
              </a:rPr>
              <a:t>User Name </a:t>
            </a:r>
            <a:r>
              <a:rPr lang="vi-VN" sz="2000">
                <a:latin typeface="UTM Avo" panose="02040603050506020204" pitchFamily="18" charset="0"/>
                <a:cs typeface="Times New Roman" panose="02020603050405020304" pitchFamily="18" charset="0"/>
              </a:rPr>
              <a:t>để bắt đầu luyện gõ. Nếu trước đó nhập rồi thì tên em đã được lưu lại, em có thể chọn tên ở mục này.</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2:</a:t>
            </a:r>
            <a:r>
              <a:rPr lang="vi-VN" sz="2000">
                <a:latin typeface="UTM Avo" panose="02040603050506020204" pitchFamily="18" charset="0"/>
                <a:cs typeface="Times New Roman" panose="02020603050405020304" pitchFamily="18" charset="0"/>
              </a:rPr>
              <a:t> Chọn </a:t>
            </a:r>
            <a:r>
              <a:rPr lang="vi-VN" sz="2000">
                <a:solidFill>
                  <a:srgbClr val="0000FF"/>
                </a:solidFill>
                <a:latin typeface="UTM Avo" panose="02040603050506020204" pitchFamily="18" charset="0"/>
                <a:cs typeface="Times New Roman" panose="02020603050405020304" pitchFamily="18" charset="0"/>
              </a:rPr>
              <a:t>Typing Practice </a:t>
            </a:r>
            <a:r>
              <a:rPr lang="vi-VN" sz="2000">
                <a:latin typeface="UTM Avo" panose="02040603050506020204" pitchFamily="18" charset="0"/>
                <a:cs typeface="Times New Roman" panose="02020603050405020304" pitchFamily="18" charset="0"/>
              </a:rPr>
              <a:t>để luyện tập gõ</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với các hàng phím.</a:t>
            </a:r>
          </a:p>
        </p:txBody>
      </p:sp>
      <p:pic>
        <p:nvPicPr>
          <p:cNvPr id="3" name="Picture 2">
            <a:extLst>
              <a:ext uri="{FF2B5EF4-FFF2-40B4-BE49-F238E27FC236}">
                <a16:creationId xmlns:a16="http://schemas.microsoft.com/office/drawing/2014/main" xmlns="" id="{07AA47A7-C4C5-467A-8DC1-30754850F44E}"/>
              </a:ext>
            </a:extLst>
          </p:cNvPr>
          <p:cNvPicPr>
            <a:picLocks noChangeAspect="1"/>
          </p:cNvPicPr>
          <p:nvPr/>
        </p:nvPicPr>
        <p:blipFill>
          <a:blip r:embed="rId2" cstate="print"/>
          <a:stretch>
            <a:fillRect/>
          </a:stretch>
        </p:blipFill>
        <p:spPr>
          <a:xfrm>
            <a:off x="2419218" y="2444689"/>
            <a:ext cx="6243001" cy="3703197"/>
          </a:xfrm>
          <a:prstGeom prst="rect">
            <a:avLst/>
          </a:prstGeom>
        </p:spPr>
      </p:pic>
      <p:sp>
        <p:nvSpPr>
          <p:cNvPr id="4" name="Rectangle 3">
            <a:extLst>
              <a:ext uri="{FF2B5EF4-FFF2-40B4-BE49-F238E27FC236}">
                <a16:creationId xmlns:a16="http://schemas.microsoft.com/office/drawing/2014/main" xmlns="" id="{D08EBCC8-BBE2-4645-B699-7D3658ABA4BA}"/>
              </a:ext>
            </a:extLst>
          </p:cNvPr>
          <p:cNvSpPr/>
          <p:nvPr/>
        </p:nvSpPr>
        <p:spPr>
          <a:xfrm>
            <a:off x="2419218" y="6098726"/>
            <a:ext cx="6243001" cy="488660"/>
          </a:xfrm>
          <a:prstGeom prst="rect">
            <a:avLst/>
          </a:prstGeom>
        </p:spPr>
        <p:txBody>
          <a:bodyPr wrap="square">
            <a:spAutoFit/>
          </a:bodyPr>
          <a:lstStyle/>
          <a:p>
            <a:pPr algn="ctr" defTabSz="342900">
              <a:lnSpc>
                <a:spcPct val="150000"/>
              </a:lnSpc>
            </a:pPr>
            <a:r>
              <a:rPr lang="en-US" sz="2000" b="1">
                <a:latin typeface="UTM Avo" panose="02040603050506020204" pitchFamily="18" charset="0"/>
                <a:cs typeface="Times New Roman" panose="02020603050405020304" pitchFamily="18" charset="0"/>
              </a:rPr>
              <a:t>Hình 35. </a:t>
            </a:r>
            <a:r>
              <a:rPr lang="en-US" sz="2000">
                <a:latin typeface="UTM Avo" panose="02040603050506020204" pitchFamily="18" charset="0"/>
                <a:cs typeface="Times New Roman" panose="02020603050405020304" pitchFamily="18" charset="0"/>
              </a:rPr>
              <a:t>Màn hình luyện tập gõ phím</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xmlns="" val="166362488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5597</TotalTime>
  <Words>816</Words>
  <Application>Microsoft Office PowerPoint</Application>
  <PresentationFormat>Custom</PresentationFormat>
  <Paragraphs>63</Paragraphs>
  <Slides>14</Slides>
  <Notes>2</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1_Office 主题</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BEDROOM</cp:lastModifiedBy>
  <cp:revision>183</cp:revision>
  <dcterms:created xsi:type="dcterms:W3CDTF">2021-11-14T08:33:55Z</dcterms:created>
  <dcterms:modified xsi:type="dcterms:W3CDTF">2022-11-03T14:32:53Z</dcterms:modified>
</cp:coreProperties>
</file>