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1"/>
    <p:sldMasterId id="2147483766" r:id="rId2"/>
    <p:sldMasterId id="2147483792" r:id="rId3"/>
    <p:sldMasterId id="2147483798" r:id="rId4"/>
  </p:sldMasterIdLst>
  <p:notesMasterIdLst>
    <p:notesMasterId r:id="rId20"/>
  </p:notesMasterIdLst>
  <p:sldIdLst>
    <p:sldId id="381" r:id="rId5"/>
    <p:sldId id="259" r:id="rId6"/>
    <p:sldId id="563" r:id="rId7"/>
    <p:sldId id="567" r:id="rId8"/>
    <p:sldId id="3332" r:id="rId9"/>
    <p:sldId id="572" r:id="rId10"/>
    <p:sldId id="573" r:id="rId11"/>
    <p:sldId id="576" r:id="rId12"/>
    <p:sldId id="577" r:id="rId13"/>
    <p:sldId id="578" r:id="rId14"/>
    <p:sldId id="574" r:id="rId15"/>
    <p:sldId id="3340" r:id="rId16"/>
    <p:sldId id="3334" r:id="rId17"/>
    <p:sldId id="3335" r:id="rId18"/>
    <p:sldId id="3336"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0" autoAdjust="0"/>
    <p:restoredTop sz="94622" autoAdjust="0"/>
  </p:normalViewPr>
  <p:slideViewPr>
    <p:cSldViewPr>
      <p:cViewPr varScale="1">
        <p:scale>
          <a:sx n="49" d="100"/>
          <a:sy n="49" d="100"/>
        </p:scale>
        <p:origin x="39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13194-D7C7-464D-9CF2-1EA5184DE33D}" type="datetimeFigureOut">
              <a:rPr lang="vi-VN" smtClean="0"/>
              <a:t>03/04/2025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C88B8-7973-479E-8B8B-CBFC79CC5219}" type="slidenum">
              <a:rPr lang="vi-VN" smtClean="0"/>
              <a:t>‹#›</a:t>
            </a:fld>
            <a:endParaRPr lang="vi-VN"/>
          </a:p>
        </p:txBody>
      </p:sp>
    </p:spTree>
    <p:extLst>
      <p:ext uri="{BB962C8B-B14F-4D97-AF65-F5344CB8AC3E}">
        <p14:creationId xmlns:p14="http://schemas.microsoft.com/office/powerpoint/2010/main" val="881863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7801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013522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767167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microsoft.com/office/2007/relationships/hdphoto" Target="../media/hdphoto1.wdp"/><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Master" Target="../slideMasters/slideMaster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27.png"/><Relationship Id="rId11" Type="http://schemas.openxmlformats.org/officeDocument/2006/relationships/image" Target="../media/image21.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6"/>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58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61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5"/>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5"/>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3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3FF3-47DC-448F-9548-5D7FD2FE5104}"/>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A1C155F4-F8F8-4679-BA37-D22F072BD23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0B9AD1A-8001-4F70-866D-FB062171CB55}"/>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89984C78-35F1-48D4-BF58-BA965CA270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FB73CB7-8F21-404A-A9E2-831F1789BC3B}"/>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938079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323E1-5F25-4DC8-9929-98AFBD2EF21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3A6EA29-43F5-4169-B900-D3B02FC8B3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273939F-BB2C-4D35-98FD-A586111333CF}"/>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4AE3E2C8-B5D4-4B74-9EC4-E1A7CD39EA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660B3A-5DE2-42D3-BBA3-D9D01061BD3E}"/>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1347750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45EA8-17B8-476E-83C0-11EF8A385A6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59953-DFE2-40AF-9570-C68D85CC7BF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41B045-14CC-4980-8AB2-5FA84CE8B920}"/>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87E07C09-9961-4EC9-A0DB-38F1EFB0B40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C7DE3B8-AD77-405A-BF77-FFDDACD20673}"/>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9195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5875-D3FC-41FF-B7CD-EBB6262E34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06161DF-A8B8-4FED-BF9A-C2C5966D0EC9}"/>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63ACFAF-4CD9-4F94-AF3C-DD15391740F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2BC11A4-BAFF-4265-8256-E511B4F1A37A}"/>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6" name="Footer Placeholder 5">
            <a:extLst>
              <a:ext uri="{FF2B5EF4-FFF2-40B4-BE49-F238E27FC236}">
                <a16:creationId xmlns:a16="http://schemas.microsoft.com/office/drawing/2014/main" id="{47B69DE3-9341-43F3-92FC-85165C51D56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7D14D88-DA2B-4FBD-B90A-3A0858B48042}"/>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05876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FEDD-0819-4A46-9ABD-5C331BD138D9}"/>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0DE1E30-EAC1-4B88-AEF3-180EA8A4DAE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87BB9C22-6612-496A-B9FB-DDB9B916AE5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57A8D6E-D2CF-4AAA-AE90-79D942621A5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16A441D8-501B-4724-9E86-A24A85404B66}"/>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CEEE313-5E4F-4988-80C8-E8687C5492E3}"/>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8" name="Footer Placeholder 7">
            <a:extLst>
              <a:ext uri="{FF2B5EF4-FFF2-40B4-BE49-F238E27FC236}">
                <a16:creationId xmlns:a16="http://schemas.microsoft.com/office/drawing/2014/main" id="{55F3A0A5-9D03-4C1F-BF58-B6D5292F2CF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598CBC2-F0F7-4FAA-BB80-866BC8C07F01}"/>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880747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587A0-AB3C-4804-9648-27903287E74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0FDAB17-49BE-4D0F-B5F6-BFAC9DD2784F}"/>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4" name="Footer Placeholder 3">
            <a:extLst>
              <a:ext uri="{FF2B5EF4-FFF2-40B4-BE49-F238E27FC236}">
                <a16:creationId xmlns:a16="http://schemas.microsoft.com/office/drawing/2014/main" id="{EE1B128A-3975-46A8-B086-7F1052D0208C}"/>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8142994-6DB3-466D-A887-84E4949BB4F0}"/>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428649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8B06E-B31A-4971-B3E0-4A13EEFD0F58}"/>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3" name="Footer Placeholder 2">
            <a:extLst>
              <a:ext uri="{FF2B5EF4-FFF2-40B4-BE49-F238E27FC236}">
                <a16:creationId xmlns:a16="http://schemas.microsoft.com/office/drawing/2014/main" id="{68091897-2F41-437B-910F-467EE9ACA22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1951948-B899-4EC9-924E-5C292943DEDF}"/>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975386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823C8-7EFB-4641-96AD-5C08380ED09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378F494-1C2C-4FFF-A169-3AB7EB90E52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53A511E-2E84-422F-AF9A-AD10701385F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958814B0-ED20-4980-BAEB-2D831D552836}"/>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6" name="Footer Placeholder 5">
            <a:extLst>
              <a:ext uri="{FF2B5EF4-FFF2-40B4-BE49-F238E27FC236}">
                <a16:creationId xmlns:a16="http://schemas.microsoft.com/office/drawing/2014/main" id="{EE5532BC-8286-4D0B-AAD2-976BEB87A61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54C8A5-1338-4AB0-8F40-A8669CEC7ADE}"/>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51561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792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DADB-3DB0-4B0C-9453-A2E0CC24597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0C8F534-DA9D-4FD3-AF54-1C50AB9E5BA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ABA9A644-129A-478C-9060-0C33EF1B477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0460C27-1AF6-4833-9D70-E8350C3187BD}"/>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6" name="Footer Placeholder 5">
            <a:extLst>
              <a:ext uri="{FF2B5EF4-FFF2-40B4-BE49-F238E27FC236}">
                <a16:creationId xmlns:a16="http://schemas.microsoft.com/office/drawing/2014/main" id="{7A0556D1-2A01-42C5-A3EB-D67918BF013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DD588DD-CF40-48FF-9979-F59B8FB6FDC4}"/>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867694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AB8C-4362-453E-BAF9-0251D76B7D7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E3EF0EA-F8DE-4FC3-95BD-8B353546BB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491F17-1D24-49D1-BE9B-25DE1A85B0D0}"/>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C582838F-D8BF-4CDD-8C3A-CB7852594F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993F6C0-7369-4F36-9466-DE11FD61EF0F}"/>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1787316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DA5AF6-2196-4AF5-BAFC-DFA694D06C73}"/>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A0E2293-8A7D-4459-A5D8-C055F87CBBFC}"/>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142F73B-BFB2-4E1D-94E9-AFDF9390ACD2}"/>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9B161AA3-DA6E-4198-A3D1-7822002D1E8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8CE7AA0-DF3E-4EA4-B2DA-C78BCAD04B57}"/>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4122174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8288000" cy="10287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5621961" y="-1522122"/>
            <a:ext cx="29531934" cy="28422880"/>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614629" y="-1506359"/>
            <a:ext cx="29517270" cy="28391358"/>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71303" y="3716617"/>
            <a:ext cx="17945406" cy="17945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1653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205687" y="390973"/>
            <a:ext cx="4309334" cy="5930666"/>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844242" y="286541"/>
            <a:ext cx="7475564" cy="9720262"/>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87216" y="1529519"/>
            <a:ext cx="13767112" cy="7182222"/>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7400924"/>
            <a:ext cx="18288000" cy="2886076"/>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8595539" y="4551739"/>
            <a:ext cx="1351110" cy="113777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892702" y="7447756"/>
            <a:ext cx="16502596" cy="288032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5833664" y="11768237"/>
            <a:ext cx="1863908" cy="646331"/>
          </a:xfrm>
          <a:prstGeom prst="rect">
            <a:avLst/>
          </a:prstGeom>
          <a:noFill/>
        </p:spPr>
        <p:txBody>
          <a:bodyPr wrap="none" rtlCol="0">
            <a:spAutoFit/>
          </a:bodyPr>
          <a:lstStyle/>
          <a:p>
            <a:r>
              <a:rPr lang="en-US" altLang="zh-CN" sz="3600" dirty="0">
                <a:solidFill>
                  <a:schemeClr val="bg1"/>
                </a:solidFill>
              </a:rPr>
              <a:t>Contents</a:t>
            </a:r>
            <a:endParaRPr lang="zh-CN" altLang="en-US" sz="3600" dirty="0">
              <a:solidFill>
                <a:schemeClr val="bg1"/>
              </a:solidFill>
            </a:endParaRPr>
          </a:p>
        </p:txBody>
      </p:sp>
    </p:spTree>
    <p:extLst>
      <p:ext uri="{BB962C8B-B14F-4D97-AF65-F5344CB8AC3E}">
        <p14:creationId xmlns:p14="http://schemas.microsoft.com/office/powerpoint/2010/main" val="81701521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205687" y="390973"/>
            <a:ext cx="4309334" cy="5930666"/>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844242" y="286541"/>
            <a:ext cx="7475564" cy="9720262"/>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87216" y="1529519"/>
            <a:ext cx="13767112" cy="7182222"/>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7400924"/>
            <a:ext cx="18288000" cy="28860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892702" y="7447756"/>
            <a:ext cx="16502596" cy="288032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5833664" y="11768237"/>
            <a:ext cx="2391296" cy="646331"/>
          </a:xfrm>
          <a:prstGeom prst="rect">
            <a:avLst/>
          </a:prstGeom>
          <a:noFill/>
        </p:spPr>
        <p:txBody>
          <a:bodyPr wrap="none" rtlCol="0">
            <a:spAutoFit/>
          </a:bodyPr>
          <a:lstStyle/>
          <a:p>
            <a:r>
              <a:rPr lang="en-US" altLang="zh-CN" sz="3600" dirty="0" err="1">
                <a:solidFill>
                  <a:schemeClr val="bg1"/>
                </a:solidFill>
              </a:rPr>
              <a:t>Contents_N</a:t>
            </a:r>
            <a:endParaRPr lang="zh-CN" altLang="en-US" sz="3600" dirty="0">
              <a:solidFill>
                <a:schemeClr val="bg1"/>
              </a:solidFill>
            </a:endParaRPr>
          </a:p>
        </p:txBody>
      </p:sp>
      <p:grpSp>
        <p:nvGrpSpPr>
          <p:cNvPr id="4" name="kite_group"/>
          <p:cNvGrpSpPr/>
          <p:nvPr userDrawn="1"/>
        </p:nvGrpSpPr>
        <p:grpSpPr>
          <a:xfrm>
            <a:off x="-361056" y="-2370155"/>
            <a:ext cx="8712556" cy="4330954"/>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grpSp>
    </p:spTree>
    <p:extLst>
      <p:ext uri="{BB962C8B-B14F-4D97-AF65-F5344CB8AC3E}">
        <p14:creationId xmlns:p14="http://schemas.microsoft.com/office/powerpoint/2010/main" val="73670604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p:nvPr userDrawn="1"/>
        </p:nvGrpSpPr>
        <p:grpSpPr>
          <a:xfrm>
            <a:off x="0" y="51315"/>
            <a:ext cx="971384" cy="10122738"/>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9224515" y="9012317"/>
            <a:ext cx="8287242" cy="1274682"/>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1532" y="59329"/>
            <a:ext cx="6704456" cy="1145598"/>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03563" y="188410"/>
            <a:ext cx="8308194" cy="1016516"/>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4787115" y="1"/>
            <a:ext cx="3717926" cy="133922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7387642" y="634584"/>
            <a:ext cx="834248" cy="9608480"/>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829894" y="395959"/>
            <a:ext cx="4479796" cy="1145598"/>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300597" y="9125265"/>
            <a:ext cx="10801414" cy="1161734"/>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9211859" y="9072045"/>
            <a:ext cx="1286878" cy="2204018"/>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63112" y="8084473"/>
            <a:ext cx="1075616" cy="2081582"/>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5385714" y="-1262056"/>
            <a:ext cx="1334408" cy="2642768"/>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5624935" y="8827702"/>
            <a:ext cx="1276506" cy="2692700"/>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6492934" y="-955522"/>
            <a:ext cx="1334408" cy="2642768"/>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971706" y="-90924"/>
            <a:ext cx="1334956" cy="2544324"/>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6979338" y="715261"/>
            <a:ext cx="1075616" cy="2081582"/>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9700933" y="-126554"/>
            <a:ext cx="1217514" cy="2577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49073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51315"/>
            <a:ext cx="515078" cy="10122738"/>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7929108" y="634585"/>
            <a:ext cx="396172" cy="9608478"/>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551532" y="1"/>
            <a:ext cx="17953508" cy="570850"/>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300594" y="9836596"/>
            <a:ext cx="17211160" cy="450404"/>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7048107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5487459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3" y="0"/>
            <a:ext cx="18286998" cy="10287000"/>
          </a:xfrm>
          <a:prstGeom prst="rect">
            <a:avLst/>
          </a:prstGeom>
        </p:spPr>
      </p:pic>
    </p:spTree>
    <p:extLst>
      <p:ext uri="{BB962C8B-B14F-4D97-AF65-F5344CB8AC3E}">
        <p14:creationId xmlns:p14="http://schemas.microsoft.com/office/powerpoint/2010/main" val="12579013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8"/>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607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223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6"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6"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38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680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44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83"/>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5"/>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4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49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8"/>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3"/>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3"/>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3"/>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2931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34EBCC-69CB-4237-8137-F3A65792236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A1AAF6B-2C94-45AE-9D35-8D44B62CF3E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6EE7B5-4618-46F1-B801-58987E1C86C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3FDB257F-95BC-4622-885D-6F50017160A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7641B56-FC04-4A4A-AD87-B7BBC919901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287C23A-042B-42B4-A368-0CAD3A8B673B}" type="slidenum">
              <a:rPr lang="vi-VN" smtClean="0"/>
              <a:t>‹#›</a:t>
            </a:fld>
            <a:endParaRPr lang="vi-VN"/>
          </a:p>
        </p:txBody>
      </p:sp>
    </p:spTree>
    <p:extLst>
      <p:ext uri="{BB962C8B-B14F-4D97-AF65-F5344CB8AC3E}">
        <p14:creationId xmlns:p14="http://schemas.microsoft.com/office/powerpoint/2010/main" val="28627313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26378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800" r:id="rId6"/>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zh-CN"/>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584" y="548671"/>
            <a:ext cx="15772836" cy="1986954"/>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584" y="2738835"/>
            <a:ext cx="15772836" cy="652759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584" y="9535120"/>
            <a:ext cx="4113672" cy="546412"/>
          </a:xfrm>
          <a:prstGeom prst="rect">
            <a:avLst/>
          </a:prstGeom>
        </p:spPr>
        <p:txBody>
          <a:bodyPr vert="horz" lIns="91440" tIns="45720" rIns="91440" bIns="45720" rtlCol="0" anchor="ctr"/>
          <a:lstStyle>
            <a:lvl1pPr algn="l">
              <a:defRPr sz="1706">
                <a:solidFill>
                  <a:schemeClr val="tx1">
                    <a:tint val="75000"/>
                  </a:schemeClr>
                </a:solidFill>
              </a:defRPr>
            </a:lvl1pPr>
          </a:lstStyle>
          <a:p>
            <a:fld id="{43A93E93-166D-47F5-9EF1-ACEABE24AEEA}" type="datetimeFigureOut">
              <a:rPr lang="zh-CN" altLang="en-US" smtClean="0"/>
              <a:t>2025/4/3</a:t>
            </a:fld>
            <a:endParaRPr lang="zh-CN" altLang="en-US"/>
          </a:p>
        </p:txBody>
      </p:sp>
      <p:sp>
        <p:nvSpPr>
          <p:cNvPr id="5" name="页脚占位符 4"/>
          <p:cNvSpPr>
            <a:spLocks noGrp="1"/>
          </p:cNvSpPr>
          <p:nvPr>
            <p:ph type="ftr" sz="quarter" idx="3"/>
          </p:nvPr>
        </p:nvSpPr>
        <p:spPr>
          <a:xfrm>
            <a:off x="6057620" y="9535120"/>
            <a:ext cx="6172764" cy="546412"/>
          </a:xfrm>
          <a:prstGeom prst="rect">
            <a:avLst/>
          </a:prstGeom>
        </p:spPr>
        <p:txBody>
          <a:bodyPr vert="horz" lIns="91440" tIns="45720" rIns="91440" bIns="45720" rtlCol="0" anchor="ctr"/>
          <a:lstStyle>
            <a:lvl1pPr algn="ctr">
              <a:defRPr sz="1706">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6748" y="9535120"/>
            <a:ext cx="4113672" cy="546412"/>
          </a:xfrm>
          <a:prstGeom prst="rect">
            <a:avLst/>
          </a:prstGeom>
        </p:spPr>
        <p:txBody>
          <a:bodyPr vert="horz" lIns="91440" tIns="45720" rIns="91440" bIns="45720" rtlCol="0" anchor="ctr"/>
          <a:lstStyle>
            <a:lvl1pPr algn="r">
              <a:defRPr sz="1706">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3960537121"/>
      </p:ext>
    </p:extLst>
  </p:cSld>
  <p:clrMap bg1="lt1" tx1="dk1" bg2="lt2" tx2="dk2" accent1="accent1" accent2="accent2" accent3="accent3" accent4="accent4" accent5="accent5" accent6="accent6" hlink="hlink" folHlink="folHlink"/>
  <p:sldLayoutIdLst>
    <p:sldLayoutId id="2147483799" r:id="rId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4" indent="-325114"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4" indent="-325114" algn="l" defTabSz="1300460" rtl="0" eaLnBrk="1" latinLnBrk="0" hangingPunct="1">
        <a:lnSpc>
          <a:spcPct val="90000"/>
        </a:lnSpc>
        <a:spcBef>
          <a:spcPts val="712"/>
        </a:spcBef>
        <a:buFont typeface="Arial" panose="020B0604020202020204" pitchFamily="34" charset="0"/>
        <a:buChar char="•"/>
        <a:defRPr sz="3414" kern="1200">
          <a:solidFill>
            <a:schemeClr val="tx1"/>
          </a:solidFill>
          <a:latin typeface="+mn-lt"/>
          <a:ea typeface="+mn-ea"/>
          <a:cs typeface="+mn-cs"/>
        </a:defRPr>
      </a:lvl2pPr>
      <a:lvl3pPr marL="1625574" indent="-325114" algn="l" defTabSz="1300460" rtl="0" eaLnBrk="1" latinLnBrk="0" hangingPunct="1">
        <a:lnSpc>
          <a:spcPct val="90000"/>
        </a:lnSpc>
        <a:spcBef>
          <a:spcPts val="712"/>
        </a:spcBef>
        <a:buFont typeface="Arial" panose="020B0604020202020204" pitchFamily="34" charset="0"/>
        <a:buChar char="•"/>
        <a:defRPr sz="2844" kern="1200">
          <a:solidFill>
            <a:schemeClr val="tx1"/>
          </a:solidFill>
          <a:latin typeface="+mn-lt"/>
          <a:ea typeface="+mn-ea"/>
          <a:cs typeface="+mn-cs"/>
        </a:defRPr>
      </a:lvl3pPr>
      <a:lvl4pPr marL="2275804" indent="-325114" algn="l" defTabSz="1300460" rtl="0" eaLnBrk="1" latinLnBrk="0" hangingPunct="1">
        <a:lnSpc>
          <a:spcPct val="90000"/>
        </a:lnSpc>
        <a:spcBef>
          <a:spcPts val="712"/>
        </a:spcBef>
        <a:buFont typeface="Arial" panose="020B0604020202020204" pitchFamily="34" charset="0"/>
        <a:buChar char="•"/>
        <a:defRPr sz="2560" kern="1200">
          <a:solidFill>
            <a:schemeClr val="tx1"/>
          </a:solidFill>
          <a:latin typeface="+mn-lt"/>
          <a:ea typeface="+mn-ea"/>
          <a:cs typeface="+mn-cs"/>
        </a:defRPr>
      </a:lvl4pPr>
      <a:lvl5pPr marL="2926034" indent="-325114" algn="l" defTabSz="1300460" rtl="0" eaLnBrk="1" latinLnBrk="0" hangingPunct="1">
        <a:lnSpc>
          <a:spcPct val="90000"/>
        </a:lnSpc>
        <a:spcBef>
          <a:spcPts val="712"/>
        </a:spcBef>
        <a:buFont typeface="Arial" panose="020B0604020202020204" pitchFamily="34" charset="0"/>
        <a:buChar char="•"/>
        <a:defRPr sz="2560" kern="1200">
          <a:solidFill>
            <a:schemeClr val="tx1"/>
          </a:solidFill>
          <a:latin typeface="+mn-lt"/>
          <a:ea typeface="+mn-ea"/>
          <a:cs typeface="+mn-cs"/>
        </a:defRPr>
      </a:lvl5pPr>
      <a:lvl6pPr marL="3576264" indent="-325114" algn="l" defTabSz="1300460" rtl="0" eaLnBrk="1" latinLnBrk="0" hangingPunct="1">
        <a:lnSpc>
          <a:spcPct val="90000"/>
        </a:lnSpc>
        <a:spcBef>
          <a:spcPts val="712"/>
        </a:spcBef>
        <a:buFont typeface="Arial" panose="020B0604020202020204" pitchFamily="34" charset="0"/>
        <a:buChar char="•"/>
        <a:defRPr sz="2560" kern="1200">
          <a:solidFill>
            <a:schemeClr val="tx1"/>
          </a:solidFill>
          <a:latin typeface="+mn-lt"/>
          <a:ea typeface="+mn-ea"/>
          <a:cs typeface="+mn-cs"/>
        </a:defRPr>
      </a:lvl6pPr>
      <a:lvl7pPr marL="4226494" indent="-325114" algn="l" defTabSz="1300460" rtl="0" eaLnBrk="1" latinLnBrk="0" hangingPunct="1">
        <a:lnSpc>
          <a:spcPct val="90000"/>
        </a:lnSpc>
        <a:spcBef>
          <a:spcPts val="712"/>
        </a:spcBef>
        <a:buFont typeface="Arial" panose="020B0604020202020204" pitchFamily="34" charset="0"/>
        <a:buChar char="•"/>
        <a:defRPr sz="2560" kern="1200">
          <a:solidFill>
            <a:schemeClr val="tx1"/>
          </a:solidFill>
          <a:latin typeface="+mn-lt"/>
          <a:ea typeface="+mn-ea"/>
          <a:cs typeface="+mn-cs"/>
        </a:defRPr>
      </a:lvl7pPr>
      <a:lvl8pPr marL="4876724" indent="-325114" algn="l" defTabSz="1300460" rtl="0" eaLnBrk="1" latinLnBrk="0" hangingPunct="1">
        <a:lnSpc>
          <a:spcPct val="90000"/>
        </a:lnSpc>
        <a:spcBef>
          <a:spcPts val="712"/>
        </a:spcBef>
        <a:buFont typeface="Arial" panose="020B0604020202020204" pitchFamily="34" charset="0"/>
        <a:buChar char="•"/>
        <a:defRPr sz="2560" kern="1200">
          <a:solidFill>
            <a:schemeClr val="tx1"/>
          </a:solidFill>
          <a:latin typeface="+mn-lt"/>
          <a:ea typeface="+mn-ea"/>
          <a:cs typeface="+mn-cs"/>
        </a:defRPr>
      </a:lvl8pPr>
      <a:lvl9pPr marL="5526954" indent="-325114" algn="l" defTabSz="1300460" rtl="0" eaLnBrk="1" latinLnBrk="0" hangingPunct="1">
        <a:lnSpc>
          <a:spcPct val="90000"/>
        </a:lnSpc>
        <a:spcBef>
          <a:spcPts val="712"/>
        </a:spcBef>
        <a:buFont typeface="Arial" panose="020B0604020202020204" pitchFamily="34" charset="0"/>
        <a:buChar char="•"/>
        <a:defRPr sz="2560" kern="1200">
          <a:solidFill>
            <a:schemeClr val="tx1"/>
          </a:solidFill>
          <a:latin typeface="+mn-lt"/>
          <a:ea typeface="+mn-ea"/>
          <a:cs typeface="+mn-cs"/>
        </a:defRPr>
      </a:lvl9pPr>
    </p:bodyStyle>
    <p:otherStyle>
      <a:defPPr>
        <a:defRPr lang="zh-CN"/>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20" algn="l" defTabSz="1300460" rtl="0" eaLnBrk="1" latinLnBrk="0" hangingPunct="1">
        <a:defRPr sz="2560" kern="1200">
          <a:solidFill>
            <a:schemeClr val="tx1"/>
          </a:solidFill>
          <a:latin typeface="+mn-lt"/>
          <a:ea typeface="+mn-ea"/>
          <a:cs typeface="+mn-cs"/>
        </a:defRPr>
      </a:lvl5pPr>
      <a:lvl6pPr marL="3251150" algn="l" defTabSz="1300460" rtl="0" eaLnBrk="1" latinLnBrk="0" hangingPunct="1">
        <a:defRPr sz="2560" kern="1200">
          <a:solidFill>
            <a:schemeClr val="tx1"/>
          </a:solidFill>
          <a:latin typeface="+mn-lt"/>
          <a:ea typeface="+mn-ea"/>
          <a:cs typeface="+mn-cs"/>
        </a:defRPr>
      </a:lvl6pPr>
      <a:lvl7pPr marL="3901380" algn="l" defTabSz="1300460" rtl="0" eaLnBrk="1" latinLnBrk="0" hangingPunct="1">
        <a:defRPr sz="2560" kern="1200">
          <a:solidFill>
            <a:schemeClr val="tx1"/>
          </a:solidFill>
          <a:latin typeface="+mn-lt"/>
          <a:ea typeface="+mn-ea"/>
          <a:cs typeface="+mn-cs"/>
        </a:defRPr>
      </a:lvl7pPr>
      <a:lvl8pPr marL="4551608" algn="l" defTabSz="1300460" rtl="0" eaLnBrk="1" latinLnBrk="0" hangingPunct="1">
        <a:defRPr sz="2560" kern="1200">
          <a:solidFill>
            <a:schemeClr val="tx1"/>
          </a:solidFill>
          <a:latin typeface="+mn-lt"/>
          <a:ea typeface="+mn-ea"/>
          <a:cs typeface="+mn-cs"/>
        </a:defRPr>
      </a:lvl8pPr>
      <a:lvl9pPr marL="5201838"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3.xml"/><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3.wdp"/><Relationship Id="rId11" Type="http://schemas.openxmlformats.org/officeDocument/2006/relationships/image" Target="../media/image46.svg"/><Relationship Id="rId5" Type="http://schemas.openxmlformats.org/officeDocument/2006/relationships/image" Target="../media/image55.png"/><Relationship Id="rId10" Type="http://schemas.openxmlformats.org/officeDocument/2006/relationships/image" Target="../media/image45.svg"/><Relationship Id="rId4" Type="http://schemas.openxmlformats.org/officeDocument/2006/relationships/image" Target="../media/image57.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3.xml"/><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8.png"/><Relationship Id="rId11" Type="http://schemas.openxmlformats.org/officeDocument/2006/relationships/image" Target="../media/image58.png"/><Relationship Id="rId5" Type="http://schemas.microsoft.com/office/2007/relationships/hdphoto" Target="../media/hdphoto3.wdp"/><Relationship Id="rId10" Type="http://schemas.openxmlformats.org/officeDocument/2006/relationships/image" Target="../media/image46.svg"/><Relationship Id="rId4" Type="http://schemas.openxmlformats.org/officeDocument/2006/relationships/image" Target="../media/image55.png"/><Relationship Id="rId9" Type="http://schemas.openxmlformats.org/officeDocument/2006/relationships/image" Target="../media/image45.sv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3.xml"/><Relationship Id="rId7" Type="http://schemas.openxmlformats.org/officeDocument/2006/relationships/image" Target="../media/image43.GIF"/><Relationship Id="rId2" Type="http://schemas.openxmlformats.org/officeDocument/2006/relationships/slideLayout" Target="../slideLayouts/slideLayout29.xml"/><Relationship Id="rId1" Type="http://schemas.openxmlformats.org/officeDocument/2006/relationships/tags" Target="../tags/tag4.xml"/><Relationship Id="rId6" Type="http://schemas.openxmlformats.org/officeDocument/2006/relationships/image" Target="../media/image40.gif"/><Relationship Id="rId5" Type="http://schemas.openxmlformats.org/officeDocument/2006/relationships/image" Target="../media/image39.gif"/><Relationship Id="rId10" Type="http://schemas.openxmlformats.org/officeDocument/2006/relationships/image" Target="../media/image46.svg"/><Relationship Id="rId4" Type="http://schemas.openxmlformats.org/officeDocument/2006/relationships/image" Target="../media/image47.png"/><Relationship Id="rId9" Type="http://schemas.openxmlformats.org/officeDocument/2006/relationships/image" Target="../media/image45.svg"/></Relationships>
</file>

<file path=ppt/slides/_rels/slide1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60.gif"/><Relationship Id="rId7" Type="http://schemas.openxmlformats.org/officeDocument/2006/relationships/image" Target="../media/image45.sv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60.gif"/><Relationship Id="rId7" Type="http://schemas.openxmlformats.org/officeDocument/2006/relationships/image" Target="../media/image45.svg"/><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7.png"/><Relationship Id="rId7" Type="http://schemas.openxmlformats.org/officeDocument/2006/relationships/image" Target="../media/image44.png"/><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60.gif"/><Relationship Id="rId9" Type="http://schemas.openxmlformats.org/officeDocument/2006/relationships/image" Target="../media/image4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39.gif"/><Relationship Id="rId7" Type="http://schemas.openxmlformats.org/officeDocument/2006/relationships/image" Target="../media/image43.GI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gif"/></Relationships>
</file>

<file path=ppt/slides/_rels/slide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9.gif"/><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3.GIF"/><Relationship Id="rId4" Type="http://schemas.openxmlformats.org/officeDocument/2006/relationships/image" Target="../media/image40.gif"/><Relationship Id="rId9" Type="http://schemas.openxmlformats.org/officeDocument/2006/relationships/image" Target="../media/image46.sv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xml"/><Relationship Id="rId7" Type="http://schemas.openxmlformats.org/officeDocument/2006/relationships/image" Target="../media/image43.GIF"/><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40.gif"/><Relationship Id="rId5" Type="http://schemas.openxmlformats.org/officeDocument/2006/relationships/image" Target="../media/image39.gif"/><Relationship Id="rId10" Type="http://schemas.openxmlformats.org/officeDocument/2006/relationships/image" Target="../media/image46.svg"/><Relationship Id="rId4" Type="http://schemas.openxmlformats.org/officeDocument/2006/relationships/image" Target="../media/image47.png"/><Relationship Id="rId9"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slideLayout" Target="../slideLayouts/slideLayout13.xml"/><Relationship Id="rId7" Type="http://schemas.openxmlformats.org/officeDocument/2006/relationships/image" Target="../media/image4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11" Type="http://schemas.openxmlformats.org/officeDocument/2006/relationships/image" Target="../media/image52.png"/><Relationship Id="rId5" Type="http://schemas.openxmlformats.org/officeDocument/2006/relationships/image" Target="../media/image49.png"/><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slideLayout" Target="../slideLayouts/slideLayout13.xml"/><Relationship Id="rId7"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46.sv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3.xml"/><Relationship Id="rId7" Type="http://schemas.openxmlformats.org/officeDocument/2006/relationships/image" Target="../media/image4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54.pn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3.xml"/><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8.png"/><Relationship Id="rId11" Type="http://schemas.openxmlformats.org/officeDocument/2006/relationships/image" Target="../media/image56.png"/><Relationship Id="rId5" Type="http://schemas.microsoft.com/office/2007/relationships/hdphoto" Target="../media/hdphoto3.wdp"/><Relationship Id="rId10" Type="http://schemas.openxmlformats.org/officeDocument/2006/relationships/image" Target="../media/image46.svg"/><Relationship Id="rId4" Type="http://schemas.openxmlformats.org/officeDocument/2006/relationships/image" Target="../media/image55.png"/><Relationship Id="rId9"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69846" y="414165"/>
            <a:ext cx="16464344" cy="9296877"/>
          </a:xfrm>
          <a:prstGeom prst="rect">
            <a:avLst/>
          </a:prstGeom>
        </p:spPr>
      </p:pic>
      <p:sp>
        <p:nvSpPr>
          <p:cNvPr id="5" name="TextBox 5"/>
          <p:cNvSpPr txBox="1"/>
          <p:nvPr/>
        </p:nvSpPr>
        <p:spPr>
          <a:xfrm>
            <a:off x="898970" y="1878864"/>
            <a:ext cx="17302734" cy="1255728"/>
          </a:xfrm>
          <a:prstGeom prst="rect">
            <a:avLst/>
          </a:prstGeom>
          <a:noFill/>
        </p:spPr>
        <p:txBody>
          <a:bodyPr wrap="square" rtlCol="0">
            <a:spAutoFit/>
            <a:scene3d>
              <a:camera prst="orthographicFront"/>
              <a:lightRig rig="threePt" dir="t"/>
            </a:scene3d>
          </a:bodyPr>
          <a:lstStyle/>
          <a:p>
            <a:pPr algn="ctr"/>
            <a:r>
              <a:rPr lang="en-US" sz="3780" b="1" dirty="0">
                <a:effectLst>
                  <a:outerShdw blurRad="38100" dist="19050" dir="2700000" algn="tl" rotWithShape="0">
                    <a:schemeClr val="dk1">
                      <a:alpha val="40000"/>
                    </a:schemeClr>
                  </a:outerShdw>
                </a:effectLst>
                <a:cs typeface="Times New Roman" panose="02020603050405020304" pitchFamily="18" charset="0"/>
              </a:rPr>
              <a:t>UBND QUẬN DƯƠNG KINH</a:t>
            </a:r>
          </a:p>
          <a:p>
            <a:pPr algn="ctr"/>
            <a:r>
              <a:rPr lang="en-US" sz="3780" b="1" u="sng" dirty="0">
                <a:effectLst>
                  <a:outerShdw blurRad="38100" dist="19050" dir="2700000" algn="tl" rotWithShape="0">
                    <a:schemeClr val="dk1">
                      <a:alpha val="40000"/>
                    </a:schemeClr>
                  </a:outerShdw>
                </a:effectLst>
                <a:cs typeface="Times New Roman" panose="02020603050405020304" pitchFamily="18" charset="0"/>
              </a:rPr>
              <a:t>TRƯỜNG TIỂU HỌC ANH DŨNG </a:t>
            </a:r>
          </a:p>
        </p:txBody>
      </p:sp>
      <p:sp>
        <p:nvSpPr>
          <p:cNvPr id="7" name="TextBox 5"/>
          <p:cNvSpPr txBox="1"/>
          <p:nvPr/>
        </p:nvSpPr>
        <p:spPr>
          <a:xfrm>
            <a:off x="3041375" y="4171392"/>
            <a:ext cx="12721286" cy="3714863"/>
          </a:xfrm>
          <a:prstGeom prst="rect">
            <a:avLst/>
          </a:prstGeom>
          <a:noFill/>
        </p:spPr>
        <p:txBody>
          <a:bodyPr wrap="square" rtlCol="0">
            <a:spAutoFit/>
            <a:scene3d>
              <a:camera prst="orthographicFront"/>
              <a:lightRig rig="threePt" dir="t"/>
            </a:scene3d>
          </a:bodyPr>
          <a:lstStyle/>
          <a:p>
            <a:pPr algn="ctr"/>
            <a:r>
              <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 </a:t>
            </a:r>
          </a:p>
          <a:p>
            <a:pPr algn="ct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40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7: THƯỜNG THỨC ÂM NHẠC </a:t>
            </a:r>
            <a:endParaRPr lang="en-US" sz="40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FF0000"/>
                </a:solidFill>
                <a:latin typeface="Times New Roman" panose="02020603050405020304" pitchFamily="18" charset="0"/>
                <a:cs typeface="Times New Roman" panose="02020603050405020304" pitchFamily="18" charset="0"/>
              </a:rPr>
              <a:t>ÔN TẬP NHẠC CỤ  </a:t>
            </a:r>
          </a:p>
          <a:p>
            <a:pPr eaLnBrk="1" hangingPunct="1"/>
            <a:r>
              <a:rPr lang="en-US" sz="4200" b="1" i="1" dirty="0">
                <a:solidFill>
                  <a:srgbClr val="FF0000"/>
                </a:solidFill>
                <a:latin typeface="Times New Roman" panose="02020603050405020304" pitchFamily="18" charset="0"/>
                <a:cs typeface="Times New Roman" panose="02020603050405020304" pitchFamily="18" charset="0"/>
              </a:rPr>
              <a:t>      </a:t>
            </a: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3780"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70" y="7060311"/>
            <a:ext cx="5425536" cy="27534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6969FC-6D03-4621-AC86-B9A19F09C3BF}"/>
              </a:ext>
            </a:extLst>
          </p:cNvPr>
          <p:cNvPicPr>
            <a:picLocks noChangeAspect="1"/>
          </p:cNvPicPr>
          <p:nvPr/>
        </p:nvPicPr>
        <p:blipFill>
          <a:blip r:embed="rId4"/>
          <a:stretch>
            <a:fillRect/>
          </a:stretch>
        </p:blipFill>
        <p:spPr>
          <a:xfrm>
            <a:off x="1381744" y="3107937"/>
            <a:ext cx="14012236" cy="1930400"/>
          </a:xfrm>
          <a:prstGeom prst="rect">
            <a:avLst/>
          </a:prstGeom>
        </p:spPr>
      </p:pic>
      <p:pic>
        <p:nvPicPr>
          <p:cNvPr id="3" name="Picture 2">
            <a:extLst>
              <a:ext uri="{FF2B5EF4-FFF2-40B4-BE49-F238E27FC236}">
                <a16:creationId xmlns:a16="http://schemas.microsoft.com/office/drawing/2014/main" id="{1DD36E08-E07A-46BF-8896-8941A03B94F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461" b="89761" l="5530" r="89862">
                        <a14:foregroundMark x1="51152" y1="7509" x2="70507" y2="5802"/>
                        <a14:foregroundMark x1="70507" y1="5802" x2="70968" y2="5802"/>
                        <a14:foregroundMark x1="74654" y1="76451" x2="9217" y2="76109"/>
                        <a14:foregroundMark x1="9217" y1="76109" x2="8295" y2="80546"/>
                        <a14:foregroundMark x1="5530" y1="83618" x2="7373" y2="78157"/>
                        <a14:foregroundMark x1="38710" y1="88055" x2="79263" y2="89761"/>
                        <a14:foregroundMark x1="70968" y1="37543" x2="54378" y2="44027"/>
                        <a14:foregroundMark x1="54378" y1="44027" x2="49309" y2="39932"/>
                      </a14:backgroundRemoval>
                    </a14:imgEffect>
                  </a14:imgLayer>
                </a14:imgProps>
              </a:ext>
            </a:extLst>
          </a:blip>
          <a:stretch>
            <a:fillRect/>
          </a:stretch>
        </p:blipFill>
        <p:spPr>
          <a:xfrm>
            <a:off x="12587352" y="4991100"/>
            <a:ext cx="3897521" cy="5114576"/>
          </a:xfrm>
          <a:prstGeom prst="rect">
            <a:avLst/>
          </a:prstGeom>
        </p:spPr>
      </p:pic>
      <p:sp>
        <p:nvSpPr>
          <p:cNvPr id="6" name="Freeform 2">
            <a:extLst>
              <a:ext uri="{FF2B5EF4-FFF2-40B4-BE49-F238E27FC236}">
                <a16:creationId xmlns:a16="http://schemas.microsoft.com/office/drawing/2014/main" id="{FF361B3E-DD8E-424C-AE3A-272AFF066455}"/>
              </a:ext>
            </a:extLst>
          </p:cNvPr>
          <p:cNvSpPr/>
          <p:nvPr/>
        </p:nvSpPr>
        <p:spPr>
          <a:xfrm>
            <a:off x="15697200" y="2057400"/>
            <a:ext cx="2590800" cy="8229600"/>
          </a:xfrm>
          <a:custGeom>
            <a:avLst/>
            <a:gdLst/>
            <a:ahLst/>
            <a:cxnLst/>
            <a:rect l="l" t="t" r="r" b="b"/>
            <a:pathLst>
              <a:path w="5279366" h="8229600">
                <a:moveTo>
                  <a:pt x="0" y="0"/>
                </a:moveTo>
                <a:lnTo>
                  <a:pt x="5279366" y="0"/>
                </a:lnTo>
                <a:lnTo>
                  <a:pt x="5279366" y="8229600"/>
                </a:lnTo>
                <a:lnTo>
                  <a:pt x="0" y="8229600"/>
                </a:lnTo>
                <a:lnTo>
                  <a:pt x="0" y="0"/>
                </a:lnTo>
                <a:close/>
              </a:path>
            </a:pathLst>
          </a:custGeom>
          <a:blipFill>
            <a:blip r:embed="rId7"/>
            <a:stretch>
              <a:fillRect/>
            </a:stretch>
          </a:blipFill>
        </p:spPr>
      </p:sp>
      <p:sp>
        <p:nvSpPr>
          <p:cNvPr id="7" name="Freeform 6">
            <a:extLst>
              <a:ext uri="{FF2B5EF4-FFF2-40B4-BE49-F238E27FC236}">
                <a16:creationId xmlns:a16="http://schemas.microsoft.com/office/drawing/2014/main" id="{FF3E9F32-AD47-49F2-A5F3-24B1801310CE}"/>
              </a:ext>
            </a:extLst>
          </p:cNvPr>
          <p:cNvSpPr/>
          <p:nvPr/>
        </p:nvSpPr>
        <p:spPr>
          <a:xfrm>
            <a:off x="-12700" y="-2247900"/>
            <a:ext cx="2289524" cy="5016500"/>
          </a:xfrm>
          <a:custGeom>
            <a:avLst/>
            <a:gdLst/>
            <a:ahLst/>
            <a:cxnLst/>
            <a:rect l="l" t="t" r="r" b="b"/>
            <a:pathLst>
              <a:path w="4407980" h="8229600">
                <a:moveTo>
                  <a:pt x="0" y="0"/>
                </a:moveTo>
                <a:lnTo>
                  <a:pt x="4407979" y="0"/>
                </a:lnTo>
                <a:lnTo>
                  <a:pt x="4407979" y="8229600"/>
                </a:lnTo>
                <a:lnTo>
                  <a:pt x="0" y="8229600"/>
                </a:lnTo>
                <a:lnTo>
                  <a:pt x="0" y="0"/>
                </a:lnTo>
                <a:close/>
              </a:path>
            </a:pathLst>
          </a:custGeom>
          <a:blipFill>
            <a:blip r:embed="rId8"/>
            <a:stretch>
              <a:fillRect/>
            </a:stretch>
          </a:blipFill>
        </p:spPr>
      </p:sp>
      <p:sp>
        <p:nvSpPr>
          <p:cNvPr id="8" name="Freeform 2">
            <a:extLst>
              <a:ext uri="{FF2B5EF4-FFF2-40B4-BE49-F238E27FC236}">
                <a16:creationId xmlns:a16="http://schemas.microsoft.com/office/drawing/2014/main" id="{884AFE79-DB92-47A0-9DED-C7B1AD8EC732}"/>
              </a:ext>
            </a:extLst>
          </p:cNvPr>
          <p:cNvSpPr/>
          <p:nvPr/>
        </p:nvSpPr>
        <p:spPr>
          <a:xfrm>
            <a:off x="5998072" y="9172712"/>
            <a:ext cx="6264624"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2DEFB497-6CDF-422E-9AF1-552D9F3D8D66}"/>
              </a:ext>
            </a:extLst>
          </p:cNvPr>
          <p:cNvSpPr/>
          <p:nvPr/>
        </p:nvSpPr>
        <p:spPr>
          <a:xfrm>
            <a:off x="12094072" y="9182100"/>
            <a:ext cx="6410136"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909BDD78-DD88-473A-BE61-D16C5D45D02C}"/>
              </a:ext>
            </a:extLst>
          </p:cNvPr>
          <p:cNvSpPr/>
          <p:nvPr/>
        </p:nvSpPr>
        <p:spPr>
          <a:xfrm>
            <a:off x="-168624" y="9172713"/>
            <a:ext cx="6264624"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9">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4976C9A3-3C28-4E39-9D61-810C55FD3057}"/>
              </a:ext>
            </a:extLst>
          </p:cNvPr>
          <p:cNvSpPr/>
          <p:nvPr/>
        </p:nvSpPr>
        <p:spPr>
          <a:xfrm>
            <a:off x="2474439" y="2235775"/>
            <a:ext cx="7597430" cy="584775"/>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rPr>
              <a:t>Luyện gam đi lên với kỹ thuật luồn ngón 1</a:t>
            </a:r>
            <a:endParaRPr kumimoji="0" lang="en-US"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endParaRPr>
          </a:p>
        </p:txBody>
      </p:sp>
      <p:sp>
        <p:nvSpPr>
          <p:cNvPr id="12" name="Rectangle 11">
            <a:extLst>
              <a:ext uri="{FF2B5EF4-FFF2-40B4-BE49-F238E27FC236}">
                <a16:creationId xmlns:a16="http://schemas.microsoft.com/office/drawing/2014/main" id="{A5480821-F5D5-4457-ABAF-4313586594E4}"/>
              </a:ext>
            </a:extLst>
          </p:cNvPr>
          <p:cNvSpPr/>
          <p:nvPr/>
        </p:nvSpPr>
        <p:spPr>
          <a:xfrm>
            <a:off x="2584350" y="4595350"/>
            <a:ext cx="13514653" cy="584775"/>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effectLst>
                  <a:outerShdw blurRad="38100" dist="19050" dir="2700000" algn="tl" rotWithShape="0">
                    <a:prstClr val="black">
                      <a:alpha val="40000"/>
                    </a:prstClr>
                  </a:outerShdw>
                </a:effectLst>
                <a:uLnTx/>
                <a:uFillTx/>
                <a:latin typeface="+mj-lt"/>
                <a:ea typeface="+mn-ea"/>
                <a:cs typeface="+mn-cs"/>
              </a:rPr>
              <a:t>1             2             </a:t>
            </a:r>
            <a:r>
              <a:rPr kumimoji="0" lang="vi-VN" sz="3200" b="1" i="0" u="none" strike="noStrike" kern="1200" cap="none" spc="0" normalizeH="0" noProof="0">
                <a:ln w="0"/>
                <a:effectLst>
                  <a:outerShdw blurRad="38100" dist="19050" dir="2700000" algn="tl" rotWithShape="0">
                    <a:prstClr val="black">
                      <a:alpha val="40000"/>
                    </a:prstClr>
                  </a:outerShdw>
                </a:effectLst>
                <a:uLnTx/>
                <a:uFillTx/>
                <a:latin typeface="+mj-lt"/>
                <a:ea typeface="+mn-ea"/>
                <a:cs typeface="+mn-cs"/>
              </a:rPr>
              <a:t> </a:t>
            </a:r>
            <a:r>
              <a:rPr kumimoji="0" lang="vi-VN" sz="3200" b="1" i="0" u="none" strike="noStrike" kern="1200" cap="none" spc="0" normalizeH="0" baseline="0" noProof="0">
                <a:ln w="0"/>
                <a:effectLst>
                  <a:outerShdw blurRad="38100" dist="19050" dir="2700000" algn="tl" rotWithShape="0">
                    <a:prstClr val="black">
                      <a:alpha val="40000"/>
                    </a:prstClr>
                  </a:outerShdw>
                </a:effectLst>
                <a:uLnTx/>
                <a:uFillTx/>
                <a:latin typeface="+mj-lt"/>
                <a:ea typeface="+mn-ea"/>
                <a:cs typeface="+mn-cs"/>
              </a:rPr>
              <a:t>3             1              2              3            4              5</a:t>
            </a:r>
            <a:endParaRPr kumimoji="0" lang="en-US" sz="3200" b="1" i="0" u="none" strike="noStrike" kern="1200" cap="none" spc="0" normalizeH="0" baseline="0" noProof="0">
              <a:ln w="0"/>
              <a:effectLst>
                <a:outerShdw blurRad="38100" dist="19050" dir="2700000" algn="tl" rotWithShape="0">
                  <a:prstClr val="black">
                    <a:alpha val="40000"/>
                  </a:prstClr>
                </a:outerShdw>
              </a:effectLst>
              <a:uLnTx/>
              <a:uFillTx/>
              <a:latin typeface="+mj-lt"/>
              <a:ea typeface="+mn-ea"/>
              <a:cs typeface="+mn-cs"/>
            </a:endParaRPr>
          </a:p>
        </p:txBody>
      </p:sp>
      <p:pic>
        <p:nvPicPr>
          <p:cNvPr id="5" name="luon">
            <a:hlinkClick r:id="" action="ppaction://media"/>
            <a:extLst>
              <a:ext uri="{FF2B5EF4-FFF2-40B4-BE49-F238E27FC236}">
                <a16:creationId xmlns:a16="http://schemas.microsoft.com/office/drawing/2014/main" id="{21E4DCD7-9205-4923-88C8-02CFA590109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98327" y="6057900"/>
            <a:ext cx="1079500" cy="1079500"/>
          </a:xfrm>
          <a:prstGeom prst="rect">
            <a:avLst/>
          </a:prstGeom>
        </p:spPr>
      </p:pic>
    </p:spTree>
    <p:extLst>
      <p:ext uri="{BB962C8B-B14F-4D97-AF65-F5344CB8AC3E}">
        <p14:creationId xmlns:p14="http://schemas.microsoft.com/office/powerpoint/2010/main" val="41165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27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36E08-E07A-46BF-8896-8941A03B94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61" b="89761" l="5530" r="89862">
                        <a14:foregroundMark x1="51152" y1="7509" x2="70507" y2="5802"/>
                        <a14:foregroundMark x1="70507" y1="5802" x2="70968" y2="5802"/>
                        <a14:foregroundMark x1="74654" y1="76451" x2="9217" y2="76109"/>
                        <a14:foregroundMark x1="9217" y1="76109" x2="8295" y2="80546"/>
                        <a14:foregroundMark x1="5530" y1="83618" x2="7373" y2="78157"/>
                        <a14:foregroundMark x1="38710" y1="88055" x2="79263" y2="89761"/>
                        <a14:foregroundMark x1="70968" y1="37543" x2="54378" y2="44027"/>
                        <a14:foregroundMark x1="54378" y1="44027" x2="49309" y2="39932"/>
                      </a14:backgroundRemoval>
                    </a14:imgEffect>
                  </a14:imgLayer>
                </a14:imgProps>
              </a:ext>
            </a:extLst>
          </a:blip>
          <a:stretch>
            <a:fillRect/>
          </a:stretch>
        </p:blipFill>
        <p:spPr>
          <a:xfrm>
            <a:off x="12587352" y="4991100"/>
            <a:ext cx="3897521" cy="5114576"/>
          </a:xfrm>
          <a:prstGeom prst="rect">
            <a:avLst/>
          </a:prstGeom>
        </p:spPr>
      </p:pic>
      <p:sp>
        <p:nvSpPr>
          <p:cNvPr id="6" name="Freeform 2">
            <a:extLst>
              <a:ext uri="{FF2B5EF4-FFF2-40B4-BE49-F238E27FC236}">
                <a16:creationId xmlns:a16="http://schemas.microsoft.com/office/drawing/2014/main" id="{FF361B3E-DD8E-424C-AE3A-272AFF066455}"/>
              </a:ext>
            </a:extLst>
          </p:cNvPr>
          <p:cNvSpPr/>
          <p:nvPr/>
        </p:nvSpPr>
        <p:spPr>
          <a:xfrm>
            <a:off x="15697200" y="2057400"/>
            <a:ext cx="2590800" cy="8229600"/>
          </a:xfrm>
          <a:custGeom>
            <a:avLst/>
            <a:gdLst/>
            <a:ahLst/>
            <a:cxnLst/>
            <a:rect l="l" t="t" r="r" b="b"/>
            <a:pathLst>
              <a:path w="5279366" h="8229600">
                <a:moveTo>
                  <a:pt x="0" y="0"/>
                </a:moveTo>
                <a:lnTo>
                  <a:pt x="5279366" y="0"/>
                </a:lnTo>
                <a:lnTo>
                  <a:pt x="5279366" y="8229600"/>
                </a:lnTo>
                <a:lnTo>
                  <a:pt x="0" y="8229600"/>
                </a:lnTo>
                <a:lnTo>
                  <a:pt x="0" y="0"/>
                </a:lnTo>
                <a:close/>
              </a:path>
            </a:pathLst>
          </a:custGeom>
          <a:blipFill>
            <a:blip r:embed="rId6"/>
            <a:stretch>
              <a:fillRect/>
            </a:stretch>
          </a:blipFill>
        </p:spPr>
      </p:sp>
      <p:sp>
        <p:nvSpPr>
          <p:cNvPr id="7" name="Freeform 6">
            <a:extLst>
              <a:ext uri="{FF2B5EF4-FFF2-40B4-BE49-F238E27FC236}">
                <a16:creationId xmlns:a16="http://schemas.microsoft.com/office/drawing/2014/main" id="{FF3E9F32-AD47-49F2-A5F3-24B1801310CE}"/>
              </a:ext>
            </a:extLst>
          </p:cNvPr>
          <p:cNvSpPr/>
          <p:nvPr/>
        </p:nvSpPr>
        <p:spPr>
          <a:xfrm>
            <a:off x="-12700" y="-2247900"/>
            <a:ext cx="2289524" cy="5016500"/>
          </a:xfrm>
          <a:custGeom>
            <a:avLst/>
            <a:gdLst/>
            <a:ahLst/>
            <a:cxnLst/>
            <a:rect l="l" t="t" r="r" b="b"/>
            <a:pathLst>
              <a:path w="4407980" h="8229600">
                <a:moveTo>
                  <a:pt x="0" y="0"/>
                </a:moveTo>
                <a:lnTo>
                  <a:pt x="4407979" y="0"/>
                </a:lnTo>
                <a:lnTo>
                  <a:pt x="4407979" y="8229600"/>
                </a:lnTo>
                <a:lnTo>
                  <a:pt x="0" y="8229600"/>
                </a:lnTo>
                <a:lnTo>
                  <a:pt x="0" y="0"/>
                </a:lnTo>
                <a:close/>
              </a:path>
            </a:pathLst>
          </a:custGeom>
          <a:blipFill>
            <a:blip r:embed="rId7"/>
            <a:stretch>
              <a:fillRect/>
            </a:stretch>
          </a:blipFill>
        </p:spPr>
      </p:sp>
      <p:sp>
        <p:nvSpPr>
          <p:cNvPr id="8" name="Freeform 2">
            <a:extLst>
              <a:ext uri="{FF2B5EF4-FFF2-40B4-BE49-F238E27FC236}">
                <a16:creationId xmlns:a16="http://schemas.microsoft.com/office/drawing/2014/main" id="{884AFE79-DB92-47A0-9DED-C7B1AD8EC732}"/>
              </a:ext>
            </a:extLst>
          </p:cNvPr>
          <p:cNvSpPr/>
          <p:nvPr/>
        </p:nvSpPr>
        <p:spPr>
          <a:xfrm>
            <a:off x="5998072" y="9172712"/>
            <a:ext cx="6264624"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2DEFB497-6CDF-422E-9AF1-552D9F3D8D66}"/>
              </a:ext>
            </a:extLst>
          </p:cNvPr>
          <p:cNvSpPr/>
          <p:nvPr/>
        </p:nvSpPr>
        <p:spPr>
          <a:xfrm>
            <a:off x="12094072" y="9182100"/>
            <a:ext cx="6410136"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909BDD78-DD88-473A-BE61-D16C5D45D02C}"/>
              </a:ext>
            </a:extLst>
          </p:cNvPr>
          <p:cNvSpPr/>
          <p:nvPr/>
        </p:nvSpPr>
        <p:spPr>
          <a:xfrm>
            <a:off x="-168624" y="9172713"/>
            <a:ext cx="6264624"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2D218748-A476-4961-834B-B0B06A08511C}"/>
              </a:ext>
            </a:extLst>
          </p:cNvPr>
          <p:cNvSpPr/>
          <p:nvPr/>
        </p:nvSpPr>
        <p:spPr>
          <a:xfrm>
            <a:off x="2583803" y="1478366"/>
            <a:ext cx="7597430" cy="584775"/>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rPr>
              <a:t>Bài luyện tập</a:t>
            </a:r>
            <a:endParaRPr kumimoji="0" lang="en-US" sz="3200" b="1"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endParaRPr>
          </a:p>
        </p:txBody>
      </p:sp>
      <p:pic>
        <p:nvPicPr>
          <p:cNvPr id="5" name="Picture 4">
            <a:extLst>
              <a:ext uri="{FF2B5EF4-FFF2-40B4-BE49-F238E27FC236}">
                <a16:creationId xmlns:a16="http://schemas.microsoft.com/office/drawing/2014/main" id="{BE8B24C9-19B0-481D-BC38-4648B65912E0}"/>
              </a:ext>
            </a:extLst>
          </p:cNvPr>
          <p:cNvPicPr>
            <a:picLocks noChangeAspect="1"/>
          </p:cNvPicPr>
          <p:nvPr/>
        </p:nvPicPr>
        <p:blipFill>
          <a:blip r:embed="rId11"/>
          <a:stretch>
            <a:fillRect/>
          </a:stretch>
        </p:blipFill>
        <p:spPr>
          <a:xfrm>
            <a:off x="1524000" y="2611611"/>
            <a:ext cx="13956992" cy="2379487"/>
          </a:xfrm>
          <a:prstGeom prst="rect">
            <a:avLst/>
          </a:prstGeom>
        </p:spPr>
      </p:pic>
      <p:sp>
        <p:nvSpPr>
          <p:cNvPr id="12" name="Rectangle 11">
            <a:extLst>
              <a:ext uri="{FF2B5EF4-FFF2-40B4-BE49-F238E27FC236}">
                <a16:creationId xmlns:a16="http://schemas.microsoft.com/office/drawing/2014/main" id="{C8969403-38A9-491F-BE7A-59266CC01A66}"/>
              </a:ext>
            </a:extLst>
          </p:cNvPr>
          <p:cNvSpPr/>
          <p:nvPr/>
        </p:nvSpPr>
        <p:spPr>
          <a:xfrm>
            <a:off x="2867902" y="4484285"/>
            <a:ext cx="13514653" cy="584775"/>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effectLst>
                  <a:outerShdw blurRad="38100" dist="19050" dir="2700000" algn="tl" rotWithShape="0">
                    <a:prstClr val="black">
                      <a:alpha val="40000"/>
                    </a:prstClr>
                  </a:outerShdw>
                </a:effectLst>
                <a:uLnTx/>
                <a:uFillTx/>
                <a:latin typeface="+mj-lt"/>
                <a:ea typeface="+mn-ea"/>
                <a:cs typeface="+mn-cs"/>
              </a:rPr>
              <a:t> 1      2       3      1       2     3    4    5          3      1     5      3           2        2 </a:t>
            </a:r>
            <a:endParaRPr kumimoji="0" lang="en-US" sz="3200" b="1" i="0" u="none" strike="noStrike" kern="1200" cap="none" spc="0" normalizeH="0" baseline="0" noProof="0">
              <a:ln w="0"/>
              <a:effectLst>
                <a:outerShdw blurRad="38100" dist="19050" dir="2700000" algn="tl" rotWithShape="0">
                  <a:prstClr val="black">
                    <a:alpha val="40000"/>
                  </a:prstClr>
                </a:outerShdw>
              </a:effectLst>
              <a:uLnTx/>
              <a:uFillTx/>
              <a:latin typeface="+mj-lt"/>
              <a:ea typeface="+mn-ea"/>
              <a:cs typeface="+mn-cs"/>
            </a:endParaRPr>
          </a:p>
        </p:txBody>
      </p:sp>
      <p:pic>
        <p:nvPicPr>
          <p:cNvPr id="13" name="p">
            <a:hlinkClick r:id="" action="ppaction://media"/>
            <a:extLst>
              <a:ext uri="{FF2B5EF4-FFF2-40B4-BE49-F238E27FC236}">
                <a16:creationId xmlns:a16="http://schemas.microsoft.com/office/drawing/2014/main" id="{8B179765-E262-4045-9A61-E9C99008899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133600" y="7243588"/>
            <a:ext cx="871712" cy="871712"/>
          </a:xfrm>
          <a:prstGeom prst="rect">
            <a:avLst/>
          </a:prstGeom>
        </p:spPr>
      </p:pic>
    </p:spTree>
    <p:extLst>
      <p:ext uri="{BB962C8B-B14F-4D97-AF65-F5344CB8AC3E}">
        <p14:creationId xmlns:p14="http://schemas.microsoft.com/office/powerpoint/2010/main" val="5133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405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3"/>
                </p:tgtEl>
              </p:cMediaNode>
            </p:audio>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2" y="6014927"/>
            <a:ext cx="18309472" cy="4302726"/>
          </a:xfrm>
          <a:prstGeom prst="rect">
            <a:avLst/>
          </a:prstGeom>
        </p:spPr>
      </p:pic>
      <p:sp>
        <p:nvSpPr>
          <p:cNvPr id="8" name="Rectangle 7">
            <a:extLst>
              <a:ext uri="{FF2B5EF4-FFF2-40B4-BE49-F238E27FC236}">
                <a16:creationId xmlns:a16="http://schemas.microsoft.com/office/drawing/2014/main" id="{5CD2819E-8ED5-434C-ABB8-64A39D46FA12}"/>
              </a:ext>
            </a:extLst>
          </p:cNvPr>
          <p:cNvSpPr/>
          <p:nvPr/>
        </p:nvSpPr>
        <p:spPr>
          <a:xfrm>
            <a:off x="4724400" y="2630238"/>
            <a:ext cx="8656537"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Nội dung 2: </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latin typeface="Times New Roman" panose="02020603050405020304" pitchFamily="18" charset="0"/>
                <a:cs typeface="Times New Roman" panose="02020603050405020304" pitchFamily="18" charset="0"/>
              </a:rPr>
              <a:t>Thường thức âm nhạc: Đàn nhị </a:t>
            </a:r>
            <a:endParaRPr lang="vi-VN" sz="4800" b="1">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9" name="Picture 8">
            <a:extLst>
              <a:ext uri="{FF2B5EF4-FFF2-40B4-BE49-F238E27FC236}">
                <a16:creationId xmlns:a16="http://schemas.microsoft.com/office/drawing/2014/main" id="{BE6A7C63-4525-402A-A4DD-2A2B9C64EFF0}"/>
              </a:ext>
            </a:extLst>
          </p:cNvPr>
          <p:cNvPicPr>
            <a:picLocks noChangeAspect="1"/>
          </p:cNvPicPr>
          <p:nvPr/>
        </p:nvPicPr>
        <p:blipFill>
          <a:blip r:embed="rId5"/>
          <a:srcRect/>
          <a:stretch>
            <a:fillRect/>
          </a:stretch>
        </p:blipFill>
        <p:spPr>
          <a:xfrm>
            <a:off x="-457200" y="28161"/>
            <a:ext cx="2133600" cy="1471556"/>
          </a:xfrm>
          <a:prstGeom prst="rect">
            <a:avLst/>
          </a:prstGeom>
        </p:spPr>
      </p:pic>
      <p:pic>
        <p:nvPicPr>
          <p:cNvPr id="10" name="Picture 2">
            <a:extLst>
              <a:ext uri="{FF2B5EF4-FFF2-40B4-BE49-F238E27FC236}">
                <a16:creationId xmlns:a16="http://schemas.microsoft.com/office/drawing/2014/main" id="{0C498E10-CD66-4B7C-982E-1D347EB97D1E}"/>
              </a:ext>
            </a:extLst>
          </p:cNvPr>
          <p:cNvPicPr>
            <a:picLocks noChangeAspect="1"/>
          </p:cNvPicPr>
          <p:nvPr/>
        </p:nvPicPr>
        <p:blipFill>
          <a:blip r:embed="rId6"/>
          <a:srcRect/>
          <a:stretch>
            <a:fillRect/>
          </a:stretch>
        </p:blipFill>
        <p:spPr>
          <a:xfrm flipH="1">
            <a:off x="15610214" y="-172278"/>
            <a:ext cx="3168115" cy="2427185"/>
          </a:xfrm>
          <a:prstGeom prst="rect">
            <a:avLst/>
          </a:prstGeom>
        </p:spPr>
      </p:pic>
      <p:pic>
        <p:nvPicPr>
          <p:cNvPr id="11" name="PA_图片 34">
            <a:extLst>
              <a:ext uri="{FF2B5EF4-FFF2-40B4-BE49-F238E27FC236}">
                <a16:creationId xmlns:a16="http://schemas.microsoft.com/office/drawing/2014/main" id="{DFDC024B-7EDE-4E8B-9DAF-5DE955A4D08A}"/>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rot="18523639">
            <a:off x="16313125" y="1506050"/>
            <a:ext cx="892174" cy="954938"/>
          </a:xfrm>
          <a:prstGeom prst="rect">
            <a:avLst/>
          </a:prstGeom>
        </p:spPr>
      </p:pic>
      <p:sp>
        <p:nvSpPr>
          <p:cNvPr id="12" name="Freeform 2">
            <a:extLst>
              <a:ext uri="{FF2B5EF4-FFF2-40B4-BE49-F238E27FC236}">
                <a16:creationId xmlns:a16="http://schemas.microsoft.com/office/drawing/2014/main" id="{9627433F-B1BD-4EB4-9507-07A4E9A34756}"/>
              </a:ext>
            </a:extLst>
          </p:cNvPr>
          <p:cNvSpPr/>
          <p:nvPr/>
        </p:nvSpPr>
        <p:spPr>
          <a:xfrm>
            <a:off x="5998072" y="9639300"/>
            <a:ext cx="6264624" cy="612912"/>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2">
            <a:extLst>
              <a:ext uri="{FF2B5EF4-FFF2-40B4-BE49-F238E27FC236}">
                <a16:creationId xmlns:a16="http://schemas.microsoft.com/office/drawing/2014/main" id="{C11502FD-BEBD-4EFC-8C03-BF80E99E93F7}"/>
              </a:ext>
            </a:extLst>
          </p:cNvPr>
          <p:cNvSpPr/>
          <p:nvPr/>
        </p:nvSpPr>
        <p:spPr>
          <a:xfrm>
            <a:off x="12094072" y="9648688"/>
            <a:ext cx="6410136" cy="612912"/>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BABE7D89-A800-4E29-957F-53FAEEEE7675}"/>
              </a:ext>
            </a:extLst>
          </p:cNvPr>
          <p:cNvSpPr/>
          <p:nvPr/>
        </p:nvSpPr>
        <p:spPr>
          <a:xfrm>
            <a:off x="-168624" y="9639301"/>
            <a:ext cx="6264624" cy="612912"/>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6522938"/>
      </p:ext>
    </p:extLst>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58FB6C-2A90-4479-9164-3E20EF57C1F8}"/>
              </a:ext>
            </a:extLst>
          </p:cNvPr>
          <p:cNvPicPr>
            <a:picLocks noChangeAspect="1"/>
          </p:cNvPicPr>
          <p:nvPr/>
        </p:nvPicPr>
        <p:blipFill>
          <a:blip r:embed="rId2"/>
          <a:stretch>
            <a:fillRect/>
          </a:stretch>
        </p:blipFill>
        <p:spPr>
          <a:xfrm>
            <a:off x="8534400" y="3638246"/>
            <a:ext cx="5407814" cy="6120290"/>
          </a:xfrm>
          <a:prstGeom prst="rect">
            <a:avLst/>
          </a:prstGeom>
        </p:spPr>
      </p:pic>
      <p:pic>
        <p:nvPicPr>
          <p:cNvPr id="16" name="Picture 6">
            <a:extLst>
              <a:ext uri="{FF2B5EF4-FFF2-40B4-BE49-F238E27FC236}">
                <a16:creationId xmlns:a16="http://schemas.microsoft.com/office/drawing/2014/main" id="{8B767988-4897-D422-B7FE-735852B4708B}"/>
              </a:ext>
            </a:extLst>
          </p:cNvPr>
          <p:cNvPicPr>
            <a:picLocks noChangeAspect="1"/>
          </p:cNvPicPr>
          <p:nvPr/>
        </p:nvPicPr>
        <p:blipFill>
          <a:blip r:embed="rId3"/>
          <a:srcRect/>
          <a:stretch>
            <a:fillRect/>
          </a:stretch>
        </p:blipFill>
        <p:spPr>
          <a:xfrm flipH="1">
            <a:off x="16173289" y="112828"/>
            <a:ext cx="2016633" cy="1625799"/>
          </a:xfrm>
          <a:prstGeom prst="rect">
            <a:avLst/>
          </a:prstGeom>
        </p:spPr>
      </p:pic>
      <p:sp>
        <p:nvSpPr>
          <p:cNvPr id="19" name="Freeform 2">
            <a:extLst>
              <a:ext uri="{FF2B5EF4-FFF2-40B4-BE49-F238E27FC236}">
                <a16:creationId xmlns:a16="http://schemas.microsoft.com/office/drawing/2014/main" id="{F46B92E8-EDE7-4E07-A32F-3DA689C52D5D}"/>
              </a:ext>
            </a:extLst>
          </p:cNvPr>
          <p:cNvSpPr/>
          <p:nvPr/>
        </p:nvSpPr>
        <p:spPr>
          <a:xfrm>
            <a:off x="16535400" y="5984274"/>
            <a:ext cx="1752600" cy="4302726"/>
          </a:xfrm>
          <a:custGeom>
            <a:avLst/>
            <a:gdLst/>
            <a:ahLst/>
            <a:cxnLst/>
            <a:rect l="l" t="t" r="r" b="b"/>
            <a:pathLst>
              <a:path w="5279366" h="8229600">
                <a:moveTo>
                  <a:pt x="0" y="0"/>
                </a:moveTo>
                <a:lnTo>
                  <a:pt x="5279366" y="0"/>
                </a:lnTo>
                <a:lnTo>
                  <a:pt x="5279366" y="8229600"/>
                </a:lnTo>
                <a:lnTo>
                  <a:pt x="0" y="8229600"/>
                </a:lnTo>
                <a:lnTo>
                  <a:pt x="0" y="0"/>
                </a:lnTo>
                <a:close/>
              </a:path>
            </a:pathLst>
          </a:custGeom>
          <a:blipFill>
            <a:blip r:embed="rId4"/>
            <a:stretch>
              <a:fillRect/>
            </a:stretch>
          </a:blipFill>
        </p:spPr>
      </p:sp>
      <p:sp>
        <p:nvSpPr>
          <p:cNvPr id="20" name="Freeform 6">
            <a:extLst>
              <a:ext uri="{FF2B5EF4-FFF2-40B4-BE49-F238E27FC236}">
                <a16:creationId xmlns:a16="http://schemas.microsoft.com/office/drawing/2014/main" id="{CF7A183E-D33D-4347-8BCA-A726E897507A}"/>
              </a:ext>
            </a:extLst>
          </p:cNvPr>
          <p:cNvSpPr/>
          <p:nvPr/>
        </p:nvSpPr>
        <p:spPr>
          <a:xfrm>
            <a:off x="5547" y="-2047599"/>
            <a:ext cx="2667000" cy="4483100"/>
          </a:xfrm>
          <a:custGeom>
            <a:avLst/>
            <a:gdLst/>
            <a:ahLst/>
            <a:cxnLst/>
            <a:rect l="l" t="t" r="r" b="b"/>
            <a:pathLst>
              <a:path w="4407980" h="8229600">
                <a:moveTo>
                  <a:pt x="0" y="0"/>
                </a:moveTo>
                <a:lnTo>
                  <a:pt x="4407979" y="0"/>
                </a:lnTo>
                <a:lnTo>
                  <a:pt x="4407979" y="8229600"/>
                </a:lnTo>
                <a:lnTo>
                  <a:pt x="0" y="8229600"/>
                </a:lnTo>
                <a:lnTo>
                  <a:pt x="0" y="0"/>
                </a:lnTo>
                <a:close/>
              </a:path>
            </a:pathLst>
          </a:custGeom>
          <a:blipFill>
            <a:blip r:embed="rId5"/>
            <a:stretch>
              <a:fillRect/>
            </a:stretch>
          </a:blipFill>
        </p:spPr>
      </p:sp>
      <p:sp>
        <p:nvSpPr>
          <p:cNvPr id="21" name="Freeform 2">
            <a:extLst>
              <a:ext uri="{FF2B5EF4-FFF2-40B4-BE49-F238E27FC236}">
                <a16:creationId xmlns:a16="http://schemas.microsoft.com/office/drawing/2014/main" id="{4CB9911A-1223-4089-8E7F-B5674D84817F}"/>
              </a:ext>
            </a:extLst>
          </p:cNvPr>
          <p:cNvSpPr/>
          <p:nvPr/>
        </p:nvSpPr>
        <p:spPr>
          <a:xfrm>
            <a:off x="5998072" y="9334500"/>
            <a:ext cx="6264624" cy="917712"/>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
            <a:extLst>
              <a:ext uri="{FF2B5EF4-FFF2-40B4-BE49-F238E27FC236}">
                <a16:creationId xmlns:a16="http://schemas.microsoft.com/office/drawing/2014/main" id="{8ED2D861-FCD3-43CE-BA50-F4934DB89A86}"/>
              </a:ext>
            </a:extLst>
          </p:cNvPr>
          <p:cNvSpPr/>
          <p:nvPr/>
        </p:nvSpPr>
        <p:spPr>
          <a:xfrm>
            <a:off x="12094072" y="9343888"/>
            <a:ext cx="6410136" cy="917712"/>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
            <a:extLst>
              <a:ext uri="{FF2B5EF4-FFF2-40B4-BE49-F238E27FC236}">
                <a16:creationId xmlns:a16="http://schemas.microsoft.com/office/drawing/2014/main" id="{E5EF6578-DB2E-4275-9709-7935E32E7825}"/>
              </a:ext>
            </a:extLst>
          </p:cNvPr>
          <p:cNvSpPr/>
          <p:nvPr/>
        </p:nvSpPr>
        <p:spPr>
          <a:xfrm>
            <a:off x="-168624" y="9334501"/>
            <a:ext cx="6264624" cy="917712"/>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DA11D989-D33B-4E05-BB8F-2F21C17A0150}"/>
              </a:ext>
            </a:extLst>
          </p:cNvPr>
          <p:cNvSpPr txBox="1"/>
          <p:nvPr/>
        </p:nvSpPr>
        <p:spPr>
          <a:xfrm>
            <a:off x="2209800" y="2253561"/>
            <a:ext cx="14782800" cy="1815882"/>
          </a:xfrm>
          <a:prstGeom prst="rect">
            <a:avLst/>
          </a:prstGeom>
          <a:noFill/>
        </p:spPr>
        <p:txBody>
          <a:bodyPr wrap="square">
            <a:spAutoFit/>
          </a:bodyPr>
          <a:lstStyle/>
          <a:p>
            <a:r>
              <a:rPr lang="vi-VN" sz="2800">
                <a:latin typeface="+mj-lt"/>
              </a:rPr>
              <a:t>Đàn nhị là nhạc cụ truyền thống ở Việt Nam tùy theo từng địa phương đàn nhị còn có tên gọi khác là đờn cò nhị líu cò ke. Đàn nhị có 2 giây được nối từ chục giây đến bầu đàn. Cung vĩ làm bằng tre hoặc gỗ được mắc bằng lông đuôi ngựa hoặc dây ni lông. Khi biểu diễn người chơi cầm cung vĩ kéo đẩy lên dây đàn để tạo ra âm thanh. </a:t>
            </a:r>
          </a:p>
        </p:txBody>
      </p:sp>
      <p:sp>
        <p:nvSpPr>
          <p:cNvPr id="13" name="Rectangle 12">
            <a:extLst>
              <a:ext uri="{FF2B5EF4-FFF2-40B4-BE49-F238E27FC236}">
                <a16:creationId xmlns:a16="http://schemas.microsoft.com/office/drawing/2014/main" id="{EFD86C78-AB86-4AF0-A306-A9284658663B}"/>
              </a:ext>
            </a:extLst>
          </p:cNvPr>
          <p:cNvSpPr/>
          <p:nvPr/>
        </p:nvSpPr>
        <p:spPr>
          <a:xfrm>
            <a:off x="3200400" y="325562"/>
            <a:ext cx="4462312" cy="1200329"/>
          </a:xfrm>
          <a:prstGeom prst="rect">
            <a:avLst/>
          </a:prstGeom>
          <a:noFill/>
        </p:spPr>
        <p:txBody>
          <a:bodyPr wrap="non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Đàn nhị</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234F5629-FE51-44F7-8307-3A26B6BB698C}"/>
              </a:ext>
            </a:extLst>
          </p:cNvPr>
          <p:cNvSpPr/>
          <p:nvPr/>
        </p:nvSpPr>
        <p:spPr>
          <a:xfrm>
            <a:off x="2438400" y="994351"/>
            <a:ext cx="11963400" cy="1200329"/>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3600" b="1">
                <a:ln w="0"/>
                <a:effectLst>
                  <a:outerShdw blurRad="38100" dist="19050" dir="2700000" algn="tl" rotWithShape="0">
                    <a:prstClr val="black">
                      <a:alpha val="40000"/>
                    </a:prstClr>
                  </a:outerShdw>
                </a:effectLst>
                <a:latin typeface="Times New Roman" panose="02020603050405020304" pitchFamily="18" charset="0"/>
              </a:rPr>
              <a:t>1. Giới thiệu đàn nhị</a:t>
            </a:r>
            <a:endParaRPr kumimoji="0" lang="en-US" sz="3600" b="1" i="0" u="none" strike="noStrike" kern="1200" cap="none" spc="0" normalizeH="0" baseline="0" noProof="0">
              <a:ln w="0"/>
              <a:effectLst>
                <a:outerShdw blurRad="38100" dist="19050" dir="2700000" algn="tl" rotWithShape="0">
                  <a:prstClr val="black">
                    <a:alpha val="40000"/>
                  </a:prstClr>
                </a:outerShdw>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1383457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CAA75C-4805-4C2B-BC35-3CF7B73FDE2D}"/>
              </a:ext>
            </a:extLst>
          </p:cNvPr>
          <p:cNvPicPr>
            <a:picLocks noChangeAspect="1"/>
          </p:cNvPicPr>
          <p:nvPr/>
        </p:nvPicPr>
        <p:blipFill>
          <a:blip r:embed="rId2"/>
          <a:stretch>
            <a:fillRect/>
          </a:stretch>
        </p:blipFill>
        <p:spPr>
          <a:xfrm>
            <a:off x="1828800" y="4381500"/>
            <a:ext cx="14249400" cy="5518989"/>
          </a:xfrm>
          <a:prstGeom prst="rect">
            <a:avLst/>
          </a:prstGeom>
        </p:spPr>
      </p:pic>
      <p:pic>
        <p:nvPicPr>
          <p:cNvPr id="16" name="Picture 6">
            <a:extLst>
              <a:ext uri="{FF2B5EF4-FFF2-40B4-BE49-F238E27FC236}">
                <a16:creationId xmlns:a16="http://schemas.microsoft.com/office/drawing/2014/main" id="{8B767988-4897-D422-B7FE-735852B4708B}"/>
              </a:ext>
            </a:extLst>
          </p:cNvPr>
          <p:cNvPicPr>
            <a:picLocks noChangeAspect="1"/>
          </p:cNvPicPr>
          <p:nvPr/>
        </p:nvPicPr>
        <p:blipFill>
          <a:blip r:embed="rId3"/>
          <a:srcRect/>
          <a:stretch>
            <a:fillRect/>
          </a:stretch>
        </p:blipFill>
        <p:spPr>
          <a:xfrm flipH="1">
            <a:off x="16078200" y="166737"/>
            <a:ext cx="2016633" cy="1625799"/>
          </a:xfrm>
          <a:prstGeom prst="rect">
            <a:avLst/>
          </a:prstGeom>
        </p:spPr>
      </p:pic>
      <p:sp>
        <p:nvSpPr>
          <p:cNvPr id="19" name="Freeform 2">
            <a:extLst>
              <a:ext uri="{FF2B5EF4-FFF2-40B4-BE49-F238E27FC236}">
                <a16:creationId xmlns:a16="http://schemas.microsoft.com/office/drawing/2014/main" id="{F46B92E8-EDE7-4E07-A32F-3DA689C52D5D}"/>
              </a:ext>
            </a:extLst>
          </p:cNvPr>
          <p:cNvSpPr/>
          <p:nvPr/>
        </p:nvSpPr>
        <p:spPr>
          <a:xfrm>
            <a:off x="16535400" y="5984274"/>
            <a:ext cx="1752600" cy="4302726"/>
          </a:xfrm>
          <a:custGeom>
            <a:avLst/>
            <a:gdLst/>
            <a:ahLst/>
            <a:cxnLst/>
            <a:rect l="l" t="t" r="r" b="b"/>
            <a:pathLst>
              <a:path w="5279366" h="8229600">
                <a:moveTo>
                  <a:pt x="0" y="0"/>
                </a:moveTo>
                <a:lnTo>
                  <a:pt x="5279366" y="0"/>
                </a:lnTo>
                <a:lnTo>
                  <a:pt x="5279366" y="8229600"/>
                </a:lnTo>
                <a:lnTo>
                  <a:pt x="0" y="8229600"/>
                </a:lnTo>
                <a:lnTo>
                  <a:pt x="0" y="0"/>
                </a:lnTo>
                <a:close/>
              </a:path>
            </a:pathLst>
          </a:custGeom>
          <a:blipFill>
            <a:blip r:embed="rId4"/>
            <a:stretch>
              <a:fillRect/>
            </a:stretch>
          </a:blipFill>
        </p:spPr>
      </p:sp>
      <p:sp>
        <p:nvSpPr>
          <p:cNvPr id="20" name="Freeform 6">
            <a:extLst>
              <a:ext uri="{FF2B5EF4-FFF2-40B4-BE49-F238E27FC236}">
                <a16:creationId xmlns:a16="http://schemas.microsoft.com/office/drawing/2014/main" id="{CF7A183E-D33D-4347-8BCA-A726E897507A}"/>
              </a:ext>
            </a:extLst>
          </p:cNvPr>
          <p:cNvSpPr/>
          <p:nvPr/>
        </p:nvSpPr>
        <p:spPr>
          <a:xfrm>
            <a:off x="5547" y="-2047599"/>
            <a:ext cx="2667000" cy="4483100"/>
          </a:xfrm>
          <a:custGeom>
            <a:avLst/>
            <a:gdLst/>
            <a:ahLst/>
            <a:cxnLst/>
            <a:rect l="l" t="t" r="r" b="b"/>
            <a:pathLst>
              <a:path w="4407980" h="8229600">
                <a:moveTo>
                  <a:pt x="0" y="0"/>
                </a:moveTo>
                <a:lnTo>
                  <a:pt x="4407979" y="0"/>
                </a:lnTo>
                <a:lnTo>
                  <a:pt x="4407979" y="8229600"/>
                </a:lnTo>
                <a:lnTo>
                  <a:pt x="0" y="8229600"/>
                </a:lnTo>
                <a:lnTo>
                  <a:pt x="0" y="0"/>
                </a:lnTo>
                <a:close/>
              </a:path>
            </a:pathLst>
          </a:custGeom>
          <a:blipFill>
            <a:blip r:embed="rId5"/>
            <a:stretch>
              <a:fillRect/>
            </a:stretch>
          </a:blipFill>
        </p:spPr>
      </p:sp>
      <p:sp>
        <p:nvSpPr>
          <p:cNvPr id="21" name="Freeform 2">
            <a:extLst>
              <a:ext uri="{FF2B5EF4-FFF2-40B4-BE49-F238E27FC236}">
                <a16:creationId xmlns:a16="http://schemas.microsoft.com/office/drawing/2014/main" id="{4CB9911A-1223-4089-8E7F-B5674D84817F}"/>
              </a:ext>
            </a:extLst>
          </p:cNvPr>
          <p:cNvSpPr/>
          <p:nvPr/>
        </p:nvSpPr>
        <p:spPr>
          <a:xfrm>
            <a:off x="5998072" y="9334500"/>
            <a:ext cx="6264624" cy="917712"/>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
            <a:extLst>
              <a:ext uri="{FF2B5EF4-FFF2-40B4-BE49-F238E27FC236}">
                <a16:creationId xmlns:a16="http://schemas.microsoft.com/office/drawing/2014/main" id="{8ED2D861-FCD3-43CE-BA50-F4934DB89A86}"/>
              </a:ext>
            </a:extLst>
          </p:cNvPr>
          <p:cNvSpPr/>
          <p:nvPr/>
        </p:nvSpPr>
        <p:spPr>
          <a:xfrm>
            <a:off x="12094072" y="9343888"/>
            <a:ext cx="6410136" cy="917712"/>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
            <a:extLst>
              <a:ext uri="{FF2B5EF4-FFF2-40B4-BE49-F238E27FC236}">
                <a16:creationId xmlns:a16="http://schemas.microsoft.com/office/drawing/2014/main" id="{E5EF6578-DB2E-4275-9709-7935E32E7825}"/>
              </a:ext>
            </a:extLst>
          </p:cNvPr>
          <p:cNvSpPr/>
          <p:nvPr/>
        </p:nvSpPr>
        <p:spPr>
          <a:xfrm>
            <a:off x="-168624" y="9334501"/>
            <a:ext cx="6264624" cy="917712"/>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6729C676-A77B-4B20-9B2F-17043FB6D1CB}"/>
              </a:ext>
            </a:extLst>
          </p:cNvPr>
          <p:cNvSpPr txBox="1"/>
          <p:nvPr/>
        </p:nvSpPr>
        <p:spPr>
          <a:xfrm>
            <a:off x="2963688" y="1792536"/>
            <a:ext cx="13039376" cy="1569660"/>
          </a:xfrm>
          <a:prstGeom prst="rect">
            <a:avLst/>
          </a:prstGeom>
          <a:noFill/>
        </p:spPr>
        <p:txBody>
          <a:bodyPr wrap="square">
            <a:spAutoFit/>
          </a:bodyPr>
          <a:lstStyle/>
          <a:p>
            <a:r>
              <a:rPr lang="vi-VN" sz="3200">
                <a:latin typeface="+mj-lt"/>
              </a:rPr>
              <a:t>Tiếng đàn nhị réo dắt, mượt mà thể hiện được nhiều tính chất âm nhạc khác nhau, từ những bản nhạc nhẹ nhàng, sâu lắng, đến sôi nổi, vui tươi… Đàn nhị có thể đệm cho hát độc tấu hòa tấu với các nhạc cụ khác. </a:t>
            </a:r>
          </a:p>
        </p:txBody>
      </p:sp>
    </p:spTree>
    <p:extLst>
      <p:ext uri="{BB962C8B-B14F-4D97-AF65-F5344CB8AC3E}">
        <p14:creationId xmlns:p14="http://schemas.microsoft.com/office/powerpoint/2010/main" val="1688131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53347-1C14-45D1-A11C-68A0290F97F2}"/>
              </a:ext>
            </a:extLst>
          </p:cNvPr>
          <p:cNvPicPr>
            <a:picLocks noChangeAspect="1"/>
          </p:cNvPicPr>
          <p:nvPr/>
        </p:nvPicPr>
        <p:blipFill>
          <a:blip r:embed="rId2"/>
          <a:stretch>
            <a:fillRect/>
          </a:stretch>
        </p:blipFill>
        <p:spPr>
          <a:xfrm>
            <a:off x="3249788" y="1028700"/>
            <a:ext cx="13307383" cy="7690050"/>
          </a:xfrm>
          <a:prstGeom prst="rect">
            <a:avLst/>
          </a:prstGeom>
        </p:spPr>
      </p:pic>
      <p:pic>
        <p:nvPicPr>
          <p:cNvPr id="11" name="图片 6">
            <a:extLst>
              <a:ext uri="{FF2B5EF4-FFF2-40B4-BE49-F238E27FC236}">
                <a16:creationId xmlns:a16="http://schemas.microsoft.com/office/drawing/2014/main" id="{099BA17E-E44B-467E-84D2-F48428F6F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 y="5947672"/>
            <a:ext cx="18309472" cy="4302726"/>
          </a:xfrm>
          <a:prstGeom prst="rect">
            <a:avLst/>
          </a:prstGeom>
        </p:spPr>
      </p:pic>
      <p:pic>
        <p:nvPicPr>
          <p:cNvPr id="16" name="Picture 6">
            <a:extLst>
              <a:ext uri="{FF2B5EF4-FFF2-40B4-BE49-F238E27FC236}">
                <a16:creationId xmlns:a16="http://schemas.microsoft.com/office/drawing/2014/main" id="{8B767988-4897-D422-B7FE-735852B4708B}"/>
              </a:ext>
            </a:extLst>
          </p:cNvPr>
          <p:cNvPicPr>
            <a:picLocks noChangeAspect="1"/>
          </p:cNvPicPr>
          <p:nvPr/>
        </p:nvPicPr>
        <p:blipFill>
          <a:blip r:embed="rId4"/>
          <a:srcRect/>
          <a:stretch>
            <a:fillRect/>
          </a:stretch>
        </p:blipFill>
        <p:spPr>
          <a:xfrm flipH="1">
            <a:off x="13868400" y="193951"/>
            <a:ext cx="2016633" cy="1625799"/>
          </a:xfrm>
          <a:prstGeom prst="rect">
            <a:avLst/>
          </a:prstGeom>
        </p:spPr>
      </p:pic>
      <p:sp>
        <p:nvSpPr>
          <p:cNvPr id="19" name="Freeform 2">
            <a:extLst>
              <a:ext uri="{FF2B5EF4-FFF2-40B4-BE49-F238E27FC236}">
                <a16:creationId xmlns:a16="http://schemas.microsoft.com/office/drawing/2014/main" id="{F46B92E8-EDE7-4E07-A32F-3DA689C52D5D}"/>
              </a:ext>
            </a:extLst>
          </p:cNvPr>
          <p:cNvSpPr/>
          <p:nvPr/>
        </p:nvSpPr>
        <p:spPr>
          <a:xfrm>
            <a:off x="16535400" y="5984274"/>
            <a:ext cx="1752600" cy="4302726"/>
          </a:xfrm>
          <a:custGeom>
            <a:avLst/>
            <a:gdLst/>
            <a:ahLst/>
            <a:cxnLst/>
            <a:rect l="l" t="t" r="r" b="b"/>
            <a:pathLst>
              <a:path w="5279366" h="8229600">
                <a:moveTo>
                  <a:pt x="0" y="0"/>
                </a:moveTo>
                <a:lnTo>
                  <a:pt x="5279366" y="0"/>
                </a:lnTo>
                <a:lnTo>
                  <a:pt x="5279366" y="8229600"/>
                </a:lnTo>
                <a:lnTo>
                  <a:pt x="0" y="8229600"/>
                </a:lnTo>
                <a:lnTo>
                  <a:pt x="0" y="0"/>
                </a:lnTo>
                <a:close/>
              </a:path>
            </a:pathLst>
          </a:custGeom>
          <a:blipFill>
            <a:blip r:embed="rId5"/>
            <a:stretch>
              <a:fillRect/>
            </a:stretch>
          </a:blipFill>
        </p:spPr>
      </p:sp>
      <p:sp>
        <p:nvSpPr>
          <p:cNvPr id="20" name="Freeform 6">
            <a:extLst>
              <a:ext uri="{FF2B5EF4-FFF2-40B4-BE49-F238E27FC236}">
                <a16:creationId xmlns:a16="http://schemas.microsoft.com/office/drawing/2014/main" id="{CF7A183E-D33D-4347-8BCA-A726E897507A}"/>
              </a:ext>
            </a:extLst>
          </p:cNvPr>
          <p:cNvSpPr/>
          <p:nvPr/>
        </p:nvSpPr>
        <p:spPr>
          <a:xfrm>
            <a:off x="5547" y="-2047599"/>
            <a:ext cx="2667000" cy="4483100"/>
          </a:xfrm>
          <a:custGeom>
            <a:avLst/>
            <a:gdLst/>
            <a:ahLst/>
            <a:cxnLst/>
            <a:rect l="l" t="t" r="r" b="b"/>
            <a:pathLst>
              <a:path w="4407980" h="8229600">
                <a:moveTo>
                  <a:pt x="0" y="0"/>
                </a:moveTo>
                <a:lnTo>
                  <a:pt x="4407979" y="0"/>
                </a:lnTo>
                <a:lnTo>
                  <a:pt x="4407979" y="8229600"/>
                </a:lnTo>
                <a:lnTo>
                  <a:pt x="0" y="8229600"/>
                </a:lnTo>
                <a:lnTo>
                  <a:pt x="0" y="0"/>
                </a:lnTo>
                <a:close/>
              </a:path>
            </a:pathLst>
          </a:custGeom>
          <a:blipFill>
            <a:blip r:embed="rId6"/>
            <a:stretch>
              <a:fillRect/>
            </a:stretch>
          </a:blipFill>
        </p:spPr>
      </p:sp>
      <p:sp>
        <p:nvSpPr>
          <p:cNvPr id="21" name="Freeform 2">
            <a:extLst>
              <a:ext uri="{FF2B5EF4-FFF2-40B4-BE49-F238E27FC236}">
                <a16:creationId xmlns:a16="http://schemas.microsoft.com/office/drawing/2014/main" id="{4CB9911A-1223-4089-8E7F-B5674D84817F}"/>
              </a:ext>
            </a:extLst>
          </p:cNvPr>
          <p:cNvSpPr/>
          <p:nvPr/>
        </p:nvSpPr>
        <p:spPr>
          <a:xfrm>
            <a:off x="5998072" y="9334500"/>
            <a:ext cx="6264624" cy="917712"/>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
            <a:extLst>
              <a:ext uri="{FF2B5EF4-FFF2-40B4-BE49-F238E27FC236}">
                <a16:creationId xmlns:a16="http://schemas.microsoft.com/office/drawing/2014/main" id="{8ED2D861-FCD3-43CE-BA50-F4934DB89A86}"/>
              </a:ext>
            </a:extLst>
          </p:cNvPr>
          <p:cNvSpPr/>
          <p:nvPr/>
        </p:nvSpPr>
        <p:spPr>
          <a:xfrm>
            <a:off x="12094072" y="9343888"/>
            <a:ext cx="6410136" cy="917712"/>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
            <a:extLst>
              <a:ext uri="{FF2B5EF4-FFF2-40B4-BE49-F238E27FC236}">
                <a16:creationId xmlns:a16="http://schemas.microsoft.com/office/drawing/2014/main" id="{E5EF6578-DB2E-4275-9709-7935E32E7825}"/>
              </a:ext>
            </a:extLst>
          </p:cNvPr>
          <p:cNvSpPr/>
          <p:nvPr/>
        </p:nvSpPr>
        <p:spPr>
          <a:xfrm>
            <a:off x="-168624" y="9334501"/>
            <a:ext cx="6264624" cy="917712"/>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2488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6DC5E86-FBE7-474A-94DC-0470ACEADE32}"/>
              </a:ext>
            </a:extLst>
          </p:cNvPr>
          <p:cNvSpPr/>
          <p:nvPr/>
        </p:nvSpPr>
        <p:spPr>
          <a:xfrm>
            <a:off x="3689336" y="3489732"/>
            <a:ext cx="10882095" cy="2554545"/>
          </a:xfrm>
          <a:prstGeom prst="rect">
            <a:avLst/>
          </a:prstGeom>
          <a:noFill/>
        </p:spPr>
        <p:txBody>
          <a:bodyPr wrap="square" lIns="91440" tIns="45720" rIns="91440" bIns="45720">
            <a:spAutoFit/>
          </a:bodyPr>
          <a:lstStyle/>
          <a:p>
            <a:pPr algn="ctr"/>
            <a:r>
              <a:rPr lang="vi-VN" sz="8000" b="1" cap="none" spc="0">
                <a:ln w="6600">
                  <a:solidFill>
                    <a:schemeClr val="accent2"/>
                  </a:solidFill>
                  <a:prstDash val="solid"/>
                </a:ln>
                <a:solidFill>
                  <a:srgbClr val="7030A0"/>
                </a:solidFill>
                <a:effectLst>
                  <a:outerShdw dist="38100" dir="2700000" algn="tl" rotWithShape="0">
                    <a:schemeClr val="accent2"/>
                  </a:outerShdw>
                </a:effectLst>
                <a:latin typeface="+mj-lt"/>
              </a:rPr>
              <a:t>KHỞI ĐỘNG</a:t>
            </a:r>
          </a:p>
          <a:p>
            <a:pPr algn="ctr"/>
            <a:r>
              <a:rPr lang="vi-VN" sz="8000" b="1">
                <a:ln w="6600">
                  <a:solidFill>
                    <a:schemeClr val="accent2"/>
                  </a:solidFill>
                  <a:prstDash val="solid"/>
                </a:ln>
                <a:solidFill>
                  <a:srgbClr val="7030A0"/>
                </a:solidFill>
                <a:effectLst>
                  <a:outerShdw dist="38100" dir="2700000" algn="tl" rotWithShape="0">
                    <a:schemeClr val="accent2"/>
                  </a:outerShdw>
                </a:effectLst>
                <a:latin typeface="+mj-lt"/>
              </a:rPr>
              <a:t>ĐẦU GIỜ</a:t>
            </a:r>
            <a:endParaRPr lang="en-US" sz="8000" b="1" cap="none" spc="0">
              <a:ln w="6600">
                <a:solidFill>
                  <a:schemeClr val="accent2"/>
                </a:solidFill>
                <a:prstDash val="solid"/>
              </a:ln>
              <a:solidFill>
                <a:srgbClr val="7030A0"/>
              </a:solidFill>
              <a:effectLst>
                <a:outerShdw dist="38100" dir="2700000" algn="tl" rotWithShape="0">
                  <a:schemeClr val="accent2"/>
                </a:outerShdw>
              </a:effectLst>
              <a:latin typeface="+mj-lt"/>
            </a:endParaRPr>
          </a:p>
        </p:txBody>
      </p:sp>
    </p:spTree>
    <p:extLst>
      <p:ext uri="{BB962C8B-B14F-4D97-AF65-F5344CB8AC3E}">
        <p14:creationId xmlns:p14="http://schemas.microsoft.com/office/powerpoint/2010/main" val="236647358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0A8D1-DB04-0ABB-7E09-5297F088D842}"/>
              </a:ext>
            </a:extLst>
          </p:cNvPr>
          <p:cNvPicPr>
            <a:picLocks noChangeAspect="1"/>
          </p:cNvPicPr>
          <p:nvPr/>
        </p:nvPicPr>
        <p:blipFill>
          <a:blip r:embed="rId3"/>
          <a:srcRect/>
          <a:stretch>
            <a:fillRect/>
          </a:stretch>
        </p:blipFill>
        <p:spPr>
          <a:xfrm>
            <a:off x="-457200" y="28161"/>
            <a:ext cx="2133600" cy="1471556"/>
          </a:xfrm>
          <a:prstGeom prst="rect">
            <a:avLst/>
          </a:prstGeom>
        </p:spPr>
      </p:pic>
      <p:pic>
        <p:nvPicPr>
          <p:cNvPr id="9" name="Picture 2">
            <a:extLst>
              <a:ext uri="{FF2B5EF4-FFF2-40B4-BE49-F238E27FC236}">
                <a16:creationId xmlns:a16="http://schemas.microsoft.com/office/drawing/2014/main" id="{F6E6D956-1C05-2C80-1FD8-B135E7798B79}"/>
              </a:ext>
            </a:extLst>
          </p:cNvPr>
          <p:cNvPicPr>
            <a:picLocks noChangeAspect="1"/>
          </p:cNvPicPr>
          <p:nvPr/>
        </p:nvPicPr>
        <p:blipFill>
          <a:blip r:embed="rId4"/>
          <a:srcRect/>
          <a:stretch>
            <a:fillRect/>
          </a:stretch>
        </p:blipFill>
        <p:spPr>
          <a:xfrm flipH="1">
            <a:off x="15610214" y="-172278"/>
            <a:ext cx="3168115" cy="2427185"/>
          </a:xfrm>
          <a:prstGeom prst="rect">
            <a:avLst/>
          </a:prstGeom>
        </p:spPr>
      </p:pic>
      <p:sp>
        <p:nvSpPr>
          <p:cNvPr id="2" name="Rectangle 1">
            <a:extLst>
              <a:ext uri="{FF2B5EF4-FFF2-40B4-BE49-F238E27FC236}">
                <a16:creationId xmlns:a16="http://schemas.microsoft.com/office/drawing/2014/main" id="{914691B6-10ED-45E4-A0D5-2610F6A1D135}"/>
              </a:ext>
            </a:extLst>
          </p:cNvPr>
          <p:cNvSpPr/>
          <p:nvPr/>
        </p:nvSpPr>
        <p:spPr>
          <a:xfrm>
            <a:off x="3362248" y="394983"/>
            <a:ext cx="327525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Kiểm tra bài cũ</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0" name="Rectangle 9">
            <a:extLst>
              <a:ext uri="{FF2B5EF4-FFF2-40B4-BE49-F238E27FC236}">
                <a16:creationId xmlns:a16="http://schemas.microsoft.com/office/drawing/2014/main" id="{BA417038-F451-4E10-9BA0-C61BA07B5385}"/>
              </a:ext>
            </a:extLst>
          </p:cNvPr>
          <p:cNvSpPr/>
          <p:nvPr/>
        </p:nvSpPr>
        <p:spPr>
          <a:xfrm>
            <a:off x="1066800" y="1809434"/>
            <a:ext cx="14543414"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Ở giờ học trước chúng ta đã làm quen với nhạc cụ gì? Nốt nhạc nào đã học ở giờ trước</a:t>
            </a:r>
            <a:endPar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1" name="Rectangle 10">
            <a:extLst>
              <a:ext uri="{FF2B5EF4-FFF2-40B4-BE49-F238E27FC236}">
                <a16:creationId xmlns:a16="http://schemas.microsoft.com/office/drawing/2014/main" id="{703D142A-1882-4EDF-AA03-AF096014FB14}"/>
              </a:ext>
            </a:extLst>
          </p:cNvPr>
          <p:cNvSpPr/>
          <p:nvPr/>
        </p:nvSpPr>
        <p:spPr>
          <a:xfrm>
            <a:off x="4773522" y="4383425"/>
            <a:ext cx="13868400" cy="584775"/>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cụ đã học ở giờ học trước là sáo Ri-coóc-đơ và kèn phím</a:t>
            </a:r>
            <a:endParaRPr kumimoji="0" lang="vi-VN" sz="24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endParaRPr>
          </a:p>
        </p:txBody>
      </p:sp>
      <p:sp>
        <p:nvSpPr>
          <p:cNvPr id="12" name="Freeform 2">
            <a:extLst>
              <a:ext uri="{FF2B5EF4-FFF2-40B4-BE49-F238E27FC236}">
                <a16:creationId xmlns:a16="http://schemas.microsoft.com/office/drawing/2014/main" id="{65936FB4-D18C-4814-81A8-A92AA3BF9449}"/>
              </a:ext>
            </a:extLst>
          </p:cNvPr>
          <p:cNvSpPr/>
          <p:nvPr/>
        </p:nvSpPr>
        <p:spPr>
          <a:xfrm>
            <a:off x="-56310" y="8704185"/>
            <a:ext cx="18672832" cy="1633613"/>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A_图片 34">
            <a:extLst>
              <a:ext uri="{FF2B5EF4-FFF2-40B4-BE49-F238E27FC236}">
                <a16:creationId xmlns:a16="http://schemas.microsoft.com/office/drawing/2014/main" id="{D20EB688-0459-4F1C-8CD3-406678019BF6}"/>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rot="18523639">
            <a:off x="16313125" y="1506050"/>
            <a:ext cx="892174" cy="954938"/>
          </a:xfrm>
          <a:prstGeom prst="rect">
            <a:avLst/>
          </a:prstGeom>
        </p:spPr>
      </p:pic>
      <p:sp>
        <p:nvSpPr>
          <p:cNvPr id="17" name="Rectangle 16">
            <a:extLst>
              <a:ext uri="{FF2B5EF4-FFF2-40B4-BE49-F238E27FC236}">
                <a16:creationId xmlns:a16="http://schemas.microsoft.com/office/drawing/2014/main" id="{E74E83E4-110A-4525-A217-E97127DAC6DE}"/>
              </a:ext>
            </a:extLst>
          </p:cNvPr>
          <p:cNvSpPr/>
          <p:nvPr/>
        </p:nvSpPr>
        <p:spPr>
          <a:xfrm>
            <a:off x="2057400" y="5390203"/>
            <a:ext cx="6428071" cy="584775"/>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rPr>
              <a:t>Ri-coóc-đơ</a:t>
            </a:r>
            <a:endParaRPr kumimoji="0" lang="en-US"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endParaRPr>
          </a:p>
        </p:txBody>
      </p:sp>
      <p:sp>
        <p:nvSpPr>
          <p:cNvPr id="20" name="Rectangle 19">
            <a:extLst>
              <a:ext uri="{FF2B5EF4-FFF2-40B4-BE49-F238E27FC236}">
                <a16:creationId xmlns:a16="http://schemas.microsoft.com/office/drawing/2014/main" id="{FCA3449F-A6CB-421D-849F-5459640F2C44}"/>
              </a:ext>
            </a:extLst>
          </p:cNvPr>
          <p:cNvSpPr/>
          <p:nvPr/>
        </p:nvSpPr>
        <p:spPr>
          <a:xfrm>
            <a:off x="5124471" y="5390203"/>
            <a:ext cx="6428071" cy="584775"/>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3200">
                <a:ln w="0"/>
                <a:solidFill>
                  <a:srgbClr val="7030A0"/>
                </a:solidFill>
                <a:effectLst>
                  <a:outerShdw blurRad="38100" dist="19050" dir="2700000" algn="tl" rotWithShape="0">
                    <a:prstClr val="black">
                      <a:alpha val="40000"/>
                    </a:prstClr>
                  </a:outerShdw>
                </a:effectLst>
                <a:latin typeface="+mj-lt"/>
              </a:rPr>
              <a:t>N</a:t>
            </a:r>
            <a:r>
              <a:rPr kumimoji="0" lang="vi-VN"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rPr>
              <a:t>ốt Son</a:t>
            </a:r>
            <a:endParaRPr kumimoji="0" lang="en-US"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endParaRPr>
          </a:p>
        </p:txBody>
      </p:sp>
      <p:sp>
        <p:nvSpPr>
          <p:cNvPr id="21" name="Rectangle 20">
            <a:extLst>
              <a:ext uri="{FF2B5EF4-FFF2-40B4-BE49-F238E27FC236}">
                <a16:creationId xmlns:a16="http://schemas.microsoft.com/office/drawing/2014/main" id="{6E5BE103-D638-4446-9E7E-959D5D7B0A0B}"/>
              </a:ext>
            </a:extLst>
          </p:cNvPr>
          <p:cNvSpPr/>
          <p:nvPr/>
        </p:nvSpPr>
        <p:spPr>
          <a:xfrm>
            <a:off x="1962129" y="6933142"/>
            <a:ext cx="6428071" cy="584775"/>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rPr>
              <a:t>Kèn phím</a:t>
            </a:r>
            <a:endParaRPr kumimoji="0" lang="en-US"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endParaRPr>
          </a:p>
        </p:txBody>
      </p:sp>
      <p:sp>
        <p:nvSpPr>
          <p:cNvPr id="22" name="Rectangle 21">
            <a:extLst>
              <a:ext uri="{FF2B5EF4-FFF2-40B4-BE49-F238E27FC236}">
                <a16:creationId xmlns:a16="http://schemas.microsoft.com/office/drawing/2014/main" id="{5D306575-314E-4A35-9340-6DBE75FDB419}"/>
              </a:ext>
            </a:extLst>
          </p:cNvPr>
          <p:cNvSpPr/>
          <p:nvPr/>
        </p:nvSpPr>
        <p:spPr>
          <a:xfrm>
            <a:off x="5029200" y="6933142"/>
            <a:ext cx="6428071" cy="584775"/>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3200">
                <a:ln w="0"/>
                <a:solidFill>
                  <a:srgbClr val="7030A0"/>
                </a:solidFill>
                <a:effectLst>
                  <a:outerShdw blurRad="38100" dist="19050" dir="2700000" algn="tl" rotWithShape="0">
                    <a:prstClr val="black">
                      <a:alpha val="40000"/>
                    </a:prstClr>
                  </a:outerShdw>
                </a:effectLst>
                <a:latin typeface="+mj-lt"/>
              </a:rPr>
              <a:t>N</a:t>
            </a:r>
            <a:r>
              <a:rPr kumimoji="0" lang="vi-VN"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rPr>
              <a:t>ốt La, Si, Đô</a:t>
            </a:r>
            <a:endParaRPr kumimoji="0" lang="en-US"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endParaRPr>
          </a:p>
        </p:txBody>
      </p:sp>
    </p:spTree>
    <p:extLst>
      <p:ext uri="{BB962C8B-B14F-4D97-AF65-F5344CB8AC3E}">
        <p14:creationId xmlns:p14="http://schemas.microsoft.com/office/powerpoint/2010/main" val="280737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0A8D1-DB04-0ABB-7E09-5297F088D842}"/>
              </a:ext>
            </a:extLst>
          </p:cNvPr>
          <p:cNvPicPr>
            <a:picLocks noChangeAspect="1"/>
          </p:cNvPicPr>
          <p:nvPr/>
        </p:nvPicPr>
        <p:blipFill>
          <a:blip r:embed="rId3"/>
          <a:srcRect/>
          <a:stretch>
            <a:fillRect/>
          </a:stretch>
        </p:blipFill>
        <p:spPr>
          <a:xfrm>
            <a:off x="-457200" y="28161"/>
            <a:ext cx="2133600" cy="1471556"/>
          </a:xfrm>
          <a:prstGeom prst="rect">
            <a:avLst/>
          </a:prstGeom>
        </p:spPr>
      </p:pic>
      <p:pic>
        <p:nvPicPr>
          <p:cNvPr id="9" name="Picture 2">
            <a:extLst>
              <a:ext uri="{FF2B5EF4-FFF2-40B4-BE49-F238E27FC236}">
                <a16:creationId xmlns:a16="http://schemas.microsoft.com/office/drawing/2014/main" id="{F6E6D956-1C05-2C80-1FD8-B135E7798B79}"/>
              </a:ext>
            </a:extLst>
          </p:cNvPr>
          <p:cNvPicPr>
            <a:picLocks noChangeAspect="1"/>
          </p:cNvPicPr>
          <p:nvPr/>
        </p:nvPicPr>
        <p:blipFill>
          <a:blip r:embed="rId4"/>
          <a:srcRect/>
          <a:stretch>
            <a:fillRect/>
          </a:stretch>
        </p:blipFill>
        <p:spPr>
          <a:xfrm flipH="1">
            <a:off x="15610214" y="-172278"/>
            <a:ext cx="3168115" cy="2427185"/>
          </a:xfrm>
          <a:prstGeom prst="rect">
            <a:avLst/>
          </a:prstGeom>
        </p:spPr>
      </p:pic>
      <p:sp>
        <p:nvSpPr>
          <p:cNvPr id="2" name="Rectangle 1">
            <a:extLst>
              <a:ext uri="{FF2B5EF4-FFF2-40B4-BE49-F238E27FC236}">
                <a16:creationId xmlns:a16="http://schemas.microsoft.com/office/drawing/2014/main" id="{914691B6-10ED-45E4-A0D5-2610F6A1D135}"/>
              </a:ext>
            </a:extLst>
          </p:cNvPr>
          <p:cNvSpPr/>
          <p:nvPr/>
        </p:nvSpPr>
        <p:spPr>
          <a:xfrm>
            <a:off x="1871452" y="394983"/>
            <a:ext cx="625684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Chủ đề 2: Giai điệu quê hương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2" name="Freeform 2">
            <a:extLst>
              <a:ext uri="{FF2B5EF4-FFF2-40B4-BE49-F238E27FC236}">
                <a16:creationId xmlns:a16="http://schemas.microsoft.com/office/drawing/2014/main" id="{65936FB4-D18C-4814-81A8-A92AA3BF9449}"/>
              </a:ext>
            </a:extLst>
          </p:cNvPr>
          <p:cNvSpPr/>
          <p:nvPr/>
        </p:nvSpPr>
        <p:spPr>
          <a:xfrm>
            <a:off x="-56310" y="8704185"/>
            <a:ext cx="18672832" cy="1633613"/>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2">
            <a:extLst>
              <a:ext uri="{FF2B5EF4-FFF2-40B4-BE49-F238E27FC236}">
                <a16:creationId xmlns:a16="http://schemas.microsoft.com/office/drawing/2014/main" id="{5C23890D-A59C-4DE1-9E65-1EB90FC202AD}"/>
              </a:ext>
            </a:extLst>
          </p:cNvPr>
          <p:cNvSpPr/>
          <p:nvPr/>
        </p:nvSpPr>
        <p:spPr>
          <a:xfrm>
            <a:off x="5998072" y="8496299"/>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
            <a:extLst>
              <a:ext uri="{FF2B5EF4-FFF2-40B4-BE49-F238E27FC236}">
                <a16:creationId xmlns:a16="http://schemas.microsoft.com/office/drawing/2014/main" id="{4159D38E-6523-4A3A-A04F-D4ABD03FB481}"/>
              </a:ext>
            </a:extLst>
          </p:cNvPr>
          <p:cNvSpPr/>
          <p:nvPr/>
        </p:nvSpPr>
        <p:spPr>
          <a:xfrm>
            <a:off x="12094072" y="8505687"/>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F86512B1-D091-4FD1-B861-B8BB2852EF0B}"/>
              </a:ext>
            </a:extLst>
          </p:cNvPr>
          <p:cNvSpPr/>
          <p:nvPr/>
        </p:nvSpPr>
        <p:spPr>
          <a:xfrm>
            <a:off x="-168624" y="8496300"/>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A_图片 34">
            <a:extLst>
              <a:ext uri="{FF2B5EF4-FFF2-40B4-BE49-F238E27FC236}">
                <a16:creationId xmlns:a16="http://schemas.microsoft.com/office/drawing/2014/main" id="{D20EB688-0459-4F1C-8CD3-406678019BF6}"/>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313125" y="1506050"/>
            <a:ext cx="892174" cy="954938"/>
          </a:xfrm>
          <a:prstGeom prst="rect">
            <a:avLst/>
          </a:prstGeom>
        </p:spPr>
      </p:pic>
      <p:sp>
        <p:nvSpPr>
          <p:cNvPr id="18" name="TextBox 17">
            <a:extLst>
              <a:ext uri="{FF2B5EF4-FFF2-40B4-BE49-F238E27FC236}">
                <a16:creationId xmlns:a16="http://schemas.microsoft.com/office/drawing/2014/main" id="{2C0928F4-373A-452D-8F6C-3603978E9B2E}"/>
              </a:ext>
            </a:extLst>
          </p:cNvPr>
          <p:cNvSpPr txBox="1"/>
          <p:nvPr/>
        </p:nvSpPr>
        <p:spPr>
          <a:xfrm>
            <a:off x="3488906" y="1444910"/>
            <a:ext cx="115824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 Ôn tập nhạc cụ</a:t>
            </a:r>
          </a:p>
          <a:p>
            <a:pPr lvl="0" algn="ctr">
              <a:defRPr/>
            </a:pPr>
            <a:r>
              <a:rPr kumimoji="0" lang="vi-VN" sz="3200" b="0" i="0" u="none" strike="noStrike" kern="1200" cap="none" spc="0" normalizeH="0" baseline="0" noProof="0">
                <a:ln>
                  <a:noFill/>
                </a:ln>
                <a:solidFill>
                  <a:prstClr val="black"/>
                </a:solidFill>
                <a:effectLst/>
                <a:uLnTx/>
                <a:uFillTx/>
                <a:latin typeface="+mj-lt"/>
                <a:ea typeface="Calibri" panose="020F0502020204030204" pitchFamily="34" charset="0"/>
              </a:rPr>
              <a:t>- </a:t>
            </a:r>
            <a:r>
              <a:rPr lang="en-US" sz="3200">
                <a:latin typeface="+mj-lt"/>
              </a:rPr>
              <a:t> </a:t>
            </a:r>
            <a:r>
              <a:rPr lang="en-US" sz="3200">
                <a:latin typeface="Times New Roman" panose="02020603050405020304" pitchFamily="18" charset="0"/>
                <a:cs typeface="Times New Roman" panose="02020603050405020304" pitchFamily="18" charset="0"/>
              </a:rPr>
              <a:t>Thường thức âm nhạc: Đàn nhị </a:t>
            </a: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2ECD5701-C98B-4C3C-AD6A-56884D332485}"/>
              </a:ext>
            </a:extLst>
          </p:cNvPr>
          <p:cNvSpPr/>
          <p:nvPr/>
        </p:nvSpPr>
        <p:spPr>
          <a:xfrm>
            <a:off x="4999872" y="1491616"/>
            <a:ext cx="131766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Tiết 7</a:t>
            </a:r>
            <a:endParaRPr kumimoji="0" lang="en-US" sz="3600" b="1"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743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2" y="6014927"/>
            <a:ext cx="18309472" cy="4302726"/>
          </a:xfrm>
          <a:prstGeom prst="rect">
            <a:avLst/>
          </a:prstGeom>
        </p:spPr>
      </p:pic>
      <p:sp>
        <p:nvSpPr>
          <p:cNvPr id="8" name="Rectangle 7">
            <a:extLst>
              <a:ext uri="{FF2B5EF4-FFF2-40B4-BE49-F238E27FC236}">
                <a16:creationId xmlns:a16="http://schemas.microsoft.com/office/drawing/2014/main" id="{5CD2819E-8ED5-434C-ABB8-64A39D46FA12}"/>
              </a:ext>
            </a:extLst>
          </p:cNvPr>
          <p:cNvSpPr/>
          <p:nvPr/>
        </p:nvSpPr>
        <p:spPr>
          <a:xfrm>
            <a:off x="5181600" y="2787826"/>
            <a:ext cx="5622052"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Nội dung 1: Ôn tập nhạc cụ</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9" name="Picture 8">
            <a:extLst>
              <a:ext uri="{FF2B5EF4-FFF2-40B4-BE49-F238E27FC236}">
                <a16:creationId xmlns:a16="http://schemas.microsoft.com/office/drawing/2014/main" id="{BE6A7C63-4525-402A-A4DD-2A2B9C64EFF0}"/>
              </a:ext>
            </a:extLst>
          </p:cNvPr>
          <p:cNvPicPr>
            <a:picLocks noChangeAspect="1"/>
          </p:cNvPicPr>
          <p:nvPr/>
        </p:nvPicPr>
        <p:blipFill>
          <a:blip r:embed="rId5"/>
          <a:srcRect/>
          <a:stretch>
            <a:fillRect/>
          </a:stretch>
        </p:blipFill>
        <p:spPr>
          <a:xfrm>
            <a:off x="-457200" y="28161"/>
            <a:ext cx="2133600" cy="1471556"/>
          </a:xfrm>
          <a:prstGeom prst="rect">
            <a:avLst/>
          </a:prstGeom>
        </p:spPr>
      </p:pic>
      <p:pic>
        <p:nvPicPr>
          <p:cNvPr id="10" name="Picture 2">
            <a:extLst>
              <a:ext uri="{FF2B5EF4-FFF2-40B4-BE49-F238E27FC236}">
                <a16:creationId xmlns:a16="http://schemas.microsoft.com/office/drawing/2014/main" id="{0C498E10-CD66-4B7C-982E-1D347EB97D1E}"/>
              </a:ext>
            </a:extLst>
          </p:cNvPr>
          <p:cNvPicPr>
            <a:picLocks noChangeAspect="1"/>
          </p:cNvPicPr>
          <p:nvPr/>
        </p:nvPicPr>
        <p:blipFill>
          <a:blip r:embed="rId6"/>
          <a:srcRect/>
          <a:stretch>
            <a:fillRect/>
          </a:stretch>
        </p:blipFill>
        <p:spPr>
          <a:xfrm flipH="1">
            <a:off x="15610214" y="-172278"/>
            <a:ext cx="3168115" cy="2427185"/>
          </a:xfrm>
          <a:prstGeom prst="rect">
            <a:avLst/>
          </a:prstGeom>
        </p:spPr>
      </p:pic>
      <p:pic>
        <p:nvPicPr>
          <p:cNvPr id="11" name="PA_图片 34">
            <a:extLst>
              <a:ext uri="{FF2B5EF4-FFF2-40B4-BE49-F238E27FC236}">
                <a16:creationId xmlns:a16="http://schemas.microsoft.com/office/drawing/2014/main" id="{DFDC024B-7EDE-4E8B-9DAF-5DE955A4D08A}"/>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rot="18523639">
            <a:off x="16313125" y="1506050"/>
            <a:ext cx="892174" cy="954938"/>
          </a:xfrm>
          <a:prstGeom prst="rect">
            <a:avLst/>
          </a:prstGeom>
        </p:spPr>
      </p:pic>
      <p:sp>
        <p:nvSpPr>
          <p:cNvPr id="12" name="Freeform 2">
            <a:extLst>
              <a:ext uri="{FF2B5EF4-FFF2-40B4-BE49-F238E27FC236}">
                <a16:creationId xmlns:a16="http://schemas.microsoft.com/office/drawing/2014/main" id="{9627433F-B1BD-4EB4-9507-07A4E9A34756}"/>
              </a:ext>
            </a:extLst>
          </p:cNvPr>
          <p:cNvSpPr/>
          <p:nvPr/>
        </p:nvSpPr>
        <p:spPr>
          <a:xfrm>
            <a:off x="5998072" y="9639300"/>
            <a:ext cx="6264624" cy="612912"/>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2">
            <a:extLst>
              <a:ext uri="{FF2B5EF4-FFF2-40B4-BE49-F238E27FC236}">
                <a16:creationId xmlns:a16="http://schemas.microsoft.com/office/drawing/2014/main" id="{C11502FD-BEBD-4EFC-8C03-BF80E99E93F7}"/>
              </a:ext>
            </a:extLst>
          </p:cNvPr>
          <p:cNvSpPr/>
          <p:nvPr/>
        </p:nvSpPr>
        <p:spPr>
          <a:xfrm>
            <a:off x="12094072" y="9648688"/>
            <a:ext cx="6410136" cy="612912"/>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2">
            <a:extLst>
              <a:ext uri="{FF2B5EF4-FFF2-40B4-BE49-F238E27FC236}">
                <a16:creationId xmlns:a16="http://schemas.microsoft.com/office/drawing/2014/main" id="{BABE7D89-A800-4E29-957F-53FAEEEE7675}"/>
              </a:ext>
            </a:extLst>
          </p:cNvPr>
          <p:cNvSpPr/>
          <p:nvPr/>
        </p:nvSpPr>
        <p:spPr>
          <a:xfrm>
            <a:off x="-168624" y="9639301"/>
            <a:ext cx="6264624" cy="612912"/>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4271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drap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FF361B3E-DD8E-424C-AE3A-272AFF066455}"/>
              </a:ext>
            </a:extLst>
          </p:cNvPr>
          <p:cNvSpPr/>
          <p:nvPr/>
        </p:nvSpPr>
        <p:spPr>
          <a:xfrm>
            <a:off x="15697200" y="2057400"/>
            <a:ext cx="2590800" cy="8229600"/>
          </a:xfrm>
          <a:custGeom>
            <a:avLst/>
            <a:gdLst/>
            <a:ahLst/>
            <a:cxnLst/>
            <a:rect l="l" t="t" r="r" b="b"/>
            <a:pathLst>
              <a:path w="5279366" h="8229600">
                <a:moveTo>
                  <a:pt x="0" y="0"/>
                </a:moveTo>
                <a:lnTo>
                  <a:pt x="5279366" y="0"/>
                </a:lnTo>
                <a:lnTo>
                  <a:pt x="5279366" y="8229600"/>
                </a:lnTo>
                <a:lnTo>
                  <a:pt x="0" y="8229600"/>
                </a:lnTo>
                <a:lnTo>
                  <a:pt x="0" y="0"/>
                </a:lnTo>
                <a:close/>
              </a:path>
            </a:pathLst>
          </a:custGeom>
          <a:blipFill>
            <a:blip r:embed="rId4"/>
            <a:stretch>
              <a:fillRect/>
            </a:stretch>
          </a:blipFill>
        </p:spPr>
      </p:sp>
      <p:sp>
        <p:nvSpPr>
          <p:cNvPr id="7" name="Freeform 6">
            <a:extLst>
              <a:ext uri="{FF2B5EF4-FFF2-40B4-BE49-F238E27FC236}">
                <a16:creationId xmlns:a16="http://schemas.microsoft.com/office/drawing/2014/main" id="{FF3E9F32-AD47-49F2-A5F3-24B1801310CE}"/>
              </a:ext>
            </a:extLst>
          </p:cNvPr>
          <p:cNvSpPr/>
          <p:nvPr/>
        </p:nvSpPr>
        <p:spPr>
          <a:xfrm>
            <a:off x="-12700" y="-2247900"/>
            <a:ext cx="2289524" cy="5016500"/>
          </a:xfrm>
          <a:custGeom>
            <a:avLst/>
            <a:gdLst/>
            <a:ahLst/>
            <a:cxnLst/>
            <a:rect l="l" t="t" r="r" b="b"/>
            <a:pathLst>
              <a:path w="4407980" h="8229600">
                <a:moveTo>
                  <a:pt x="0" y="0"/>
                </a:moveTo>
                <a:lnTo>
                  <a:pt x="4407979" y="0"/>
                </a:lnTo>
                <a:lnTo>
                  <a:pt x="4407979" y="8229600"/>
                </a:lnTo>
                <a:lnTo>
                  <a:pt x="0" y="8229600"/>
                </a:lnTo>
                <a:lnTo>
                  <a:pt x="0" y="0"/>
                </a:lnTo>
                <a:close/>
              </a:path>
            </a:pathLst>
          </a:custGeom>
          <a:blipFill>
            <a:blip r:embed="rId5"/>
            <a:stretch>
              <a:fillRect/>
            </a:stretch>
          </a:blipFill>
        </p:spPr>
      </p:sp>
      <p:sp>
        <p:nvSpPr>
          <p:cNvPr id="8" name="Freeform 2">
            <a:extLst>
              <a:ext uri="{FF2B5EF4-FFF2-40B4-BE49-F238E27FC236}">
                <a16:creationId xmlns:a16="http://schemas.microsoft.com/office/drawing/2014/main" id="{884AFE79-DB92-47A0-9DED-C7B1AD8EC732}"/>
              </a:ext>
            </a:extLst>
          </p:cNvPr>
          <p:cNvSpPr/>
          <p:nvPr/>
        </p:nvSpPr>
        <p:spPr>
          <a:xfrm>
            <a:off x="5998072" y="9172712"/>
            <a:ext cx="6264624"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2DEFB497-6CDF-422E-9AF1-552D9F3D8D66}"/>
              </a:ext>
            </a:extLst>
          </p:cNvPr>
          <p:cNvSpPr/>
          <p:nvPr/>
        </p:nvSpPr>
        <p:spPr>
          <a:xfrm>
            <a:off x="12094072" y="9182100"/>
            <a:ext cx="6410136"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909BDD78-DD88-473A-BE61-D16C5D45D02C}"/>
              </a:ext>
            </a:extLst>
          </p:cNvPr>
          <p:cNvSpPr/>
          <p:nvPr/>
        </p:nvSpPr>
        <p:spPr>
          <a:xfrm>
            <a:off x="-168624" y="9172713"/>
            <a:ext cx="6264624"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85C136C2-E281-4846-94C1-F49067D08C8D}"/>
              </a:ext>
            </a:extLst>
          </p:cNvPr>
          <p:cNvPicPr>
            <a:picLocks noChangeAspect="1"/>
          </p:cNvPicPr>
          <p:nvPr/>
        </p:nvPicPr>
        <p:blipFill>
          <a:blip r:embed="rId9"/>
          <a:stretch>
            <a:fillRect/>
          </a:stretch>
        </p:blipFill>
        <p:spPr>
          <a:xfrm>
            <a:off x="8117514" y="1638300"/>
            <a:ext cx="5842002" cy="3505200"/>
          </a:xfrm>
          <a:prstGeom prst="rect">
            <a:avLst/>
          </a:prstGeom>
        </p:spPr>
      </p:pic>
      <p:sp>
        <p:nvSpPr>
          <p:cNvPr id="11" name="Rectangle 10">
            <a:extLst>
              <a:ext uri="{FF2B5EF4-FFF2-40B4-BE49-F238E27FC236}">
                <a16:creationId xmlns:a16="http://schemas.microsoft.com/office/drawing/2014/main" id="{5AC45CA1-9C00-4FC2-A418-97B4417C345F}"/>
              </a:ext>
            </a:extLst>
          </p:cNvPr>
          <p:cNvSpPr/>
          <p:nvPr/>
        </p:nvSpPr>
        <p:spPr>
          <a:xfrm>
            <a:off x="1676400" y="812801"/>
            <a:ext cx="642807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j-lt"/>
                <a:ea typeface="+mn-ea"/>
                <a:cs typeface="+mn-cs"/>
              </a:rPr>
              <a:t>2. Nhạc cụ thể hiện giai điệu</a:t>
            </a:r>
            <a:endParaRPr kumimoji="0" lang="en-US"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j-lt"/>
              <a:ea typeface="+mn-ea"/>
              <a:cs typeface="+mn-cs"/>
            </a:endParaRPr>
          </a:p>
        </p:txBody>
      </p:sp>
      <p:sp>
        <p:nvSpPr>
          <p:cNvPr id="12" name="Rectangle 11">
            <a:extLst>
              <a:ext uri="{FF2B5EF4-FFF2-40B4-BE49-F238E27FC236}">
                <a16:creationId xmlns:a16="http://schemas.microsoft.com/office/drawing/2014/main" id="{B1C5643C-BAB7-4BEA-8D2F-BDB75077D629}"/>
              </a:ext>
            </a:extLst>
          </p:cNvPr>
          <p:cNvSpPr/>
          <p:nvPr/>
        </p:nvSpPr>
        <p:spPr>
          <a:xfrm>
            <a:off x="1676399" y="1559868"/>
            <a:ext cx="6428071" cy="584775"/>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rPr>
              <a:t>a) Ri-coóc-đơ</a:t>
            </a:r>
            <a:endParaRPr kumimoji="0" lang="en-US"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endParaRPr>
          </a:p>
        </p:txBody>
      </p:sp>
      <p:sp>
        <p:nvSpPr>
          <p:cNvPr id="13" name="Rectangle 12">
            <a:extLst>
              <a:ext uri="{FF2B5EF4-FFF2-40B4-BE49-F238E27FC236}">
                <a16:creationId xmlns:a16="http://schemas.microsoft.com/office/drawing/2014/main" id="{C8296777-B5DA-4394-8611-2608657ECBB5}"/>
              </a:ext>
            </a:extLst>
          </p:cNvPr>
          <p:cNvSpPr/>
          <p:nvPr/>
        </p:nvSpPr>
        <p:spPr>
          <a:xfrm>
            <a:off x="4989922" y="2593825"/>
            <a:ext cx="6428071" cy="584775"/>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rPr>
              <a:t>Vị trí nốt Son</a:t>
            </a:r>
            <a:endParaRPr kumimoji="0" lang="en-US"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endParaRPr>
          </a:p>
        </p:txBody>
      </p:sp>
      <p:sp>
        <p:nvSpPr>
          <p:cNvPr id="14" name="Rectangle 13">
            <a:extLst>
              <a:ext uri="{FF2B5EF4-FFF2-40B4-BE49-F238E27FC236}">
                <a16:creationId xmlns:a16="http://schemas.microsoft.com/office/drawing/2014/main" id="{DEC4C048-9659-4816-878A-647B022BCD91}"/>
              </a:ext>
            </a:extLst>
          </p:cNvPr>
          <p:cNvSpPr/>
          <p:nvPr/>
        </p:nvSpPr>
        <p:spPr>
          <a:xfrm>
            <a:off x="2307159" y="7031530"/>
            <a:ext cx="6428071" cy="584775"/>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rPr>
              <a:t>Thực hành thổi nốt Son</a:t>
            </a:r>
            <a:endParaRPr kumimoji="0" lang="en-US"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endParaRPr>
          </a:p>
        </p:txBody>
      </p:sp>
      <p:pic>
        <p:nvPicPr>
          <p:cNvPr id="5" name="Picture 4">
            <a:extLst>
              <a:ext uri="{FF2B5EF4-FFF2-40B4-BE49-F238E27FC236}">
                <a16:creationId xmlns:a16="http://schemas.microsoft.com/office/drawing/2014/main" id="{1A4C73F1-6655-46AD-9393-FDEB18D5D8DD}"/>
              </a:ext>
            </a:extLst>
          </p:cNvPr>
          <p:cNvPicPr>
            <a:picLocks noChangeAspect="1"/>
          </p:cNvPicPr>
          <p:nvPr/>
        </p:nvPicPr>
        <p:blipFill>
          <a:blip r:embed="rId10"/>
          <a:stretch>
            <a:fillRect/>
          </a:stretch>
        </p:blipFill>
        <p:spPr>
          <a:xfrm>
            <a:off x="6994500" y="5422106"/>
            <a:ext cx="4487235" cy="3759994"/>
          </a:xfrm>
          <a:prstGeom prst="rect">
            <a:avLst/>
          </a:prstGeom>
        </p:spPr>
      </p:pic>
      <p:pic>
        <p:nvPicPr>
          <p:cNvPr id="15" name="son">
            <a:hlinkClick r:id="" action="ppaction://media"/>
            <a:extLst>
              <a:ext uri="{FF2B5EF4-FFF2-40B4-BE49-F238E27FC236}">
                <a16:creationId xmlns:a16="http://schemas.microsoft.com/office/drawing/2014/main" id="{77104085-8704-4D93-95B0-58F043CC5E2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114799" y="7869998"/>
            <a:ext cx="857133" cy="857133"/>
          </a:xfrm>
          <a:prstGeom prst="rect">
            <a:avLst/>
          </a:prstGeom>
        </p:spPr>
      </p:pic>
    </p:spTree>
    <p:extLst>
      <p:ext uri="{BB962C8B-B14F-4D97-AF65-F5344CB8AC3E}">
        <p14:creationId xmlns:p14="http://schemas.microsoft.com/office/powerpoint/2010/main" val="226546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31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FB2B86-7DB2-4686-8FB8-708478B76089}"/>
              </a:ext>
            </a:extLst>
          </p:cNvPr>
          <p:cNvPicPr>
            <a:picLocks noChangeAspect="1"/>
          </p:cNvPicPr>
          <p:nvPr/>
        </p:nvPicPr>
        <p:blipFill>
          <a:blip r:embed="rId4"/>
          <a:stretch>
            <a:fillRect/>
          </a:stretch>
        </p:blipFill>
        <p:spPr>
          <a:xfrm>
            <a:off x="12649200" y="5961856"/>
            <a:ext cx="4487235" cy="3759994"/>
          </a:xfrm>
          <a:prstGeom prst="rect">
            <a:avLst/>
          </a:prstGeom>
        </p:spPr>
      </p:pic>
      <p:sp>
        <p:nvSpPr>
          <p:cNvPr id="6" name="Freeform 2">
            <a:extLst>
              <a:ext uri="{FF2B5EF4-FFF2-40B4-BE49-F238E27FC236}">
                <a16:creationId xmlns:a16="http://schemas.microsoft.com/office/drawing/2014/main" id="{FF361B3E-DD8E-424C-AE3A-272AFF066455}"/>
              </a:ext>
            </a:extLst>
          </p:cNvPr>
          <p:cNvSpPr/>
          <p:nvPr/>
        </p:nvSpPr>
        <p:spPr>
          <a:xfrm>
            <a:off x="15697200" y="2057400"/>
            <a:ext cx="2590800" cy="8229600"/>
          </a:xfrm>
          <a:custGeom>
            <a:avLst/>
            <a:gdLst/>
            <a:ahLst/>
            <a:cxnLst/>
            <a:rect l="l" t="t" r="r" b="b"/>
            <a:pathLst>
              <a:path w="5279366" h="8229600">
                <a:moveTo>
                  <a:pt x="0" y="0"/>
                </a:moveTo>
                <a:lnTo>
                  <a:pt x="5279366" y="0"/>
                </a:lnTo>
                <a:lnTo>
                  <a:pt x="5279366" y="8229600"/>
                </a:lnTo>
                <a:lnTo>
                  <a:pt x="0" y="8229600"/>
                </a:lnTo>
                <a:lnTo>
                  <a:pt x="0" y="0"/>
                </a:lnTo>
                <a:close/>
              </a:path>
            </a:pathLst>
          </a:custGeom>
          <a:blipFill>
            <a:blip r:embed="rId5"/>
            <a:stretch>
              <a:fillRect/>
            </a:stretch>
          </a:blipFill>
        </p:spPr>
      </p:sp>
      <p:sp>
        <p:nvSpPr>
          <p:cNvPr id="7" name="Freeform 6">
            <a:extLst>
              <a:ext uri="{FF2B5EF4-FFF2-40B4-BE49-F238E27FC236}">
                <a16:creationId xmlns:a16="http://schemas.microsoft.com/office/drawing/2014/main" id="{FF3E9F32-AD47-49F2-A5F3-24B1801310CE}"/>
              </a:ext>
            </a:extLst>
          </p:cNvPr>
          <p:cNvSpPr/>
          <p:nvPr/>
        </p:nvSpPr>
        <p:spPr>
          <a:xfrm>
            <a:off x="-12700" y="-2247900"/>
            <a:ext cx="2289524" cy="5016500"/>
          </a:xfrm>
          <a:custGeom>
            <a:avLst/>
            <a:gdLst/>
            <a:ahLst/>
            <a:cxnLst/>
            <a:rect l="l" t="t" r="r" b="b"/>
            <a:pathLst>
              <a:path w="4407980" h="8229600">
                <a:moveTo>
                  <a:pt x="0" y="0"/>
                </a:moveTo>
                <a:lnTo>
                  <a:pt x="4407979" y="0"/>
                </a:lnTo>
                <a:lnTo>
                  <a:pt x="4407979" y="8229600"/>
                </a:lnTo>
                <a:lnTo>
                  <a:pt x="0" y="8229600"/>
                </a:lnTo>
                <a:lnTo>
                  <a:pt x="0" y="0"/>
                </a:lnTo>
                <a:close/>
              </a:path>
            </a:pathLst>
          </a:custGeom>
          <a:blipFill>
            <a:blip r:embed="rId6"/>
            <a:stretch>
              <a:fillRect/>
            </a:stretch>
          </a:blipFill>
        </p:spPr>
      </p:sp>
      <p:sp>
        <p:nvSpPr>
          <p:cNvPr id="8" name="Freeform 2">
            <a:extLst>
              <a:ext uri="{FF2B5EF4-FFF2-40B4-BE49-F238E27FC236}">
                <a16:creationId xmlns:a16="http://schemas.microsoft.com/office/drawing/2014/main" id="{884AFE79-DB92-47A0-9DED-C7B1AD8EC732}"/>
              </a:ext>
            </a:extLst>
          </p:cNvPr>
          <p:cNvSpPr/>
          <p:nvPr/>
        </p:nvSpPr>
        <p:spPr>
          <a:xfrm>
            <a:off x="5998072" y="9172712"/>
            <a:ext cx="6264624"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2DEFB497-6CDF-422E-9AF1-552D9F3D8D66}"/>
              </a:ext>
            </a:extLst>
          </p:cNvPr>
          <p:cNvSpPr/>
          <p:nvPr/>
        </p:nvSpPr>
        <p:spPr>
          <a:xfrm>
            <a:off x="12094072" y="9182100"/>
            <a:ext cx="6410136"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909BDD78-DD88-473A-BE61-D16C5D45D02C}"/>
              </a:ext>
            </a:extLst>
          </p:cNvPr>
          <p:cNvSpPr/>
          <p:nvPr/>
        </p:nvSpPr>
        <p:spPr>
          <a:xfrm>
            <a:off x="-168624" y="9172713"/>
            <a:ext cx="6264624"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2F21E18A-F74E-4B8B-92EA-D95814872742}"/>
              </a:ext>
            </a:extLst>
          </p:cNvPr>
          <p:cNvSpPr/>
          <p:nvPr/>
        </p:nvSpPr>
        <p:spPr>
          <a:xfrm>
            <a:off x="1676400" y="812801"/>
            <a:ext cx="642807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j-lt"/>
                <a:ea typeface="+mn-ea"/>
                <a:cs typeface="+mn-cs"/>
              </a:rPr>
              <a:t>Thổi mẫu âm</a:t>
            </a:r>
            <a:endParaRPr kumimoji="0" lang="en-US"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mj-lt"/>
              <a:ea typeface="+mn-ea"/>
              <a:cs typeface="+mn-cs"/>
            </a:endParaRPr>
          </a:p>
        </p:txBody>
      </p:sp>
      <p:pic>
        <p:nvPicPr>
          <p:cNvPr id="3" name="Picture 2">
            <a:extLst>
              <a:ext uri="{FF2B5EF4-FFF2-40B4-BE49-F238E27FC236}">
                <a16:creationId xmlns:a16="http://schemas.microsoft.com/office/drawing/2014/main" id="{1F1EC2DA-C7F8-43D1-9AFA-44B809F921F7}"/>
              </a:ext>
            </a:extLst>
          </p:cNvPr>
          <p:cNvPicPr>
            <a:picLocks noChangeAspect="1"/>
          </p:cNvPicPr>
          <p:nvPr/>
        </p:nvPicPr>
        <p:blipFill>
          <a:blip r:embed="rId10"/>
          <a:stretch>
            <a:fillRect/>
          </a:stretch>
        </p:blipFill>
        <p:spPr>
          <a:xfrm>
            <a:off x="2261166" y="2733981"/>
            <a:ext cx="13290266" cy="1812788"/>
          </a:xfrm>
          <a:prstGeom prst="rect">
            <a:avLst/>
          </a:prstGeom>
        </p:spPr>
      </p:pic>
      <p:pic>
        <p:nvPicPr>
          <p:cNvPr id="4" name="mau">
            <a:hlinkClick r:id="" action="ppaction://media"/>
            <a:extLst>
              <a:ext uri="{FF2B5EF4-FFF2-40B4-BE49-F238E27FC236}">
                <a16:creationId xmlns:a16="http://schemas.microsoft.com/office/drawing/2014/main" id="{F7D16CE4-89B3-483D-979E-952A02EC3D0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79431" y="3531846"/>
            <a:ext cx="939234" cy="939234"/>
          </a:xfrm>
          <a:prstGeom prst="rect">
            <a:avLst/>
          </a:prstGeom>
        </p:spPr>
      </p:pic>
    </p:spTree>
    <p:extLst>
      <p:ext uri="{BB962C8B-B14F-4D97-AF65-F5344CB8AC3E}">
        <p14:creationId xmlns:p14="http://schemas.microsoft.com/office/powerpoint/2010/main" val="47815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750EFB-12E6-48D0-AB17-FC545345EF15}"/>
              </a:ext>
            </a:extLst>
          </p:cNvPr>
          <p:cNvPicPr>
            <a:picLocks noChangeAspect="1"/>
          </p:cNvPicPr>
          <p:nvPr/>
        </p:nvPicPr>
        <p:blipFill>
          <a:blip r:embed="rId4"/>
          <a:stretch>
            <a:fillRect/>
          </a:stretch>
        </p:blipFill>
        <p:spPr>
          <a:xfrm>
            <a:off x="685800" y="2954918"/>
            <a:ext cx="15468600" cy="2213112"/>
          </a:xfrm>
          <a:prstGeom prst="rect">
            <a:avLst/>
          </a:prstGeom>
        </p:spPr>
      </p:pic>
      <p:pic>
        <p:nvPicPr>
          <p:cNvPr id="12" name="Picture 11">
            <a:extLst>
              <a:ext uri="{FF2B5EF4-FFF2-40B4-BE49-F238E27FC236}">
                <a16:creationId xmlns:a16="http://schemas.microsoft.com/office/drawing/2014/main" id="{62FB2B86-7DB2-4686-8FB8-708478B76089}"/>
              </a:ext>
            </a:extLst>
          </p:cNvPr>
          <p:cNvPicPr>
            <a:picLocks noChangeAspect="1"/>
          </p:cNvPicPr>
          <p:nvPr/>
        </p:nvPicPr>
        <p:blipFill>
          <a:blip r:embed="rId5"/>
          <a:stretch>
            <a:fillRect/>
          </a:stretch>
        </p:blipFill>
        <p:spPr>
          <a:xfrm>
            <a:off x="12649200" y="5961856"/>
            <a:ext cx="4487235" cy="3759994"/>
          </a:xfrm>
          <a:prstGeom prst="rect">
            <a:avLst/>
          </a:prstGeom>
        </p:spPr>
      </p:pic>
      <p:sp>
        <p:nvSpPr>
          <p:cNvPr id="6" name="Freeform 2">
            <a:extLst>
              <a:ext uri="{FF2B5EF4-FFF2-40B4-BE49-F238E27FC236}">
                <a16:creationId xmlns:a16="http://schemas.microsoft.com/office/drawing/2014/main" id="{FF361B3E-DD8E-424C-AE3A-272AFF066455}"/>
              </a:ext>
            </a:extLst>
          </p:cNvPr>
          <p:cNvSpPr/>
          <p:nvPr/>
        </p:nvSpPr>
        <p:spPr>
          <a:xfrm>
            <a:off x="15697200" y="2057400"/>
            <a:ext cx="2590800" cy="8229600"/>
          </a:xfrm>
          <a:custGeom>
            <a:avLst/>
            <a:gdLst/>
            <a:ahLst/>
            <a:cxnLst/>
            <a:rect l="l" t="t" r="r" b="b"/>
            <a:pathLst>
              <a:path w="5279366" h="8229600">
                <a:moveTo>
                  <a:pt x="0" y="0"/>
                </a:moveTo>
                <a:lnTo>
                  <a:pt x="5279366" y="0"/>
                </a:lnTo>
                <a:lnTo>
                  <a:pt x="5279366" y="8229600"/>
                </a:lnTo>
                <a:lnTo>
                  <a:pt x="0" y="8229600"/>
                </a:lnTo>
                <a:lnTo>
                  <a:pt x="0" y="0"/>
                </a:lnTo>
                <a:close/>
              </a:path>
            </a:pathLst>
          </a:custGeom>
          <a:blipFill>
            <a:blip r:embed="rId6"/>
            <a:stretch>
              <a:fillRect/>
            </a:stretch>
          </a:blipFill>
        </p:spPr>
      </p:sp>
      <p:sp>
        <p:nvSpPr>
          <p:cNvPr id="7" name="Freeform 6">
            <a:extLst>
              <a:ext uri="{FF2B5EF4-FFF2-40B4-BE49-F238E27FC236}">
                <a16:creationId xmlns:a16="http://schemas.microsoft.com/office/drawing/2014/main" id="{FF3E9F32-AD47-49F2-A5F3-24B1801310CE}"/>
              </a:ext>
            </a:extLst>
          </p:cNvPr>
          <p:cNvSpPr/>
          <p:nvPr/>
        </p:nvSpPr>
        <p:spPr>
          <a:xfrm>
            <a:off x="-12700" y="-2247900"/>
            <a:ext cx="2289524" cy="5016500"/>
          </a:xfrm>
          <a:custGeom>
            <a:avLst/>
            <a:gdLst/>
            <a:ahLst/>
            <a:cxnLst/>
            <a:rect l="l" t="t" r="r" b="b"/>
            <a:pathLst>
              <a:path w="4407980" h="8229600">
                <a:moveTo>
                  <a:pt x="0" y="0"/>
                </a:moveTo>
                <a:lnTo>
                  <a:pt x="4407979" y="0"/>
                </a:lnTo>
                <a:lnTo>
                  <a:pt x="4407979" y="8229600"/>
                </a:lnTo>
                <a:lnTo>
                  <a:pt x="0" y="8229600"/>
                </a:lnTo>
                <a:lnTo>
                  <a:pt x="0" y="0"/>
                </a:lnTo>
                <a:close/>
              </a:path>
            </a:pathLst>
          </a:custGeom>
          <a:blipFill>
            <a:blip r:embed="rId7"/>
            <a:stretch>
              <a:fillRect/>
            </a:stretch>
          </a:blipFill>
        </p:spPr>
      </p:sp>
      <p:sp>
        <p:nvSpPr>
          <p:cNvPr id="8" name="Freeform 2">
            <a:extLst>
              <a:ext uri="{FF2B5EF4-FFF2-40B4-BE49-F238E27FC236}">
                <a16:creationId xmlns:a16="http://schemas.microsoft.com/office/drawing/2014/main" id="{884AFE79-DB92-47A0-9DED-C7B1AD8EC732}"/>
              </a:ext>
            </a:extLst>
          </p:cNvPr>
          <p:cNvSpPr/>
          <p:nvPr/>
        </p:nvSpPr>
        <p:spPr>
          <a:xfrm>
            <a:off x="5998072" y="9172712"/>
            <a:ext cx="6264624"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2DEFB497-6CDF-422E-9AF1-552D9F3D8D66}"/>
              </a:ext>
            </a:extLst>
          </p:cNvPr>
          <p:cNvSpPr/>
          <p:nvPr/>
        </p:nvSpPr>
        <p:spPr>
          <a:xfrm>
            <a:off x="12094072" y="9182100"/>
            <a:ext cx="6410136"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909BDD78-DD88-473A-BE61-D16C5D45D02C}"/>
              </a:ext>
            </a:extLst>
          </p:cNvPr>
          <p:cNvSpPr/>
          <p:nvPr/>
        </p:nvSpPr>
        <p:spPr>
          <a:xfrm>
            <a:off x="-168624" y="9172713"/>
            <a:ext cx="6264624"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2F21E18A-F74E-4B8B-92EA-D95814872742}"/>
              </a:ext>
            </a:extLst>
          </p:cNvPr>
          <p:cNvSpPr/>
          <p:nvPr/>
        </p:nvSpPr>
        <p:spPr>
          <a:xfrm>
            <a:off x="1676400" y="812801"/>
            <a:ext cx="642807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a:ln w="0"/>
                <a:solidFill>
                  <a:prstClr val="black"/>
                </a:solidFill>
                <a:effectLst>
                  <a:outerShdw blurRad="38100" dist="19050" dir="2700000" algn="tl" rotWithShape="0">
                    <a:prstClr val="black">
                      <a:alpha val="40000"/>
                    </a:prstClr>
                  </a:outerShdw>
                </a:effectLst>
                <a:latin typeface="Times New Roman" panose="02020603050405020304" pitchFamily="18" charset="0"/>
              </a:rPr>
              <a:t>Bài luyện tập</a:t>
            </a:r>
            <a:endParaRPr kumimoji="0" lang="en-US"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Light" panose="020F0302020204030204"/>
              <a:ea typeface="+mn-ea"/>
              <a:cs typeface="+mn-cs"/>
            </a:endParaRPr>
          </a:p>
        </p:txBody>
      </p:sp>
      <p:sp>
        <p:nvSpPr>
          <p:cNvPr id="13" name="Rectangle 12">
            <a:extLst>
              <a:ext uri="{FF2B5EF4-FFF2-40B4-BE49-F238E27FC236}">
                <a16:creationId xmlns:a16="http://schemas.microsoft.com/office/drawing/2014/main" id="{5F95959B-0674-4BB0-9FE2-DE5DEBC355E4}"/>
              </a:ext>
            </a:extLst>
          </p:cNvPr>
          <p:cNvSpPr/>
          <p:nvPr/>
        </p:nvSpPr>
        <p:spPr>
          <a:xfrm>
            <a:off x="4724400" y="1790700"/>
            <a:ext cx="642807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a:ln w="0"/>
                <a:solidFill>
                  <a:schemeClr val="accent2">
                    <a:lumMod val="75000"/>
                  </a:schemeClr>
                </a:solidFill>
                <a:effectLst>
                  <a:outerShdw blurRad="38100" dist="19050" dir="2700000" algn="tl" rotWithShape="0">
                    <a:prstClr val="black">
                      <a:alpha val="40000"/>
                    </a:prstClr>
                  </a:outerShdw>
                </a:effectLst>
                <a:latin typeface="Times New Roman" panose="02020603050405020304" pitchFamily="18" charset="0"/>
              </a:rPr>
              <a:t>Chú cừu nhỏ của bạn Ma-ry</a:t>
            </a:r>
            <a:endParaRPr kumimoji="0" lang="en-US" sz="4000" b="1" i="0" u="none" strike="noStrike" kern="1200" cap="none" spc="0" normalizeH="0" baseline="0" noProof="0">
              <a:ln w="0"/>
              <a:solidFill>
                <a:schemeClr val="accent2">
                  <a:lumMod val="75000"/>
                </a:schemeClr>
              </a:solidFill>
              <a:effectLst>
                <a:outerShdw blurRad="38100" dist="19050" dir="2700000" algn="tl" rotWithShape="0">
                  <a:prstClr val="black">
                    <a:alpha val="40000"/>
                  </a:prstClr>
                </a:outerShdw>
              </a:effectLst>
              <a:uLnTx/>
              <a:uFillTx/>
              <a:latin typeface="Calibri Light" panose="020F0302020204030204"/>
              <a:ea typeface="+mn-ea"/>
              <a:cs typeface="+mn-cs"/>
            </a:endParaRPr>
          </a:p>
        </p:txBody>
      </p:sp>
      <p:pic>
        <p:nvPicPr>
          <p:cNvPr id="14" name="ma ry">
            <a:hlinkClick r:id="" action="ppaction://media"/>
            <a:extLst>
              <a:ext uri="{FF2B5EF4-FFF2-40B4-BE49-F238E27FC236}">
                <a16:creationId xmlns:a16="http://schemas.microsoft.com/office/drawing/2014/main" id="{83831762-F5CF-4C0F-BA6F-E56F1D48851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8601" y="5672717"/>
            <a:ext cx="785662" cy="785662"/>
          </a:xfrm>
          <a:prstGeom prst="rect">
            <a:avLst/>
          </a:prstGeom>
        </p:spPr>
      </p:pic>
    </p:spTree>
    <p:extLst>
      <p:ext uri="{BB962C8B-B14F-4D97-AF65-F5344CB8AC3E}">
        <p14:creationId xmlns:p14="http://schemas.microsoft.com/office/powerpoint/2010/main" val="369192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36E08-E07A-46BF-8896-8941A03B94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61" b="89761" l="5530" r="89862">
                        <a14:foregroundMark x1="51152" y1="7509" x2="70507" y2="5802"/>
                        <a14:foregroundMark x1="70507" y1="5802" x2="70968" y2="5802"/>
                        <a14:foregroundMark x1="74654" y1="76451" x2="9217" y2="76109"/>
                        <a14:foregroundMark x1="9217" y1="76109" x2="8295" y2="80546"/>
                        <a14:foregroundMark x1="5530" y1="83618" x2="7373" y2="78157"/>
                        <a14:foregroundMark x1="38710" y1="88055" x2="79263" y2="89761"/>
                        <a14:foregroundMark x1="70968" y1="37543" x2="54378" y2="44027"/>
                        <a14:foregroundMark x1="54378" y1="44027" x2="49309" y2="39932"/>
                      </a14:backgroundRemoval>
                    </a14:imgEffect>
                  </a14:imgLayer>
                </a14:imgProps>
              </a:ext>
            </a:extLst>
          </a:blip>
          <a:stretch>
            <a:fillRect/>
          </a:stretch>
        </p:blipFill>
        <p:spPr>
          <a:xfrm>
            <a:off x="12587352" y="4991100"/>
            <a:ext cx="3897521" cy="5114576"/>
          </a:xfrm>
          <a:prstGeom prst="rect">
            <a:avLst/>
          </a:prstGeom>
        </p:spPr>
      </p:pic>
      <p:sp>
        <p:nvSpPr>
          <p:cNvPr id="6" name="Freeform 2">
            <a:extLst>
              <a:ext uri="{FF2B5EF4-FFF2-40B4-BE49-F238E27FC236}">
                <a16:creationId xmlns:a16="http://schemas.microsoft.com/office/drawing/2014/main" id="{FF361B3E-DD8E-424C-AE3A-272AFF066455}"/>
              </a:ext>
            </a:extLst>
          </p:cNvPr>
          <p:cNvSpPr/>
          <p:nvPr/>
        </p:nvSpPr>
        <p:spPr>
          <a:xfrm>
            <a:off x="15697200" y="2057400"/>
            <a:ext cx="2590800" cy="8229600"/>
          </a:xfrm>
          <a:custGeom>
            <a:avLst/>
            <a:gdLst/>
            <a:ahLst/>
            <a:cxnLst/>
            <a:rect l="l" t="t" r="r" b="b"/>
            <a:pathLst>
              <a:path w="5279366" h="8229600">
                <a:moveTo>
                  <a:pt x="0" y="0"/>
                </a:moveTo>
                <a:lnTo>
                  <a:pt x="5279366" y="0"/>
                </a:lnTo>
                <a:lnTo>
                  <a:pt x="5279366" y="8229600"/>
                </a:lnTo>
                <a:lnTo>
                  <a:pt x="0" y="8229600"/>
                </a:lnTo>
                <a:lnTo>
                  <a:pt x="0" y="0"/>
                </a:lnTo>
                <a:close/>
              </a:path>
            </a:pathLst>
          </a:custGeom>
          <a:blipFill>
            <a:blip r:embed="rId6"/>
            <a:stretch>
              <a:fillRect/>
            </a:stretch>
          </a:blipFill>
        </p:spPr>
      </p:sp>
      <p:sp>
        <p:nvSpPr>
          <p:cNvPr id="7" name="Freeform 6">
            <a:extLst>
              <a:ext uri="{FF2B5EF4-FFF2-40B4-BE49-F238E27FC236}">
                <a16:creationId xmlns:a16="http://schemas.microsoft.com/office/drawing/2014/main" id="{FF3E9F32-AD47-49F2-A5F3-24B1801310CE}"/>
              </a:ext>
            </a:extLst>
          </p:cNvPr>
          <p:cNvSpPr/>
          <p:nvPr/>
        </p:nvSpPr>
        <p:spPr>
          <a:xfrm>
            <a:off x="-12700" y="-2247900"/>
            <a:ext cx="2289524" cy="5016500"/>
          </a:xfrm>
          <a:custGeom>
            <a:avLst/>
            <a:gdLst/>
            <a:ahLst/>
            <a:cxnLst/>
            <a:rect l="l" t="t" r="r" b="b"/>
            <a:pathLst>
              <a:path w="4407980" h="8229600">
                <a:moveTo>
                  <a:pt x="0" y="0"/>
                </a:moveTo>
                <a:lnTo>
                  <a:pt x="4407979" y="0"/>
                </a:lnTo>
                <a:lnTo>
                  <a:pt x="4407979" y="8229600"/>
                </a:lnTo>
                <a:lnTo>
                  <a:pt x="0" y="8229600"/>
                </a:lnTo>
                <a:lnTo>
                  <a:pt x="0" y="0"/>
                </a:lnTo>
                <a:close/>
              </a:path>
            </a:pathLst>
          </a:custGeom>
          <a:blipFill>
            <a:blip r:embed="rId7"/>
            <a:stretch>
              <a:fillRect/>
            </a:stretch>
          </a:blipFill>
        </p:spPr>
      </p:sp>
      <p:sp>
        <p:nvSpPr>
          <p:cNvPr id="8" name="Freeform 2">
            <a:extLst>
              <a:ext uri="{FF2B5EF4-FFF2-40B4-BE49-F238E27FC236}">
                <a16:creationId xmlns:a16="http://schemas.microsoft.com/office/drawing/2014/main" id="{884AFE79-DB92-47A0-9DED-C7B1AD8EC732}"/>
              </a:ext>
            </a:extLst>
          </p:cNvPr>
          <p:cNvSpPr/>
          <p:nvPr/>
        </p:nvSpPr>
        <p:spPr>
          <a:xfrm>
            <a:off x="5998072" y="9172712"/>
            <a:ext cx="6264624"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2DEFB497-6CDF-422E-9AF1-552D9F3D8D66}"/>
              </a:ext>
            </a:extLst>
          </p:cNvPr>
          <p:cNvSpPr/>
          <p:nvPr/>
        </p:nvSpPr>
        <p:spPr>
          <a:xfrm>
            <a:off x="12094072" y="9182100"/>
            <a:ext cx="6410136"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909BDD78-DD88-473A-BE61-D16C5D45D02C}"/>
              </a:ext>
            </a:extLst>
          </p:cNvPr>
          <p:cNvSpPr/>
          <p:nvPr/>
        </p:nvSpPr>
        <p:spPr>
          <a:xfrm>
            <a:off x="-168624" y="9172713"/>
            <a:ext cx="6264624" cy="1079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89438574-C6A1-45DB-A631-40854AFFF31E}"/>
              </a:ext>
            </a:extLst>
          </p:cNvPr>
          <p:cNvSpPr/>
          <p:nvPr/>
        </p:nvSpPr>
        <p:spPr>
          <a:xfrm>
            <a:off x="1676400" y="1028700"/>
            <a:ext cx="6428071" cy="584775"/>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3200" b="1">
                <a:ln w="0"/>
                <a:effectLst>
                  <a:outerShdw blurRad="38100" dist="19050" dir="2700000" algn="tl" rotWithShape="0">
                    <a:prstClr val="black">
                      <a:alpha val="40000"/>
                    </a:prstClr>
                  </a:outerShdw>
                </a:effectLst>
                <a:latin typeface="+mj-lt"/>
              </a:rPr>
              <a:t>b</a:t>
            </a:r>
            <a:r>
              <a:rPr kumimoji="0" lang="vi-VN" sz="3200" b="1" i="0" u="none" strike="noStrike" kern="1200" cap="none" spc="0" normalizeH="0" baseline="0" noProof="0">
                <a:ln w="0"/>
                <a:effectLst>
                  <a:outerShdw blurRad="38100" dist="19050" dir="2700000" algn="tl" rotWithShape="0">
                    <a:prstClr val="black">
                      <a:alpha val="40000"/>
                    </a:prstClr>
                  </a:outerShdw>
                </a:effectLst>
                <a:uLnTx/>
                <a:uFillTx/>
                <a:latin typeface="+mj-lt"/>
                <a:ea typeface="+mn-ea"/>
                <a:cs typeface="+mn-cs"/>
              </a:rPr>
              <a:t>) Kèn phím</a:t>
            </a:r>
            <a:endParaRPr kumimoji="0" lang="en-US" sz="3200" b="1" i="0" u="none" strike="noStrike" kern="1200" cap="none" spc="0" normalizeH="0" baseline="0" noProof="0">
              <a:ln w="0"/>
              <a:effectLst>
                <a:outerShdw blurRad="38100" dist="19050" dir="2700000" algn="tl" rotWithShape="0">
                  <a:prstClr val="black">
                    <a:alpha val="40000"/>
                  </a:prstClr>
                </a:outerShdw>
              </a:effectLst>
              <a:uLnTx/>
              <a:uFillTx/>
              <a:latin typeface="+mj-lt"/>
              <a:ea typeface="+mn-ea"/>
              <a:cs typeface="+mn-cs"/>
            </a:endParaRPr>
          </a:p>
        </p:txBody>
      </p:sp>
      <p:sp>
        <p:nvSpPr>
          <p:cNvPr id="12" name="Rectangle 11">
            <a:extLst>
              <a:ext uri="{FF2B5EF4-FFF2-40B4-BE49-F238E27FC236}">
                <a16:creationId xmlns:a16="http://schemas.microsoft.com/office/drawing/2014/main" id="{3E89E051-5963-4489-B3B1-2690A2AADF25}"/>
              </a:ext>
            </a:extLst>
          </p:cNvPr>
          <p:cNvSpPr/>
          <p:nvPr/>
        </p:nvSpPr>
        <p:spPr>
          <a:xfrm>
            <a:off x="2474439" y="2235775"/>
            <a:ext cx="7597430" cy="584775"/>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rPr>
              <a:t>Vị trí các nốt La, Si, Đô trên kèn phím</a:t>
            </a:r>
            <a:endParaRPr kumimoji="0" lang="en-US" sz="3200" i="0" u="none"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mj-lt"/>
              <a:ea typeface="+mn-ea"/>
              <a:cs typeface="+mn-cs"/>
            </a:endParaRPr>
          </a:p>
        </p:txBody>
      </p:sp>
      <p:pic>
        <p:nvPicPr>
          <p:cNvPr id="4" name="Picture 3">
            <a:extLst>
              <a:ext uri="{FF2B5EF4-FFF2-40B4-BE49-F238E27FC236}">
                <a16:creationId xmlns:a16="http://schemas.microsoft.com/office/drawing/2014/main" id="{02CBA2C0-4487-45CB-9880-92D77E466C05}"/>
              </a:ext>
            </a:extLst>
          </p:cNvPr>
          <p:cNvPicPr>
            <a:picLocks noChangeAspect="1"/>
          </p:cNvPicPr>
          <p:nvPr/>
        </p:nvPicPr>
        <p:blipFill>
          <a:blip r:embed="rId11"/>
          <a:stretch>
            <a:fillRect/>
          </a:stretch>
        </p:blipFill>
        <p:spPr>
          <a:xfrm>
            <a:off x="1821916" y="3390900"/>
            <a:ext cx="9734263" cy="2122002"/>
          </a:xfrm>
          <a:prstGeom prst="rect">
            <a:avLst/>
          </a:prstGeom>
        </p:spPr>
      </p:pic>
      <p:pic>
        <p:nvPicPr>
          <p:cNvPr id="5" name="la si do">
            <a:hlinkClick r:id="" action="ppaction://media"/>
            <a:extLst>
              <a:ext uri="{FF2B5EF4-FFF2-40B4-BE49-F238E27FC236}">
                <a16:creationId xmlns:a16="http://schemas.microsoft.com/office/drawing/2014/main" id="{1DF3799B-9D90-4CB6-857C-23C501E58C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76400" y="6083252"/>
            <a:ext cx="965248" cy="965248"/>
          </a:xfrm>
          <a:prstGeom prst="rect">
            <a:avLst/>
          </a:prstGeom>
        </p:spPr>
      </p:pic>
    </p:spTree>
    <p:extLst>
      <p:ext uri="{BB962C8B-B14F-4D97-AF65-F5344CB8AC3E}">
        <p14:creationId xmlns:p14="http://schemas.microsoft.com/office/powerpoint/2010/main" val="179179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自定义设计方案">
  <a:themeElements>
    <a:clrScheme name="自定义 541">
      <a:dk1>
        <a:sysClr val="windowText" lastClr="000000"/>
      </a:dk1>
      <a:lt1>
        <a:sysClr val="window" lastClr="FFFFFF"/>
      </a:lt1>
      <a:dk2>
        <a:srgbClr val="44546A"/>
      </a:dk2>
      <a:lt2>
        <a:srgbClr val="E7E6E6"/>
      </a:lt2>
      <a:accent1>
        <a:srgbClr val="FC5D04"/>
      </a:accent1>
      <a:accent2>
        <a:srgbClr val="92D050"/>
      </a:accent2>
      <a:accent3>
        <a:srgbClr val="FC5D04"/>
      </a:accent3>
      <a:accent4>
        <a:srgbClr val="92D050"/>
      </a:accent4>
      <a:accent5>
        <a:srgbClr val="FC5D04"/>
      </a:accent5>
      <a:accent6>
        <a:srgbClr val="92D050"/>
      </a:accent6>
      <a:hlink>
        <a:srgbClr val="FC5D04"/>
      </a:hlink>
      <a:folHlink>
        <a:srgbClr val="92D05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1718</TotalTime>
  <Words>349</Words>
  <Application>Microsoft Office PowerPoint</Application>
  <PresentationFormat>Custom</PresentationFormat>
  <Paragraphs>43</Paragraphs>
  <Slides>15</Slides>
  <Notes>3</Notes>
  <HiddenSlides>0</HiddenSlides>
  <MMClips>6</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15</vt:i4>
      </vt:variant>
    </vt:vector>
  </HeadingPairs>
  <TitlesOfParts>
    <vt:vector size="24" baseType="lpstr">
      <vt:lpstr>Calibri</vt:lpstr>
      <vt:lpstr>Times New Roman</vt:lpstr>
      <vt:lpstr>Calibri Light</vt:lpstr>
      <vt:lpstr>Aptos</vt:lpstr>
      <vt:lpstr>Arial</vt:lpstr>
      <vt:lpstr>2_Office Theme</vt:lpstr>
      <vt:lpstr>7_Office Theme</vt:lpstr>
      <vt:lpstr>Office 主题​​</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Lời chúc nhân dịp</dc:title>
  <cp:lastModifiedBy>Đinh Thị Thanh Mai</cp:lastModifiedBy>
  <cp:revision>77</cp:revision>
  <dcterms:created xsi:type="dcterms:W3CDTF">2006-08-16T00:00:00Z</dcterms:created>
  <dcterms:modified xsi:type="dcterms:W3CDTF">2025-04-03T13:18:43Z</dcterms:modified>
  <dc:identifier>DAFNYV3U0-c</dc:identifier>
</cp:coreProperties>
</file>