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85" r:id="rId4"/>
    <p:sldId id="274" r:id="rId5"/>
    <p:sldId id="272" r:id="rId6"/>
    <p:sldId id="273" r:id="rId7"/>
    <p:sldId id="277" r:id="rId8"/>
    <p:sldId id="278" r:id="rId9"/>
    <p:sldId id="279" r:id="rId10"/>
    <p:sldId id="291" r:id="rId11"/>
    <p:sldId id="275" r:id="rId12"/>
    <p:sldId id="280" r:id="rId13"/>
    <p:sldId id="281" r:id="rId14"/>
    <p:sldId id="282" r:id="rId15"/>
    <p:sldId id="286" r:id="rId16"/>
    <p:sldId id="283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  <a:srgbClr val="FFCC99"/>
    <a:srgbClr val="FF7C80"/>
    <a:srgbClr val="FF0066"/>
    <a:srgbClr val="99FFCC"/>
    <a:srgbClr val="CC99FF"/>
    <a:srgbClr val="3399FF"/>
    <a:srgbClr val="CC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D4C2-EBFD-6EEA-08D9-99A87B866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8002A-5BC7-3592-25B3-5C802303D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3B895-7A7E-D510-6FC5-48B241DD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FA9EC-EC2E-B7C3-9505-5BD6C8F9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A0E99-0CCB-BC40-0AA7-955EF70F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6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164A7-30DC-9905-E7D2-44BBB24A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B30F9-582E-EAB8-2AA4-FEA78D680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30AAD-60F9-06D1-B8F6-3CAF3E76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E9B23-1541-FE88-D23B-CA029941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6796E-8F69-A082-9F7D-C0A3BFEB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7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06BD44-279D-A67C-4B12-21E6D784E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0A1AB-70C9-940C-729A-249B7FF15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1058C-CA2C-F894-88AE-8AB3014DD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E49A9-FD2A-7E5A-3227-68CC8B32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A15E9-6947-C59F-E0DC-E55A0E5AC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0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B4E48-09BA-0176-CEC6-DFC440ED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5489B-852A-40AE-12D5-CE660F73C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51D85-9061-D75A-000E-81B5101F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EE8AD-1F80-BA08-8FB4-624DB8E5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CF5F9-CF89-3D68-3983-33DED1B7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8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2411-2975-91EC-94DC-AA7462A3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62BFB-DBC1-EDFA-A17E-9E929808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EFE08-03EA-C04B-377A-72708292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5F676-E69D-CD91-446A-DDEB0673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76869-B512-45AB-891A-987BFCA9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1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958B-7934-28EF-8B02-ABC69061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0E634-5E90-2C76-FB6B-7218987BB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29A67-7C17-3084-1A0F-04834CBC2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C7BDA-CE73-7880-6D32-2350F888A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DED9C-EAE0-D5EA-35DA-809D259F0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D55D-F832-A405-5909-67BA207F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5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F603-7D00-477A-3DDF-4CC166B9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34AC3-5EE7-46D2-A556-D0A30F93E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6C52C-B16B-68B4-D4DC-908D80C16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F337E-2388-CC75-5B51-7243C0B84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DAE7F-8E71-0211-F71A-7BC833257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30FC01-60F3-B703-A3F0-366E0B6D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EFA3E8-98FB-E77F-9931-C49BAEAA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AE51E2-7DB0-0027-F994-3F0C03BA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8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C5B4-5E92-9A3B-5DC5-BFEFA9B7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2EED3-532C-52E5-6D50-5C5CCBDD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11B2AF-3D25-AB41-B54D-F3CF0B0B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B7187-FD5B-DA02-6F32-C7F0DBAD6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7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85F78C-7560-1820-6635-C014BCCE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595B3-1FA1-E947-4284-66D83763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2E940-98D5-EF36-9BF2-3FCD9949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C647B0F-400E-8E8F-087E-26E4C7580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872" y="0"/>
            <a:ext cx="1263563" cy="12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9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32E8-A817-7983-92DD-6B109AED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DC062-5625-019F-C5F0-D42BB670C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58046-0294-C1B3-7505-4ABE6D17B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A9ED5-F380-8DDC-0524-39AA7BC5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D46D7-C9C5-8701-91EF-75C68AF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DD2C7-81A7-F8EF-8164-A06346FD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7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18B4-BF9B-7C4B-5F59-56985235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8C42E4-2710-3B76-D403-F8CA5A3F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C9DD7-0ECE-9C0C-4AC8-2A5453DC7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8AA3E-D60D-E089-64C4-EA2C280A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72F57-F4CC-0045-0681-69026DE0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D6D05-BC40-5413-8668-E313970B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0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6B6038-60AC-2995-A029-AB93E5CF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321C5-51D6-631E-D01E-78FB20EE8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B871A-4F35-F624-5E79-E01AECF5D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684C7-7F53-4D56-95A7-DFF450C6DF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9073D-FE8B-2D5C-73B1-A8A856B6D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F69DD-25E8-8FA4-D68A-121B1AA4D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7123-E356-49BE-A16E-9BE438827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93701E8-FCC4-05B1-642A-B64CF82E7E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163" y="0"/>
            <a:ext cx="1263563" cy="12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4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DF164-0600-32C0-D390-8F6BA8E88A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3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0C36DA7-3511-5806-5779-50AD46CE9D97}"/>
              </a:ext>
            </a:extLst>
          </p:cNvPr>
          <p:cNvSpPr/>
          <p:nvPr/>
        </p:nvSpPr>
        <p:spPr>
          <a:xfrm>
            <a:off x="2688781" y="210169"/>
            <a:ext cx="6909954" cy="44241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E5FB5-B0AE-85B1-ED19-A047513F8EBC}"/>
              </a:ext>
            </a:extLst>
          </p:cNvPr>
          <p:cNvSpPr txBox="1"/>
          <p:nvPr/>
        </p:nvSpPr>
        <p:spPr>
          <a:xfrm>
            <a:off x="2518614" y="259594"/>
            <a:ext cx="7442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Edwardian" panose="02040603050506020204" pitchFamily="18" charset="0"/>
              </a:rPr>
              <a:t>Thứ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ngày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tháng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năm</a:t>
            </a:r>
            <a:r>
              <a:rPr lang="en-US" sz="40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74798-3467-934A-4577-D19A938EB674}"/>
              </a:ext>
            </a:extLst>
          </p:cNvPr>
          <p:cNvSpPr txBox="1"/>
          <p:nvPr/>
        </p:nvSpPr>
        <p:spPr>
          <a:xfrm>
            <a:off x="2688781" y="842352"/>
            <a:ext cx="744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Hoạt động trải nghiệm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7C8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09395-391C-F075-B4EF-32397027C62D}"/>
              </a:ext>
            </a:extLst>
          </p:cNvPr>
          <p:cNvSpPr txBox="1"/>
          <p:nvPr/>
        </p:nvSpPr>
        <p:spPr>
          <a:xfrm>
            <a:off x="2518614" y="1754613"/>
            <a:ext cx="7427153" cy="158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C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H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Ủ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 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Đ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Ề 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8</a:t>
            </a: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:</a:t>
            </a:r>
          </a:p>
          <a:p>
            <a:pPr algn="ctr">
              <a:lnSpc>
                <a:spcPct val="80000"/>
              </a:lnSpc>
            </a:pPr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La Chic Pro Shad" panose="02000506090000020004" pitchFamily="2" charset="0"/>
              </a:rPr>
              <a:t> </a:t>
            </a:r>
            <a:r>
              <a:rPr lang="en-US" sz="60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Cuộc</a:t>
            </a:r>
            <a:r>
              <a:rPr lang="en-US" sz="60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6000" b="1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sống</a:t>
            </a:r>
            <a:r>
              <a:rPr lang="en-US" sz="6000" b="1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xanh</a:t>
            </a:r>
            <a:endParaRPr lang="en-US" sz="6000" b="1" dirty="0">
              <a:ln w="19050">
                <a:solidFill>
                  <a:srgbClr val="002060"/>
                </a:solidFill>
                <a:prstDash val="solid"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9E461-6D1E-4432-CC56-4ED14EE33CBD}"/>
              </a:ext>
            </a:extLst>
          </p:cNvPr>
          <p:cNvSpPr txBox="1"/>
          <p:nvPr/>
        </p:nvSpPr>
        <p:spPr>
          <a:xfrm>
            <a:off x="3598095" y="3308764"/>
            <a:ext cx="5268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>
                  <a:solidFill>
                    <a:srgbClr val="3399FF"/>
                  </a:solidFill>
                </a:ln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Tuần 29</a:t>
            </a:r>
            <a:endParaRPr lang="en-US" sz="7200" dirty="0">
              <a:ln>
                <a:solidFill>
                  <a:srgbClr val="3399FF"/>
                </a:solidFill>
              </a:ln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3F7ABE8-41C6-AF87-E359-D24CC90DE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380" y="3419931"/>
            <a:ext cx="3980292" cy="33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0C790D-CF68-C357-4E4D-39E50488BC67}"/>
              </a:ext>
            </a:extLst>
          </p:cNvPr>
          <p:cNvSpPr txBox="1"/>
          <p:nvPr/>
        </p:nvSpPr>
        <p:spPr>
          <a:xfrm>
            <a:off x="1285060" y="107987"/>
            <a:ext cx="96218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ln w="57150">
                  <a:solidFill>
                    <a:schemeClr val="bg1"/>
                  </a:solidFill>
                </a:ln>
                <a:latin typeface="#9Slide05 SVNClementine" panose="020F0502020204030203" pitchFamily="34" charset="0"/>
              </a:rPr>
              <a:t>Chúc mừng sinh nhật Tháng …</a:t>
            </a:r>
          </a:p>
          <a:p>
            <a:endParaRPr lang="en-US" sz="1800" dirty="0">
              <a:ln w="57150">
                <a:solidFill>
                  <a:schemeClr val="bg1"/>
                </a:solidFill>
              </a:ln>
              <a:latin typeface="UTM French Vanilla" panose="02040603050506020204" pitchFamily="18" charset="0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DB725FC-7C82-6914-C9BD-88D46E1EC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22" y="2779287"/>
            <a:ext cx="2597956" cy="3993343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B8B57C0-62CA-9AA6-64B4-50415DB119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28" y="3131733"/>
            <a:ext cx="3497045" cy="364089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4BD1FD7-7015-5173-4FE6-F6351D3061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91" y="3301687"/>
            <a:ext cx="3186317" cy="34709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35D4D8-D74A-D5E2-9B47-497621F6AF81}"/>
              </a:ext>
            </a:extLst>
          </p:cNvPr>
          <p:cNvSpPr txBox="1"/>
          <p:nvPr/>
        </p:nvSpPr>
        <p:spPr>
          <a:xfrm>
            <a:off x="812274" y="110928"/>
            <a:ext cx="1027722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Chúc mừng sinh nhật Tháng …</a:t>
            </a:r>
            <a:endParaRPr lang="en-US" sz="660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5450135-2263-5443-B63A-913A328E5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25" y="1714595"/>
            <a:ext cx="5923728" cy="5923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BD307C-BD31-45B1-B511-337EC653D264}"/>
              </a:ext>
            </a:extLst>
          </p:cNvPr>
          <p:cNvSpPr txBox="1"/>
          <p:nvPr/>
        </p:nvSpPr>
        <p:spPr>
          <a:xfrm>
            <a:off x="187772" y="3017574"/>
            <a:ext cx="413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n w="57150">
                <a:solidFill>
                  <a:schemeClr val="bg1"/>
                </a:solidFill>
              </a:ln>
              <a:latin typeface="UTM French Vanilla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C99B3-B79B-5048-6C31-F9BBA0A04EBE}"/>
              </a:ext>
            </a:extLst>
          </p:cNvPr>
          <p:cNvSpPr txBox="1"/>
          <p:nvPr/>
        </p:nvSpPr>
        <p:spPr>
          <a:xfrm>
            <a:off x="3983544" y="58453"/>
            <a:ext cx="3592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71600" algn="l"/>
              </a:tabLst>
            </a:pPr>
            <a:r>
              <a:rPr lang="en-US" sz="600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#9Slide05 Phobia" panose="02000506000000020003" pitchFamily="2" charset="0"/>
              </a:rPr>
              <a:t>Chủ đề Tuần 29</a:t>
            </a:r>
            <a:endParaRPr lang="en-US" sz="6000" dirty="0">
              <a:ln>
                <a:solidFill>
                  <a:srgbClr val="0070C0"/>
                </a:solidFill>
              </a:ln>
              <a:solidFill>
                <a:srgbClr val="7030A0"/>
              </a:solidFill>
              <a:latin typeface="#9Slide05 Phobia" panose="02000506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850F91-EAF5-EB05-391F-6022BD0A3D27}"/>
              </a:ext>
            </a:extLst>
          </p:cNvPr>
          <p:cNvSpPr txBox="1"/>
          <p:nvPr/>
        </p:nvSpPr>
        <p:spPr>
          <a:xfrm>
            <a:off x="1300044" y="875163"/>
            <a:ext cx="9362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Lập</a:t>
            </a:r>
            <a:r>
              <a:rPr lang="en-US" sz="6000" dirty="0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kế</a:t>
            </a:r>
            <a:r>
              <a:rPr lang="en-US" sz="6000" dirty="0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hoạch</a:t>
            </a:r>
            <a:r>
              <a:rPr lang="en-US" sz="6000" dirty="0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tuyên</a:t>
            </a:r>
            <a:r>
              <a:rPr lang="en-US" sz="6000" dirty="0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truyền</a:t>
            </a:r>
            <a:r>
              <a:rPr lang="en-US" sz="6000" dirty="0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phòng</a:t>
            </a:r>
            <a:r>
              <a:rPr lang="en-US" sz="6000" dirty="0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chống</a:t>
            </a:r>
            <a:r>
              <a:rPr lang="en-US" sz="6000" dirty="0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ô </a:t>
            </a:r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nhiễm</a:t>
            </a:r>
            <a:r>
              <a:rPr lang="en-US" sz="6000" dirty="0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môi</a:t>
            </a:r>
            <a:r>
              <a:rPr lang="en-US" sz="6000" dirty="0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ln w="19050">
                  <a:solidFill>
                    <a:srgbClr val="C00000"/>
                  </a:solidFill>
                </a:ln>
                <a:solidFill>
                  <a:schemeClr val="accent4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trường</a:t>
            </a:r>
            <a:endParaRPr lang="en-US" sz="6000" dirty="0">
              <a:ln w="19050">
                <a:solidFill>
                  <a:srgbClr val="C00000"/>
                </a:solidFill>
              </a:ln>
              <a:solidFill>
                <a:schemeClr val="accent4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8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948224-EC84-D45E-594F-9BE70016FF4E}"/>
              </a:ext>
            </a:extLst>
          </p:cNvPr>
          <p:cNvSpPr txBox="1"/>
          <p:nvPr/>
        </p:nvSpPr>
        <p:spPr>
          <a:xfrm>
            <a:off x="1559130" y="1192409"/>
            <a:ext cx="6705600" cy="2860358"/>
          </a:xfrm>
          <a:prstGeom prst="roundRect">
            <a:avLst/>
          </a:prstGeom>
          <a:solidFill>
            <a:srgbClr val="CCECFF"/>
          </a:solidFill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5400"/>
              <a:t>Các việc cần làm để phòng chống ô nhiễm môi trường là gì?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EC5B829-1A70-68CF-8AB3-1D4C68D8C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1" y="749376"/>
            <a:ext cx="1417469" cy="136517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50EDEAC-1DA3-8498-24BB-BD96CEC73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25" y="2179136"/>
            <a:ext cx="3168362" cy="43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AB1663-1FD4-5DE7-6230-65B308415A4B}"/>
              </a:ext>
            </a:extLst>
          </p:cNvPr>
          <p:cNvSpPr txBox="1"/>
          <p:nvPr/>
        </p:nvSpPr>
        <p:spPr>
          <a:xfrm>
            <a:off x="316057" y="0"/>
            <a:ext cx="115598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err="1">
                <a:ln>
                  <a:solidFill>
                    <a:srgbClr val="FFCC99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Cùng</a:t>
            </a:r>
            <a:r>
              <a:rPr lang="en-US" sz="11500" b="1">
                <a:ln>
                  <a:solidFill>
                    <a:srgbClr val="FFCC99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chia sẻ trước lớp</a:t>
            </a:r>
            <a:endParaRPr lang="en-US" sz="11500" b="1" dirty="0">
              <a:ln>
                <a:solidFill>
                  <a:srgbClr val="FFCC99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rench Vanilla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2FA899-5721-7A3F-399F-D96B4864B56D}"/>
              </a:ext>
            </a:extLst>
          </p:cNvPr>
          <p:cNvGrpSpPr/>
          <p:nvPr/>
        </p:nvGrpSpPr>
        <p:grpSpPr>
          <a:xfrm>
            <a:off x="3339032" y="2840329"/>
            <a:ext cx="5513934" cy="3040646"/>
            <a:chOff x="422031" y="145808"/>
            <a:chExt cx="3493478" cy="1797786"/>
          </a:xfrm>
        </p:grpSpPr>
        <p:pic>
          <p:nvPicPr>
            <p:cNvPr id="8" name="Picture 7" descr="Shape, rectangle&#10;&#10;Description automatically generated">
              <a:extLst>
                <a:ext uri="{FF2B5EF4-FFF2-40B4-BE49-F238E27FC236}">
                  <a16:creationId xmlns:a16="http://schemas.microsoft.com/office/drawing/2014/main" id="{47507E65-1694-F5D6-0344-0A1C672DD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31" y="145808"/>
              <a:ext cx="3493478" cy="17977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ACCB96-20C1-01F1-9A60-1C7068516B73}"/>
                </a:ext>
              </a:extLst>
            </p:cNvPr>
            <p:cNvSpPr txBox="1"/>
            <p:nvPr/>
          </p:nvSpPr>
          <p:spPr>
            <a:xfrm>
              <a:off x="773723" y="321426"/>
              <a:ext cx="27197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400" dirty="0">
                <a:solidFill>
                  <a:schemeClr val="bg1"/>
                </a:solidFill>
                <a:latin typeface="#9Slide05 SVNClementine" panose="020F0502020204030203" pitchFamily="34" charset="0"/>
              </a:endParaRPr>
            </a:p>
          </p:txBody>
        </p:sp>
      </p:grpSp>
      <p:pic>
        <p:nvPicPr>
          <p:cNvPr id="3" name="Picture 2" descr="Kids Cartoon Images - Free Download on Freepik">
            <a:extLst>
              <a:ext uri="{FF2B5EF4-FFF2-40B4-BE49-F238E27FC236}">
                <a16:creationId xmlns:a16="http://schemas.microsoft.com/office/drawing/2014/main" id="{BD0FF950-EBC6-1C7D-8AE8-D29C3DD4F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444" y1="28291" x2="44167" y2="32613"/>
                        <a14:foregroundMark x1="57500" y1="25344" x2="62778" y2="35363"/>
                        <a14:foregroundMark x1="50278" y1="31631" x2="49444" y2="45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46" y="2587636"/>
            <a:ext cx="3121303" cy="44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Premium Vector | Happy cute kid boy with thumb up sign">
            <a:extLst>
              <a:ext uri="{FF2B5EF4-FFF2-40B4-BE49-F238E27FC236}">
                <a16:creationId xmlns:a16="http://schemas.microsoft.com/office/drawing/2014/main" id="{B290D7F2-6F23-2AB8-8857-F75C5A42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07" b="89936" l="9904" r="89936">
                        <a14:foregroundMark x1="47125" y1="8307" x2="47125" y2="8307"/>
                        <a14:foregroundMark x1="45687" y1="21406" x2="50799" y2="34824"/>
                        <a14:foregroundMark x1="58307" y1="23642" x2="57188" y2="34345"/>
                        <a14:foregroundMark x1="45208" y1="28594" x2="46166" y2="29553"/>
                        <a14:foregroundMark x1="42492" y1="24920" x2="47604" y2="31629"/>
                        <a14:foregroundMark x1="52716" y1="27636" x2="55751" y2="34345"/>
                        <a14:foregroundMark x1="42492" y1="26997" x2="46805" y2="31629"/>
                        <a14:foregroundMark x1="46645" y1="86741" x2="45847" y2="88019"/>
                        <a14:foregroundMark x1="43770" y1="89457" x2="48083" y2="85783"/>
                        <a14:foregroundMark x1="41214" y1="88978" x2="44089" y2="86581"/>
                        <a14:foregroundMark x1="60703" y1="85783" x2="63099" y2="88818"/>
                        <a14:foregroundMark x1="59744" y1="86262" x2="59744" y2="86262"/>
                        <a14:foregroundMark x1="64696" y1="86741" x2="66454" y2="89457"/>
                        <a14:foregroundMark x1="61342" y1="63259" x2="61342" y2="63259"/>
                        <a14:foregroundMark x1="61821" y1="62780" x2="61502" y2="64537"/>
                        <a14:backgroundMark x1="42492" y1="53994" x2="42492" y2="53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5646" y="2789162"/>
            <a:ext cx="4117341" cy="4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F69C73-8EB3-D84A-DC7A-67CB16160EDA}"/>
              </a:ext>
            </a:extLst>
          </p:cNvPr>
          <p:cNvSpPr txBox="1"/>
          <p:nvPr/>
        </p:nvSpPr>
        <p:spPr>
          <a:xfrm>
            <a:off x="3154413" y="3504948"/>
            <a:ext cx="5886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anose="02040603050506020204" pitchFamily="18" charset="0"/>
                <a:cs typeface="Calibri" panose="020F0502020204030204" pitchFamily="34" charset="0"/>
              </a:rPr>
              <a:t>Các bạn khác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uepuntozero" panose="02040603050506020204" pitchFamily="18" charset="0"/>
                <a:cs typeface="Calibri" panose="020F0502020204030204" pitchFamily="34" charset="0"/>
              </a:rPr>
              <a:t>lắng nghe – góp ý - bổ sung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85185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3DDD31-4FA8-46CD-1CBE-7A0E15AB93CF}"/>
              </a:ext>
            </a:extLst>
          </p:cNvPr>
          <p:cNvSpPr/>
          <p:nvPr/>
        </p:nvSpPr>
        <p:spPr>
          <a:xfrm>
            <a:off x="709611" y="1306286"/>
            <a:ext cx="10772775" cy="5527120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8F47C-3DF6-EE79-B14D-73890A27F1F5}"/>
              </a:ext>
            </a:extLst>
          </p:cNvPr>
          <p:cNvSpPr txBox="1"/>
          <p:nvPr/>
        </p:nvSpPr>
        <p:spPr>
          <a:xfrm>
            <a:off x="1114035" y="1974278"/>
            <a:ext cx="10001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KẾ HOẠCH TUYÊN TRUYỀN 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CÁC HOẠT ĐỘNG PHÒNG CHỐNG Ô NHIỄM MÔI TRƯỜNG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160CD-7BAE-25DE-F814-BCC312E0A0D4}"/>
              </a:ext>
            </a:extLst>
          </p:cNvPr>
          <p:cNvSpPr txBox="1"/>
          <p:nvPr/>
        </p:nvSpPr>
        <p:spPr>
          <a:xfrm>
            <a:off x="1047359" y="3176336"/>
            <a:ext cx="102822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Trường</a:t>
            </a:r>
            <a:r>
              <a:rPr lang="en-US" sz="2800" b="1" dirty="0"/>
              <a:t>: </a:t>
            </a:r>
            <a:r>
              <a:rPr lang="en-US" sz="2800" dirty="0" err="1"/>
              <a:t>Tiểu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……				</a:t>
            </a:r>
            <a:r>
              <a:rPr lang="en-US" sz="2800" b="1" dirty="0" err="1"/>
              <a:t>Lớp</a:t>
            </a:r>
            <a:r>
              <a:rPr lang="en-US" sz="2800" b="1" dirty="0"/>
              <a:t>:</a:t>
            </a:r>
            <a:r>
              <a:rPr lang="en-US" sz="2800" dirty="0"/>
              <a:t> 3</a:t>
            </a:r>
          </a:p>
          <a:p>
            <a:pPr marL="342900" indent="-342900">
              <a:buAutoNum type="arabicPeriod"/>
            </a:pPr>
            <a:r>
              <a:rPr lang="en-US" sz="2800" b="1" dirty="0" err="1"/>
              <a:t>Mục</a:t>
            </a:r>
            <a:r>
              <a:rPr lang="en-US" sz="2800" b="1" dirty="0"/>
              <a:t> </a:t>
            </a:r>
            <a:r>
              <a:rPr lang="en-US" sz="2800" b="1" dirty="0" err="1"/>
              <a:t>tiêu</a:t>
            </a:r>
            <a:r>
              <a:rPr lang="en-US" sz="2800" b="1" dirty="0"/>
              <a:t>: </a:t>
            </a:r>
            <a:r>
              <a:rPr lang="en-US" sz="2800" dirty="0" err="1"/>
              <a:t>Tuyên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góp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nâng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ý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chống</a:t>
            </a:r>
            <a:r>
              <a:rPr lang="en-US" sz="2800" dirty="0"/>
              <a:t> ô </a:t>
            </a:r>
            <a:r>
              <a:rPr lang="en-US" sz="2800" dirty="0" err="1"/>
              <a:t>nhiễm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  <a:p>
            <a:pPr marL="342900" indent="-342900">
              <a:buAutoNum type="arabicPeriod"/>
            </a:pPr>
            <a:r>
              <a:rPr lang="en-US" sz="2800" b="1" dirty="0" err="1"/>
              <a:t>Phụ</a:t>
            </a:r>
            <a:r>
              <a:rPr lang="en-US" sz="2800" b="1" dirty="0"/>
              <a:t> </a:t>
            </a:r>
            <a:r>
              <a:rPr lang="en-US" sz="2800" b="1" dirty="0" err="1"/>
              <a:t>trách</a:t>
            </a:r>
            <a:r>
              <a:rPr lang="en-US" sz="2800" b="1" dirty="0"/>
              <a:t> </a:t>
            </a:r>
            <a:r>
              <a:rPr lang="en-US" sz="2800" b="1" dirty="0" err="1"/>
              <a:t>chính</a:t>
            </a:r>
            <a:r>
              <a:rPr lang="en-US" sz="2800" b="1" dirty="0"/>
              <a:t>: </a:t>
            </a:r>
            <a:r>
              <a:rPr lang="en-US" sz="2800" dirty="0"/>
              <a:t>….</a:t>
            </a:r>
          </a:p>
          <a:p>
            <a:pPr marL="342900" indent="-342900">
              <a:buAutoNum type="arabicPeriod"/>
            </a:pP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: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3</a:t>
            </a:r>
          </a:p>
          <a:p>
            <a:pPr marL="342900" indent="-342900">
              <a:buAutoNum type="arabicPeriod"/>
            </a:pPr>
            <a:r>
              <a:rPr lang="en-US" sz="2800" b="1" dirty="0" err="1"/>
              <a:t>Thời</a:t>
            </a:r>
            <a:r>
              <a:rPr lang="en-US" sz="2800" b="1" dirty="0"/>
              <a:t> </a:t>
            </a:r>
            <a:r>
              <a:rPr lang="en-US" sz="2800" b="1" dirty="0" err="1"/>
              <a:t>gian</a:t>
            </a:r>
            <a:r>
              <a:rPr lang="en-US" sz="2800" b="1" dirty="0"/>
              <a:t>: </a:t>
            </a:r>
            <a:r>
              <a:rPr lang="en-US" sz="2800" dirty="0"/>
              <a:t>2 </a:t>
            </a:r>
            <a:r>
              <a:rPr lang="en-US" sz="2800" dirty="0" err="1"/>
              <a:t>tuần</a:t>
            </a:r>
            <a:r>
              <a:rPr lang="en-US" sz="2800" dirty="0"/>
              <a:t>,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…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…</a:t>
            </a:r>
          </a:p>
          <a:p>
            <a:pPr marL="342900" indent="-342900">
              <a:buAutoNum type="arabicPeriod"/>
            </a:pP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tượng</a:t>
            </a:r>
            <a:r>
              <a:rPr lang="en-US" sz="2800" b="1" dirty="0"/>
              <a:t>: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  <a:p>
            <a:pPr marL="342900" indent="-342900">
              <a:buAutoNum type="arabicPeriod"/>
            </a:pPr>
            <a:r>
              <a:rPr lang="en-US" sz="2800" b="1" dirty="0" err="1"/>
              <a:t>Kế</a:t>
            </a:r>
            <a:r>
              <a:rPr lang="en-US" sz="2800" b="1" dirty="0"/>
              <a:t> </a:t>
            </a:r>
            <a:r>
              <a:rPr lang="en-US" sz="2800" b="1" dirty="0" err="1"/>
              <a:t>hoạch</a:t>
            </a:r>
            <a:r>
              <a:rPr lang="en-US" sz="2800" b="1" dirty="0"/>
              <a:t> </a:t>
            </a:r>
            <a:r>
              <a:rPr lang="en-US" sz="2800" b="1" dirty="0" err="1"/>
              <a:t>cụ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:</a:t>
            </a:r>
            <a:r>
              <a:rPr lang="en-US" sz="2800" dirty="0"/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AB1663-1FD4-5DE7-6230-65B308415A4B}"/>
              </a:ext>
            </a:extLst>
          </p:cNvPr>
          <p:cNvSpPr txBox="1"/>
          <p:nvPr/>
        </p:nvSpPr>
        <p:spPr>
          <a:xfrm>
            <a:off x="1114035" y="1538689"/>
            <a:ext cx="1847851" cy="850360"/>
          </a:xfrm>
          <a:prstGeom prst="round2SameRect">
            <a:avLst>
              <a:gd name="adj1" fmla="val 48374"/>
              <a:gd name="adj2" fmla="val 4264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4800" b="1" dirty="0">
              <a:ln>
                <a:solidFill>
                  <a:srgbClr val="FFCC99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ACB744-18E1-1ACA-23D7-FD4ACC9834FB}"/>
              </a:ext>
            </a:extLst>
          </p:cNvPr>
          <p:cNvSpPr txBox="1"/>
          <p:nvPr/>
        </p:nvSpPr>
        <p:spPr>
          <a:xfrm>
            <a:off x="1366447" y="1538689"/>
            <a:ext cx="13430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n>
                  <a:solidFill>
                    <a:srgbClr val="FFCC99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Gợi</a:t>
            </a:r>
            <a:r>
              <a:rPr lang="en-US" sz="4400" b="1" dirty="0">
                <a:ln>
                  <a:solidFill>
                    <a:srgbClr val="FFCC99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ý: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D96779-A97A-45C5-E207-A114E982B24D}"/>
              </a:ext>
            </a:extLst>
          </p:cNvPr>
          <p:cNvSpPr txBox="1"/>
          <p:nvPr/>
        </p:nvSpPr>
        <p:spPr>
          <a:xfrm>
            <a:off x="421478" y="24594"/>
            <a:ext cx="11349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/>
              <a:t>1. Thảo luận và lập kế hoạch tuyên truyền các hoạt động phòng chống ô nhiễm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32707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3.7037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F5F8B5AD-19AD-0CD8-7529-A09DC4B9A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672596"/>
              </p:ext>
            </p:extLst>
          </p:nvPr>
        </p:nvGraphicFramePr>
        <p:xfrm>
          <a:off x="350043" y="952592"/>
          <a:ext cx="11491914" cy="49528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98383">
                  <a:extLst>
                    <a:ext uri="{9D8B030D-6E8A-4147-A177-3AD203B41FA5}">
                      <a16:colId xmlns:a16="http://schemas.microsoft.com/office/drawing/2014/main" val="2316453261"/>
                    </a:ext>
                  </a:extLst>
                </a:gridCol>
                <a:gridCol w="2298383">
                  <a:extLst>
                    <a:ext uri="{9D8B030D-6E8A-4147-A177-3AD203B41FA5}">
                      <a16:colId xmlns:a16="http://schemas.microsoft.com/office/drawing/2014/main" val="592811142"/>
                    </a:ext>
                  </a:extLst>
                </a:gridCol>
                <a:gridCol w="2572187">
                  <a:extLst>
                    <a:ext uri="{9D8B030D-6E8A-4147-A177-3AD203B41FA5}">
                      <a16:colId xmlns:a16="http://schemas.microsoft.com/office/drawing/2014/main" val="2356783786"/>
                    </a:ext>
                  </a:extLst>
                </a:gridCol>
                <a:gridCol w="1933311">
                  <a:extLst>
                    <a:ext uri="{9D8B030D-6E8A-4147-A177-3AD203B41FA5}">
                      <a16:colId xmlns:a16="http://schemas.microsoft.com/office/drawing/2014/main" val="717071522"/>
                    </a:ext>
                  </a:extLst>
                </a:gridCol>
                <a:gridCol w="2389650">
                  <a:extLst>
                    <a:ext uri="{9D8B030D-6E8A-4147-A177-3AD203B41FA5}">
                      <a16:colId xmlns:a16="http://schemas.microsoft.com/office/drawing/2014/main" val="127759691"/>
                    </a:ext>
                  </a:extLst>
                </a:gridCol>
              </a:tblGrid>
              <a:tr h="11048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Nội</a:t>
                      </a:r>
                      <a:r>
                        <a:rPr lang="en-US" sz="2800" dirty="0"/>
                        <a:t> dung </a:t>
                      </a:r>
                      <a:r>
                        <a:rPr lang="en-US" sz="2800" dirty="0" err="1"/>
                        <a:t>công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việc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Người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phụ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trách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Người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thực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hiện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Thời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thực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hiện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045331"/>
                  </a:ext>
                </a:extLst>
              </a:tr>
              <a:tr h="11048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Viết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truyền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điệp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Nguyễn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Văn</a:t>
                      </a:r>
                      <a:r>
                        <a:rPr lang="en-US" sz="2800" dirty="0"/>
                        <a:t> 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Tổ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Giờ ra chơi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902648"/>
                  </a:ext>
                </a:extLst>
              </a:tr>
              <a:tr h="1104808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Vẽ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treo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áp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phích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Lê </a:t>
                      </a:r>
                      <a:r>
                        <a:rPr lang="en-US" sz="2800" dirty="0" err="1"/>
                        <a:t>Văn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Nghĩa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Tổ</a:t>
                      </a:r>
                      <a:r>
                        <a:rPr lang="en-US" sz="2800" dirty="0"/>
                        <a:t> 2, </a:t>
                      </a:r>
                      <a:r>
                        <a:rPr lang="en-US" sz="2800" dirty="0" err="1"/>
                        <a:t>Tổ</a:t>
                      </a:r>
                      <a:r>
                        <a:rPr lang="en-US" sz="2800" dirty="0"/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Tx/>
                        <a:buChar char="-"/>
                      </a:pPr>
                      <a:r>
                        <a:rPr lang="en-US" sz="2800" dirty="0" err="1"/>
                        <a:t>Giờ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chơi</a:t>
                      </a:r>
                      <a:endParaRPr lang="en-US" sz="2800" dirty="0"/>
                    </a:p>
                    <a:p>
                      <a:pPr marL="457200" indent="-457200" algn="l">
                        <a:buFontTx/>
                        <a:buChar char="-"/>
                      </a:pPr>
                      <a:r>
                        <a:rPr lang="en-US" sz="2800" dirty="0" err="1"/>
                        <a:t>Giờ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sinh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lớp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114730"/>
                  </a:ext>
                </a:extLst>
              </a:tr>
              <a:tr h="1104808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Làm và phát tờ rơi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Đỗ Lan 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Tổ</a:t>
                      </a:r>
                      <a:r>
                        <a:rPr lang="en-US" sz="2800" dirty="0"/>
                        <a:t>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Tx/>
                        <a:buChar char="-"/>
                      </a:pPr>
                      <a:r>
                        <a:rPr lang="en-US" sz="2800" dirty="0" err="1"/>
                        <a:t>Giờ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chơi</a:t>
                      </a:r>
                      <a:endParaRPr lang="en-US" sz="2800" dirty="0"/>
                    </a:p>
                    <a:p>
                      <a:pPr marL="457200" indent="-457200" algn="l">
                        <a:buFontTx/>
                        <a:buChar char="-"/>
                      </a:pPr>
                      <a:r>
                        <a:rPr lang="en-US" sz="2800" dirty="0" err="1"/>
                        <a:t>Giờ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sinh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lớp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256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77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EF05F6-A75A-A952-0294-3127427C1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7" y="1465409"/>
            <a:ext cx="4109279" cy="5273728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DCA00E7E-E916-DE2D-B379-A25F050295DA}"/>
              </a:ext>
            </a:extLst>
          </p:cNvPr>
          <p:cNvSpPr/>
          <p:nvPr/>
        </p:nvSpPr>
        <p:spPr>
          <a:xfrm>
            <a:off x="5366040" y="1424174"/>
            <a:ext cx="4696691" cy="2192481"/>
          </a:xfrm>
          <a:custGeom>
            <a:avLst/>
            <a:gdLst>
              <a:gd name="connsiteX0" fmla="*/ 0 w 4696691"/>
              <a:gd name="connsiteY0" fmla="*/ 365421 h 2192481"/>
              <a:gd name="connsiteX1" fmla="*/ 365421 w 4696691"/>
              <a:gd name="connsiteY1" fmla="*/ 0 h 2192481"/>
              <a:gd name="connsiteX2" fmla="*/ 782782 w 4696691"/>
              <a:gd name="connsiteY2" fmla="*/ 0 h 2192481"/>
              <a:gd name="connsiteX3" fmla="*/ 782782 w 4696691"/>
              <a:gd name="connsiteY3" fmla="*/ 0 h 2192481"/>
              <a:gd name="connsiteX4" fmla="*/ 1369869 w 4696691"/>
              <a:gd name="connsiteY4" fmla="*/ 0 h 2192481"/>
              <a:gd name="connsiteX5" fmla="*/ 1956955 w 4696691"/>
              <a:gd name="connsiteY5" fmla="*/ 0 h 2192481"/>
              <a:gd name="connsiteX6" fmla="*/ 2479304 w 4696691"/>
              <a:gd name="connsiteY6" fmla="*/ 0 h 2192481"/>
              <a:gd name="connsiteX7" fmla="*/ 3096626 w 4696691"/>
              <a:gd name="connsiteY7" fmla="*/ 0 h 2192481"/>
              <a:gd name="connsiteX8" fmla="*/ 3618976 w 4696691"/>
              <a:gd name="connsiteY8" fmla="*/ 0 h 2192481"/>
              <a:gd name="connsiteX9" fmla="*/ 4331270 w 4696691"/>
              <a:gd name="connsiteY9" fmla="*/ 0 h 2192481"/>
              <a:gd name="connsiteX10" fmla="*/ 4696691 w 4696691"/>
              <a:gd name="connsiteY10" fmla="*/ 365421 h 2192481"/>
              <a:gd name="connsiteX11" fmla="*/ 4696691 w 4696691"/>
              <a:gd name="connsiteY11" fmla="*/ 813049 h 2192481"/>
              <a:gd name="connsiteX12" fmla="*/ 4696691 w 4696691"/>
              <a:gd name="connsiteY12" fmla="*/ 1278947 h 2192481"/>
              <a:gd name="connsiteX13" fmla="*/ 4696691 w 4696691"/>
              <a:gd name="connsiteY13" fmla="*/ 1278947 h 2192481"/>
              <a:gd name="connsiteX14" fmla="*/ 4696691 w 4696691"/>
              <a:gd name="connsiteY14" fmla="*/ 1827068 h 2192481"/>
              <a:gd name="connsiteX15" fmla="*/ 4696691 w 4696691"/>
              <a:gd name="connsiteY15" fmla="*/ 1827060 h 2192481"/>
              <a:gd name="connsiteX16" fmla="*/ 4331270 w 4696691"/>
              <a:gd name="connsiteY16" fmla="*/ 2192481 h 2192481"/>
              <a:gd name="connsiteX17" fmla="*/ 3808921 w 4696691"/>
              <a:gd name="connsiteY17" fmla="*/ 2192481 h 2192481"/>
              <a:gd name="connsiteX18" fmla="*/ 3191599 w 4696691"/>
              <a:gd name="connsiteY18" fmla="*/ 2192481 h 2192481"/>
              <a:gd name="connsiteX19" fmla="*/ 2598020 w 4696691"/>
              <a:gd name="connsiteY19" fmla="*/ 2192481 h 2192481"/>
              <a:gd name="connsiteX20" fmla="*/ 1956955 w 4696691"/>
              <a:gd name="connsiteY20" fmla="*/ 2192481 h 2192481"/>
              <a:gd name="connsiteX21" fmla="*/ 1369869 w 4696691"/>
              <a:gd name="connsiteY21" fmla="*/ 2192481 h 2192481"/>
              <a:gd name="connsiteX22" fmla="*/ 782782 w 4696691"/>
              <a:gd name="connsiteY22" fmla="*/ 2192481 h 2192481"/>
              <a:gd name="connsiteX23" fmla="*/ 782782 w 4696691"/>
              <a:gd name="connsiteY23" fmla="*/ 2192481 h 2192481"/>
              <a:gd name="connsiteX24" fmla="*/ 365421 w 4696691"/>
              <a:gd name="connsiteY24" fmla="*/ 2192481 h 2192481"/>
              <a:gd name="connsiteX25" fmla="*/ 0 w 4696691"/>
              <a:gd name="connsiteY25" fmla="*/ 1827060 h 2192481"/>
              <a:gd name="connsiteX26" fmla="*/ 0 w 4696691"/>
              <a:gd name="connsiteY26" fmla="*/ 1827068 h 2192481"/>
              <a:gd name="connsiteX27" fmla="*/ -440713 w 4696691"/>
              <a:gd name="connsiteY27" fmla="*/ 1808111 h 2192481"/>
              <a:gd name="connsiteX28" fmla="*/ -864144 w 4696691"/>
              <a:gd name="connsiteY28" fmla="*/ 1789898 h 2192481"/>
              <a:gd name="connsiteX29" fmla="*/ -414789 w 4696691"/>
              <a:gd name="connsiteY29" fmla="*/ 1524203 h 2192481"/>
              <a:gd name="connsiteX30" fmla="*/ 0 w 4696691"/>
              <a:gd name="connsiteY30" fmla="*/ 1278947 h 2192481"/>
              <a:gd name="connsiteX31" fmla="*/ 0 w 4696691"/>
              <a:gd name="connsiteY31" fmla="*/ 803913 h 2192481"/>
              <a:gd name="connsiteX32" fmla="*/ 0 w 4696691"/>
              <a:gd name="connsiteY32" fmla="*/ 365421 h 219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96691" h="2192481" fill="none" extrusionOk="0">
                <a:moveTo>
                  <a:pt x="0" y="365421"/>
                </a:moveTo>
                <a:cubicBezTo>
                  <a:pt x="-9008" y="143203"/>
                  <a:pt x="175661" y="24093"/>
                  <a:pt x="365421" y="0"/>
                </a:cubicBezTo>
                <a:cubicBezTo>
                  <a:pt x="479146" y="-19807"/>
                  <a:pt x="663762" y="29118"/>
                  <a:pt x="782782" y="0"/>
                </a:cubicBezTo>
                <a:lnTo>
                  <a:pt x="782782" y="0"/>
                </a:lnTo>
                <a:cubicBezTo>
                  <a:pt x="1047494" y="-8895"/>
                  <a:pt x="1231530" y="18592"/>
                  <a:pt x="1369869" y="0"/>
                </a:cubicBezTo>
                <a:cubicBezTo>
                  <a:pt x="1508208" y="-18592"/>
                  <a:pt x="1734544" y="52960"/>
                  <a:pt x="1956955" y="0"/>
                </a:cubicBezTo>
                <a:cubicBezTo>
                  <a:pt x="2069078" y="-2253"/>
                  <a:pt x="2245194" y="60252"/>
                  <a:pt x="2479304" y="0"/>
                </a:cubicBezTo>
                <a:cubicBezTo>
                  <a:pt x="2713414" y="-60252"/>
                  <a:pt x="2848908" y="33951"/>
                  <a:pt x="3096626" y="0"/>
                </a:cubicBezTo>
                <a:cubicBezTo>
                  <a:pt x="3344344" y="-33951"/>
                  <a:pt x="3414966" y="47613"/>
                  <a:pt x="3618976" y="0"/>
                </a:cubicBezTo>
                <a:cubicBezTo>
                  <a:pt x="3822986" y="-47613"/>
                  <a:pt x="4038199" y="16155"/>
                  <a:pt x="4331270" y="0"/>
                </a:cubicBezTo>
                <a:cubicBezTo>
                  <a:pt x="4566089" y="-32841"/>
                  <a:pt x="4753188" y="153417"/>
                  <a:pt x="4696691" y="365421"/>
                </a:cubicBezTo>
                <a:cubicBezTo>
                  <a:pt x="4700805" y="542753"/>
                  <a:pt x="4655020" y="678851"/>
                  <a:pt x="4696691" y="813049"/>
                </a:cubicBezTo>
                <a:cubicBezTo>
                  <a:pt x="4738362" y="947247"/>
                  <a:pt x="4683323" y="1165228"/>
                  <a:pt x="4696691" y="1278947"/>
                </a:cubicBezTo>
                <a:lnTo>
                  <a:pt x="4696691" y="1278947"/>
                </a:lnTo>
                <a:cubicBezTo>
                  <a:pt x="4713301" y="1532174"/>
                  <a:pt x="4690268" y="1706981"/>
                  <a:pt x="4696691" y="1827068"/>
                </a:cubicBezTo>
                <a:lnTo>
                  <a:pt x="4696691" y="1827060"/>
                </a:lnTo>
                <a:cubicBezTo>
                  <a:pt x="4742759" y="2060744"/>
                  <a:pt x="4542996" y="2198272"/>
                  <a:pt x="4331270" y="2192481"/>
                </a:cubicBezTo>
                <a:cubicBezTo>
                  <a:pt x="4163575" y="2237315"/>
                  <a:pt x="3979147" y="2168256"/>
                  <a:pt x="3808921" y="2192481"/>
                </a:cubicBezTo>
                <a:cubicBezTo>
                  <a:pt x="3638695" y="2216706"/>
                  <a:pt x="3338442" y="2181544"/>
                  <a:pt x="3191599" y="2192481"/>
                </a:cubicBezTo>
                <a:cubicBezTo>
                  <a:pt x="3044756" y="2203418"/>
                  <a:pt x="2737057" y="2190469"/>
                  <a:pt x="2598020" y="2192481"/>
                </a:cubicBezTo>
                <a:cubicBezTo>
                  <a:pt x="2458983" y="2194493"/>
                  <a:pt x="2198135" y="2125720"/>
                  <a:pt x="1956955" y="2192481"/>
                </a:cubicBezTo>
                <a:cubicBezTo>
                  <a:pt x="1691646" y="2203983"/>
                  <a:pt x="1628484" y="2138841"/>
                  <a:pt x="1369869" y="2192481"/>
                </a:cubicBezTo>
                <a:cubicBezTo>
                  <a:pt x="1111254" y="2246121"/>
                  <a:pt x="1016042" y="2187279"/>
                  <a:pt x="782782" y="2192481"/>
                </a:cubicBezTo>
                <a:lnTo>
                  <a:pt x="782782" y="2192481"/>
                </a:lnTo>
                <a:cubicBezTo>
                  <a:pt x="666011" y="2232592"/>
                  <a:pt x="537552" y="2160868"/>
                  <a:pt x="365421" y="2192481"/>
                </a:cubicBezTo>
                <a:cubicBezTo>
                  <a:pt x="123183" y="2153302"/>
                  <a:pt x="15375" y="2039740"/>
                  <a:pt x="0" y="1827060"/>
                </a:cubicBezTo>
                <a:lnTo>
                  <a:pt x="0" y="1827068"/>
                </a:lnTo>
                <a:cubicBezTo>
                  <a:pt x="-102569" y="1862475"/>
                  <a:pt x="-320363" y="1763365"/>
                  <a:pt x="-440713" y="1808111"/>
                </a:cubicBezTo>
                <a:cubicBezTo>
                  <a:pt x="-561063" y="1852857"/>
                  <a:pt x="-725515" y="1783132"/>
                  <a:pt x="-864144" y="1789898"/>
                </a:cubicBezTo>
                <a:cubicBezTo>
                  <a:pt x="-753388" y="1682714"/>
                  <a:pt x="-520549" y="1628037"/>
                  <a:pt x="-414789" y="1524203"/>
                </a:cubicBezTo>
                <a:cubicBezTo>
                  <a:pt x="-309029" y="1420369"/>
                  <a:pt x="-83059" y="1343065"/>
                  <a:pt x="0" y="1278947"/>
                </a:cubicBezTo>
                <a:cubicBezTo>
                  <a:pt x="-23626" y="1079536"/>
                  <a:pt x="19886" y="985275"/>
                  <a:pt x="0" y="803913"/>
                </a:cubicBezTo>
                <a:cubicBezTo>
                  <a:pt x="-19886" y="622551"/>
                  <a:pt x="41180" y="534820"/>
                  <a:pt x="0" y="365421"/>
                </a:cubicBezTo>
                <a:close/>
              </a:path>
              <a:path w="4696691" h="2192481" stroke="0" extrusionOk="0">
                <a:moveTo>
                  <a:pt x="0" y="365421"/>
                </a:moveTo>
                <a:cubicBezTo>
                  <a:pt x="12518" y="184923"/>
                  <a:pt x="105547" y="4919"/>
                  <a:pt x="365421" y="0"/>
                </a:cubicBezTo>
                <a:cubicBezTo>
                  <a:pt x="551015" y="-9839"/>
                  <a:pt x="613906" y="44584"/>
                  <a:pt x="782782" y="0"/>
                </a:cubicBezTo>
                <a:lnTo>
                  <a:pt x="782782" y="0"/>
                </a:lnTo>
                <a:cubicBezTo>
                  <a:pt x="1055746" y="-68010"/>
                  <a:pt x="1116109" y="65105"/>
                  <a:pt x="1358127" y="0"/>
                </a:cubicBezTo>
                <a:cubicBezTo>
                  <a:pt x="1600145" y="-65105"/>
                  <a:pt x="1812935" y="47928"/>
                  <a:pt x="1956955" y="0"/>
                </a:cubicBezTo>
                <a:cubicBezTo>
                  <a:pt x="2218307" y="-30998"/>
                  <a:pt x="2364726" y="31936"/>
                  <a:pt x="2526791" y="0"/>
                </a:cubicBezTo>
                <a:cubicBezTo>
                  <a:pt x="2688856" y="-31936"/>
                  <a:pt x="2892471" y="32614"/>
                  <a:pt x="3072883" y="0"/>
                </a:cubicBezTo>
                <a:cubicBezTo>
                  <a:pt x="3253295" y="-32614"/>
                  <a:pt x="3396995" y="28987"/>
                  <a:pt x="3595232" y="0"/>
                </a:cubicBezTo>
                <a:cubicBezTo>
                  <a:pt x="3793469" y="-28987"/>
                  <a:pt x="4145890" y="75435"/>
                  <a:pt x="4331270" y="0"/>
                </a:cubicBezTo>
                <a:cubicBezTo>
                  <a:pt x="4547185" y="-10593"/>
                  <a:pt x="4713774" y="219103"/>
                  <a:pt x="4696691" y="365421"/>
                </a:cubicBezTo>
                <a:cubicBezTo>
                  <a:pt x="4718452" y="585574"/>
                  <a:pt x="4665743" y="591802"/>
                  <a:pt x="4696691" y="813049"/>
                </a:cubicBezTo>
                <a:cubicBezTo>
                  <a:pt x="4727639" y="1034296"/>
                  <a:pt x="4688178" y="1140335"/>
                  <a:pt x="4696691" y="1278947"/>
                </a:cubicBezTo>
                <a:lnTo>
                  <a:pt x="4696691" y="1278947"/>
                </a:lnTo>
                <a:cubicBezTo>
                  <a:pt x="4761593" y="1458806"/>
                  <a:pt x="4674600" y="1556848"/>
                  <a:pt x="4696691" y="1827068"/>
                </a:cubicBezTo>
                <a:lnTo>
                  <a:pt x="4696691" y="1827060"/>
                </a:lnTo>
                <a:cubicBezTo>
                  <a:pt x="4704936" y="2029809"/>
                  <a:pt x="4556173" y="2211060"/>
                  <a:pt x="4331270" y="2192481"/>
                </a:cubicBezTo>
                <a:cubicBezTo>
                  <a:pt x="4146708" y="2235540"/>
                  <a:pt x="3926118" y="2166969"/>
                  <a:pt x="3713948" y="2192481"/>
                </a:cubicBezTo>
                <a:cubicBezTo>
                  <a:pt x="3501778" y="2217993"/>
                  <a:pt x="3243310" y="2121433"/>
                  <a:pt x="3072883" y="2192481"/>
                </a:cubicBezTo>
                <a:cubicBezTo>
                  <a:pt x="2902456" y="2263529"/>
                  <a:pt x="2387027" y="2100574"/>
                  <a:pt x="1956955" y="2192481"/>
                </a:cubicBezTo>
                <a:cubicBezTo>
                  <a:pt x="1840988" y="2204071"/>
                  <a:pt x="1547512" y="2146318"/>
                  <a:pt x="1393352" y="2192481"/>
                </a:cubicBezTo>
                <a:cubicBezTo>
                  <a:pt x="1239192" y="2238644"/>
                  <a:pt x="1019776" y="2154493"/>
                  <a:pt x="782782" y="2192481"/>
                </a:cubicBezTo>
                <a:lnTo>
                  <a:pt x="782782" y="2192481"/>
                </a:lnTo>
                <a:cubicBezTo>
                  <a:pt x="583738" y="2216085"/>
                  <a:pt x="548855" y="2191525"/>
                  <a:pt x="365421" y="2192481"/>
                </a:cubicBezTo>
                <a:cubicBezTo>
                  <a:pt x="133638" y="2163275"/>
                  <a:pt x="-1179" y="2054825"/>
                  <a:pt x="0" y="1827060"/>
                </a:cubicBezTo>
                <a:lnTo>
                  <a:pt x="0" y="1827068"/>
                </a:lnTo>
                <a:cubicBezTo>
                  <a:pt x="-122942" y="1846755"/>
                  <a:pt x="-345951" y="1795368"/>
                  <a:pt x="-449355" y="1807740"/>
                </a:cubicBezTo>
                <a:cubicBezTo>
                  <a:pt x="-552759" y="1820112"/>
                  <a:pt x="-714409" y="1772550"/>
                  <a:pt x="-864144" y="1789898"/>
                </a:cubicBezTo>
                <a:cubicBezTo>
                  <a:pt x="-734691" y="1696204"/>
                  <a:pt x="-631876" y="1703773"/>
                  <a:pt x="-449355" y="1544642"/>
                </a:cubicBezTo>
                <a:cubicBezTo>
                  <a:pt x="-266834" y="1385511"/>
                  <a:pt x="-160713" y="1423921"/>
                  <a:pt x="0" y="1278947"/>
                </a:cubicBezTo>
                <a:cubicBezTo>
                  <a:pt x="-173" y="1096775"/>
                  <a:pt x="43310" y="926465"/>
                  <a:pt x="0" y="831319"/>
                </a:cubicBezTo>
                <a:cubicBezTo>
                  <a:pt x="-43310" y="736173"/>
                  <a:pt x="49156" y="505980"/>
                  <a:pt x="0" y="365421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013640065">
                  <a:prstGeom prst="wedgeRoundRectCallout">
                    <a:avLst>
                      <a:gd name="adj1" fmla="val -68399"/>
                      <a:gd name="adj2" fmla="val 31638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</a:rPr>
              <a:t>2. </a:t>
            </a:r>
            <a:r>
              <a:rPr lang="en-US" sz="3600" b="1" dirty="0" err="1">
                <a:solidFill>
                  <a:srgbClr val="002060"/>
                </a:solidFill>
              </a:rPr>
              <a:t>Thực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việc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theo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kế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hoạch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đã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lập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97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07661FC-9E32-F742-4304-D7143B7B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4373" y="84564"/>
            <a:ext cx="5417127" cy="6337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2DDC6F-8736-A0D7-7F86-339D57975991}"/>
              </a:ext>
            </a:extLst>
          </p:cNvPr>
          <p:cNvSpPr txBox="1"/>
          <p:nvPr/>
        </p:nvSpPr>
        <p:spPr>
          <a:xfrm>
            <a:off x="897805" y="276603"/>
            <a:ext cx="11294195" cy="167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Tạm</a:t>
            </a:r>
            <a:r>
              <a:rPr lang="en-US" sz="8000" dirty="0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biệt</a:t>
            </a:r>
            <a:r>
              <a:rPr lang="en-US" sz="8000" dirty="0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và</a:t>
            </a:r>
            <a:r>
              <a:rPr lang="en-US" sz="8000" dirty="0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hẹn</a:t>
            </a:r>
            <a:r>
              <a:rPr lang="en-US" sz="8000" dirty="0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gặp</a:t>
            </a:r>
            <a:r>
              <a:rPr lang="en-US" sz="8000" dirty="0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rgbClr val="0070C0"/>
                  </a:solidFill>
                </a:ln>
                <a:solidFill>
                  <a:srgbClr val="FFC000"/>
                </a:solidFill>
                <a:latin typeface="SVN-Hole Hearted" panose="020B0A06020104020203" pitchFamily="34" charset="0"/>
              </a:rPr>
              <a:t>lại</a:t>
            </a:r>
            <a:endParaRPr lang="en-US" sz="8000" dirty="0">
              <a:ln w="28575">
                <a:solidFill>
                  <a:srgbClr val="0070C0"/>
                </a:solidFill>
              </a:ln>
              <a:solidFill>
                <a:srgbClr val="FFC000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CE1F08F-C045-2790-4B40-B92CF78DD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098" y="2922931"/>
            <a:ext cx="1994936" cy="365846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7455710-D089-8968-3E3F-D2FDE17C1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3474" y="3040406"/>
            <a:ext cx="2419784" cy="374089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DAD1A47-CBC1-814F-38B4-A0959C8AC1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3258" y="2698582"/>
            <a:ext cx="2315198" cy="37229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BFBF7AE-677B-1C54-3300-B59028C150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23837" y="2139188"/>
            <a:ext cx="2315198" cy="45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0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61A61-8748-4666-F2A1-9B429B592853}"/>
              </a:ext>
            </a:extLst>
          </p:cNvPr>
          <p:cNvSpPr/>
          <p:nvPr/>
        </p:nvSpPr>
        <p:spPr>
          <a:xfrm>
            <a:off x="893618" y="644236"/>
            <a:ext cx="10754591" cy="556952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>
              <a:lnSpc>
                <a:spcPct val="120000"/>
              </a:lnSpc>
              <a:buNone/>
            </a:pPr>
            <a:r>
              <a:rPr lang="en-US" sz="3200">
                <a:solidFill>
                  <a:schemeClr val="tx1"/>
                </a:solidFill>
                <a:cs typeface="Times New Roman" panose="02020603050405020304" pitchFamily="18" charset="0"/>
              </a:rPr>
              <a:t>Nhận biết được vẻ đẹp của cảnh quan thiên nhiên ở địa phương.</a:t>
            </a:r>
          </a:p>
          <a:p>
            <a:pPr algn="just"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Tuyên truyền với bạn bè, người thân về việc bảo vệ vẻ đẹp của cảnh quan thiên nhiên ở địa phương.</a:t>
            </a:r>
          </a:p>
          <a:p>
            <a:pPr algn="just"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cs typeface="Times New Roman" panose="02020603050405020304" pitchFamily="18" charset="0"/>
              </a:rPr>
              <a:t>Nhận biết được những biểu hiện của ô nhiễm môi trường.</a:t>
            </a:r>
          </a:p>
          <a:p>
            <a:pPr algn="just"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Xác định được các nguyên nhân và tác hại gây ô nhiễm môi trường.</a:t>
            </a:r>
            <a:endParaRPr lang="en-US" sz="320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 hiện các hoạt động để phòng chống ô nhiễm môi trường phù hợp với lứa tuổi.</a:t>
            </a:r>
            <a:endParaRPr lang="en-US" sz="32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54B4C31E-C4BB-397F-F8C6-90C1120DC263}"/>
              </a:ext>
            </a:extLst>
          </p:cNvPr>
          <p:cNvSpPr/>
          <p:nvPr/>
        </p:nvSpPr>
        <p:spPr>
          <a:xfrm>
            <a:off x="4808393" y="103910"/>
            <a:ext cx="3403278" cy="644236"/>
          </a:xfrm>
          <a:prstGeom prst="doubleWave">
            <a:avLst>
              <a:gd name="adj1" fmla="val 6250"/>
              <a:gd name="adj2" fmla="val -1351"/>
            </a:avLst>
          </a:prstGeom>
          <a:ln w="38100">
            <a:solidFill>
              <a:srgbClr val="CC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28575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Mục</a:t>
            </a:r>
            <a:r>
              <a:rPr lang="en-US" sz="6000" dirty="0">
                <a:ln w="28575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6000" dirty="0" err="1">
                <a:ln w="28575">
                  <a:solidFill>
                    <a:srgbClr val="0070C0"/>
                  </a:solidFill>
                </a:ln>
                <a:solidFill>
                  <a:srgbClr val="FFFF00"/>
                </a:solidFill>
                <a:latin typeface="#9Slide05 SVNClementine" panose="020F0502020204030203" pitchFamily="34" charset="0"/>
              </a:rPr>
              <a:t>tiêu</a:t>
            </a:r>
            <a:endParaRPr lang="en-US" sz="6000" dirty="0">
              <a:ln w="28575">
                <a:solidFill>
                  <a:srgbClr val="0070C0"/>
                </a:solidFill>
              </a:ln>
              <a:solidFill>
                <a:srgbClr val="FFFF00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257C520-1384-FFD3-0DBE-D3AF22958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877586"/>
            <a:ext cx="532170" cy="52492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2053395-A257-AC2B-4CA0-714098B452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2053694"/>
            <a:ext cx="532170" cy="52492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7A2117-CA38-80B8-F659-4C835C50B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3166538"/>
            <a:ext cx="532170" cy="52492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E9367CF-C846-3953-0BA5-50BC4E869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3839425"/>
            <a:ext cx="532170" cy="52492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71BF27A-B05F-1FE2-E993-BD80E1919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0077"/>
          <a:stretch/>
        </p:blipFill>
        <p:spPr>
          <a:xfrm>
            <a:off x="627533" y="4904672"/>
            <a:ext cx="532170" cy="52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31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CF247A-618A-490A-DFC0-B8A04A51B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" y="1584272"/>
            <a:ext cx="4109279" cy="5273728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D4055746-E4B8-DDED-F38A-5460B858CB4F}"/>
              </a:ext>
            </a:extLst>
          </p:cNvPr>
          <p:cNvSpPr/>
          <p:nvPr/>
        </p:nvSpPr>
        <p:spPr>
          <a:xfrm>
            <a:off x="4228285" y="412376"/>
            <a:ext cx="5973550" cy="2259106"/>
          </a:xfrm>
          <a:prstGeom prst="round2DiagRect">
            <a:avLst>
              <a:gd name="adj1" fmla="val 38492"/>
              <a:gd name="adj2" fmla="val 0"/>
            </a:avLst>
          </a:prstGeom>
          <a:solidFill>
            <a:srgbClr val="CCE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2"/>
                </a:solidFill>
                <a:latin typeface="#9Slide05 SVNClementine" panose="020F0502020204030203" pitchFamily="34" charset="0"/>
              </a:rPr>
              <a:t>Sinh hoạt lớp</a:t>
            </a:r>
          </a:p>
        </p:txBody>
      </p:sp>
    </p:spTree>
    <p:extLst>
      <p:ext uri="{BB962C8B-B14F-4D97-AF65-F5344CB8AC3E}">
        <p14:creationId xmlns:p14="http://schemas.microsoft.com/office/powerpoint/2010/main" val="8497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82F1F-CF68-5DDA-4A07-B62B6390C69F}"/>
              </a:ext>
            </a:extLst>
          </p:cNvPr>
          <p:cNvSpPr txBox="1"/>
          <p:nvPr/>
        </p:nvSpPr>
        <p:spPr>
          <a:xfrm>
            <a:off x="351158" y="909063"/>
            <a:ext cx="7449995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#9Slide05 SVNClementine" panose="020F0502020204030203" pitchFamily="34" charset="0"/>
              </a:rPr>
              <a:t>Phần nhận xét của Giáo viên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F7C80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2DADBB3-4489-B951-F2F6-6F19EA314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80" y="1868530"/>
            <a:ext cx="3432058" cy="4717473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FCDBF86E-17CC-6B9E-1278-EFD38F43B61A}"/>
              </a:ext>
            </a:extLst>
          </p:cNvPr>
          <p:cNvSpPr/>
          <p:nvPr/>
        </p:nvSpPr>
        <p:spPr>
          <a:xfrm>
            <a:off x="227511" y="1698813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3176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48DE40-8A1E-7CC5-BD24-0687225C1551}"/>
              </a:ext>
            </a:extLst>
          </p:cNvPr>
          <p:cNvSpPr/>
          <p:nvPr/>
        </p:nvSpPr>
        <p:spPr>
          <a:xfrm>
            <a:off x="3343835" y="1877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#9Slide05 SVNClementine" panose="020F0502020204030203" pitchFamily="34" charset="0"/>
              </a:rPr>
              <a:t>Phần làm việc của ban cán sự lớp</a:t>
            </a:r>
            <a:endParaRPr lang="en-US" sz="5400" dirty="0">
              <a:latin typeface="#9Slide05 SVNClementine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532A5-9397-2F9C-A506-48361C8AC740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Kids Cartoon Images - Free Download on Freepik">
            <a:extLst>
              <a:ext uri="{FF2B5EF4-FFF2-40B4-BE49-F238E27FC236}">
                <a16:creationId xmlns:a16="http://schemas.microsoft.com/office/drawing/2014/main" id="{320A8B19-F6F1-AE7C-6CE7-9928BB67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444" y1="28291" x2="44167" y2="32613"/>
                        <a14:foregroundMark x1="57500" y1="25344" x2="62778" y2="35363"/>
                        <a14:foregroundMark x1="50278" y1="31631" x2="49444" y2="45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23" y="2659857"/>
            <a:ext cx="3121303" cy="44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C965E3-6DBD-CCB9-5B39-278BF278CFC1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trưởng báo cáo kết quả học tập của lớp trong tuần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8" name="Picture 10" descr="Premium Vector | Happy cute kid boy with thumb up sign">
            <a:extLst>
              <a:ext uri="{FF2B5EF4-FFF2-40B4-BE49-F238E27FC236}">
                <a16:creationId xmlns:a16="http://schemas.microsoft.com/office/drawing/2014/main" id="{3B09922C-D540-E212-9F07-6FC0F05A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7" b="89936" l="9904" r="89936">
                        <a14:foregroundMark x1="47125" y1="8307" x2="47125" y2="8307"/>
                        <a14:foregroundMark x1="45687" y1="21406" x2="50799" y2="34824"/>
                        <a14:foregroundMark x1="58307" y1="23642" x2="57188" y2="34345"/>
                        <a14:foregroundMark x1="45208" y1="28594" x2="46166" y2="29553"/>
                        <a14:foregroundMark x1="42492" y1="24920" x2="47604" y2="31629"/>
                        <a14:foregroundMark x1="52716" y1="27636" x2="55751" y2="34345"/>
                        <a14:foregroundMark x1="42492" y1="26997" x2="46805" y2="31629"/>
                        <a14:foregroundMark x1="46645" y1="86741" x2="45847" y2="88019"/>
                        <a14:foregroundMark x1="43770" y1="89457" x2="48083" y2="85783"/>
                        <a14:foregroundMark x1="41214" y1="88978" x2="44089" y2="86581"/>
                        <a14:foregroundMark x1="60703" y1="85783" x2="63099" y2="88818"/>
                        <a14:foregroundMark x1="59744" y1="86262" x2="59744" y2="86262"/>
                        <a14:foregroundMark x1="64696" y1="86741" x2="66454" y2="89457"/>
                        <a14:foregroundMark x1="61342" y1="63259" x2="61342" y2="63259"/>
                        <a14:foregroundMark x1="61821" y1="62780" x2="61502" y2="64537"/>
                        <a14:backgroundMark x1="42492" y1="53994" x2="42492" y2="53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1969" y="2883472"/>
            <a:ext cx="4117341" cy="4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4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A0A8F05-B5C9-4D50-FF92-71172695F7B3}"/>
              </a:ext>
            </a:extLst>
          </p:cNvPr>
          <p:cNvSpPr txBox="1"/>
          <p:nvPr/>
        </p:nvSpPr>
        <p:spPr>
          <a:xfrm>
            <a:off x="351158" y="909063"/>
            <a:ext cx="7449995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#9Slide05 SVNClementine" panose="020F0502020204030203" pitchFamily="34" charset="0"/>
              </a:rPr>
              <a:t>Phần nhận xét của Giáo viên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F7C80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A7975B1-B1F7-C0B4-B55E-DCC3C404D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80" y="1868530"/>
            <a:ext cx="3432058" cy="4717473"/>
          </a:xfrm>
          <a:prstGeom prst="rect">
            <a:avLst/>
          </a:prstGeom>
        </p:spPr>
      </p:pic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BB1B1BD-AF12-B9BA-3618-5AFA44687D11}"/>
              </a:ext>
            </a:extLst>
          </p:cNvPr>
          <p:cNvSpPr/>
          <p:nvPr/>
        </p:nvSpPr>
        <p:spPr>
          <a:xfrm>
            <a:off x="227511" y="1698813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</a:rPr>
              <a:t>….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D4AF5F-CCEA-FFCE-348F-7A56D54EB8BF}"/>
              </a:ext>
            </a:extLst>
          </p:cNvPr>
          <p:cNvSpPr txBox="1"/>
          <p:nvPr/>
        </p:nvSpPr>
        <p:spPr>
          <a:xfrm>
            <a:off x="578661" y="1801906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Ưu điểm:</a:t>
            </a:r>
          </a:p>
        </p:txBody>
      </p:sp>
    </p:spTree>
    <p:extLst>
      <p:ext uri="{BB962C8B-B14F-4D97-AF65-F5344CB8AC3E}">
        <p14:creationId xmlns:p14="http://schemas.microsoft.com/office/powerpoint/2010/main" val="6615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50EDEAC-1DA3-8498-24BB-BD96CEC73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422" y="2958393"/>
            <a:ext cx="2757070" cy="3789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44DBB-F70D-6E65-854D-307D9706B1C6}"/>
              </a:ext>
            </a:extLst>
          </p:cNvPr>
          <p:cNvSpPr txBox="1"/>
          <p:nvPr/>
        </p:nvSpPr>
        <p:spPr>
          <a:xfrm>
            <a:off x="351158" y="909063"/>
            <a:ext cx="7449995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#9Slide05 SVNClementine" panose="020F0502020204030203" pitchFamily="34" charset="0"/>
              </a:rPr>
              <a:t>Phần nhận xét của Giáo viên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F7C8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8AF6B06-3089-00E3-226A-2548D7D997BA}"/>
              </a:ext>
            </a:extLst>
          </p:cNvPr>
          <p:cNvSpPr/>
          <p:nvPr/>
        </p:nvSpPr>
        <p:spPr>
          <a:xfrm>
            <a:off x="227511" y="1698813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</a:rPr>
              <a:t>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6F04E-2C01-340A-AA54-E16D6D90B527}"/>
              </a:ext>
            </a:extLst>
          </p:cNvPr>
          <p:cNvSpPr txBox="1"/>
          <p:nvPr/>
        </p:nvSpPr>
        <p:spPr>
          <a:xfrm>
            <a:off x="578661" y="1801906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Hạn chế:</a:t>
            </a:r>
          </a:p>
        </p:txBody>
      </p:sp>
    </p:spTree>
    <p:extLst>
      <p:ext uri="{BB962C8B-B14F-4D97-AF65-F5344CB8AC3E}">
        <p14:creationId xmlns:p14="http://schemas.microsoft.com/office/powerpoint/2010/main" val="21374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690D8D-7C34-A7EA-C545-F98A1D9CEB3C}"/>
              </a:ext>
            </a:extLst>
          </p:cNvPr>
          <p:cNvSpPr/>
          <p:nvPr/>
        </p:nvSpPr>
        <p:spPr>
          <a:xfrm>
            <a:off x="3377710" y="251011"/>
            <a:ext cx="4948518" cy="1220591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#9Slide05 SVNClementine" panose="020F0502020204030203" pitchFamily="34" charset="0"/>
              </a:rPr>
              <a:t>Góc tuyên dương</a:t>
            </a:r>
            <a:endParaRPr lang="en-US" sz="5400" dirty="0">
              <a:latin typeface="#9Slide05 SVNClementine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D9F91-1F3A-0E9B-85E6-126B073C1B27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SVN-Kitten" pitchFamily="50" charset="0"/>
              </a:rPr>
              <a:t>Thần đồng Toán học</a:t>
            </a:r>
            <a:endParaRPr lang="en-US" sz="4267" dirty="0">
              <a:solidFill>
                <a:srgbClr val="FF0000"/>
              </a:solidFill>
              <a:latin typeface="SVN-Kitten" pitchFamily="50" charset="0"/>
            </a:endParaRPr>
          </a:p>
        </p:txBody>
      </p:sp>
      <p:pic>
        <p:nvPicPr>
          <p:cNvPr id="5" name="Picture 2" descr="Kids Cartoon Images - Free Download on Freepik">
            <a:extLst>
              <a:ext uri="{FF2B5EF4-FFF2-40B4-BE49-F238E27FC236}">
                <a16:creationId xmlns:a16="http://schemas.microsoft.com/office/drawing/2014/main" id="{CD283E92-A5AF-274F-1A23-974C6E508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444" y1="28291" x2="44167" y2="32613"/>
                        <a14:foregroundMark x1="57500" y1="25344" x2="62778" y2="35363"/>
                        <a14:foregroundMark x1="50278" y1="31631" x2="49444" y2="45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23" y="2659857"/>
            <a:ext cx="3121303" cy="44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B91B1D-8293-BA8C-F79E-77074D2AE5D0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SVN-Kitten" pitchFamily="50" charset="0"/>
              </a:rPr>
              <a:t>Nhà văn</a:t>
            </a:r>
          </a:p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SVN-Kitten" pitchFamily="50" charset="0"/>
              </a:rPr>
              <a:t> đại tài</a:t>
            </a:r>
            <a:endParaRPr lang="en-US" sz="4267" dirty="0">
              <a:solidFill>
                <a:srgbClr val="FF0000"/>
              </a:solidFill>
              <a:latin typeface="SVN-Kitten" pitchFamily="50" charset="0"/>
            </a:endParaRPr>
          </a:p>
        </p:txBody>
      </p:sp>
      <p:pic>
        <p:nvPicPr>
          <p:cNvPr id="6" name="Picture 10" descr="Premium Vector | Happy cute kid boy with thumb up sign">
            <a:extLst>
              <a:ext uri="{FF2B5EF4-FFF2-40B4-BE49-F238E27FC236}">
                <a16:creationId xmlns:a16="http://schemas.microsoft.com/office/drawing/2014/main" id="{6EE41637-3BC3-9344-40B0-84C2678E5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7" b="89936" l="9904" r="89936">
                        <a14:foregroundMark x1="47125" y1="8307" x2="47125" y2="8307"/>
                        <a14:foregroundMark x1="45687" y1="21406" x2="50799" y2="34824"/>
                        <a14:foregroundMark x1="58307" y1="23642" x2="57188" y2="34345"/>
                        <a14:foregroundMark x1="45208" y1="28594" x2="46166" y2="29553"/>
                        <a14:foregroundMark x1="42492" y1="24920" x2="47604" y2="31629"/>
                        <a14:foregroundMark x1="52716" y1="27636" x2="55751" y2="34345"/>
                        <a14:foregroundMark x1="42492" y1="26997" x2="46805" y2="31629"/>
                        <a14:foregroundMark x1="46645" y1="86741" x2="45847" y2="88019"/>
                        <a14:foregroundMark x1="43770" y1="89457" x2="48083" y2="85783"/>
                        <a14:foregroundMark x1="41214" y1="88978" x2="44089" y2="86581"/>
                        <a14:foregroundMark x1="60703" y1="85783" x2="63099" y2="88818"/>
                        <a14:foregroundMark x1="59744" y1="86262" x2="59744" y2="86262"/>
                        <a14:foregroundMark x1="64696" y1="86741" x2="66454" y2="89457"/>
                        <a14:foregroundMark x1="61342" y1="63259" x2="61342" y2="63259"/>
                        <a14:foregroundMark x1="61821" y1="62780" x2="61502" y2="64537"/>
                        <a14:backgroundMark x1="42492" y1="53994" x2="42492" y2="53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1969" y="2883472"/>
            <a:ext cx="4117341" cy="4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6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AB1663-1FD4-5DE7-6230-65B308415A4B}"/>
              </a:ext>
            </a:extLst>
          </p:cNvPr>
          <p:cNvSpPr txBox="1"/>
          <p:nvPr/>
        </p:nvSpPr>
        <p:spPr>
          <a:xfrm>
            <a:off x="943535" y="287814"/>
            <a:ext cx="10304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>
                  <a:solidFill>
                    <a:srgbClr val="FFCC99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Phương hướng hoạt động Tuần…</a:t>
            </a:r>
            <a:endParaRPr lang="en-US" sz="7200" b="1" dirty="0">
              <a:ln>
                <a:solidFill>
                  <a:srgbClr val="FFCC99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Beachwood Sans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6A0378-B161-110E-B582-B6EF91D407CA}"/>
              </a:ext>
            </a:extLst>
          </p:cNvPr>
          <p:cNvSpPr/>
          <p:nvPr/>
        </p:nvSpPr>
        <p:spPr>
          <a:xfrm>
            <a:off x="2792507" y="1550895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B1007-F927-0385-EF22-60A77569E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0" y="3191056"/>
            <a:ext cx="2857276" cy="36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3.7037E-7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7150">
          <a:solidFill>
            <a:srgbClr val="FF0000"/>
          </a:solidFill>
        </a:ln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445</Words>
  <Application>Microsoft Office PowerPoint</Application>
  <PresentationFormat>Widescreen</PresentationFormat>
  <Paragraphs>71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#9Slide05 Phobia</vt:lpstr>
      <vt:lpstr>#9Slide05 SVNClementine</vt:lpstr>
      <vt:lpstr>#9Slide07 IcielLa Chic Pro Shad</vt:lpstr>
      <vt:lpstr>#9Slide07 SVNBeachwood Sans</vt:lpstr>
      <vt:lpstr>Arial</vt:lpstr>
      <vt:lpstr>Calibri</vt:lpstr>
      <vt:lpstr>Calibri Light</vt:lpstr>
      <vt:lpstr>LNTH-LuoLuoNotangYuanTi 1</vt:lpstr>
      <vt:lpstr>SVN-Hole Hearted</vt:lpstr>
      <vt:lpstr>SVN-Kitten</vt:lpstr>
      <vt:lpstr>SVN-Poky's</vt:lpstr>
      <vt:lpstr>Times New Roman</vt:lpstr>
      <vt:lpstr>UTM Duepuntozero</vt:lpstr>
      <vt:lpstr>UTM Edwardian</vt:lpstr>
      <vt:lpstr>UTM French Vanilla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Thương Phạm</cp:lastModifiedBy>
  <cp:revision>42</cp:revision>
  <dcterms:created xsi:type="dcterms:W3CDTF">2022-08-10T05:39:30Z</dcterms:created>
  <dcterms:modified xsi:type="dcterms:W3CDTF">2025-04-10T04:16:10Z</dcterms:modified>
</cp:coreProperties>
</file>