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35" r:id="rId4"/>
    <p:sldId id="258" r:id="rId5"/>
    <p:sldId id="336" r:id="rId6"/>
    <p:sldId id="337" r:id="rId7"/>
    <p:sldId id="338" r:id="rId8"/>
    <p:sldId id="269" r:id="rId9"/>
    <p:sldId id="339" r:id="rId10"/>
    <p:sldId id="340" r:id="rId11"/>
    <p:sldId id="328" r:id="rId12"/>
    <p:sldId id="341" r:id="rId13"/>
    <p:sldId id="342" r:id="rId14"/>
    <p:sldId id="343" r:id="rId15"/>
    <p:sldId id="344" r:id="rId16"/>
    <p:sldId id="345" r:id="rId17"/>
    <p:sldId id="332" r:id="rId18"/>
    <p:sldId id="346" r:id="rId19"/>
    <p:sldId id="311" r:id="rId20"/>
    <p:sldId id="321" r:id="rId21"/>
    <p:sldId id="276" r:id="rId22"/>
    <p:sldId id="33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7/4/2023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2107" y="126687"/>
            <a:ext cx="567526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6</a:t>
            </a:r>
            <a:r>
              <a:rPr lang="en-US" sz="2400" b="1" smtClean="0">
                <a:solidFill>
                  <a:srgbClr val="FF0000"/>
                </a:solidFill>
                <a:latin typeface="Times New Roman" panose="02020603050405020304" pitchFamily="18" charset="0"/>
                <a:cs typeface="Times New Roman" panose="02020603050405020304" pitchFamily="18" charset="0"/>
              </a:rPr>
              <a:t>. VẬT LIỆU CƠ KHÍ</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536331" y="723759"/>
            <a:ext cx="11421207" cy="5938019"/>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96334" y="224135"/>
            <a:ext cx="4068147" cy="3323987"/>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1.Nêu đặc điểm, tính chất của đồng và nhôm.</a:t>
            </a:r>
          </a:p>
          <a:p>
            <a:r>
              <a:rPr lang="vi-VN" sz="2400" b="1">
                <a:latin typeface="Times New Roman" panose="02020603050405020304" pitchFamily="18" charset="0"/>
                <a:cs typeface="Times New Roman" panose="02020603050405020304" pitchFamily="18" charset="0"/>
              </a:rPr>
              <a:t>2. Quan sát Hình 6.2 và cho biết sản phẩm nào được làm từ hợp kim của đồng, </a:t>
            </a:r>
            <a:r>
              <a:rPr lang="vi-VN" sz="2400" b="1">
                <a:latin typeface="Times New Roman" panose="02020603050405020304" pitchFamily="18" charset="0"/>
                <a:cs typeface="Times New Roman" panose="02020603050405020304" pitchFamily="18" charset="0"/>
              </a:rPr>
              <a:t>nhôm</a:t>
            </a:r>
            <a:r>
              <a:rPr lang="vi-VN" sz="2400" b="1" smtClean="0">
                <a:latin typeface="Times New Roman" panose="02020603050405020304" pitchFamily="18" charset="0"/>
                <a:cs typeface="Times New Roman" panose="02020603050405020304" pitchFamily="18" charset="0"/>
              </a:rPr>
              <a:t>?</a:t>
            </a:r>
            <a:endParaRPr lang="en-US" sz="2400" b="1" smtClean="0">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3. Hãy kể tên những vật dụng, chi tiết có nguồn gốc từ đồng và nhôm mà em biết.</a:t>
            </a:r>
          </a:p>
          <a:p>
            <a:endParaRPr lang="vi-VN"/>
          </a:p>
        </p:txBody>
      </p:sp>
      <p:pic>
        <p:nvPicPr>
          <p:cNvPr id="5" name="Picture 4"/>
          <p:cNvPicPr>
            <a:picLocks noChangeAspect="1"/>
          </p:cNvPicPr>
          <p:nvPr/>
        </p:nvPicPr>
        <p:blipFill>
          <a:blip r:embed="rId2"/>
          <a:stretch>
            <a:fillRect/>
          </a:stretch>
        </p:blipFill>
        <p:spPr>
          <a:xfrm>
            <a:off x="235943" y="138273"/>
            <a:ext cx="4000155" cy="2726226"/>
          </a:xfrm>
          <a:prstGeom prst="rect">
            <a:avLst/>
          </a:prstGeom>
        </p:spPr>
      </p:pic>
      <p:pic>
        <p:nvPicPr>
          <p:cNvPr id="6" name="Picture 5"/>
          <p:cNvPicPr>
            <a:picLocks noChangeAspect="1"/>
          </p:cNvPicPr>
          <p:nvPr/>
        </p:nvPicPr>
        <p:blipFill>
          <a:blip r:embed="rId3"/>
          <a:stretch>
            <a:fillRect/>
          </a:stretch>
        </p:blipFill>
        <p:spPr>
          <a:xfrm>
            <a:off x="4236098" y="138272"/>
            <a:ext cx="3760236" cy="2726227"/>
          </a:xfrm>
          <a:prstGeom prst="rect">
            <a:avLst/>
          </a:prstGeom>
        </p:spPr>
      </p:pic>
      <p:sp>
        <p:nvSpPr>
          <p:cNvPr id="7" name="TextBox 6"/>
          <p:cNvSpPr txBox="1"/>
          <p:nvPr/>
        </p:nvSpPr>
        <p:spPr>
          <a:xfrm>
            <a:off x="410546" y="2864499"/>
            <a:ext cx="7483151" cy="954107"/>
          </a:xfrm>
          <a:prstGeom prst="rect">
            <a:avLst/>
          </a:prstGeom>
          <a:noFill/>
        </p:spPr>
        <p:txBody>
          <a:bodyPr wrap="square" rtlCol="0">
            <a:spAutoFit/>
          </a:bodyPr>
          <a:lstStyle/>
          <a:p>
            <a:r>
              <a:rPr lang="en-US" smtClean="0">
                <a:latin typeface="Times New Roman" panose="02020603050405020304" pitchFamily="18" charset="0"/>
                <a:cs typeface="Times New Roman" panose="02020603050405020304" pitchFamily="18" charset="0"/>
              </a:rPr>
              <a:t>                    a)                                                                 b)</a:t>
            </a:r>
          </a:p>
          <a:p>
            <a:r>
              <a:rPr lang="en-US" sz="2000" b="1" i="1" smtClean="0">
                <a:latin typeface="Times New Roman" panose="02020603050405020304" pitchFamily="18" charset="0"/>
                <a:cs typeface="Times New Roman" panose="02020603050405020304" pitchFamily="18" charset="0"/>
              </a:rPr>
              <a:t>Hình 6.2. Một số sản phẩm từ hợp kim của đồng và nhôm</a:t>
            </a:r>
          </a:p>
          <a:p>
            <a:endParaRPr lang="en-US"/>
          </a:p>
        </p:txBody>
      </p:sp>
      <p:sp>
        <p:nvSpPr>
          <p:cNvPr id="2" name="Rectangle 1"/>
          <p:cNvSpPr/>
          <p:nvPr/>
        </p:nvSpPr>
        <p:spPr>
          <a:xfrm>
            <a:off x="235943" y="3633985"/>
            <a:ext cx="11956057" cy="3046988"/>
          </a:xfrm>
          <a:prstGeom prst="rect">
            <a:avLst/>
          </a:prstGeom>
        </p:spPr>
        <p:txBody>
          <a:bodyPr wrap="square">
            <a:spAutoFit/>
          </a:bodyPr>
          <a:lstStyle/>
          <a:p>
            <a:r>
              <a:rPr lang="vi-VN" sz="1600">
                <a:solidFill>
                  <a:srgbClr val="FF0000"/>
                </a:solidFill>
                <a:latin typeface="Times New Roman" panose="02020603050405020304" pitchFamily="18" charset="0"/>
                <a:cs typeface="Times New Roman" panose="02020603050405020304" pitchFamily="18" charset="0"/>
              </a:rPr>
              <a:t>1. - Đồng có màu nâu đỏ, ánh kim. Hợp kim của đồng với thiếc có màu nâu, với kẽm có màu vàng. Khi bị oxy hoá, bề mặt ngoài thường bị phủ lớp oxide đồng màu xanh đen. Đồng có độ bền cao, dễ kéo dài thành sợi hay dát mỏng, có tính dẫn điện và dẫn nhiệt rất tốt.</a:t>
            </a:r>
          </a:p>
          <a:p>
            <a:r>
              <a:rPr lang="vi-VN" sz="1600">
                <a:solidFill>
                  <a:srgbClr val="FF0000"/>
                </a:solidFill>
                <a:latin typeface="Times New Roman" panose="02020603050405020304" pitchFamily="18" charset="0"/>
                <a:cs typeface="Times New Roman" panose="02020603050405020304" pitchFamily="18" charset="0"/>
              </a:rPr>
              <a:t>Hợp kim của đồng có độ bền gấp nhiều lần đồng nguyên chất nên được sử dụng rộng rãi. Các sản phẩm của hợp kim đồng được dùng để làm cầu dao, bạc lót, vòi nước, đồ mĩ nghệ,...</a:t>
            </a:r>
          </a:p>
          <a:p>
            <a:r>
              <a:rPr lang="vi-VN" sz="1600">
                <a:solidFill>
                  <a:srgbClr val="FF0000"/>
                </a:solidFill>
                <a:latin typeface="Times New Roman" panose="02020603050405020304" pitchFamily="18" charset="0"/>
                <a:cs typeface="Times New Roman" panose="02020603050405020304" pitchFamily="18" charset="0"/>
              </a:rPr>
              <a:t>- Nhôm có màu trắng bạc, ánh kim. Khi bị oxy hoá bề mặt của nhôm bị chuyển sang màu sẫm hơn. Một số acid có thể ăn mòn nhôm.</a:t>
            </a:r>
          </a:p>
          <a:p>
            <a:r>
              <a:rPr lang="vi-VN" sz="1600">
                <a:solidFill>
                  <a:srgbClr val="FF0000"/>
                </a:solidFill>
                <a:latin typeface="Times New Roman" panose="02020603050405020304" pitchFamily="18" charset="0"/>
                <a:cs typeface="Times New Roman" panose="02020603050405020304" pitchFamily="18" charset="0"/>
              </a:rPr>
              <a:t>Nhôm có khối lượng riêng nhỏ hơn sắt và đồng, rất dễ kéo dài và dát mỏng nhưng độ bền không cao, có tính dẫn điện và dẫn nhiệt tốt.</a:t>
            </a:r>
          </a:p>
          <a:p>
            <a:r>
              <a:rPr lang="vi-VN" sz="1600">
                <a:solidFill>
                  <a:srgbClr val="FF0000"/>
                </a:solidFill>
                <a:latin typeface="Times New Roman" panose="02020603050405020304" pitchFamily="18" charset="0"/>
                <a:cs typeface="Times New Roman" panose="02020603050405020304" pitchFamily="18" charset="0"/>
              </a:rPr>
              <a:t>Các sản phẩm từ hợp kim của nhôm được dùng để chế tạo thân máy, pit tông động cơ hoặc được dùng để làm vỏ máy bay, xoong nồi, khung cửa kính,...</a:t>
            </a:r>
          </a:p>
          <a:p>
            <a:r>
              <a:rPr lang="vi-VN" sz="1600">
                <a:solidFill>
                  <a:srgbClr val="FF0000"/>
                </a:solidFill>
                <a:latin typeface="Times New Roman" panose="02020603050405020304" pitchFamily="18" charset="0"/>
                <a:cs typeface="Times New Roman" panose="02020603050405020304" pitchFamily="18" charset="0"/>
              </a:rPr>
              <a:t>2. a) Kèn được làm từ hợp kim của đồng.</a:t>
            </a:r>
          </a:p>
          <a:p>
            <a:r>
              <a:rPr lang="vi-VN" sz="1600">
                <a:solidFill>
                  <a:srgbClr val="FF0000"/>
                </a:solidFill>
                <a:latin typeface="Times New Roman" panose="02020603050405020304" pitchFamily="18" charset="0"/>
                <a:cs typeface="Times New Roman" panose="02020603050405020304" pitchFamily="18" charset="0"/>
              </a:rPr>
              <a:t>b) Pit tông được làm từ hợp kim của nhôm.</a:t>
            </a:r>
          </a:p>
          <a:p>
            <a:r>
              <a:rPr lang="en-US" sz="1600" smtClean="0">
                <a:solidFill>
                  <a:srgbClr val="FF0000"/>
                </a:solidFill>
                <a:latin typeface="Times New Roman" panose="02020603050405020304" pitchFamily="18" charset="0"/>
                <a:cs typeface="Times New Roman" panose="02020603050405020304" pitchFamily="18" charset="0"/>
              </a:rPr>
              <a:t>3. </a:t>
            </a:r>
            <a:r>
              <a:rPr lang="vi-VN" sz="1600" smtClean="0">
                <a:solidFill>
                  <a:srgbClr val="FF0000"/>
                </a:solidFill>
                <a:latin typeface="Times New Roman" panose="02020603050405020304" pitchFamily="18" charset="0"/>
                <a:cs typeface="Times New Roman" panose="02020603050405020304" pitchFamily="18" charset="0"/>
              </a:rPr>
              <a:t>- </a:t>
            </a:r>
            <a:r>
              <a:rPr lang="vi-VN" sz="1600">
                <a:solidFill>
                  <a:srgbClr val="FF0000"/>
                </a:solidFill>
                <a:latin typeface="Times New Roman" panose="02020603050405020304" pitchFamily="18" charset="0"/>
                <a:cs typeface="Times New Roman" panose="02020603050405020304" pitchFamily="18" charset="0"/>
              </a:rPr>
              <a:t>Đồng: trống, nồi, bộ lư, thau, mâm, cầu dao, bạc lót,....</a:t>
            </a:r>
          </a:p>
          <a:p>
            <a:r>
              <a:rPr lang="vi-VN" sz="1600">
                <a:solidFill>
                  <a:srgbClr val="FF0000"/>
                </a:solidFill>
                <a:latin typeface="Times New Roman" panose="02020603050405020304" pitchFamily="18" charset="0"/>
                <a:cs typeface="Times New Roman" panose="02020603050405020304" pitchFamily="18" charset="0"/>
              </a:rPr>
              <a:t>- Nhôm: ấm, cửa, giá sách, chậu, xoong, chậu nhôm, thìa, đũa, mâm, vỏ máy bay, khung cửa...</a:t>
            </a:r>
          </a:p>
        </p:txBody>
      </p:sp>
    </p:spTree>
    <p:extLst>
      <p:ext uri="{BB962C8B-B14F-4D97-AF65-F5344CB8AC3E}">
        <p14:creationId xmlns:p14="http://schemas.microsoft.com/office/powerpoint/2010/main" val="218303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124754"/>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II.Một số vật liệu cơ khí thông dụng</a:t>
            </a:r>
          </a:p>
          <a:p>
            <a:r>
              <a:rPr lang="en-US" sz="2800" b="1">
                <a:latin typeface="Times New Roman" panose="02020603050405020304" pitchFamily="18" charset="0"/>
                <a:cs typeface="Times New Roman" panose="02020603050405020304" pitchFamily="18" charset="0"/>
              </a:rPr>
              <a:t>b. Kim loại màu</a:t>
            </a:r>
          </a:p>
          <a:p>
            <a:r>
              <a:rPr lang="en-US" sz="2800">
                <a:latin typeface="Times New Roman" panose="02020603050405020304" pitchFamily="18" charset="0"/>
                <a:cs typeface="Times New Roman" panose="02020603050405020304" pitchFamily="18" charset="0"/>
              </a:rPr>
              <a:t>Kim loại màu được sử dụng rộng rãi trong cơ khí và đời sống là đồng, nhôm và hợp kim của chúng.</a:t>
            </a:r>
          </a:p>
          <a:p>
            <a:r>
              <a:rPr lang="en-US" sz="2800">
                <a:latin typeface="Times New Roman" panose="02020603050405020304" pitchFamily="18" charset="0"/>
                <a:cs typeface="Times New Roman" panose="02020603050405020304" pitchFamily="18" charset="0"/>
              </a:rPr>
              <a:t>- Đồng có màu nâu đỏ, ánh kim. Hợp kim của đồng với thiếc có màu nâu, với kẽm màu vàng. </a:t>
            </a:r>
          </a:p>
          <a:p>
            <a:r>
              <a:rPr lang="en-US" sz="2800">
                <a:latin typeface="Times New Roman" panose="02020603050405020304" pitchFamily="18" charset="0"/>
                <a:cs typeface="Times New Roman" panose="02020603050405020304" pitchFamily="18" charset="0"/>
              </a:rPr>
              <a:t>- Đồng có độ bền cao, dễ kéo dài thành sợi hay dát mỏng, có tính dẫn điện và dẫn nhiệt tốt</a:t>
            </a:r>
          </a:p>
          <a:p>
            <a:r>
              <a:rPr lang="en-US" sz="2800">
                <a:latin typeface="Times New Roman" panose="02020603050405020304" pitchFamily="18" charset="0"/>
                <a:cs typeface="Times New Roman" panose="02020603050405020304" pitchFamily="18" charset="0"/>
              </a:rPr>
              <a:t>- Hợp kim của đồng được dùng để làm cầu dao, bạc lót, vọi nước, đồ mĩ nghệ..</a:t>
            </a:r>
          </a:p>
          <a:p>
            <a:r>
              <a:rPr lang="en-US" sz="2800">
                <a:latin typeface="Times New Roman" panose="02020603050405020304" pitchFamily="18" charset="0"/>
                <a:cs typeface="Times New Roman" panose="02020603050405020304" pitchFamily="18" charset="0"/>
              </a:rPr>
              <a:t>- Nhôm có màu trắng bạc, ánh kim. Nhôm có khối lượng riêng nhỏ hơn sắt và đồng, rất dễ kéo dài và dát mỏng nhưng độ bền không cao, có tính dẫn điện và dẫn nhiệt tốt.</a:t>
            </a:r>
          </a:p>
          <a:p>
            <a:r>
              <a:rPr lang="en-US" sz="2800">
                <a:latin typeface="Times New Roman" panose="02020603050405020304" pitchFamily="18" charset="0"/>
                <a:cs typeface="Times New Roman" panose="02020603050405020304" pitchFamily="18" charset="0"/>
              </a:rPr>
              <a:t>- Hợp kim nhôm được dùng chế tạo thân máy, pít tông động cơ, vỏ máy bay, xoong nồi, khung cửa kính…</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6</a:t>
            </a:r>
            <a:r>
              <a:rPr lang="en-US" sz="2800" b="1" smtClean="0">
                <a:solidFill>
                  <a:srgbClr val="FF0000"/>
                </a:solidFill>
                <a:latin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cs typeface="Times New Roman" panose="02020603050405020304" pitchFamily="18" charset="0"/>
              </a:rPr>
              <a:t>VẬT LIỆU CƠ KHÍ</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278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9290" y="73655"/>
            <a:ext cx="4693298" cy="2636115"/>
          </a:xfrm>
          <a:prstGeom prst="rect">
            <a:avLst/>
          </a:prstGeom>
        </p:spPr>
      </p:pic>
      <p:pic>
        <p:nvPicPr>
          <p:cNvPr id="5" name="Picture 4"/>
          <p:cNvPicPr>
            <a:picLocks noChangeAspect="1"/>
          </p:cNvPicPr>
          <p:nvPr/>
        </p:nvPicPr>
        <p:blipFill>
          <a:blip r:embed="rId3"/>
          <a:stretch>
            <a:fillRect/>
          </a:stretch>
        </p:blipFill>
        <p:spPr>
          <a:xfrm>
            <a:off x="240802" y="3079103"/>
            <a:ext cx="4601786" cy="3240966"/>
          </a:xfrm>
          <a:prstGeom prst="rect">
            <a:avLst/>
          </a:prstGeom>
        </p:spPr>
      </p:pic>
      <p:sp>
        <p:nvSpPr>
          <p:cNvPr id="7" name="TextBox 6"/>
          <p:cNvSpPr txBox="1"/>
          <p:nvPr/>
        </p:nvSpPr>
        <p:spPr>
          <a:xfrm>
            <a:off x="1487606" y="2709771"/>
            <a:ext cx="1889300"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Chất dẻo nhiệt</a:t>
            </a:r>
            <a:endParaRPr lang="en-US" b="1" i="1">
              <a:latin typeface="Times New Roman" panose="02020603050405020304" pitchFamily="18" charset="0"/>
              <a:cs typeface="Times New Roman" panose="02020603050405020304" pitchFamily="18" charset="0"/>
            </a:endParaRPr>
          </a:p>
        </p:txBody>
      </p:sp>
      <p:sp>
        <p:nvSpPr>
          <p:cNvPr id="8" name="TextBox 7"/>
          <p:cNvSpPr txBox="1"/>
          <p:nvPr/>
        </p:nvSpPr>
        <p:spPr>
          <a:xfrm>
            <a:off x="1487606" y="6320069"/>
            <a:ext cx="2810696"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Chất dẻo nhiệt rắn</a:t>
            </a:r>
            <a:endParaRPr lang="en-US" b="1" i="1">
              <a:latin typeface="Times New Roman" panose="02020603050405020304" pitchFamily="18" charset="0"/>
              <a:cs typeface="Times New Roman" panose="02020603050405020304" pitchFamily="18" charset="0"/>
            </a:endParaRPr>
          </a:p>
        </p:txBody>
      </p:sp>
      <p:sp>
        <p:nvSpPr>
          <p:cNvPr id="10" name="Rectangle 9"/>
          <p:cNvSpPr/>
          <p:nvPr/>
        </p:nvSpPr>
        <p:spPr>
          <a:xfrm>
            <a:off x="5007428" y="185353"/>
            <a:ext cx="6096000" cy="1384995"/>
          </a:xfrm>
          <a:prstGeom prst="rect">
            <a:avLst/>
          </a:prstGeom>
        </p:spPr>
        <p:txBody>
          <a:bodyPr>
            <a:spAutoFit/>
          </a:bodyPr>
          <a:lstStyle/>
          <a:p>
            <a:r>
              <a:rPr lang="vi-VN" sz="2800" b="1">
                <a:latin typeface="Times New Roman" panose="02020603050405020304" pitchFamily="18" charset="0"/>
                <a:cs typeface="Times New Roman" panose="02020603050405020304" pitchFamily="18" charset="0"/>
              </a:rPr>
              <a:t>1</a:t>
            </a:r>
            <a:r>
              <a:rPr lang="vi-VN"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Quan sát hình ảnh bên và </a:t>
            </a:r>
            <a:r>
              <a:rPr lang="en-US" sz="2800" b="1">
                <a:latin typeface="Times New Roman" panose="02020603050405020304" pitchFamily="18" charset="0"/>
                <a:cs typeface="Times New Roman" panose="02020603050405020304" pitchFamily="18" charset="0"/>
              </a:rPr>
              <a:t>n</a:t>
            </a:r>
            <a:r>
              <a:rPr lang="vi-VN" sz="2800" b="1" smtClean="0">
                <a:latin typeface="Times New Roman" panose="02020603050405020304" pitchFamily="18" charset="0"/>
                <a:cs typeface="Times New Roman" panose="02020603050405020304" pitchFamily="18" charset="0"/>
              </a:rPr>
              <a:t>êu </a:t>
            </a:r>
            <a:r>
              <a:rPr lang="vi-VN" sz="2800" b="1">
                <a:latin typeface="Times New Roman" panose="02020603050405020304" pitchFamily="18" charset="0"/>
                <a:cs typeface="Times New Roman" panose="02020603050405020304" pitchFamily="18" charset="0"/>
              </a:rPr>
              <a:t>điểm khác nhau cơ bản của chất dẻo nhiệt và chất dẻo nhiệt rắn.</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642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9290" y="73655"/>
            <a:ext cx="4693298" cy="2636115"/>
          </a:xfrm>
          <a:prstGeom prst="rect">
            <a:avLst/>
          </a:prstGeom>
        </p:spPr>
      </p:pic>
      <p:pic>
        <p:nvPicPr>
          <p:cNvPr id="5" name="Picture 4"/>
          <p:cNvPicPr>
            <a:picLocks noChangeAspect="1"/>
          </p:cNvPicPr>
          <p:nvPr/>
        </p:nvPicPr>
        <p:blipFill>
          <a:blip r:embed="rId3"/>
          <a:stretch>
            <a:fillRect/>
          </a:stretch>
        </p:blipFill>
        <p:spPr>
          <a:xfrm>
            <a:off x="240802" y="3079103"/>
            <a:ext cx="4601786" cy="3240966"/>
          </a:xfrm>
          <a:prstGeom prst="rect">
            <a:avLst/>
          </a:prstGeom>
        </p:spPr>
      </p:pic>
      <p:sp>
        <p:nvSpPr>
          <p:cNvPr id="7" name="TextBox 6"/>
          <p:cNvSpPr txBox="1"/>
          <p:nvPr/>
        </p:nvSpPr>
        <p:spPr>
          <a:xfrm>
            <a:off x="1487606" y="2709771"/>
            <a:ext cx="1889300"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Chất dẻo nhiệt</a:t>
            </a:r>
            <a:endParaRPr lang="en-US" b="1" i="1">
              <a:latin typeface="Times New Roman" panose="02020603050405020304" pitchFamily="18" charset="0"/>
              <a:cs typeface="Times New Roman" panose="02020603050405020304" pitchFamily="18" charset="0"/>
            </a:endParaRPr>
          </a:p>
        </p:txBody>
      </p:sp>
      <p:sp>
        <p:nvSpPr>
          <p:cNvPr id="8" name="TextBox 7"/>
          <p:cNvSpPr txBox="1"/>
          <p:nvPr/>
        </p:nvSpPr>
        <p:spPr>
          <a:xfrm>
            <a:off x="1487606" y="6320069"/>
            <a:ext cx="2810696"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Chất dẻo nhiệt rắn</a:t>
            </a:r>
            <a:endParaRPr lang="en-US" b="1" i="1">
              <a:latin typeface="Times New Roman" panose="02020603050405020304" pitchFamily="18" charset="0"/>
              <a:cs typeface="Times New Roman" panose="02020603050405020304" pitchFamily="18" charset="0"/>
            </a:endParaRPr>
          </a:p>
        </p:txBody>
      </p:sp>
      <p:sp>
        <p:nvSpPr>
          <p:cNvPr id="10" name="Rectangle 9"/>
          <p:cNvSpPr/>
          <p:nvPr/>
        </p:nvSpPr>
        <p:spPr>
          <a:xfrm>
            <a:off x="5007428" y="185353"/>
            <a:ext cx="6096000" cy="1384995"/>
          </a:xfrm>
          <a:prstGeom prst="rect">
            <a:avLst/>
          </a:prstGeom>
        </p:spPr>
        <p:txBody>
          <a:bodyPr>
            <a:spAutoFit/>
          </a:bodyPr>
          <a:lstStyle/>
          <a:p>
            <a:r>
              <a:rPr lang="vi-VN" sz="2800" b="1">
                <a:latin typeface="Times New Roman" panose="02020603050405020304" pitchFamily="18" charset="0"/>
                <a:cs typeface="Times New Roman" panose="02020603050405020304" pitchFamily="18" charset="0"/>
              </a:rPr>
              <a:t>1</a:t>
            </a:r>
            <a:r>
              <a:rPr lang="vi-VN"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Quan sát hình ảnh bên và </a:t>
            </a:r>
            <a:r>
              <a:rPr lang="en-US" sz="2800" b="1">
                <a:latin typeface="Times New Roman" panose="02020603050405020304" pitchFamily="18" charset="0"/>
                <a:cs typeface="Times New Roman" panose="02020603050405020304" pitchFamily="18" charset="0"/>
              </a:rPr>
              <a:t>n</a:t>
            </a:r>
            <a:r>
              <a:rPr lang="vi-VN" sz="2800" b="1" smtClean="0">
                <a:latin typeface="Times New Roman" panose="02020603050405020304" pitchFamily="18" charset="0"/>
                <a:cs typeface="Times New Roman" panose="02020603050405020304" pitchFamily="18" charset="0"/>
              </a:rPr>
              <a:t>êu </a:t>
            </a:r>
            <a:r>
              <a:rPr lang="vi-VN" sz="2800" b="1">
                <a:latin typeface="Times New Roman" panose="02020603050405020304" pitchFamily="18" charset="0"/>
                <a:cs typeface="Times New Roman" panose="02020603050405020304" pitchFamily="18" charset="0"/>
              </a:rPr>
              <a:t>điểm khác nhau cơ bản của chất dẻo nhiệt và chất dẻo nhiệt rắn.</a:t>
            </a:r>
            <a:endParaRPr lang="en-US" sz="2800" b="1">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080847070"/>
              </p:ext>
            </p:extLst>
          </p:nvPr>
        </p:nvGraphicFramePr>
        <p:xfrm>
          <a:off x="5191080" y="1967845"/>
          <a:ext cx="6640137" cy="3167888"/>
        </p:xfrm>
        <a:graphic>
          <a:graphicData uri="http://schemas.openxmlformats.org/drawingml/2006/table">
            <a:tbl>
              <a:tblPr firstRow="1" firstCol="1" bandRow="1"/>
              <a:tblGrid>
                <a:gridCol w="2213379">
                  <a:extLst>
                    <a:ext uri="{9D8B030D-6E8A-4147-A177-3AD203B41FA5}">
                      <a16:colId xmlns:a16="http://schemas.microsoft.com/office/drawing/2014/main" val="2662451758"/>
                    </a:ext>
                  </a:extLst>
                </a:gridCol>
                <a:gridCol w="2213379">
                  <a:extLst>
                    <a:ext uri="{9D8B030D-6E8A-4147-A177-3AD203B41FA5}">
                      <a16:colId xmlns:a16="http://schemas.microsoft.com/office/drawing/2014/main" val="865455748"/>
                    </a:ext>
                  </a:extLst>
                </a:gridCol>
                <a:gridCol w="2213379">
                  <a:extLst>
                    <a:ext uri="{9D8B030D-6E8A-4147-A177-3AD203B41FA5}">
                      <a16:colId xmlns:a16="http://schemas.microsoft.com/office/drawing/2014/main" val="2219007291"/>
                    </a:ext>
                  </a:extLst>
                </a:gridCol>
              </a:tblGrid>
              <a:tr h="235585">
                <a:tc>
                  <a:txBody>
                    <a:bodyPr/>
                    <a:lstStyle/>
                    <a:p>
                      <a:pPr marL="0" marR="0" algn="ctr">
                        <a:lnSpc>
                          <a:spcPct val="115000"/>
                        </a:lnSpc>
                        <a:spcBef>
                          <a:spcPts val="0"/>
                        </a:spcBef>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Chât dẻo nhiệt</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Chất dẻo nhiệt rắn</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3834130"/>
                  </a:ext>
                </a:extLst>
              </a:tr>
              <a:tr h="245745">
                <a:tc>
                  <a:txBody>
                    <a:bodyPr/>
                    <a:lstStyle/>
                    <a:p>
                      <a:pPr marL="0" marR="0">
                        <a:lnSpc>
                          <a:spcPct val="115000"/>
                        </a:lnSpc>
                        <a:spcBef>
                          <a:spcPts val="0"/>
                        </a:spcBef>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Khi gia nhiệt</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Hóa dẻo</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Hóa rắn</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08564309"/>
                  </a:ext>
                </a:extLst>
              </a:tr>
              <a:tr h="235585">
                <a:tc>
                  <a:txBody>
                    <a:bodyPr/>
                    <a:lstStyle/>
                    <a:p>
                      <a:pPr marL="0" marR="0">
                        <a:lnSpc>
                          <a:spcPct val="115000"/>
                        </a:lnSpc>
                        <a:spcBef>
                          <a:spcPts val="0"/>
                        </a:spcBef>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Khả năng tái chế</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 khả năng tái chế</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Không có khả năng tái chế</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57917523"/>
                  </a:ext>
                </a:extLst>
              </a:tr>
              <a:tr h="235585">
                <a:tc>
                  <a:txBody>
                    <a:bodyPr/>
                    <a:lstStyle/>
                    <a:p>
                      <a:pPr marL="0" marR="0">
                        <a:lnSpc>
                          <a:spcPct val="115000"/>
                        </a:lnSpc>
                        <a:spcBef>
                          <a:spcPts val="0"/>
                        </a:spcBef>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Tính cơ học</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Thấp hơn</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Cao hơn</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8943031"/>
                  </a:ext>
                </a:extLst>
              </a:tr>
            </a:tbl>
          </a:graphicData>
        </a:graphic>
      </p:graphicFrame>
    </p:spTree>
    <p:extLst>
      <p:ext uri="{BB962C8B-B14F-4D97-AF65-F5344CB8AC3E}">
        <p14:creationId xmlns:p14="http://schemas.microsoft.com/office/powerpoint/2010/main" val="422197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43599" y="358875"/>
            <a:ext cx="6074229" cy="2677656"/>
          </a:xfrm>
          <a:prstGeom prst="rect">
            <a:avLst/>
          </a:prstGeom>
        </p:spPr>
        <p:txBody>
          <a:bodyPr wrap="square">
            <a:spAutoFit/>
          </a:bodyPr>
          <a:lstStyle/>
          <a:p>
            <a:r>
              <a:rPr lang="en-US" sz="28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2. Quan sát Hình 6.3 và cho biết sản phẩm nào được làm từ chất dẻo nhiệt, chất dẻo nhiệt rắn và cao </a:t>
            </a:r>
            <a:r>
              <a:rPr lang="en-US" sz="28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su</a:t>
            </a:r>
            <a:r>
              <a:rPr lang="en-US" sz="2800" b="1"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sz="2800" b="1">
                <a:latin typeface="Times New Roman" panose="02020603050405020304" pitchFamily="18" charset="0"/>
                <a:cs typeface="Times New Roman" panose="02020603050405020304" pitchFamily="18" charset="0"/>
              </a:rPr>
              <a:t>3. Hãy kể tên những vật dụng, chi tiết có nguồn gốc từ chất dẻo và cao su mà em </a:t>
            </a:r>
            <a:r>
              <a:rPr lang="en-US" sz="2800" b="1">
                <a:latin typeface="Times New Roman" panose="02020603050405020304" pitchFamily="18" charset="0"/>
                <a:cs typeface="Times New Roman" panose="02020603050405020304" pitchFamily="18" charset="0"/>
              </a:rPr>
              <a:t>biết</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846753" y="218916"/>
            <a:ext cx="4322406" cy="2108719"/>
          </a:xfrm>
          <a:prstGeom prst="rect">
            <a:avLst/>
          </a:prstGeom>
        </p:spPr>
      </p:pic>
      <p:pic>
        <p:nvPicPr>
          <p:cNvPr id="7" name="Picture 6"/>
          <p:cNvPicPr>
            <a:picLocks noChangeAspect="1"/>
          </p:cNvPicPr>
          <p:nvPr/>
        </p:nvPicPr>
        <p:blipFill>
          <a:blip r:embed="rId3"/>
          <a:stretch>
            <a:fillRect/>
          </a:stretch>
        </p:blipFill>
        <p:spPr>
          <a:xfrm>
            <a:off x="846753" y="2664411"/>
            <a:ext cx="4397051" cy="1743075"/>
          </a:xfrm>
          <a:prstGeom prst="rect">
            <a:avLst/>
          </a:prstGeom>
        </p:spPr>
      </p:pic>
      <p:pic>
        <p:nvPicPr>
          <p:cNvPr id="8" name="Picture 7"/>
          <p:cNvPicPr>
            <a:picLocks noChangeAspect="1"/>
          </p:cNvPicPr>
          <p:nvPr/>
        </p:nvPicPr>
        <p:blipFill>
          <a:blip r:embed="rId4"/>
          <a:stretch>
            <a:fillRect/>
          </a:stretch>
        </p:blipFill>
        <p:spPr>
          <a:xfrm>
            <a:off x="846753" y="4816523"/>
            <a:ext cx="4397051" cy="1775201"/>
          </a:xfrm>
          <a:prstGeom prst="rect">
            <a:avLst/>
          </a:prstGeom>
        </p:spPr>
      </p:pic>
      <p:sp>
        <p:nvSpPr>
          <p:cNvPr id="9" name="TextBox 8"/>
          <p:cNvSpPr txBox="1"/>
          <p:nvPr/>
        </p:nvSpPr>
        <p:spPr>
          <a:xfrm>
            <a:off x="2038088" y="2302973"/>
            <a:ext cx="1889300"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a) Dép</a:t>
            </a:r>
            <a:endParaRPr lang="en-US" b="1" i="1">
              <a:latin typeface="Times New Roman" panose="02020603050405020304" pitchFamily="18" charset="0"/>
              <a:cs typeface="Times New Roman" panose="02020603050405020304" pitchFamily="18" charset="0"/>
            </a:endParaRPr>
          </a:p>
        </p:txBody>
      </p:sp>
      <p:sp>
        <p:nvSpPr>
          <p:cNvPr id="10" name="TextBox 9"/>
          <p:cNvSpPr txBox="1"/>
          <p:nvPr/>
        </p:nvSpPr>
        <p:spPr>
          <a:xfrm>
            <a:off x="2038088" y="4447192"/>
            <a:ext cx="1889300"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b) Mũ bảo hiểm</a:t>
            </a:r>
            <a:endParaRPr lang="en-US" b="1" i="1">
              <a:latin typeface="Times New Roman" panose="02020603050405020304" pitchFamily="18" charset="0"/>
              <a:cs typeface="Times New Roman" panose="02020603050405020304" pitchFamily="18" charset="0"/>
            </a:endParaRPr>
          </a:p>
        </p:txBody>
      </p:sp>
      <p:sp>
        <p:nvSpPr>
          <p:cNvPr id="11" name="TextBox 10"/>
          <p:cNvSpPr txBox="1"/>
          <p:nvPr/>
        </p:nvSpPr>
        <p:spPr>
          <a:xfrm>
            <a:off x="2038088" y="6591724"/>
            <a:ext cx="1889300"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c) Lốp xe đạp</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434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43599" y="358875"/>
            <a:ext cx="6074229" cy="2677656"/>
          </a:xfrm>
          <a:prstGeom prst="rect">
            <a:avLst/>
          </a:prstGeom>
        </p:spPr>
        <p:txBody>
          <a:bodyPr wrap="square">
            <a:spAutoFit/>
          </a:bodyPr>
          <a:lstStyle/>
          <a:p>
            <a:r>
              <a:rPr lang="en-US" sz="28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2. Quan sát Hình 6.3 và cho biết sản phẩm nào được làm từ chất dẻo nhiệt, chất dẻo nhiệt rắn và cao </a:t>
            </a:r>
            <a:r>
              <a:rPr lang="en-US" sz="28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su</a:t>
            </a:r>
            <a:r>
              <a:rPr lang="en-US" sz="2800" b="1"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sz="2800" b="1">
                <a:latin typeface="Times New Roman" panose="02020603050405020304" pitchFamily="18" charset="0"/>
                <a:cs typeface="Times New Roman" panose="02020603050405020304" pitchFamily="18" charset="0"/>
              </a:rPr>
              <a:t>3. Hãy kể tên những vật dụng, chi tiết có nguồn gốc từ chất dẻo và cao su mà em </a:t>
            </a:r>
            <a:r>
              <a:rPr lang="en-US" sz="2800" b="1">
                <a:latin typeface="Times New Roman" panose="02020603050405020304" pitchFamily="18" charset="0"/>
                <a:cs typeface="Times New Roman" panose="02020603050405020304" pitchFamily="18" charset="0"/>
              </a:rPr>
              <a:t>biết</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846753" y="218916"/>
            <a:ext cx="4322406" cy="2108719"/>
          </a:xfrm>
          <a:prstGeom prst="rect">
            <a:avLst/>
          </a:prstGeom>
        </p:spPr>
      </p:pic>
      <p:pic>
        <p:nvPicPr>
          <p:cNvPr id="7" name="Picture 6"/>
          <p:cNvPicPr>
            <a:picLocks noChangeAspect="1"/>
          </p:cNvPicPr>
          <p:nvPr/>
        </p:nvPicPr>
        <p:blipFill>
          <a:blip r:embed="rId3"/>
          <a:stretch>
            <a:fillRect/>
          </a:stretch>
        </p:blipFill>
        <p:spPr>
          <a:xfrm>
            <a:off x="846753" y="2664411"/>
            <a:ext cx="4397051" cy="1743075"/>
          </a:xfrm>
          <a:prstGeom prst="rect">
            <a:avLst/>
          </a:prstGeom>
        </p:spPr>
      </p:pic>
      <p:pic>
        <p:nvPicPr>
          <p:cNvPr id="8" name="Picture 7"/>
          <p:cNvPicPr>
            <a:picLocks noChangeAspect="1"/>
          </p:cNvPicPr>
          <p:nvPr/>
        </p:nvPicPr>
        <p:blipFill>
          <a:blip r:embed="rId4"/>
          <a:stretch>
            <a:fillRect/>
          </a:stretch>
        </p:blipFill>
        <p:spPr>
          <a:xfrm>
            <a:off x="846753" y="4816523"/>
            <a:ext cx="4397051" cy="1775201"/>
          </a:xfrm>
          <a:prstGeom prst="rect">
            <a:avLst/>
          </a:prstGeom>
        </p:spPr>
      </p:pic>
      <p:sp>
        <p:nvSpPr>
          <p:cNvPr id="9" name="TextBox 8"/>
          <p:cNvSpPr txBox="1"/>
          <p:nvPr/>
        </p:nvSpPr>
        <p:spPr>
          <a:xfrm>
            <a:off x="2038088" y="2302973"/>
            <a:ext cx="1889300"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a) Dép</a:t>
            </a:r>
            <a:endParaRPr lang="en-US" b="1" i="1">
              <a:latin typeface="Times New Roman" panose="02020603050405020304" pitchFamily="18" charset="0"/>
              <a:cs typeface="Times New Roman" panose="02020603050405020304" pitchFamily="18" charset="0"/>
            </a:endParaRPr>
          </a:p>
        </p:txBody>
      </p:sp>
      <p:sp>
        <p:nvSpPr>
          <p:cNvPr id="10" name="TextBox 9"/>
          <p:cNvSpPr txBox="1"/>
          <p:nvPr/>
        </p:nvSpPr>
        <p:spPr>
          <a:xfrm>
            <a:off x="2038088" y="4447192"/>
            <a:ext cx="1889300"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b) Mũ bảo hiểm</a:t>
            </a:r>
            <a:endParaRPr lang="en-US" b="1" i="1">
              <a:latin typeface="Times New Roman" panose="02020603050405020304" pitchFamily="18" charset="0"/>
              <a:cs typeface="Times New Roman" panose="02020603050405020304" pitchFamily="18" charset="0"/>
            </a:endParaRPr>
          </a:p>
        </p:txBody>
      </p:sp>
      <p:sp>
        <p:nvSpPr>
          <p:cNvPr id="11" name="TextBox 10"/>
          <p:cNvSpPr txBox="1"/>
          <p:nvPr/>
        </p:nvSpPr>
        <p:spPr>
          <a:xfrm>
            <a:off x="2038088" y="6591724"/>
            <a:ext cx="1889300"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c) Lốp xe đạp</a:t>
            </a:r>
            <a:endParaRPr lang="en-US" b="1" i="1">
              <a:latin typeface="Times New Roman" panose="02020603050405020304" pitchFamily="18" charset="0"/>
              <a:cs typeface="Times New Roman" panose="02020603050405020304" pitchFamily="18" charset="0"/>
            </a:endParaRPr>
          </a:p>
        </p:txBody>
      </p:sp>
      <p:sp>
        <p:nvSpPr>
          <p:cNvPr id="2" name="Rectangle 1"/>
          <p:cNvSpPr/>
          <p:nvPr/>
        </p:nvSpPr>
        <p:spPr>
          <a:xfrm>
            <a:off x="5660571" y="3036531"/>
            <a:ext cx="6431902" cy="3416320"/>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2. a) Chất dẻo nhiệt</a:t>
            </a:r>
          </a:p>
          <a:p>
            <a:r>
              <a:rPr lang="vi-VN" sz="2400">
                <a:solidFill>
                  <a:srgbClr val="FF0000"/>
                </a:solidFill>
                <a:latin typeface="Times New Roman" panose="02020603050405020304" pitchFamily="18" charset="0"/>
                <a:cs typeface="Times New Roman" panose="02020603050405020304" pitchFamily="18" charset="0"/>
              </a:rPr>
              <a:t>b) Chất dẻo nhiệt rắn</a:t>
            </a:r>
          </a:p>
          <a:p>
            <a:r>
              <a:rPr lang="vi-VN" sz="2400">
                <a:solidFill>
                  <a:srgbClr val="FF0000"/>
                </a:solidFill>
                <a:latin typeface="Times New Roman" panose="02020603050405020304" pitchFamily="18" charset="0"/>
                <a:cs typeface="Times New Roman" panose="02020603050405020304" pitchFamily="18" charset="0"/>
              </a:rPr>
              <a:t>c) Cao su</a:t>
            </a:r>
          </a:p>
          <a:p>
            <a:r>
              <a:rPr lang="vi-VN" sz="2400">
                <a:solidFill>
                  <a:srgbClr val="FF0000"/>
                </a:solidFill>
                <a:latin typeface="Times New Roman" panose="02020603050405020304" pitchFamily="18" charset="0"/>
                <a:cs typeface="Times New Roman" panose="02020603050405020304" pitchFamily="18" charset="0"/>
              </a:rPr>
              <a:t>3. Một số vật dụng làm từ chất dẻo: ống nước, vỏ dây cáp điện, khung cửa sổ, lớp lót ống, băng tải, dép, áo mưa, chai, lọ, đồ chơi, bàn chải, ...</a:t>
            </a:r>
          </a:p>
          <a:p>
            <a:r>
              <a:rPr lang="vi-VN" sz="2400">
                <a:solidFill>
                  <a:srgbClr val="FF0000"/>
                </a:solidFill>
                <a:latin typeface="Times New Roman" panose="02020603050405020304" pitchFamily="18" charset="0"/>
                <a:cs typeface="Times New Roman" panose="02020603050405020304" pitchFamily="18" charset="0"/>
              </a:rPr>
              <a:t>Một số vật dụng làm bằng cao su là: ủng đi nước, đệm, lốp xe, sắm xe, ống dẫn, đai truyền, sản phẩm cách điện (găng tay cao su), phao bơi,...</a:t>
            </a:r>
          </a:p>
        </p:txBody>
      </p:sp>
    </p:spTree>
    <p:extLst>
      <p:ext uri="{BB962C8B-B14F-4D97-AF65-F5344CB8AC3E}">
        <p14:creationId xmlns:p14="http://schemas.microsoft.com/office/powerpoint/2010/main" val="343817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06319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II.Một số vật liệu cơ khí thông dụng</a:t>
            </a:r>
          </a:p>
          <a:p>
            <a:r>
              <a:rPr lang="en-US" sz="2000" b="1">
                <a:latin typeface="Times New Roman" panose="02020603050405020304" pitchFamily="18" charset="0"/>
                <a:cs typeface="Times New Roman" panose="02020603050405020304" pitchFamily="18" charset="0"/>
              </a:rPr>
              <a:t>2.Vật liệu phi kim loại</a:t>
            </a:r>
          </a:p>
          <a:p>
            <a:r>
              <a:rPr lang="en-US" sz="2000">
                <a:latin typeface="Times New Roman" panose="02020603050405020304" pitchFamily="18" charset="0"/>
                <a:cs typeface="Times New Roman" panose="02020603050405020304" pitchFamily="18" charset="0"/>
              </a:rPr>
              <a:t>Vật liệu phi kim loại được dùng phổ biến trong cơ khí là chất dẻo và cao su</a:t>
            </a:r>
          </a:p>
          <a:p>
            <a:r>
              <a:rPr lang="en-US" sz="2000">
                <a:latin typeface="Times New Roman" panose="02020603050405020304" pitchFamily="18" charset="0"/>
                <a:cs typeface="Times New Roman" panose="02020603050405020304" pitchFamily="18" charset="0"/>
              </a:rPr>
              <a:t>*Chất dẻo</a:t>
            </a:r>
          </a:p>
          <a:p>
            <a:r>
              <a:rPr lang="en-US" sz="2000">
                <a:latin typeface="Times New Roman" panose="02020603050405020304" pitchFamily="18" charset="0"/>
                <a:cs typeface="Times New Roman" panose="02020603050405020304" pitchFamily="18" charset="0"/>
              </a:rPr>
              <a:t>- Chất dẻo được dùng làm vật liệu để sản xuất nhiều loại vật dụng trong đời sống và công nghiệp.</a:t>
            </a:r>
          </a:p>
          <a:p>
            <a:r>
              <a:rPr lang="en-US" sz="2000">
                <a:latin typeface="Times New Roman" panose="02020603050405020304" pitchFamily="18" charset="0"/>
                <a:cs typeface="Times New Roman" panose="02020603050405020304" pitchFamily="18" charset="0"/>
              </a:rPr>
              <a:t>- Chất dẻo là vật liệu dễ bị biến dạng dưới tác dụng của nhiệt độ, áp suất và vẫn giữ được sự biến dạng đó khi thôi tác dụng.</a:t>
            </a:r>
          </a:p>
          <a:p>
            <a:r>
              <a:rPr lang="en-US" sz="2000">
                <a:latin typeface="Times New Roman" panose="02020603050405020304" pitchFamily="18" charset="0"/>
                <a:cs typeface="Times New Roman" panose="02020603050405020304" pitchFamily="18" charset="0"/>
              </a:rPr>
              <a:t>* Chất dẻo nhiệt</a:t>
            </a:r>
          </a:p>
          <a:p>
            <a:r>
              <a:rPr lang="en-US" sz="2000">
                <a:latin typeface="Times New Roman" panose="02020603050405020304" pitchFamily="18" charset="0"/>
                <a:cs typeface="Times New Roman" panose="02020603050405020304" pitchFamily="18" charset="0"/>
              </a:rPr>
              <a:t>- Là loại chất dẻo sau khi gia nhiệt để tạo thành sản phẩm thì sẽ hóa dẻo, có khả năng tái chế</a:t>
            </a:r>
          </a:p>
          <a:p>
            <a:r>
              <a:rPr lang="en-US" sz="2000">
                <a:latin typeface="Times New Roman" panose="02020603050405020304" pitchFamily="18" charset="0"/>
                <a:cs typeface="Times New Roman" panose="02020603050405020304" pitchFamily="18" charset="0"/>
              </a:rPr>
              <a:t>- Rổ, cốc, can, ghế, bình nước…</a:t>
            </a:r>
          </a:p>
          <a:p>
            <a:r>
              <a:rPr lang="en-US" sz="2000">
                <a:latin typeface="Times New Roman" panose="02020603050405020304" pitchFamily="18" charset="0"/>
                <a:cs typeface="Times New Roman" panose="02020603050405020304" pitchFamily="18" charset="0"/>
              </a:rPr>
              <a:t>* Chất dẻo rắn</a:t>
            </a:r>
          </a:p>
          <a:p>
            <a:r>
              <a:rPr lang="en-US" sz="2000">
                <a:latin typeface="Times New Roman" panose="02020603050405020304" pitchFamily="18" charset="0"/>
                <a:cs typeface="Times New Roman" panose="02020603050405020304" pitchFamily="18" charset="0"/>
              </a:rPr>
              <a:t>- Là loại chất dẻo sau khi gia nhiệt để tạo thành sản phẩm sẽ rắn cứng, không có khả năng tái chế, có tính chất cơ học cao.</a:t>
            </a:r>
          </a:p>
          <a:p>
            <a:r>
              <a:rPr lang="en-US" sz="2000">
                <a:latin typeface="Times New Roman" panose="02020603050405020304" pitchFamily="18" charset="0"/>
                <a:cs typeface="Times New Roman" panose="02020603050405020304" pitchFamily="18" charset="0"/>
              </a:rPr>
              <a:t>- Dụng cụ nấu ăn, ổ cắm điện, bánh răng…</a:t>
            </a:r>
          </a:p>
          <a:p>
            <a:r>
              <a:rPr lang="en-US" sz="2000">
                <a:latin typeface="Times New Roman" panose="02020603050405020304" pitchFamily="18" charset="0"/>
                <a:cs typeface="Times New Roman" panose="02020603050405020304" pitchFamily="18" charset="0"/>
              </a:rPr>
              <a:t>* Cao su</a:t>
            </a:r>
          </a:p>
          <a:p>
            <a:r>
              <a:rPr lang="en-US" sz="2000">
                <a:latin typeface="Times New Roman" panose="02020603050405020304" pitchFamily="18" charset="0"/>
                <a:cs typeface="Times New Roman" panose="02020603050405020304" pitchFamily="18" charset="0"/>
              </a:rPr>
              <a:t>- Cao su có màu đen đặc trưng, tính dẻo và tính đàn hồi tốt, có khả năng cách điện, cách âm, rất dễ gia công nhiệt.</a:t>
            </a:r>
          </a:p>
          <a:p>
            <a:r>
              <a:rPr lang="en-US" sz="2000">
                <a:latin typeface="Times New Roman" panose="02020603050405020304" pitchFamily="18" charset="0"/>
                <a:cs typeface="Times New Roman" panose="02020603050405020304" pitchFamily="18" charset="0"/>
              </a:rPr>
              <a:t>- Cao su gồm hai loại cao su tự nhiên và cao su nhân tạo</a:t>
            </a:r>
          </a:p>
          <a:p>
            <a:r>
              <a:rPr lang="en-US" sz="2000">
                <a:latin typeface="Times New Roman" panose="02020603050405020304" pitchFamily="18" charset="0"/>
                <a:cs typeface="Times New Roman" panose="02020603050405020304" pitchFamily="18" charset="0"/>
              </a:rPr>
              <a:t>- Ống dẫn, đai truyền, vòng đệm, đế giày…</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6</a:t>
            </a:r>
            <a:r>
              <a:rPr lang="en-US" sz="2800" b="1" smtClean="0">
                <a:solidFill>
                  <a:srgbClr val="FF0000"/>
                </a:solidFill>
                <a:latin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cs typeface="Times New Roman" panose="02020603050405020304" pitchFamily="18" charset="0"/>
              </a:rPr>
              <a:t>VẬT LIỆU CƠ KHÍ</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173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46824" y="480567"/>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Quan sát chiếc quạt Hình 6.4 và điền tên loại vật liệu của một số bộ phận, chi tiết theo bảng gợi ý dưới đây.</a:t>
            </a:r>
          </a:p>
        </p:txBody>
      </p:sp>
      <p:graphicFrame>
        <p:nvGraphicFramePr>
          <p:cNvPr id="2" name="Table 1"/>
          <p:cNvGraphicFramePr>
            <a:graphicFrameLocks noGrp="1"/>
          </p:cNvGraphicFramePr>
          <p:nvPr>
            <p:extLst>
              <p:ext uri="{D42A27DB-BD31-4B8C-83A1-F6EECF244321}">
                <p14:modId xmlns:p14="http://schemas.microsoft.com/office/powerpoint/2010/main" val="4137220402"/>
              </p:ext>
            </p:extLst>
          </p:nvPr>
        </p:nvGraphicFramePr>
        <p:xfrm>
          <a:off x="379445" y="1609293"/>
          <a:ext cx="5424198" cy="3067432"/>
        </p:xfrm>
        <a:graphic>
          <a:graphicData uri="http://schemas.openxmlformats.org/drawingml/2006/table">
            <a:tbl>
              <a:tblPr firstRow="1" firstCol="1" bandRow="1"/>
              <a:tblGrid>
                <a:gridCol w="904033">
                  <a:extLst>
                    <a:ext uri="{9D8B030D-6E8A-4147-A177-3AD203B41FA5}">
                      <a16:colId xmlns:a16="http://schemas.microsoft.com/office/drawing/2014/main" val="3057993552"/>
                    </a:ext>
                  </a:extLst>
                </a:gridCol>
                <a:gridCol w="904033">
                  <a:extLst>
                    <a:ext uri="{9D8B030D-6E8A-4147-A177-3AD203B41FA5}">
                      <a16:colId xmlns:a16="http://schemas.microsoft.com/office/drawing/2014/main" val="324045836"/>
                    </a:ext>
                  </a:extLst>
                </a:gridCol>
                <a:gridCol w="904033">
                  <a:extLst>
                    <a:ext uri="{9D8B030D-6E8A-4147-A177-3AD203B41FA5}">
                      <a16:colId xmlns:a16="http://schemas.microsoft.com/office/drawing/2014/main" val="1456748701"/>
                    </a:ext>
                  </a:extLst>
                </a:gridCol>
                <a:gridCol w="904033">
                  <a:extLst>
                    <a:ext uri="{9D8B030D-6E8A-4147-A177-3AD203B41FA5}">
                      <a16:colId xmlns:a16="http://schemas.microsoft.com/office/drawing/2014/main" val="549130953"/>
                    </a:ext>
                  </a:extLst>
                </a:gridCol>
                <a:gridCol w="904033">
                  <a:extLst>
                    <a:ext uri="{9D8B030D-6E8A-4147-A177-3AD203B41FA5}">
                      <a16:colId xmlns:a16="http://schemas.microsoft.com/office/drawing/2014/main" val="173347951"/>
                    </a:ext>
                  </a:extLst>
                </a:gridCol>
                <a:gridCol w="904033">
                  <a:extLst>
                    <a:ext uri="{9D8B030D-6E8A-4147-A177-3AD203B41FA5}">
                      <a16:colId xmlns:a16="http://schemas.microsoft.com/office/drawing/2014/main" val="2478779751"/>
                    </a:ext>
                  </a:extLst>
                </a:gridCol>
              </a:tblGrid>
              <a:tr h="229870">
                <a:tc>
                  <a:txBody>
                    <a:bodyPr/>
                    <a:lstStyle/>
                    <a:p>
                      <a:pPr marL="0" marR="0" algn="ctr">
                        <a:lnSpc>
                          <a:spcPct val="115000"/>
                        </a:lnSpc>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Bộ phận, chi tiết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Lồng quạt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Thân quạt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Cánh quạt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Vỏ dây dẫn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Đế quạt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1045700"/>
                  </a:ext>
                </a:extLst>
              </a:tr>
              <a:tr h="229870">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Loại vật liệu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5318863"/>
                  </a:ext>
                </a:extLst>
              </a:tr>
            </a:tbl>
          </a:graphicData>
        </a:graphic>
      </p:graphicFrame>
      <p:pic>
        <p:nvPicPr>
          <p:cNvPr id="5" name="Picture 4"/>
          <p:cNvPicPr>
            <a:picLocks noChangeAspect="1"/>
          </p:cNvPicPr>
          <p:nvPr/>
        </p:nvPicPr>
        <p:blipFill>
          <a:blip r:embed="rId3"/>
          <a:stretch>
            <a:fillRect/>
          </a:stretch>
        </p:blipFill>
        <p:spPr>
          <a:xfrm>
            <a:off x="7501813" y="1212980"/>
            <a:ext cx="3234612" cy="4872686"/>
          </a:xfrm>
          <a:prstGeom prst="rect">
            <a:avLst/>
          </a:prstGeom>
        </p:spPr>
      </p:pic>
      <p:sp>
        <p:nvSpPr>
          <p:cNvPr id="6" name="TextBox 5"/>
          <p:cNvSpPr txBox="1"/>
          <p:nvPr/>
        </p:nvSpPr>
        <p:spPr>
          <a:xfrm>
            <a:off x="8014996" y="6242179"/>
            <a:ext cx="3088433"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Hình 6.4. Quạt điện</a:t>
            </a:r>
            <a:endParaRPr lang="en-US"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632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46824" y="480567"/>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Quan sát chiếc quạt Hình 6.4 và điền tên loại vật liệu của một số bộ phận, chi tiết theo bảng gợi ý dưới đây.</a:t>
            </a:r>
          </a:p>
        </p:txBody>
      </p:sp>
      <p:pic>
        <p:nvPicPr>
          <p:cNvPr id="5" name="Picture 4"/>
          <p:cNvPicPr>
            <a:picLocks noChangeAspect="1"/>
          </p:cNvPicPr>
          <p:nvPr/>
        </p:nvPicPr>
        <p:blipFill>
          <a:blip r:embed="rId3"/>
          <a:stretch>
            <a:fillRect/>
          </a:stretch>
        </p:blipFill>
        <p:spPr>
          <a:xfrm>
            <a:off x="7501813" y="1212980"/>
            <a:ext cx="3234612" cy="4872686"/>
          </a:xfrm>
          <a:prstGeom prst="rect">
            <a:avLst/>
          </a:prstGeom>
        </p:spPr>
      </p:pic>
      <p:sp>
        <p:nvSpPr>
          <p:cNvPr id="6" name="TextBox 5"/>
          <p:cNvSpPr txBox="1"/>
          <p:nvPr/>
        </p:nvSpPr>
        <p:spPr>
          <a:xfrm>
            <a:off x="8014996" y="6242179"/>
            <a:ext cx="3088433"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Hình 6.4. Quạt điện</a:t>
            </a:r>
            <a:endParaRPr lang="en-US" sz="2000" b="1">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665090891"/>
              </p:ext>
            </p:extLst>
          </p:nvPr>
        </p:nvGraphicFramePr>
        <p:xfrm>
          <a:off x="276258" y="1556002"/>
          <a:ext cx="6525756" cy="2646808"/>
        </p:xfrm>
        <a:graphic>
          <a:graphicData uri="http://schemas.openxmlformats.org/drawingml/2006/table">
            <a:tbl>
              <a:tblPr firstRow="1" firstCol="1" bandRow="1"/>
              <a:tblGrid>
                <a:gridCol w="1087626">
                  <a:extLst>
                    <a:ext uri="{9D8B030D-6E8A-4147-A177-3AD203B41FA5}">
                      <a16:colId xmlns:a16="http://schemas.microsoft.com/office/drawing/2014/main" val="3463350009"/>
                    </a:ext>
                  </a:extLst>
                </a:gridCol>
                <a:gridCol w="1087626">
                  <a:extLst>
                    <a:ext uri="{9D8B030D-6E8A-4147-A177-3AD203B41FA5}">
                      <a16:colId xmlns:a16="http://schemas.microsoft.com/office/drawing/2014/main" val="401853187"/>
                    </a:ext>
                  </a:extLst>
                </a:gridCol>
                <a:gridCol w="1087626">
                  <a:extLst>
                    <a:ext uri="{9D8B030D-6E8A-4147-A177-3AD203B41FA5}">
                      <a16:colId xmlns:a16="http://schemas.microsoft.com/office/drawing/2014/main" val="1827536824"/>
                    </a:ext>
                  </a:extLst>
                </a:gridCol>
                <a:gridCol w="1087626">
                  <a:extLst>
                    <a:ext uri="{9D8B030D-6E8A-4147-A177-3AD203B41FA5}">
                      <a16:colId xmlns:a16="http://schemas.microsoft.com/office/drawing/2014/main" val="818765732"/>
                    </a:ext>
                  </a:extLst>
                </a:gridCol>
                <a:gridCol w="1087626">
                  <a:extLst>
                    <a:ext uri="{9D8B030D-6E8A-4147-A177-3AD203B41FA5}">
                      <a16:colId xmlns:a16="http://schemas.microsoft.com/office/drawing/2014/main" val="511682868"/>
                    </a:ext>
                  </a:extLst>
                </a:gridCol>
                <a:gridCol w="1087626">
                  <a:extLst>
                    <a:ext uri="{9D8B030D-6E8A-4147-A177-3AD203B41FA5}">
                      <a16:colId xmlns:a16="http://schemas.microsoft.com/office/drawing/2014/main" val="3062814147"/>
                    </a:ext>
                  </a:extLst>
                </a:gridCol>
              </a:tblGrid>
              <a:tr h="301625">
                <a:tc>
                  <a:txBody>
                    <a:bodyPr/>
                    <a:lstStyle/>
                    <a:p>
                      <a:pPr marL="0" marR="0" algn="ctr">
                        <a:lnSpc>
                          <a:spcPct val="115000"/>
                        </a:lnSpc>
                        <a:spcBef>
                          <a:spcPts val="0"/>
                        </a:spcBef>
                        <a:spcAft>
                          <a:spcPts val="0"/>
                        </a:spcAft>
                      </a:pPr>
                      <a:r>
                        <a:rPr lang="en-US"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Bộ phận, chi tiết</a:t>
                      </a:r>
                      <a:endParaRPr lang="en-US" sz="24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Lồng quạt</a:t>
                      </a:r>
                      <a:endParaRPr lang="en-US" sz="24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Thân quạt</a:t>
                      </a:r>
                      <a:endParaRPr lang="en-US" sz="24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Cánh quạt</a:t>
                      </a:r>
                      <a:endParaRPr lang="en-US" sz="24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Vỏ dây dẫn</a:t>
                      </a:r>
                      <a:endParaRPr lang="en-US" sz="24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Đế quạt</a:t>
                      </a:r>
                      <a:endParaRPr lang="en-US" sz="24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0796755"/>
                  </a:ext>
                </a:extLst>
              </a:tr>
              <a:tr h="301625">
                <a:tc>
                  <a:txBody>
                    <a:bodyPr/>
                    <a:lstStyle/>
                    <a:p>
                      <a:pPr marL="0" marR="0" algn="ctr">
                        <a:lnSpc>
                          <a:spcPct val="115000"/>
                        </a:lnSpc>
                        <a:spcBef>
                          <a:spcPts val="0"/>
                        </a:spcBef>
                        <a:spcAft>
                          <a:spcPts val="0"/>
                        </a:spcAft>
                      </a:pPr>
                      <a:r>
                        <a:rPr lang="en-US" sz="24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Loại vật liệu</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4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Kim loại đen</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4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Chất dẻo</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4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Chất dẻo</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4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Kim loại màu</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4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Chất dẻo</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4492194"/>
                  </a:ext>
                </a:extLst>
              </a:tr>
            </a:tbl>
          </a:graphicData>
        </a:graphic>
      </p:graphicFrame>
    </p:spTree>
    <p:extLst>
      <p:ext uri="{BB962C8B-B14F-4D97-AF65-F5344CB8AC3E}">
        <p14:creationId xmlns:p14="http://schemas.microsoft.com/office/powerpoint/2010/main" val="126908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a:t>
            </a:r>
            <a:r>
              <a:rPr lang="en-US" sz="2800" b="1" smtClean="0">
                <a:latin typeface="Times New Roman" panose="02020603050405020304" pitchFamily="18" charset="0"/>
                <a:cs typeface="Times New Roman" panose="02020603050405020304" pitchFamily="18" charset="0"/>
              </a:rPr>
              <a:t>2. </a:t>
            </a:r>
            <a:r>
              <a:rPr lang="en-US" sz="2800" b="1">
                <a:latin typeface="Times New Roman" panose="02020603050405020304" pitchFamily="18" charset="0"/>
                <a:cs typeface="Times New Roman" panose="02020603050405020304" pitchFamily="18" charset="0"/>
              </a:rPr>
              <a:t>Các sản phẩm sau thường được chế tạo từ những vật liệu nào?</a:t>
            </a:r>
          </a:p>
        </p:txBody>
      </p:sp>
      <p:graphicFrame>
        <p:nvGraphicFramePr>
          <p:cNvPr id="2" name="Table 1"/>
          <p:cNvGraphicFramePr>
            <a:graphicFrameLocks noGrp="1"/>
          </p:cNvGraphicFramePr>
          <p:nvPr>
            <p:extLst>
              <p:ext uri="{D42A27DB-BD31-4B8C-83A1-F6EECF244321}">
                <p14:modId xmlns:p14="http://schemas.microsoft.com/office/powerpoint/2010/main" val="53131939"/>
              </p:ext>
            </p:extLst>
          </p:nvPr>
        </p:nvGraphicFramePr>
        <p:xfrm>
          <a:off x="482071" y="1268965"/>
          <a:ext cx="11227836" cy="5577695"/>
        </p:xfrm>
        <a:graphic>
          <a:graphicData uri="http://schemas.openxmlformats.org/drawingml/2006/table">
            <a:tbl>
              <a:tblPr firstRow="1" firstCol="1" bandRow="1"/>
              <a:tblGrid>
                <a:gridCol w="2820955">
                  <a:extLst>
                    <a:ext uri="{9D8B030D-6E8A-4147-A177-3AD203B41FA5}">
                      <a16:colId xmlns:a16="http://schemas.microsoft.com/office/drawing/2014/main" val="2162712830"/>
                    </a:ext>
                  </a:extLst>
                </a:gridCol>
                <a:gridCol w="1380931">
                  <a:extLst>
                    <a:ext uri="{9D8B030D-6E8A-4147-A177-3AD203B41FA5}">
                      <a16:colId xmlns:a16="http://schemas.microsoft.com/office/drawing/2014/main" val="2514149961"/>
                    </a:ext>
                  </a:extLst>
                </a:gridCol>
                <a:gridCol w="1412032">
                  <a:extLst>
                    <a:ext uri="{9D8B030D-6E8A-4147-A177-3AD203B41FA5}">
                      <a16:colId xmlns:a16="http://schemas.microsoft.com/office/drawing/2014/main" val="2222503203"/>
                    </a:ext>
                  </a:extLst>
                </a:gridCol>
                <a:gridCol w="1871306">
                  <a:extLst>
                    <a:ext uri="{9D8B030D-6E8A-4147-A177-3AD203B41FA5}">
                      <a16:colId xmlns:a16="http://schemas.microsoft.com/office/drawing/2014/main" val="1253823047"/>
                    </a:ext>
                  </a:extLst>
                </a:gridCol>
                <a:gridCol w="1871306">
                  <a:extLst>
                    <a:ext uri="{9D8B030D-6E8A-4147-A177-3AD203B41FA5}">
                      <a16:colId xmlns:a16="http://schemas.microsoft.com/office/drawing/2014/main" val="1941705230"/>
                    </a:ext>
                  </a:extLst>
                </a:gridCol>
                <a:gridCol w="1871306">
                  <a:extLst>
                    <a:ext uri="{9D8B030D-6E8A-4147-A177-3AD203B41FA5}">
                      <a16:colId xmlns:a16="http://schemas.microsoft.com/office/drawing/2014/main" val="631336628"/>
                    </a:ext>
                  </a:extLst>
                </a:gridCol>
              </a:tblGrid>
              <a:tr h="443440">
                <a:tc rowSpan="3">
                  <a:txBody>
                    <a:bodyPr/>
                    <a:lstStyle/>
                    <a:p>
                      <a:pPr marL="0" marR="0" algn="ctr">
                        <a:lnSpc>
                          <a:spcPct val="115000"/>
                        </a:lnSpc>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Vật dụng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Vật liệu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3587844"/>
                  </a:ext>
                </a:extLst>
              </a:tr>
              <a:tr h="443440">
                <a:tc vMerge="1">
                  <a:txBody>
                    <a:bodyPr/>
                    <a:lstStyle/>
                    <a:p>
                      <a:endParaRPr lang="en-US"/>
                    </a:p>
                  </a:txBody>
                  <a:tcPr/>
                </a:tc>
                <a:tc gridSpan="2">
                  <a:txBody>
                    <a:bodyPr/>
                    <a:lstStyle/>
                    <a:p>
                      <a:pPr marL="0" marR="0" algn="ctr">
                        <a:lnSpc>
                          <a:spcPct val="115000"/>
                        </a:lnSpc>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Kim loại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Phi kim loại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0379279"/>
                  </a:ext>
                </a:extLst>
              </a:tr>
              <a:tr h="837303">
                <a:tc vMerge="1">
                  <a:txBody>
                    <a:bodyPr/>
                    <a:lstStyle/>
                    <a:p>
                      <a:endParaRPr lang="en-US"/>
                    </a:p>
                  </a:txBody>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Kim loại đen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Kim loại màu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 dẻo nhiệt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 dẻo nhiệt rắn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Cao su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1019949"/>
                  </a:ext>
                </a:extLst>
              </a:tr>
              <a:tr h="583461">
                <a:tc>
                  <a:txBody>
                    <a:bodyPr/>
                    <a:lstStyle/>
                    <a:p>
                      <a:pPr marL="0" marR="0">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Lưỡi dao, kéo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057130"/>
                  </a:ext>
                </a:extLst>
              </a:tr>
              <a:tr h="443440">
                <a:tc>
                  <a:txBody>
                    <a:bodyPr/>
                    <a:lstStyle/>
                    <a:p>
                      <a:pPr marL="0" marR="0">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Nồi, chảo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8009292"/>
                  </a:ext>
                </a:extLst>
              </a:tr>
              <a:tr h="583461">
                <a:tc>
                  <a:txBody>
                    <a:bodyPr/>
                    <a:lstStyle/>
                    <a:p>
                      <a:pPr marL="0" marR="0">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Khung xe đạp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4305667"/>
                  </a:ext>
                </a:extLst>
              </a:tr>
              <a:tr h="756204">
                <a:tc>
                  <a:txBody>
                    <a:bodyPr/>
                    <a:lstStyle/>
                    <a:p>
                      <a:pPr marL="0" marR="0">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Vỏ tàu, thuyền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3428180"/>
                  </a:ext>
                </a:extLst>
              </a:tr>
              <a:tr h="583461">
                <a:tc>
                  <a:txBody>
                    <a:bodyPr/>
                    <a:lstStyle/>
                    <a:p>
                      <a:pPr marL="0" marR="0">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Vỏ ổ cắm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291088"/>
                  </a:ext>
                </a:extLst>
              </a:tr>
              <a:tr h="756204">
                <a:tc>
                  <a:txBody>
                    <a:bodyPr/>
                    <a:lstStyle/>
                    <a:p>
                      <a:pPr marL="0" marR="0">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Săm (ruột) xe đạp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3077103"/>
                  </a:ext>
                </a:extLst>
              </a:tr>
            </a:tbl>
          </a:graphicData>
        </a:graphic>
      </p:graphicFrame>
    </p:spTree>
    <p:extLst>
      <p:ext uri="{BB962C8B-B14F-4D97-AF65-F5344CB8AC3E}">
        <p14:creationId xmlns:p14="http://schemas.microsoft.com/office/powerpoint/2010/main" val="308709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285259" y="71562"/>
            <a:ext cx="3779520"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Hãy kể tên một số dụng cụ, đồ dùng trong gia đình em có một phần hoặc toàn bộ được làm bằng kim loại.</a:t>
            </a:r>
            <a:br>
              <a:rPr lang="en-US" sz="2800" b="1">
                <a:solidFill>
                  <a:srgbClr val="0000FF"/>
                </a:solidFill>
                <a:latin typeface="Times New Roman" panose="02020603050405020304" pitchFamily="18" charset="0"/>
                <a:cs typeface="Times New Roman" panose="02020603050405020304" pitchFamily="18" charset="0"/>
              </a:rPr>
            </a:b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583348" y="509953"/>
            <a:ext cx="5424121" cy="5723793"/>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a:t>
            </a:r>
            <a:r>
              <a:rPr lang="en-US" sz="2800" b="1" smtClean="0">
                <a:latin typeface="Times New Roman" panose="02020603050405020304" pitchFamily="18" charset="0"/>
                <a:cs typeface="Times New Roman" panose="02020603050405020304" pitchFamily="18" charset="0"/>
              </a:rPr>
              <a:t>2. </a:t>
            </a:r>
            <a:r>
              <a:rPr lang="en-US" sz="2800" b="1">
                <a:latin typeface="Times New Roman" panose="02020603050405020304" pitchFamily="18" charset="0"/>
                <a:cs typeface="Times New Roman" panose="02020603050405020304" pitchFamily="18" charset="0"/>
              </a:rPr>
              <a:t>Các sản phẩm sau thường được chế tạo từ những vật liệu nào?</a:t>
            </a:r>
          </a:p>
        </p:txBody>
      </p:sp>
      <p:graphicFrame>
        <p:nvGraphicFramePr>
          <p:cNvPr id="2" name="Table 1"/>
          <p:cNvGraphicFramePr>
            <a:graphicFrameLocks noGrp="1"/>
          </p:cNvGraphicFramePr>
          <p:nvPr>
            <p:extLst>
              <p:ext uri="{D42A27DB-BD31-4B8C-83A1-F6EECF244321}">
                <p14:modId xmlns:p14="http://schemas.microsoft.com/office/powerpoint/2010/main" val="478426821"/>
              </p:ext>
            </p:extLst>
          </p:nvPr>
        </p:nvGraphicFramePr>
        <p:xfrm>
          <a:off x="482071" y="1268965"/>
          <a:ext cx="5302909" cy="5487305"/>
        </p:xfrm>
        <a:graphic>
          <a:graphicData uri="http://schemas.openxmlformats.org/drawingml/2006/table">
            <a:tbl>
              <a:tblPr firstRow="1" firstCol="1" bandRow="1"/>
              <a:tblGrid>
                <a:gridCol w="1332338">
                  <a:extLst>
                    <a:ext uri="{9D8B030D-6E8A-4147-A177-3AD203B41FA5}">
                      <a16:colId xmlns:a16="http://schemas.microsoft.com/office/drawing/2014/main" val="2162712830"/>
                    </a:ext>
                  </a:extLst>
                </a:gridCol>
                <a:gridCol w="652214">
                  <a:extLst>
                    <a:ext uri="{9D8B030D-6E8A-4147-A177-3AD203B41FA5}">
                      <a16:colId xmlns:a16="http://schemas.microsoft.com/office/drawing/2014/main" val="2514149961"/>
                    </a:ext>
                  </a:extLst>
                </a:gridCol>
                <a:gridCol w="666903">
                  <a:extLst>
                    <a:ext uri="{9D8B030D-6E8A-4147-A177-3AD203B41FA5}">
                      <a16:colId xmlns:a16="http://schemas.microsoft.com/office/drawing/2014/main" val="2222503203"/>
                    </a:ext>
                  </a:extLst>
                </a:gridCol>
                <a:gridCol w="883818">
                  <a:extLst>
                    <a:ext uri="{9D8B030D-6E8A-4147-A177-3AD203B41FA5}">
                      <a16:colId xmlns:a16="http://schemas.microsoft.com/office/drawing/2014/main" val="1253823047"/>
                    </a:ext>
                  </a:extLst>
                </a:gridCol>
                <a:gridCol w="883818">
                  <a:extLst>
                    <a:ext uri="{9D8B030D-6E8A-4147-A177-3AD203B41FA5}">
                      <a16:colId xmlns:a16="http://schemas.microsoft.com/office/drawing/2014/main" val="1941705230"/>
                    </a:ext>
                  </a:extLst>
                </a:gridCol>
                <a:gridCol w="883818">
                  <a:extLst>
                    <a:ext uri="{9D8B030D-6E8A-4147-A177-3AD203B41FA5}">
                      <a16:colId xmlns:a16="http://schemas.microsoft.com/office/drawing/2014/main" val="631336628"/>
                    </a:ext>
                  </a:extLst>
                </a:gridCol>
              </a:tblGrid>
              <a:tr h="443440">
                <a:tc rowSpan="3">
                  <a:txBody>
                    <a:bodyPr/>
                    <a:lstStyle/>
                    <a:p>
                      <a:pPr marL="0" marR="0" algn="ctr">
                        <a:lnSpc>
                          <a:spcPct val="115000"/>
                        </a:lnSpc>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Vật dụng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Vật liệu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3587844"/>
                  </a:ext>
                </a:extLst>
              </a:tr>
              <a:tr h="443440">
                <a:tc vMerge="1">
                  <a:txBody>
                    <a:bodyPr/>
                    <a:lstStyle/>
                    <a:p>
                      <a:endParaRPr lang="en-US"/>
                    </a:p>
                  </a:txBody>
                  <a:tcPr/>
                </a:tc>
                <a:tc gridSpan="2">
                  <a:txBody>
                    <a:bodyPr/>
                    <a:lstStyle/>
                    <a:p>
                      <a:pPr marL="0" marR="0" algn="ctr">
                        <a:lnSpc>
                          <a:spcPct val="115000"/>
                        </a:lnSpc>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Kim loại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Phi kim loại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0379279"/>
                  </a:ext>
                </a:extLst>
              </a:tr>
              <a:tr h="837303">
                <a:tc vMerge="1">
                  <a:txBody>
                    <a:bodyPr/>
                    <a:lstStyle/>
                    <a:p>
                      <a:endParaRPr lang="en-US"/>
                    </a:p>
                  </a:txBody>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Kim loại đen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Kim loại màu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 dẻo nhiệt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 dẻo nhiệt rắn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Cao su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1019949"/>
                  </a:ext>
                </a:extLst>
              </a:tr>
              <a:tr h="583461">
                <a:tc>
                  <a:txBody>
                    <a:bodyPr/>
                    <a:lstStyle/>
                    <a:p>
                      <a:pPr marL="0" marR="0">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Lưỡi dao, kéo</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057130"/>
                  </a:ext>
                </a:extLst>
              </a:tr>
              <a:tr h="443440">
                <a:tc>
                  <a:txBody>
                    <a:bodyPr/>
                    <a:lstStyle/>
                    <a:p>
                      <a:pPr marL="0" marR="0">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Nồi, chảo</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8009292"/>
                  </a:ext>
                </a:extLst>
              </a:tr>
              <a:tr h="583461">
                <a:tc>
                  <a:txBody>
                    <a:bodyPr/>
                    <a:lstStyle/>
                    <a:p>
                      <a:pPr marL="0" marR="0">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Khung xe đạp</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4305667"/>
                  </a:ext>
                </a:extLst>
              </a:tr>
              <a:tr h="756204">
                <a:tc>
                  <a:txBody>
                    <a:bodyPr/>
                    <a:lstStyle/>
                    <a:p>
                      <a:pPr marL="0" marR="0">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Vỏ tàu, thuyền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3428180"/>
                  </a:ext>
                </a:extLst>
              </a:tr>
              <a:tr h="583461">
                <a:tc>
                  <a:txBody>
                    <a:bodyPr/>
                    <a:lstStyle/>
                    <a:p>
                      <a:pPr marL="0" marR="0">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Vỏ ổ cắm điện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291088"/>
                  </a:ext>
                </a:extLst>
              </a:tr>
              <a:tr h="756204">
                <a:tc>
                  <a:txBody>
                    <a:bodyPr/>
                    <a:lstStyle/>
                    <a:p>
                      <a:pPr marL="0" marR="0">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Săm (ruột) xe đạp</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30771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35005302"/>
              </p:ext>
            </p:extLst>
          </p:nvPr>
        </p:nvGraphicFramePr>
        <p:xfrm>
          <a:off x="5943602" y="1062058"/>
          <a:ext cx="6055110" cy="5811423"/>
        </p:xfrm>
        <a:graphic>
          <a:graphicData uri="http://schemas.openxmlformats.org/drawingml/2006/table">
            <a:tbl>
              <a:tblPr firstRow="1" firstCol="1" bandRow="1"/>
              <a:tblGrid>
                <a:gridCol w="1246775">
                  <a:extLst>
                    <a:ext uri="{9D8B030D-6E8A-4147-A177-3AD203B41FA5}">
                      <a16:colId xmlns:a16="http://schemas.microsoft.com/office/drawing/2014/main" val="3289448070"/>
                    </a:ext>
                  </a:extLst>
                </a:gridCol>
                <a:gridCol w="771595">
                  <a:extLst>
                    <a:ext uri="{9D8B030D-6E8A-4147-A177-3AD203B41FA5}">
                      <a16:colId xmlns:a16="http://schemas.microsoft.com/office/drawing/2014/main" val="941303466"/>
                    </a:ext>
                  </a:extLst>
                </a:gridCol>
                <a:gridCol w="1009185">
                  <a:extLst>
                    <a:ext uri="{9D8B030D-6E8A-4147-A177-3AD203B41FA5}">
                      <a16:colId xmlns:a16="http://schemas.microsoft.com/office/drawing/2014/main" val="90259179"/>
                    </a:ext>
                  </a:extLst>
                </a:gridCol>
                <a:gridCol w="1009185">
                  <a:extLst>
                    <a:ext uri="{9D8B030D-6E8A-4147-A177-3AD203B41FA5}">
                      <a16:colId xmlns:a16="http://schemas.microsoft.com/office/drawing/2014/main" val="3485369544"/>
                    </a:ext>
                  </a:extLst>
                </a:gridCol>
                <a:gridCol w="1009185">
                  <a:extLst>
                    <a:ext uri="{9D8B030D-6E8A-4147-A177-3AD203B41FA5}">
                      <a16:colId xmlns:a16="http://schemas.microsoft.com/office/drawing/2014/main" val="2674385323"/>
                    </a:ext>
                  </a:extLst>
                </a:gridCol>
                <a:gridCol w="1009185">
                  <a:extLst>
                    <a:ext uri="{9D8B030D-6E8A-4147-A177-3AD203B41FA5}">
                      <a16:colId xmlns:a16="http://schemas.microsoft.com/office/drawing/2014/main" val="3317832853"/>
                    </a:ext>
                  </a:extLst>
                </a:gridCol>
              </a:tblGrid>
              <a:tr h="349115">
                <a:tc rowSpan="3">
                  <a:txBody>
                    <a:bodyPr/>
                    <a:lstStyle/>
                    <a:p>
                      <a:pPr marL="0" marR="0" algn="ctr">
                        <a:lnSpc>
                          <a:spcPct val="115000"/>
                        </a:lnSpc>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Vật dụng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Vật liệu</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87471184"/>
                  </a:ext>
                </a:extLst>
              </a:tr>
              <a:tr h="349115">
                <a:tc vMerge="1">
                  <a:txBody>
                    <a:bodyPr/>
                    <a:lstStyle/>
                    <a:p>
                      <a:endParaRPr lang="en-US"/>
                    </a:p>
                  </a:txBody>
                  <a:tcPr/>
                </a:tc>
                <a:tc gridSpan="2">
                  <a:txBody>
                    <a:bodyPr/>
                    <a:lstStyle/>
                    <a:p>
                      <a:pPr marL="0" marR="0" algn="ctr">
                        <a:lnSpc>
                          <a:spcPct val="115000"/>
                        </a:lnSpc>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Kim loại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Phi kim loại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60624194"/>
                  </a:ext>
                </a:extLst>
              </a:tr>
              <a:tr h="946998">
                <a:tc vMerge="1">
                  <a:txBody>
                    <a:bodyPr/>
                    <a:lstStyle/>
                    <a:p>
                      <a:endParaRPr lang="en-US"/>
                    </a:p>
                  </a:txBody>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Kim loại đen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Kim loại màu</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 dẻo nhiệt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 dẻo nhiệt rắn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Cao su</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7907988"/>
                  </a:ext>
                </a:extLst>
              </a:tr>
              <a:tr h="648056">
                <a:tc>
                  <a:txBody>
                    <a:bodyPr/>
                    <a:lstStyle/>
                    <a:p>
                      <a:pPr marL="0" marR="0">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Lưỡi dao, kéo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7078493"/>
                  </a:ext>
                </a:extLst>
              </a:tr>
              <a:tr h="432865">
                <a:tc>
                  <a:txBody>
                    <a:bodyPr/>
                    <a:lstStyle/>
                    <a:p>
                      <a:pPr marL="0" marR="0">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Nồi, chảo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4768549"/>
                  </a:ext>
                </a:extLst>
              </a:tr>
              <a:tr h="648056">
                <a:tc>
                  <a:txBody>
                    <a:bodyPr/>
                    <a:lstStyle/>
                    <a:p>
                      <a:pPr marL="0" marR="0">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Khung xe đạp</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9645512"/>
                  </a:ext>
                </a:extLst>
              </a:tr>
              <a:tr h="795367">
                <a:tc>
                  <a:txBody>
                    <a:bodyPr/>
                    <a:lstStyle/>
                    <a:p>
                      <a:pPr marL="0" marR="0">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Vỏ tàu, thuyền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113688"/>
                  </a:ext>
                </a:extLst>
              </a:tr>
              <a:tr h="648056">
                <a:tc>
                  <a:txBody>
                    <a:bodyPr/>
                    <a:lstStyle/>
                    <a:p>
                      <a:pPr marL="0" marR="0">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Vỏ ổ cắm điện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609972"/>
                  </a:ext>
                </a:extLst>
              </a:tr>
              <a:tr h="795367">
                <a:tc>
                  <a:txBody>
                    <a:bodyPr/>
                    <a:lstStyle/>
                    <a:p>
                      <a:pPr marL="0" marR="0">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Săm (ruột) xe đạp</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6391103"/>
                  </a:ext>
                </a:extLst>
              </a:tr>
            </a:tbl>
          </a:graphicData>
        </a:graphic>
      </p:graphicFrame>
    </p:spTree>
    <p:extLst>
      <p:ext uri="{BB962C8B-B14F-4D97-AF65-F5344CB8AC3E}">
        <p14:creationId xmlns:p14="http://schemas.microsoft.com/office/powerpoint/2010/main" val="177882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Kể tên một số đồ dùng trong nhà em được làm từ các loại vật liệu cơ khí mà em đã học</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Kể tên một số đồ dùng trong nhà em được làm từ các loại vật liệu cơ khí mà em đã học</a:t>
            </a:r>
          </a:p>
        </p:txBody>
      </p:sp>
      <p:sp>
        <p:nvSpPr>
          <p:cNvPr id="2" name="Rectangle 1"/>
          <p:cNvSpPr/>
          <p:nvPr/>
        </p:nvSpPr>
        <p:spPr>
          <a:xfrm>
            <a:off x="460916" y="1538882"/>
            <a:ext cx="11398292" cy="4832092"/>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Vật liệu kim loại đen: Gang, thép có thể sử dụng để làm các đồ dùng như: nồi, chảo, dao, kéo, cày, cuốc, đường ray, các sản phẩm thép trong xây dựng nhà cửa, thân máy, nắp rắn chắc ...</a:t>
            </a:r>
          </a:p>
          <a:p>
            <a:r>
              <a:rPr lang="vi-VN" sz="2800">
                <a:solidFill>
                  <a:srgbClr val="0000FF"/>
                </a:solidFill>
                <a:latin typeface="Times New Roman" panose="02020603050405020304" pitchFamily="18" charset="0"/>
                <a:cs typeface="Times New Roman" panose="02020603050405020304" pitchFamily="18" charset="0"/>
              </a:rPr>
              <a:t>Vật liệu kim loại màu:</a:t>
            </a:r>
          </a:p>
          <a:p>
            <a:r>
              <a:rPr lang="vi-VN" sz="2800">
                <a:solidFill>
                  <a:srgbClr val="0000FF"/>
                </a:solidFill>
                <a:latin typeface="Times New Roman" panose="02020603050405020304" pitchFamily="18" charset="0"/>
                <a:cs typeface="Times New Roman" panose="02020603050405020304" pitchFamily="18" charset="0"/>
              </a:rPr>
              <a:t>- Đồng: trống, nồi, bộ lư, thau, mâm, cầu dao, bạc lót,....</a:t>
            </a:r>
          </a:p>
          <a:p>
            <a:r>
              <a:rPr lang="vi-VN" sz="2800">
                <a:solidFill>
                  <a:srgbClr val="0000FF"/>
                </a:solidFill>
                <a:latin typeface="Times New Roman" panose="02020603050405020304" pitchFamily="18" charset="0"/>
                <a:cs typeface="Times New Roman" panose="02020603050405020304" pitchFamily="18" charset="0"/>
              </a:rPr>
              <a:t>- Nhôm: ấm, cửa, giá sách, chậu, xoong, chậu nhôm, thìa, đũa, mâm, vỏ máy bay, khung cửa..</a:t>
            </a:r>
          </a:p>
          <a:p>
            <a:r>
              <a:rPr lang="vi-VN" sz="2800">
                <a:solidFill>
                  <a:srgbClr val="0000FF"/>
                </a:solidFill>
                <a:latin typeface="Times New Roman" panose="02020603050405020304" pitchFamily="18" charset="0"/>
                <a:cs typeface="Times New Roman" panose="02020603050405020304" pitchFamily="18" charset="0"/>
              </a:rPr>
              <a:t>Chất dẻo: ống nước, vỏ dây cáp điện, khung cửa sổ, lớp lót ống, băng tải, dép, áo mưa, chai, lọ, đồ chơi, bàn chải, ...</a:t>
            </a:r>
          </a:p>
          <a:p>
            <a:r>
              <a:rPr lang="vi-VN" sz="2800">
                <a:solidFill>
                  <a:srgbClr val="0000FF"/>
                </a:solidFill>
                <a:latin typeface="Times New Roman" panose="02020603050405020304" pitchFamily="18" charset="0"/>
                <a:cs typeface="Times New Roman" panose="02020603050405020304" pitchFamily="18" charset="0"/>
              </a:rPr>
              <a:t>Cao su: ủng đi nước, đệm, lốp xe, sắm xe, ống dẫn, đai truyền, sản phẩm cách điện (găng tay cao su), phao bơi,...</a:t>
            </a:r>
          </a:p>
        </p:txBody>
      </p:sp>
    </p:spTree>
    <p:extLst>
      <p:ext uri="{BB962C8B-B14F-4D97-AF65-F5344CB8AC3E}">
        <p14:creationId xmlns:p14="http://schemas.microsoft.com/office/powerpoint/2010/main" val="175202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83348" y="509953"/>
            <a:ext cx="5424121" cy="5723793"/>
          </a:xfrm>
          <a:prstGeom prst="rect">
            <a:avLst/>
          </a:prstGeom>
        </p:spPr>
      </p:pic>
      <p:sp>
        <p:nvSpPr>
          <p:cNvPr id="3" name="Rectangle 2"/>
          <p:cNvSpPr/>
          <p:nvPr/>
        </p:nvSpPr>
        <p:spPr>
          <a:xfrm>
            <a:off x="7561979" y="921012"/>
            <a:ext cx="3886682" cy="954107"/>
          </a:xfrm>
          <a:prstGeom prst="rect">
            <a:avLst/>
          </a:prstGeom>
        </p:spPr>
        <p:txBody>
          <a:bodyPr wrap="square">
            <a:spAutoFit/>
          </a:bodyPr>
          <a:lstStyle/>
          <a:p>
            <a:r>
              <a:rPr lang="vi-VN" sz="2800" b="1">
                <a:solidFill>
                  <a:srgbClr val="0000FF"/>
                </a:solidFill>
                <a:latin typeface="Times New Roman" panose="02020603050405020304" pitchFamily="18" charset="0"/>
                <a:cs typeface="Times New Roman" panose="02020603050405020304" pitchFamily="18" charset="0"/>
              </a:rPr>
              <a:t>Xoong, nồi, ấm nước, con dao, cái kéo, ...</a:t>
            </a:r>
            <a:endParaRPr lang="en-US" sz="28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642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199" y="209258"/>
            <a:ext cx="4622736" cy="3079784"/>
          </a:xfrm>
          <a:prstGeom prst="rect">
            <a:avLst/>
          </a:prstGeom>
        </p:spPr>
      </p:pic>
      <p:pic>
        <p:nvPicPr>
          <p:cNvPr id="5" name="Picture 4"/>
          <p:cNvPicPr>
            <a:picLocks noChangeAspect="1"/>
          </p:cNvPicPr>
          <p:nvPr/>
        </p:nvPicPr>
        <p:blipFill>
          <a:blip r:embed="rId3"/>
          <a:stretch>
            <a:fillRect/>
          </a:stretch>
        </p:blipFill>
        <p:spPr>
          <a:xfrm>
            <a:off x="4995437" y="0"/>
            <a:ext cx="4661747" cy="3163079"/>
          </a:xfrm>
          <a:prstGeom prst="rect">
            <a:avLst/>
          </a:prstGeom>
        </p:spPr>
      </p:pic>
      <p:pic>
        <p:nvPicPr>
          <p:cNvPr id="6" name="Picture 5"/>
          <p:cNvPicPr>
            <a:picLocks noChangeAspect="1"/>
          </p:cNvPicPr>
          <p:nvPr/>
        </p:nvPicPr>
        <p:blipFill>
          <a:blip r:embed="rId4"/>
          <a:stretch>
            <a:fillRect/>
          </a:stretch>
        </p:blipFill>
        <p:spPr>
          <a:xfrm>
            <a:off x="173199" y="3415004"/>
            <a:ext cx="4898571" cy="3284375"/>
          </a:xfrm>
          <a:prstGeom prst="rect">
            <a:avLst/>
          </a:prstGeom>
        </p:spPr>
      </p:pic>
      <p:pic>
        <p:nvPicPr>
          <p:cNvPr id="8" name="Picture 7"/>
          <p:cNvPicPr>
            <a:picLocks noChangeAspect="1"/>
          </p:cNvPicPr>
          <p:nvPr/>
        </p:nvPicPr>
        <p:blipFill>
          <a:blip r:embed="rId5"/>
          <a:stretch>
            <a:fillRect/>
          </a:stretch>
        </p:blipFill>
        <p:spPr>
          <a:xfrm>
            <a:off x="5327391" y="3415004"/>
            <a:ext cx="4413768" cy="3284375"/>
          </a:xfrm>
          <a:prstGeom prst="rect">
            <a:avLst/>
          </a:prstGeom>
        </p:spPr>
      </p:pic>
      <p:sp>
        <p:nvSpPr>
          <p:cNvPr id="9" name="Rectangle 8"/>
          <p:cNvSpPr/>
          <p:nvPr/>
        </p:nvSpPr>
        <p:spPr>
          <a:xfrm>
            <a:off x="9856686" y="83434"/>
            <a:ext cx="2142481" cy="6555641"/>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Quan sát hình ảnh bên cho biết:</a:t>
            </a:r>
          </a:p>
          <a:p>
            <a:r>
              <a:rPr lang="vi-VN" sz="2800" b="1" smtClean="0">
                <a:latin typeface="Times New Roman" panose="02020603050405020304" pitchFamily="18" charset="0"/>
                <a:cs typeface="Times New Roman" panose="02020603050405020304" pitchFamily="18" charset="0"/>
              </a:rPr>
              <a:t>1.Vật </a:t>
            </a:r>
            <a:r>
              <a:rPr lang="vi-VN" sz="2800" b="1">
                <a:latin typeface="Times New Roman" panose="02020603050405020304" pitchFamily="18" charset="0"/>
                <a:cs typeface="Times New Roman" panose="02020603050405020304" pitchFamily="18" charset="0"/>
              </a:rPr>
              <a:t>liệu là gì?</a:t>
            </a:r>
          </a:p>
          <a:p>
            <a:r>
              <a:rPr lang="vi-VN" sz="2800" b="1">
                <a:latin typeface="Times New Roman" panose="02020603050405020304" pitchFamily="18" charset="0"/>
                <a:cs typeface="Times New Roman" panose="02020603050405020304" pitchFamily="18" charset="0"/>
              </a:rPr>
              <a:t>2. Vật liệu được ứng dụng trong đời sống như thế nào?</a:t>
            </a:r>
          </a:p>
          <a:p>
            <a:r>
              <a:rPr lang="vi-VN" sz="2800" b="1">
                <a:latin typeface="Times New Roman" panose="02020603050405020304" pitchFamily="18" charset="0"/>
                <a:cs typeface="Times New Roman" panose="02020603050405020304" pitchFamily="18" charset="0"/>
              </a:rPr>
              <a:t>Vât</a:t>
            </a:r>
          </a:p>
          <a:p>
            <a:r>
              <a:rPr lang="vi-VN" sz="2800" b="1">
                <a:latin typeface="Times New Roman" panose="02020603050405020304" pitchFamily="18" charset="0"/>
                <a:cs typeface="Times New Roman" panose="02020603050405020304" pitchFamily="18" charset="0"/>
              </a:rPr>
              <a:t>3. Kể tên một số loại vật liệu?</a:t>
            </a:r>
          </a:p>
        </p:txBody>
      </p:sp>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199" y="209258"/>
            <a:ext cx="4622736" cy="1936783"/>
          </a:xfrm>
          <a:prstGeom prst="rect">
            <a:avLst/>
          </a:prstGeom>
        </p:spPr>
      </p:pic>
      <p:pic>
        <p:nvPicPr>
          <p:cNvPr id="5" name="Picture 4"/>
          <p:cNvPicPr>
            <a:picLocks noChangeAspect="1"/>
          </p:cNvPicPr>
          <p:nvPr/>
        </p:nvPicPr>
        <p:blipFill>
          <a:blip r:embed="rId3"/>
          <a:stretch>
            <a:fillRect/>
          </a:stretch>
        </p:blipFill>
        <p:spPr>
          <a:xfrm>
            <a:off x="4995437" y="0"/>
            <a:ext cx="4661747" cy="2146041"/>
          </a:xfrm>
          <a:prstGeom prst="rect">
            <a:avLst/>
          </a:prstGeom>
        </p:spPr>
      </p:pic>
      <p:pic>
        <p:nvPicPr>
          <p:cNvPr id="6" name="Picture 5"/>
          <p:cNvPicPr>
            <a:picLocks noChangeAspect="1"/>
          </p:cNvPicPr>
          <p:nvPr/>
        </p:nvPicPr>
        <p:blipFill>
          <a:blip r:embed="rId4"/>
          <a:stretch>
            <a:fillRect/>
          </a:stretch>
        </p:blipFill>
        <p:spPr>
          <a:xfrm>
            <a:off x="96866" y="2304662"/>
            <a:ext cx="4898571" cy="1940768"/>
          </a:xfrm>
          <a:prstGeom prst="rect">
            <a:avLst/>
          </a:prstGeom>
        </p:spPr>
      </p:pic>
      <p:pic>
        <p:nvPicPr>
          <p:cNvPr id="8" name="Picture 7"/>
          <p:cNvPicPr>
            <a:picLocks noChangeAspect="1"/>
          </p:cNvPicPr>
          <p:nvPr/>
        </p:nvPicPr>
        <p:blipFill>
          <a:blip r:embed="rId5"/>
          <a:stretch>
            <a:fillRect/>
          </a:stretch>
        </p:blipFill>
        <p:spPr>
          <a:xfrm>
            <a:off x="5065223" y="2211355"/>
            <a:ext cx="4413768" cy="2174033"/>
          </a:xfrm>
          <a:prstGeom prst="rect">
            <a:avLst/>
          </a:prstGeom>
        </p:spPr>
      </p:pic>
      <p:sp>
        <p:nvSpPr>
          <p:cNvPr id="9" name="Rectangle 8"/>
          <p:cNvSpPr/>
          <p:nvPr/>
        </p:nvSpPr>
        <p:spPr>
          <a:xfrm>
            <a:off x="9856686" y="83434"/>
            <a:ext cx="2142481" cy="6124754"/>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Quan sát hình ảnh bên cho biết:</a:t>
            </a:r>
          </a:p>
          <a:p>
            <a:r>
              <a:rPr lang="vi-VN" sz="2800" b="1" smtClean="0">
                <a:latin typeface="Times New Roman" panose="02020603050405020304" pitchFamily="18" charset="0"/>
                <a:cs typeface="Times New Roman" panose="02020603050405020304" pitchFamily="18" charset="0"/>
              </a:rPr>
              <a:t>1.Vật </a:t>
            </a:r>
            <a:r>
              <a:rPr lang="vi-VN" sz="2800" b="1">
                <a:latin typeface="Times New Roman" panose="02020603050405020304" pitchFamily="18" charset="0"/>
                <a:cs typeface="Times New Roman" panose="02020603050405020304" pitchFamily="18" charset="0"/>
              </a:rPr>
              <a:t>liệu là </a:t>
            </a:r>
            <a:r>
              <a:rPr lang="vi-VN" sz="2800" b="1">
                <a:latin typeface="Times New Roman" panose="02020603050405020304" pitchFamily="18" charset="0"/>
                <a:cs typeface="Times New Roman" panose="02020603050405020304" pitchFamily="18" charset="0"/>
              </a:rPr>
              <a:t>gì</a:t>
            </a:r>
            <a:r>
              <a:rPr lang="vi-VN" sz="2800" b="1" smtClean="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Vật liệu được ứng dụng trong đời sống như thế nào?</a:t>
            </a:r>
          </a:p>
          <a:p>
            <a:r>
              <a:rPr lang="vi-VN" sz="2800" b="1">
                <a:latin typeface="Times New Roman" panose="02020603050405020304" pitchFamily="18" charset="0"/>
                <a:cs typeface="Times New Roman" panose="02020603050405020304" pitchFamily="18" charset="0"/>
              </a:rPr>
              <a:t>Vât</a:t>
            </a:r>
          </a:p>
          <a:p>
            <a:r>
              <a:rPr lang="vi-VN" sz="2800" b="1">
                <a:latin typeface="Times New Roman" panose="02020603050405020304" pitchFamily="18" charset="0"/>
                <a:cs typeface="Times New Roman" panose="02020603050405020304" pitchFamily="18" charset="0"/>
              </a:rPr>
              <a:t>3. Kể tên một số loại vật liệu?</a:t>
            </a:r>
          </a:p>
        </p:txBody>
      </p:sp>
      <p:sp>
        <p:nvSpPr>
          <p:cNvPr id="3" name="Rectangle 2"/>
          <p:cNvSpPr/>
          <p:nvPr/>
        </p:nvSpPr>
        <p:spPr>
          <a:xfrm>
            <a:off x="391886" y="4627984"/>
            <a:ext cx="9358604" cy="2246769"/>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1.Vật liệu là các chất, hợp chất có nguồn gốc tự nhiên hoặc nhân tạo được con người dùng để chế tạo ra máy móc, dụng cụ, đồ dùng…phục vụ đời sống.</a:t>
            </a:r>
          </a:p>
          <a:p>
            <a:r>
              <a:rPr lang="en-US" sz="2800">
                <a:solidFill>
                  <a:srgbClr val="FF0000"/>
                </a:solidFill>
                <a:latin typeface="Times New Roman" panose="02020603050405020304" pitchFamily="18" charset="0"/>
                <a:cs typeface="Times New Roman" panose="02020603050405020304" pitchFamily="18" charset="0"/>
              </a:rPr>
              <a:t>2. Vật liệu dùng trong sản xuất rất đa dạng: Vật liệu kim loại, vật liệu phi kim, vật liệu tổng hợp…</a:t>
            </a:r>
          </a:p>
        </p:txBody>
      </p:sp>
    </p:spTree>
    <p:extLst>
      <p:ext uri="{BB962C8B-B14F-4D97-AF65-F5344CB8AC3E}">
        <p14:creationId xmlns:p14="http://schemas.microsoft.com/office/powerpoint/2010/main" val="3729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6375" y="424457"/>
            <a:ext cx="4232987" cy="483209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Nêu sự khác nhau giữa gang và thép về thành phần cấu tạo, tính chất và ứng dụng.</a:t>
            </a:r>
          </a:p>
          <a:p>
            <a:r>
              <a:rPr lang="vi-VN" sz="2800" b="1">
                <a:latin typeface="Times New Roman" panose="02020603050405020304" pitchFamily="18" charset="0"/>
                <a:cs typeface="Times New Roman" panose="02020603050405020304" pitchFamily="18" charset="0"/>
              </a:rPr>
              <a:t>2. Quan sát Hình 6.1 và cho biết sản phẩm nào được làm bằng gang, thép?</a:t>
            </a:r>
          </a:p>
          <a:p>
            <a:r>
              <a:rPr lang="vi-VN" sz="2800" b="1">
                <a:latin typeface="Times New Roman" panose="02020603050405020304" pitchFamily="18" charset="0"/>
                <a:cs typeface="Times New Roman" panose="02020603050405020304" pitchFamily="18" charset="0"/>
              </a:rPr>
              <a:t>3. Hãy kể tên những vật dụng, chi tiết được làm từ thép và gang mà em biết.</a:t>
            </a:r>
          </a:p>
        </p:txBody>
      </p:sp>
      <p:pic>
        <p:nvPicPr>
          <p:cNvPr id="5" name="Picture 4"/>
          <p:cNvPicPr>
            <a:picLocks noChangeAspect="1"/>
          </p:cNvPicPr>
          <p:nvPr/>
        </p:nvPicPr>
        <p:blipFill>
          <a:blip r:embed="rId2"/>
          <a:stretch>
            <a:fillRect/>
          </a:stretch>
        </p:blipFill>
        <p:spPr>
          <a:xfrm>
            <a:off x="475860" y="195943"/>
            <a:ext cx="3461658" cy="2512644"/>
          </a:xfrm>
          <a:prstGeom prst="rect">
            <a:avLst/>
          </a:prstGeom>
        </p:spPr>
      </p:pic>
      <p:pic>
        <p:nvPicPr>
          <p:cNvPr id="6" name="Picture 5"/>
          <p:cNvPicPr>
            <a:picLocks noChangeAspect="1"/>
          </p:cNvPicPr>
          <p:nvPr/>
        </p:nvPicPr>
        <p:blipFill>
          <a:blip r:embed="rId3"/>
          <a:stretch>
            <a:fillRect/>
          </a:stretch>
        </p:blipFill>
        <p:spPr>
          <a:xfrm>
            <a:off x="4012163" y="107216"/>
            <a:ext cx="3648270" cy="2601371"/>
          </a:xfrm>
          <a:prstGeom prst="rect">
            <a:avLst/>
          </a:prstGeom>
        </p:spPr>
      </p:pic>
      <p:pic>
        <p:nvPicPr>
          <p:cNvPr id="7" name="Picture 6"/>
          <p:cNvPicPr>
            <a:picLocks noChangeAspect="1"/>
          </p:cNvPicPr>
          <p:nvPr/>
        </p:nvPicPr>
        <p:blipFill>
          <a:blip r:embed="rId4"/>
          <a:stretch>
            <a:fillRect/>
          </a:stretch>
        </p:blipFill>
        <p:spPr>
          <a:xfrm>
            <a:off x="475860" y="2883160"/>
            <a:ext cx="7184573" cy="3091240"/>
          </a:xfrm>
          <a:prstGeom prst="rect">
            <a:avLst/>
          </a:prstGeom>
        </p:spPr>
      </p:pic>
      <p:sp>
        <p:nvSpPr>
          <p:cNvPr id="8" name="TextBox 7"/>
          <p:cNvSpPr txBox="1"/>
          <p:nvPr/>
        </p:nvSpPr>
        <p:spPr>
          <a:xfrm>
            <a:off x="475861" y="6064898"/>
            <a:ext cx="5868955"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6.1. Một số sản phẩm làm từ gang và thép</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932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76661" y="191292"/>
            <a:ext cx="5119395" cy="5632311"/>
          </a:xfrm>
          <a:prstGeom prst="rect">
            <a:avLst/>
          </a:prstGeom>
        </p:spPr>
        <p:txBody>
          <a:bodyPr wrap="square">
            <a:spAutoFit/>
          </a:bodyPr>
          <a:lstStyle/>
          <a:p>
            <a:r>
              <a:rPr lang="en-US" sz="2000">
                <a:solidFill>
                  <a:srgbClr val="FF0000"/>
                </a:solidFill>
                <a:latin typeface="Times New Roman" panose="02020603050405020304" pitchFamily="18" charset="0"/>
                <a:cs typeface="Times New Roman" panose="02020603050405020304" pitchFamily="18" charset="0"/>
              </a:rPr>
              <a:t>1. Thép có độ bền, độ cứng và tính dẻo cao, dễ uốn và dễ rèn dập, thường được dùng để chế tạo các sản phẩm cơ khí như trục, bánh răng hay trong xây dựng nhà cửa, công trình giao thông,...</a:t>
            </a:r>
          </a:p>
          <a:p>
            <a:r>
              <a:rPr lang="en-US" sz="2000">
                <a:solidFill>
                  <a:srgbClr val="FF0000"/>
                </a:solidFill>
                <a:latin typeface="Times New Roman" panose="02020603050405020304" pitchFamily="18" charset="0"/>
                <a:cs typeface="Times New Roman" panose="02020603050405020304" pitchFamily="18" charset="0"/>
              </a:rPr>
              <a:t>Gang cứng và giòn, có khả năng chịu mài mòn tốt, khó biến dạng dẻo và không thể kéo thành sợi, thường được dùng để đúc các chi tiết có hình dạng phức tạp như: thân máy, nắp chắn rác, dụng cụ nhà bếp,...</a:t>
            </a:r>
          </a:p>
          <a:p>
            <a:r>
              <a:rPr lang="en-US" sz="2000">
                <a:solidFill>
                  <a:srgbClr val="FF0000"/>
                </a:solidFill>
                <a:latin typeface="Times New Roman" panose="02020603050405020304" pitchFamily="18" charset="0"/>
                <a:cs typeface="Times New Roman" panose="02020603050405020304" pitchFamily="18" charset="0"/>
              </a:rPr>
              <a:t>2. Sản phẩm được làm bằng gang: b) Nắp rắn chắc, c) Chảo.</a:t>
            </a:r>
          </a:p>
          <a:p>
            <a:r>
              <a:rPr lang="en-US" sz="2000">
                <a:solidFill>
                  <a:srgbClr val="FF0000"/>
                </a:solidFill>
                <a:latin typeface="Times New Roman" panose="02020603050405020304" pitchFamily="18" charset="0"/>
                <a:cs typeface="Times New Roman" panose="02020603050405020304" pitchFamily="18" charset="0"/>
              </a:rPr>
              <a:t>Sản phẩm được làm bằng thép: a) Bánh răng, d) Kéo.</a:t>
            </a:r>
          </a:p>
          <a:p>
            <a:r>
              <a:rPr lang="en-US" sz="2000">
                <a:solidFill>
                  <a:srgbClr val="FF0000"/>
                </a:solidFill>
                <a:latin typeface="Times New Roman" panose="02020603050405020304" pitchFamily="18" charset="0"/>
                <a:cs typeface="Times New Roman" panose="02020603050405020304" pitchFamily="18" charset="0"/>
              </a:rPr>
              <a:t>3. Gang, thép có thể sử dụng để làm các đồ dùng như: nồi, chảo, dao, kéo, cày, cuốc, đường ray, các sản phẩm thép trong xây dựng nhà cửa, thân máy, nắp rắn chắc ...</a:t>
            </a:r>
          </a:p>
        </p:txBody>
      </p:sp>
      <p:pic>
        <p:nvPicPr>
          <p:cNvPr id="5" name="Picture 4"/>
          <p:cNvPicPr>
            <a:picLocks noChangeAspect="1"/>
          </p:cNvPicPr>
          <p:nvPr/>
        </p:nvPicPr>
        <p:blipFill>
          <a:blip r:embed="rId2"/>
          <a:stretch>
            <a:fillRect/>
          </a:stretch>
        </p:blipFill>
        <p:spPr>
          <a:xfrm>
            <a:off x="475860" y="195943"/>
            <a:ext cx="3097764" cy="2512644"/>
          </a:xfrm>
          <a:prstGeom prst="rect">
            <a:avLst/>
          </a:prstGeom>
        </p:spPr>
      </p:pic>
      <p:pic>
        <p:nvPicPr>
          <p:cNvPr id="6" name="Picture 5"/>
          <p:cNvPicPr>
            <a:picLocks noChangeAspect="1"/>
          </p:cNvPicPr>
          <p:nvPr/>
        </p:nvPicPr>
        <p:blipFill>
          <a:blip r:embed="rId3"/>
          <a:stretch>
            <a:fillRect/>
          </a:stretch>
        </p:blipFill>
        <p:spPr>
          <a:xfrm>
            <a:off x="3694922" y="191292"/>
            <a:ext cx="3060441" cy="2421280"/>
          </a:xfrm>
          <a:prstGeom prst="rect">
            <a:avLst/>
          </a:prstGeom>
        </p:spPr>
      </p:pic>
      <p:pic>
        <p:nvPicPr>
          <p:cNvPr id="7" name="Picture 6"/>
          <p:cNvPicPr>
            <a:picLocks noChangeAspect="1"/>
          </p:cNvPicPr>
          <p:nvPr/>
        </p:nvPicPr>
        <p:blipFill>
          <a:blip r:embed="rId4"/>
          <a:stretch>
            <a:fillRect/>
          </a:stretch>
        </p:blipFill>
        <p:spPr>
          <a:xfrm>
            <a:off x="475860" y="2883160"/>
            <a:ext cx="6279503" cy="3091240"/>
          </a:xfrm>
          <a:prstGeom prst="rect">
            <a:avLst/>
          </a:prstGeom>
        </p:spPr>
      </p:pic>
      <p:sp>
        <p:nvSpPr>
          <p:cNvPr id="8" name="TextBox 7"/>
          <p:cNvSpPr txBox="1"/>
          <p:nvPr/>
        </p:nvSpPr>
        <p:spPr>
          <a:xfrm>
            <a:off x="475861" y="6064898"/>
            <a:ext cx="5868955"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6.1. Một số sản phẩm làm từ gang và thép</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295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239475" y="501245"/>
            <a:ext cx="11582400" cy="452431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II.Một số vật liệu cơ khí thông dụng</a:t>
            </a:r>
          </a:p>
          <a:p>
            <a:r>
              <a:rPr lang="en-US" sz="2400" b="1">
                <a:latin typeface="Times New Roman" panose="02020603050405020304" pitchFamily="18" charset="0"/>
                <a:cs typeface="Times New Roman" panose="02020603050405020304" pitchFamily="18" charset="0"/>
              </a:rPr>
              <a:t>1.Vật liệu kim loại</a:t>
            </a:r>
          </a:p>
          <a:p>
            <a:r>
              <a:rPr lang="en-US" sz="2400">
                <a:latin typeface="Times New Roman" panose="02020603050405020304" pitchFamily="18" charset="0"/>
                <a:cs typeface="Times New Roman" panose="02020603050405020304" pitchFamily="18" charset="0"/>
              </a:rPr>
              <a:t>a.Kim loại đen</a:t>
            </a:r>
          </a:p>
          <a:p>
            <a:r>
              <a:rPr lang="en-US" sz="2400">
                <a:latin typeface="Times New Roman" panose="02020603050405020304" pitchFamily="18" charset="0"/>
                <a:cs typeface="Times New Roman" panose="02020603050405020304" pitchFamily="18" charset="0"/>
              </a:rPr>
              <a:t>- Kim loại đen có thành phần chủ yếu là sắt, carbon cùng một số nguyên tố khác.</a:t>
            </a:r>
          </a:p>
          <a:p>
            <a:r>
              <a:rPr lang="en-US" sz="2400">
                <a:latin typeface="Times New Roman" panose="02020603050405020304" pitchFamily="18" charset="0"/>
                <a:cs typeface="Times New Roman" panose="02020603050405020304" pitchFamily="18" charset="0"/>
              </a:rPr>
              <a:t>- Dựa vào tỉ lệ carbon và các nguyên tố tham gia, chia kim loại đen thành 2 loại chính là gang và thép</a:t>
            </a:r>
          </a:p>
          <a:p>
            <a:r>
              <a:rPr lang="en-US" sz="2400">
                <a:latin typeface="Times New Roman" panose="02020603050405020304" pitchFamily="18" charset="0"/>
                <a:cs typeface="Times New Roman" panose="02020603050405020304" pitchFamily="18" charset="0"/>
              </a:rPr>
              <a:t>+ Thép có tỉ lệ carbon ≤2,14%</a:t>
            </a:r>
          </a:p>
          <a:p>
            <a:r>
              <a:rPr lang="en-US" sz="2400">
                <a:latin typeface="Times New Roman" panose="02020603050405020304" pitchFamily="18" charset="0"/>
                <a:cs typeface="Times New Roman" panose="02020603050405020304" pitchFamily="18" charset="0"/>
              </a:rPr>
              <a:t>+ Gang có tỉ lệ carbon ≥2,14%</a:t>
            </a:r>
          </a:p>
          <a:p>
            <a:r>
              <a:rPr lang="en-US" sz="2400">
                <a:latin typeface="Times New Roman" panose="02020603050405020304" pitchFamily="18" charset="0"/>
                <a:cs typeface="Times New Roman" panose="02020603050405020304" pitchFamily="18" charset="0"/>
              </a:rPr>
              <a:t>-Thép có độ bền, độ cứng và tính dẻo cao, dễ uốn và dễ rèn dập; thường được để chế tạo các sản phẩm cơ khí như trục, bánh răng hay trong xây dựng công trình giao thông.</a:t>
            </a:r>
          </a:p>
          <a:p>
            <a:r>
              <a:rPr lang="en-US" sz="2400">
                <a:latin typeface="Times New Roman" panose="02020603050405020304" pitchFamily="18" charset="0"/>
                <a:cs typeface="Times New Roman" panose="02020603050405020304" pitchFamily="18" charset="0"/>
              </a:rPr>
              <a:t>- Gang cứng và giòn, có khả năng mài mòn tốt, khó biến dạng dẻo và không kéo thành sợi, thường được đúc các chi tiết có hình dạng phức tạp như máy, nắp chắn rác, dụng cụ nhà bếp</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6</a:t>
            </a:r>
            <a:r>
              <a:rPr lang="en-US" sz="2800" b="1" smtClean="0">
                <a:solidFill>
                  <a:srgbClr val="FF0000"/>
                </a:solidFill>
                <a:latin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cs typeface="Times New Roman" panose="02020603050405020304" pitchFamily="18" charset="0"/>
              </a:rPr>
              <a:t>VẬT LIỆU CƠ KHÍ</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96334" y="224135"/>
            <a:ext cx="4068147" cy="4678204"/>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1.Nêu đặc điểm, tính chất của đồng và nhôm.</a:t>
            </a:r>
          </a:p>
          <a:p>
            <a:r>
              <a:rPr lang="vi-VN" sz="2800" b="1">
                <a:latin typeface="Times New Roman" panose="02020603050405020304" pitchFamily="18" charset="0"/>
                <a:cs typeface="Times New Roman" panose="02020603050405020304" pitchFamily="18" charset="0"/>
              </a:rPr>
              <a:t>2. Quan sát Hình 6.2 và cho biết sản phẩm nào được làm từ hợp kim của đồng, </a:t>
            </a:r>
            <a:r>
              <a:rPr lang="vi-VN" sz="2800" b="1">
                <a:latin typeface="Times New Roman" panose="02020603050405020304" pitchFamily="18" charset="0"/>
                <a:cs typeface="Times New Roman" panose="02020603050405020304" pitchFamily="18" charset="0"/>
              </a:rPr>
              <a:t>nhôm</a:t>
            </a:r>
            <a:r>
              <a:rPr lang="vi-VN" sz="2800" b="1" smtClean="0">
                <a:latin typeface="Times New Roman" panose="02020603050405020304" pitchFamily="18" charset="0"/>
                <a:cs typeface="Times New Roman" panose="02020603050405020304" pitchFamily="18" charset="0"/>
              </a:rPr>
              <a:t>?</a:t>
            </a:r>
            <a:endParaRPr lang="en-US" sz="2800" b="1" smtClean="0">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3. Hãy kể tên những vật dụng, chi tiết có nguồn gốc từ đồng và nhôm mà em biết.</a:t>
            </a:r>
          </a:p>
          <a:p>
            <a:endParaRPr lang="vi-VN"/>
          </a:p>
        </p:txBody>
      </p:sp>
      <p:pic>
        <p:nvPicPr>
          <p:cNvPr id="5" name="Picture 4"/>
          <p:cNvPicPr>
            <a:picLocks noChangeAspect="1"/>
          </p:cNvPicPr>
          <p:nvPr/>
        </p:nvPicPr>
        <p:blipFill>
          <a:blip r:embed="rId2"/>
          <a:stretch>
            <a:fillRect/>
          </a:stretch>
        </p:blipFill>
        <p:spPr>
          <a:xfrm>
            <a:off x="235943" y="138273"/>
            <a:ext cx="4000155" cy="2726226"/>
          </a:xfrm>
          <a:prstGeom prst="rect">
            <a:avLst/>
          </a:prstGeom>
        </p:spPr>
      </p:pic>
      <p:pic>
        <p:nvPicPr>
          <p:cNvPr id="6" name="Picture 5"/>
          <p:cNvPicPr>
            <a:picLocks noChangeAspect="1"/>
          </p:cNvPicPr>
          <p:nvPr/>
        </p:nvPicPr>
        <p:blipFill>
          <a:blip r:embed="rId3"/>
          <a:stretch>
            <a:fillRect/>
          </a:stretch>
        </p:blipFill>
        <p:spPr>
          <a:xfrm>
            <a:off x="4236098" y="138272"/>
            <a:ext cx="3760236" cy="2671185"/>
          </a:xfrm>
          <a:prstGeom prst="rect">
            <a:avLst/>
          </a:prstGeom>
        </p:spPr>
      </p:pic>
      <p:sp>
        <p:nvSpPr>
          <p:cNvPr id="7" name="TextBox 6"/>
          <p:cNvSpPr txBox="1"/>
          <p:nvPr/>
        </p:nvSpPr>
        <p:spPr>
          <a:xfrm>
            <a:off x="410546" y="2864499"/>
            <a:ext cx="7483151" cy="954107"/>
          </a:xfrm>
          <a:prstGeom prst="rect">
            <a:avLst/>
          </a:prstGeom>
          <a:noFill/>
        </p:spPr>
        <p:txBody>
          <a:bodyPr wrap="square" rtlCol="0">
            <a:spAutoFit/>
          </a:bodyPr>
          <a:lstStyle/>
          <a:p>
            <a:r>
              <a:rPr lang="en-US" smtClean="0">
                <a:latin typeface="Times New Roman" panose="02020603050405020304" pitchFamily="18" charset="0"/>
                <a:cs typeface="Times New Roman" panose="02020603050405020304" pitchFamily="18" charset="0"/>
              </a:rPr>
              <a:t>                    a)                                                                 b)</a:t>
            </a:r>
          </a:p>
          <a:p>
            <a:r>
              <a:rPr lang="en-US" sz="2000" b="1" i="1" smtClean="0">
                <a:latin typeface="Times New Roman" panose="02020603050405020304" pitchFamily="18" charset="0"/>
                <a:cs typeface="Times New Roman" panose="02020603050405020304" pitchFamily="18" charset="0"/>
              </a:rPr>
              <a:t>Hình 6.2. Một số sản phẩm từ hợp kim của đồng và nhôm</a:t>
            </a:r>
          </a:p>
          <a:p>
            <a:endParaRPr lang="en-US"/>
          </a:p>
        </p:txBody>
      </p:sp>
    </p:spTree>
    <p:extLst>
      <p:ext uri="{BB962C8B-B14F-4D97-AF65-F5344CB8AC3E}">
        <p14:creationId xmlns:p14="http://schemas.microsoft.com/office/powerpoint/2010/main" val="325837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576</TotalTime>
  <Words>2352</Words>
  <Application>Microsoft Office PowerPoint</Application>
  <PresentationFormat>Widescreen</PresentationFormat>
  <Paragraphs>291</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74</cp:revision>
  <dcterms:created xsi:type="dcterms:W3CDTF">2023-06-21T22:05:51Z</dcterms:created>
  <dcterms:modified xsi:type="dcterms:W3CDTF">2023-07-04T05:39:23Z</dcterms:modified>
</cp:coreProperties>
</file>