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47" r:id="rId4"/>
    <p:sldId id="448" r:id="rId5"/>
    <p:sldId id="449" r:id="rId6"/>
    <p:sldId id="450" r:id="rId7"/>
    <p:sldId id="457" r:id="rId8"/>
    <p:sldId id="452" r:id="rId9"/>
    <p:sldId id="455" r:id="rId10"/>
    <p:sldId id="456" r:id="rId11"/>
    <p:sldId id="453" r:id="rId12"/>
    <p:sldId id="45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0" autoAdjust="0"/>
    <p:restoredTop sz="94660"/>
  </p:normalViewPr>
  <p:slideViewPr>
    <p:cSldViewPr snapToGrid="0">
      <p:cViewPr varScale="1">
        <p:scale>
          <a:sx n="87" d="100"/>
          <a:sy n="87" d="100"/>
        </p:scale>
        <p:origin x="38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7/7/2023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5995" y="3428997"/>
            <a:ext cx="9" cy="6"/>
          </a:xfrm>
          <a:prstGeom prst="rect">
            <a:avLst/>
          </a:prstGeom>
        </p:spPr>
      </p:pic>
      <p:sp>
        <p:nvSpPr>
          <p:cNvPr id="3" name="Rectangle 2"/>
          <p:cNvSpPr/>
          <p:nvPr/>
        </p:nvSpPr>
        <p:spPr>
          <a:xfrm>
            <a:off x="360688" y="134035"/>
            <a:ext cx="11596850" cy="523220"/>
          </a:xfrm>
          <a:prstGeom prst="rect">
            <a:avLst/>
          </a:prstGeom>
        </p:spPr>
        <p:txBody>
          <a:bodyPr wrap="square">
            <a:spAutoFit/>
          </a:bodyPr>
          <a:lstStyle/>
          <a:p>
            <a:pPr algn="ctr"/>
            <a:r>
              <a:rPr lang="en-US" sz="2800" b="1" smtClean="0">
                <a:solidFill>
                  <a:srgbClr val="FF0000"/>
                </a:solidFill>
                <a:latin typeface="Times New Roman" panose="02020603050405020304" pitchFamily="18" charset="0"/>
                <a:cs typeface="Times New Roman" panose="02020603050405020304" pitchFamily="18" charset="0"/>
              </a:rPr>
              <a:t>ÔN TẬP </a:t>
            </a:r>
            <a:r>
              <a:rPr lang="en-US" sz="2800" b="1" smtClean="0">
                <a:solidFill>
                  <a:srgbClr val="FF0000"/>
                </a:solidFill>
                <a:latin typeface="Times New Roman" panose="02020603050405020304" pitchFamily="18" charset="0"/>
                <a:cs typeface="Times New Roman" panose="02020603050405020304" pitchFamily="18" charset="0"/>
              </a:rPr>
              <a:t>CHỦ ĐỀ </a:t>
            </a:r>
            <a:r>
              <a:rPr lang="en-US" sz="2800" b="1" smtClean="0">
                <a:solidFill>
                  <a:srgbClr val="FF0000"/>
                </a:solidFill>
                <a:latin typeface="Times New Roman" panose="02020603050405020304" pitchFamily="18" charset="0"/>
                <a:cs typeface="Times New Roman" panose="02020603050405020304" pitchFamily="18" charset="0"/>
              </a:rPr>
              <a:t>1</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60688" y="835269"/>
            <a:ext cx="11377043" cy="5801438"/>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146" y="523220"/>
            <a:ext cx="11661470" cy="6463308"/>
          </a:xfrm>
          <a:prstGeom prst="rect">
            <a:avLst/>
          </a:prstGeom>
        </p:spPr>
        <p:txBody>
          <a:bodyPr wrap="square">
            <a:spAutoFit/>
          </a:bodyPr>
          <a:lstStyle/>
          <a:p>
            <a:r>
              <a:rPr lang="en-US" b="1">
                <a:latin typeface="Times New Roman" panose="02020603050405020304" pitchFamily="18" charset="0"/>
                <a:cs typeface="Times New Roman" panose="02020603050405020304" pitchFamily="18" charset="0"/>
              </a:rPr>
              <a:t>Câu 10:</a:t>
            </a:r>
            <a:r>
              <a:rPr lang="en-US">
                <a:latin typeface="Times New Roman" panose="02020603050405020304" pitchFamily="18" charset="0"/>
                <a:cs typeface="Times New Roman" panose="02020603050405020304" pitchFamily="18" charset="0"/>
              </a:rPr>
              <a:t> Trình tự đọc bản vẽ chi tiết là:</a:t>
            </a:r>
          </a:p>
          <a:p>
            <a:r>
              <a:rPr lang="en-US">
                <a:latin typeface="Times New Roman" panose="02020603050405020304" pitchFamily="18" charset="0"/>
                <a:cs typeface="Times New Roman" panose="02020603050405020304" pitchFamily="18" charset="0"/>
              </a:rPr>
              <a:t>A. Khung tên, hình biểu diễn, kích thước, yêu cầu kĩ thuật</a:t>
            </a:r>
            <a:endParaRPr lang="en-US" b="1">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B. Khung tên, kích thước, hình biểu diễn, yêu cầu kĩ thuật</a:t>
            </a:r>
          </a:p>
          <a:p>
            <a:r>
              <a:rPr lang="en-US">
                <a:latin typeface="Times New Roman" panose="02020603050405020304" pitchFamily="18" charset="0"/>
                <a:cs typeface="Times New Roman" panose="02020603050405020304" pitchFamily="18" charset="0"/>
              </a:rPr>
              <a:t>C. Hình biểu diễn, khung tên, kích thước, yêu cầu kĩ thuật</a:t>
            </a:r>
          </a:p>
          <a:p>
            <a:r>
              <a:rPr lang="en-US">
                <a:latin typeface="Times New Roman" panose="02020603050405020304" pitchFamily="18" charset="0"/>
                <a:cs typeface="Times New Roman" panose="02020603050405020304" pitchFamily="18" charset="0"/>
              </a:rPr>
              <a:t>D. Hình biểu diễn, kích thước, khung tên, yêu cầu kĩ thuật</a:t>
            </a:r>
          </a:p>
          <a:p>
            <a:r>
              <a:rPr lang="en-US" b="1">
                <a:latin typeface="Times New Roman" panose="02020603050405020304" pitchFamily="18" charset="0"/>
                <a:cs typeface="Times New Roman" panose="02020603050405020304" pitchFamily="18" charset="0"/>
              </a:rPr>
              <a:t>Câu 11:</a:t>
            </a:r>
            <a:r>
              <a:rPr lang="en-US">
                <a:latin typeface="Times New Roman" panose="02020603050405020304" pitchFamily="18" charset="0"/>
                <a:cs typeface="Times New Roman" panose="02020603050405020304" pitchFamily="18" charset="0"/>
              </a:rPr>
              <a:t> Trong bản vẽ lắp thể hiện mấy nội dung?</a:t>
            </a:r>
          </a:p>
          <a:p>
            <a:r>
              <a:rPr lang="en-US">
                <a:latin typeface="Times New Roman" panose="02020603050405020304" pitchFamily="18" charset="0"/>
                <a:cs typeface="Times New Roman" panose="02020603050405020304" pitchFamily="18" charset="0"/>
              </a:rPr>
              <a:t>A. 2			B. 3   		C. 4					D. 5</a:t>
            </a:r>
          </a:p>
          <a:p>
            <a:r>
              <a:rPr lang="en-US" b="1">
                <a:latin typeface="Times New Roman" panose="02020603050405020304" pitchFamily="18" charset="0"/>
                <a:cs typeface="Times New Roman" panose="02020603050405020304" pitchFamily="18" charset="0"/>
              </a:rPr>
              <a:t>Câu 12:</a:t>
            </a:r>
            <a:r>
              <a:rPr lang="en-US">
                <a:latin typeface="Times New Roman" panose="02020603050405020304" pitchFamily="18" charset="0"/>
                <a:cs typeface="Times New Roman" panose="02020603050405020304" pitchFamily="18" charset="0"/>
              </a:rPr>
              <a:t> Trình tự đọc bản vẽ lắp? </a:t>
            </a:r>
          </a:p>
          <a:p>
            <a:r>
              <a:rPr lang="en-US">
                <a:latin typeface="Times New Roman" panose="02020603050405020304" pitchFamily="18" charset="0"/>
                <a:cs typeface="Times New Roman" panose="02020603050405020304" pitchFamily="18" charset="0"/>
              </a:rPr>
              <a:t>A. Hình biểu diễn → Khung tên → Bảng kê → Kích thước → Phân tích chi tiết → Tổng hợp</a:t>
            </a:r>
          </a:p>
          <a:p>
            <a:r>
              <a:rPr lang="en-US">
                <a:latin typeface="Times New Roman" panose="02020603050405020304" pitchFamily="18" charset="0"/>
                <a:cs typeface="Times New Roman" panose="02020603050405020304" pitchFamily="18" charset="0"/>
              </a:rPr>
              <a:t>B. Khung tên → Bảng kê → Kích thước → Hình biểu diễn → Phân tích chi tiết →Tổng hợp</a:t>
            </a:r>
          </a:p>
          <a:p>
            <a:r>
              <a:rPr lang="en-US">
                <a:latin typeface="Times New Roman" panose="02020603050405020304" pitchFamily="18" charset="0"/>
                <a:cs typeface="Times New Roman" panose="02020603050405020304" pitchFamily="18" charset="0"/>
              </a:rPr>
              <a:t>C. Khung tên → Bảng kê → Hình biểu diễn → Kích thước → Phân tích chi tiết → Tổng hợp</a:t>
            </a:r>
            <a:endParaRPr lang="en-US" b="1">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D. Khung tên → Kích thước → Bảng kê  → Hình biểu diễn → Phân tích chi tiết →Tổng hợp</a:t>
            </a:r>
          </a:p>
          <a:p>
            <a:r>
              <a:rPr lang="en-US" b="1">
                <a:latin typeface="Times New Roman" panose="02020603050405020304" pitchFamily="18" charset="0"/>
                <a:cs typeface="Times New Roman" panose="02020603050405020304" pitchFamily="18" charset="0"/>
              </a:rPr>
              <a:t>Câu 13:</a:t>
            </a:r>
            <a:r>
              <a:rPr lang="en-US">
                <a:latin typeface="Times New Roman" panose="02020603050405020304" pitchFamily="18" charset="0"/>
                <a:cs typeface="Times New Roman" panose="02020603050405020304" pitchFamily="18" charset="0"/>
              </a:rPr>
              <a:t> Đâu là nội dung của bản vẽ nhà?</a:t>
            </a:r>
          </a:p>
          <a:p>
            <a:r>
              <a:rPr lang="en-US">
                <a:latin typeface="Times New Roman" panose="02020603050405020304" pitchFamily="18" charset="0"/>
                <a:cs typeface="Times New Roman" panose="02020603050405020304" pitchFamily="18" charset="0"/>
              </a:rPr>
              <a:t>A. Khung tên, bảng kê, hình biểu diễn, kích thước</a:t>
            </a:r>
          </a:p>
          <a:p>
            <a:r>
              <a:rPr lang="en-US">
                <a:latin typeface="Times New Roman" panose="02020603050405020304" pitchFamily="18" charset="0"/>
                <a:cs typeface="Times New Roman" panose="02020603050405020304" pitchFamily="18" charset="0"/>
              </a:rPr>
              <a:t>B. Khung tên, hình biểu diễn, kích thước, yêu cầu kĩ thuật</a:t>
            </a:r>
          </a:p>
          <a:p>
            <a:r>
              <a:rPr lang="en-US">
                <a:latin typeface="Times New Roman" panose="02020603050405020304" pitchFamily="18" charset="0"/>
                <a:cs typeface="Times New Roman" panose="02020603050405020304" pitchFamily="18" charset="0"/>
              </a:rPr>
              <a:t>C. Khung tên, các hình biểu diễn, kích thước</a:t>
            </a:r>
            <a:endParaRPr lang="en-US" b="1">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D. Khung tên, bảng kê, hình biểu diễn, kích thước, yêu cầu kĩ thuật</a:t>
            </a:r>
          </a:p>
          <a:p>
            <a:r>
              <a:rPr lang="en-US" b="1">
                <a:latin typeface="Times New Roman" panose="02020603050405020304" pitchFamily="18" charset="0"/>
                <a:cs typeface="Times New Roman" panose="02020603050405020304" pitchFamily="18" charset="0"/>
              </a:rPr>
              <a:t>Câu 14:</a:t>
            </a:r>
            <a:r>
              <a:rPr lang="en-US">
                <a:latin typeface="Times New Roman" panose="02020603050405020304" pitchFamily="18" charset="0"/>
                <a:cs typeface="Times New Roman" panose="02020603050405020304" pitchFamily="18" charset="0"/>
              </a:rPr>
              <a:t> Trình tự đọc bản vẽ nhà theo mấy bước?</a:t>
            </a:r>
          </a:p>
          <a:p>
            <a:r>
              <a:rPr lang="en-US">
                <a:latin typeface="Times New Roman" panose="02020603050405020304" pitchFamily="18" charset="0"/>
                <a:cs typeface="Times New Roman" panose="02020603050405020304" pitchFamily="18" charset="0"/>
              </a:rPr>
              <a:t>A. 2		B. 3			C. 4					D. 5</a:t>
            </a:r>
          </a:p>
          <a:p>
            <a:r>
              <a:rPr lang="en-US" b="1">
                <a:latin typeface="Times New Roman" panose="02020603050405020304" pitchFamily="18" charset="0"/>
                <a:cs typeface="Times New Roman" panose="02020603050405020304" pitchFamily="18" charset="0"/>
              </a:rPr>
              <a:t>Câu 15:</a:t>
            </a:r>
            <a:r>
              <a:rPr lang="en-US">
                <a:latin typeface="Times New Roman" panose="02020603050405020304" pitchFamily="18" charset="0"/>
                <a:cs typeface="Times New Roman" panose="02020603050405020304" pitchFamily="18" charset="0"/>
              </a:rPr>
              <a:t> Phần khung tên trong bản vẽ nhà gồm những nội dung nào?</a:t>
            </a:r>
          </a:p>
          <a:p>
            <a:r>
              <a:rPr lang="en-US">
                <a:latin typeface="Times New Roman" panose="02020603050405020304" pitchFamily="18" charset="0"/>
                <a:cs typeface="Times New Roman" panose="02020603050405020304" pitchFamily="18" charset="0"/>
              </a:rPr>
              <a:t>A. Tên gọi ngôi nhà		B. Tỉ lệ bản vẽ</a:t>
            </a:r>
          </a:p>
          <a:p>
            <a:r>
              <a:rPr lang="en-US">
                <a:latin typeface="Times New Roman" panose="02020603050405020304" pitchFamily="18" charset="0"/>
                <a:cs typeface="Times New Roman" panose="02020603050405020304" pitchFamily="18" charset="0"/>
              </a:rPr>
              <a:t>C. Nơi thiết kế			D. Cả ba đáp án trên đều đúng</a:t>
            </a:r>
          </a:p>
          <a:p>
            <a:r>
              <a:rPr lang="nl-NL"/>
              <a:t> </a:t>
            </a:r>
            <a:endParaRPr lang="en-US"/>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31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500"/>
                                        <p:tgtEl>
                                          <p:spTgt spid="4">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barn(inVertical)">
                                      <p:cBhvr>
                                        <p:cTn id="23" dur="500"/>
                                        <p:tgtEl>
                                          <p:spTgt spid="4">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arn(inVertical)">
                                      <p:cBhvr>
                                        <p:cTn id="26" dur="500"/>
                                        <p:tgtEl>
                                          <p:spTgt spid="4">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barn(inVertical)">
                                      <p:cBhvr>
                                        <p:cTn id="29" dur="500"/>
                                        <p:tgtEl>
                                          <p:spTgt spid="4">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arn(inVertical)">
                                      <p:cBhvr>
                                        <p:cTn id="32" dur="500"/>
                                        <p:tgtEl>
                                          <p:spTgt spid="4">
                                            <p:txEl>
                                              <p:pRg st="6" end="6"/>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barn(inVertical)">
                                      <p:cBhvr>
                                        <p:cTn id="35" dur="500"/>
                                        <p:tgtEl>
                                          <p:spTgt spid="4">
                                            <p:txEl>
                                              <p:pRg st="7" end="7"/>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barn(inVertical)">
                                      <p:cBhvr>
                                        <p:cTn id="38" dur="500"/>
                                        <p:tgtEl>
                                          <p:spTgt spid="4">
                                            <p:txEl>
                                              <p:pRg st="8" end="8"/>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Effect transition="in" filter="barn(inVertical)">
                                      <p:cBhvr>
                                        <p:cTn id="41" dur="500"/>
                                        <p:tgtEl>
                                          <p:spTgt spid="4">
                                            <p:txEl>
                                              <p:pRg st="9" end="9"/>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4">
                                            <p:txEl>
                                              <p:pRg st="10" end="10"/>
                                            </p:txEl>
                                          </p:spTgt>
                                        </p:tgtEl>
                                        <p:attrNameLst>
                                          <p:attrName>style.visibility</p:attrName>
                                        </p:attrNameLst>
                                      </p:cBhvr>
                                      <p:to>
                                        <p:strVal val="visible"/>
                                      </p:to>
                                    </p:set>
                                    <p:animEffect transition="in" filter="barn(inVertical)">
                                      <p:cBhvr>
                                        <p:cTn id="44" dur="500"/>
                                        <p:tgtEl>
                                          <p:spTgt spid="4">
                                            <p:txEl>
                                              <p:pRg st="10" end="1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barn(inVertical)">
                                      <p:cBhvr>
                                        <p:cTn id="47" dur="500"/>
                                        <p:tgtEl>
                                          <p:spTgt spid="4">
                                            <p:txEl>
                                              <p:pRg st="11" end="11"/>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4">
                                            <p:txEl>
                                              <p:pRg st="12" end="12"/>
                                            </p:txEl>
                                          </p:spTgt>
                                        </p:tgtEl>
                                        <p:attrNameLst>
                                          <p:attrName>style.visibility</p:attrName>
                                        </p:attrNameLst>
                                      </p:cBhvr>
                                      <p:to>
                                        <p:strVal val="visible"/>
                                      </p:to>
                                    </p:set>
                                    <p:animEffect transition="in" filter="barn(inVertical)">
                                      <p:cBhvr>
                                        <p:cTn id="50" dur="500"/>
                                        <p:tgtEl>
                                          <p:spTgt spid="4">
                                            <p:txEl>
                                              <p:pRg st="12" end="12"/>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4">
                                            <p:txEl>
                                              <p:pRg st="13" end="13"/>
                                            </p:txEl>
                                          </p:spTgt>
                                        </p:tgtEl>
                                        <p:attrNameLst>
                                          <p:attrName>style.visibility</p:attrName>
                                        </p:attrNameLst>
                                      </p:cBhvr>
                                      <p:to>
                                        <p:strVal val="visible"/>
                                      </p:to>
                                    </p:set>
                                    <p:animEffect transition="in" filter="barn(inVertical)">
                                      <p:cBhvr>
                                        <p:cTn id="53" dur="500"/>
                                        <p:tgtEl>
                                          <p:spTgt spid="4">
                                            <p:txEl>
                                              <p:pRg st="13" end="13"/>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4">
                                            <p:txEl>
                                              <p:pRg st="14" end="14"/>
                                            </p:txEl>
                                          </p:spTgt>
                                        </p:tgtEl>
                                        <p:attrNameLst>
                                          <p:attrName>style.visibility</p:attrName>
                                        </p:attrNameLst>
                                      </p:cBhvr>
                                      <p:to>
                                        <p:strVal val="visible"/>
                                      </p:to>
                                    </p:set>
                                    <p:animEffect transition="in" filter="barn(inVertical)">
                                      <p:cBhvr>
                                        <p:cTn id="56" dur="500"/>
                                        <p:tgtEl>
                                          <p:spTgt spid="4">
                                            <p:txEl>
                                              <p:pRg st="14" end="14"/>
                                            </p:txEl>
                                          </p:spTgt>
                                        </p:tgtEl>
                                      </p:cBhvr>
                                    </p:animEffect>
                                  </p:childTnLst>
                                </p:cTn>
                              </p:par>
                              <p:par>
                                <p:cTn id="57" presetID="16" presetClass="entr" presetSubtype="21" fill="hold" nodeType="withEffect">
                                  <p:stCondLst>
                                    <p:cond delay="0"/>
                                  </p:stCondLst>
                                  <p:childTnLst>
                                    <p:set>
                                      <p:cBhvr>
                                        <p:cTn id="58" dur="1" fill="hold">
                                          <p:stCondLst>
                                            <p:cond delay="0"/>
                                          </p:stCondLst>
                                        </p:cTn>
                                        <p:tgtEl>
                                          <p:spTgt spid="4">
                                            <p:txEl>
                                              <p:pRg st="15" end="15"/>
                                            </p:txEl>
                                          </p:spTgt>
                                        </p:tgtEl>
                                        <p:attrNameLst>
                                          <p:attrName>style.visibility</p:attrName>
                                        </p:attrNameLst>
                                      </p:cBhvr>
                                      <p:to>
                                        <p:strVal val="visible"/>
                                      </p:to>
                                    </p:set>
                                    <p:animEffect transition="in" filter="barn(inVertical)">
                                      <p:cBhvr>
                                        <p:cTn id="59" dur="500"/>
                                        <p:tgtEl>
                                          <p:spTgt spid="4">
                                            <p:txEl>
                                              <p:pRg st="15" end="15"/>
                                            </p:txEl>
                                          </p:spTgt>
                                        </p:tgtEl>
                                      </p:cBhvr>
                                    </p:animEffect>
                                  </p:childTnLst>
                                </p:cTn>
                              </p:par>
                              <p:par>
                                <p:cTn id="60" presetID="16" presetClass="entr" presetSubtype="21" fill="hold" nodeType="withEffect">
                                  <p:stCondLst>
                                    <p:cond delay="0"/>
                                  </p:stCondLst>
                                  <p:childTnLst>
                                    <p:set>
                                      <p:cBhvr>
                                        <p:cTn id="61" dur="1" fill="hold">
                                          <p:stCondLst>
                                            <p:cond delay="0"/>
                                          </p:stCondLst>
                                        </p:cTn>
                                        <p:tgtEl>
                                          <p:spTgt spid="4">
                                            <p:txEl>
                                              <p:pRg st="16" end="16"/>
                                            </p:txEl>
                                          </p:spTgt>
                                        </p:tgtEl>
                                        <p:attrNameLst>
                                          <p:attrName>style.visibility</p:attrName>
                                        </p:attrNameLst>
                                      </p:cBhvr>
                                      <p:to>
                                        <p:strVal val="visible"/>
                                      </p:to>
                                    </p:set>
                                    <p:animEffect transition="in" filter="barn(inVertical)">
                                      <p:cBhvr>
                                        <p:cTn id="62" dur="500"/>
                                        <p:tgtEl>
                                          <p:spTgt spid="4">
                                            <p:txEl>
                                              <p:pRg st="16" end="16"/>
                                            </p:txEl>
                                          </p:spTgt>
                                        </p:tgtEl>
                                      </p:cBhvr>
                                    </p:animEffect>
                                  </p:childTnLst>
                                </p:cTn>
                              </p:par>
                              <p:par>
                                <p:cTn id="63" presetID="16" presetClass="entr" presetSubtype="21" fill="hold" nodeType="withEffect">
                                  <p:stCondLst>
                                    <p:cond delay="0"/>
                                  </p:stCondLst>
                                  <p:childTnLst>
                                    <p:set>
                                      <p:cBhvr>
                                        <p:cTn id="64" dur="1" fill="hold">
                                          <p:stCondLst>
                                            <p:cond delay="0"/>
                                          </p:stCondLst>
                                        </p:cTn>
                                        <p:tgtEl>
                                          <p:spTgt spid="4">
                                            <p:txEl>
                                              <p:pRg st="17" end="17"/>
                                            </p:txEl>
                                          </p:spTgt>
                                        </p:tgtEl>
                                        <p:attrNameLst>
                                          <p:attrName>style.visibility</p:attrName>
                                        </p:attrNameLst>
                                      </p:cBhvr>
                                      <p:to>
                                        <p:strVal val="visible"/>
                                      </p:to>
                                    </p:set>
                                    <p:animEffect transition="in" filter="barn(inVertical)">
                                      <p:cBhvr>
                                        <p:cTn id="65" dur="500"/>
                                        <p:tgtEl>
                                          <p:spTgt spid="4">
                                            <p:txEl>
                                              <p:pRg st="17" end="17"/>
                                            </p:txEl>
                                          </p:spTgt>
                                        </p:tgtEl>
                                      </p:cBhvr>
                                    </p:animEffect>
                                  </p:childTnLst>
                                </p:cTn>
                              </p:par>
                              <p:par>
                                <p:cTn id="66" presetID="16" presetClass="entr" presetSubtype="21" fill="hold" nodeType="withEffect">
                                  <p:stCondLst>
                                    <p:cond delay="0"/>
                                  </p:stCondLst>
                                  <p:childTnLst>
                                    <p:set>
                                      <p:cBhvr>
                                        <p:cTn id="67" dur="1" fill="hold">
                                          <p:stCondLst>
                                            <p:cond delay="0"/>
                                          </p:stCondLst>
                                        </p:cTn>
                                        <p:tgtEl>
                                          <p:spTgt spid="4">
                                            <p:txEl>
                                              <p:pRg st="18" end="18"/>
                                            </p:txEl>
                                          </p:spTgt>
                                        </p:tgtEl>
                                        <p:attrNameLst>
                                          <p:attrName>style.visibility</p:attrName>
                                        </p:attrNameLst>
                                      </p:cBhvr>
                                      <p:to>
                                        <p:strVal val="visible"/>
                                      </p:to>
                                    </p:set>
                                    <p:animEffect transition="in" filter="barn(inVertical)">
                                      <p:cBhvr>
                                        <p:cTn id="68" dur="500"/>
                                        <p:tgtEl>
                                          <p:spTgt spid="4">
                                            <p:txEl>
                                              <p:pRg st="18" end="18"/>
                                            </p:txEl>
                                          </p:spTgt>
                                        </p:tgtEl>
                                      </p:cBhvr>
                                    </p:animEffect>
                                  </p:childTnLst>
                                </p:cTn>
                              </p:par>
                              <p:par>
                                <p:cTn id="69" presetID="16" presetClass="entr" presetSubtype="21" fill="hold" nodeType="withEffect">
                                  <p:stCondLst>
                                    <p:cond delay="0"/>
                                  </p:stCondLst>
                                  <p:childTnLst>
                                    <p:set>
                                      <p:cBhvr>
                                        <p:cTn id="70" dur="1" fill="hold">
                                          <p:stCondLst>
                                            <p:cond delay="0"/>
                                          </p:stCondLst>
                                        </p:cTn>
                                        <p:tgtEl>
                                          <p:spTgt spid="4">
                                            <p:txEl>
                                              <p:pRg st="19" end="19"/>
                                            </p:txEl>
                                          </p:spTgt>
                                        </p:tgtEl>
                                        <p:attrNameLst>
                                          <p:attrName>style.visibility</p:attrName>
                                        </p:attrNameLst>
                                      </p:cBhvr>
                                      <p:to>
                                        <p:strVal val="visible"/>
                                      </p:to>
                                    </p:set>
                                    <p:animEffect transition="in" filter="barn(inVertical)">
                                      <p:cBhvr>
                                        <p:cTn id="71" dur="500"/>
                                        <p:tgtEl>
                                          <p:spTgt spid="4">
                                            <p:txEl>
                                              <p:pRg st="19" end="19"/>
                                            </p:txEl>
                                          </p:spTgt>
                                        </p:tgtEl>
                                      </p:cBhvr>
                                    </p:animEffect>
                                  </p:childTnLst>
                                </p:cTn>
                              </p:par>
                              <p:par>
                                <p:cTn id="72" presetID="16" presetClass="entr" presetSubtype="21" fill="hold" nodeType="withEffect">
                                  <p:stCondLst>
                                    <p:cond delay="0"/>
                                  </p:stCondLst>
                                  <p:childTnLst>
                                    <p:set>
                                      <p:cBhvr>
                                        <p:cTn id="73" dur="1" fill="hold">
                                          <p:stCondLst>
                                            <p:cond delay="0"/>
                                          </p:stCondLst>
                                        </p:cTn>
                                        <p:tgtEl>
                                          <p:spTgt spid="4">
                                            <p:txEl>
                                              <p:pRg st="20" end="20"/>
                                            </p:txEl>
                                          </p:spTgt>
                                        </p:tgtEl>
                                        <p:attrNameLst>
                                          <p:attrName>style.visibility</p:attrName>
                                        </p:attrNameLst>
                                      </p:cBhvr>
                                      <p:to>
                                        <p:strVal val="visible"/>
                                      </p:to>
                                    </p:set>
                                    <p:animEffect transition="in" filter="barn(inVertical)">
                                      <p:cBhvr>
                                        <p:cTn id="74" dur="500"/>
                                        <p:tgtEl>
                                          <p:spTgt spid="4">
                                            <p:txEl>
                                              <p:pRg st="20" end="20"/>
                                            </p:txEl>
                                          </p:spTgt>
                                        </p:tgtEl>
                                      </p:cBhvr>
                                    </p:animEffect>
                                  </p:childTnLst>
                                </p:cTn>
                              </p:par>
                              <p:par>
                                <p:cTn id="75" presetID="16" presetClass="entr" presetSubtype="21" fill="hold" nodeType="withEffect">
                                  <p:stCondLst>
                                    <p:cond delay="0"/>
                                  </p:stCondLst>
                                  <p:childTnLst>
                                    <p:set>
                                      <p:cBhvr>
                                        <p:cTn id="76" dur="1" fill="hold">
                                          <p:stCondLst>
                                            <p:cond delay="0"/>
                                          </p:stCondLst>
                                        </p:cTn>
                                        <p:tgtEl>
                                          <p:spTgt spid="4">
                                            <p:txEl>
                                              <p:pRg st="21" end="21"/>
                                            </p:txEl>
                                          </p:spTgt>
                                        </p:tgtEl>
                                        <p:attrNameLst>
                                          <p:attrName>style.visibility</p:attrName>
                                        </p:attrNameLst>
                                      </p:cBhvr>
                                      <p:to>
                                        <p:strVal val="visible"/>
                                      </p:to>
                                    </p:set>
                                    <p:animEffect transition="in" filter="barn(inVertical)">
                                      <p:cBhvr>
                                        <p:cTn id="77" dur="500"/>
                                        <p:tgtEl>
                                          <p:spTgt spid="4">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Kể tên các đồ dùng trong gia đình em có hình dạng khối đa diện và khối tròn xoay</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49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618" y="523220"/>
            <a:ext cx="11440998"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Kể tên các đồ dùng trong gia đình em có hình dạng khối đa diện và khối tròn xoay</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954035" y="2000547"/>
            <a:ext cx="2544286" cy="523220"/>
          </a:xfrm>
          <a:prstGeom prst="rect">
            <a:avLst/>
          </a:prstGeom>
        </p:spPr>
        <p:txBody>
          <a:bodyPr wrap="none">
            <a:spAutoFit/>
          </a:bodyPr>
          <a:lstStyle/>
          <a:p>
            <a:r>
              <a:rPr lang="en-US" sz="2800" smtClean="0">
                <a:solidFill>
                  <a:srgbClr val="FF0000"/>
                </a:solidFill>
                <a:latin typeface="Times New Roman" panose="02020603050405020304" pitchFamily="18" charset="0"/>
                <a:cs typeface="Times New Roman" panose="02020603050405020304" pitchFamily="18" charset="0"/>
              </a:rPr>
              <a:t>Bát</a:t>
            </a:r>
            <a:r>
              <a:rPr lang="en-US" sz="2800">
                <a:solidFill>
                  <a:srgbClr val="FF0000"/>
                </a:solidFill>
                <a:latin typeface="Times New Roman" panose="02020603050405020304" pitchFamily="18" charset="0"/>
                <a:cs typeface="Times New Roman" panose="02020603050405020304" pitchFamily="18" charset="0"/>
              </a:rPr>
              <a:t>, đĩa, lọ hoa..</a:t>
            </a:r>
          </a:p>
        </p:txBody>
      </p:sp>
    </p:spTree>
    <p:extLst>
      <p:ext uri="{BB962C8B-B14F-4D97-AF65-F5344CB8AC3E}">
        <p14:creationId xmlns:p14="http://schemas.microsoft.com/office/powerpoint/2010/main" val="167553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Nhà bà Hoa có muốn xây dựng một ngôi nhà để ở. Để thi công ngôi nhà, nhà bà Hoa cần bản vẽ nào?</a:t>
            </a:r>
          </a:p>
        </p:txBody>
      </p:sp>
      <p:pic>
        <p:nvPicPr>
          <p:cNvPr id="5" name="Picture 4"/>
          <p:cNvPicPr>
            <a:picLocks noChangeAspect="1"/>
          </p:cNvPicPr>
          <p:nvPr/>
        </p:nvPicPr>
        <p:blipFill>
          <a:blip r:embed="rId2"/>
          <a:stretch>
            <a:fillRect/>
          </a:stretch>
        </p:blipFill>
        <p:spPr>
          <a:xfrm>
            <a:off x="550985" y="513983"/>
            <a:ext cx="6667500" cy="412432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Nhà bà Hoa có muốn xây dựng một ngôi nhà để ở. Để thi công ngôi nhà, nhà bà Hoa cần bản vẽ nào?</a:t>
            </a:r>
          </a:p>
        </p:txBody>
      </p:sp>
      <p:pic>
        <p:nvPicPr>
          <p:cNvPr id="5" name="Picture 4"/>
          <p:cNvPicPr>
            <a:picLocks noChangeAspect="1"/>
          </p:cNvPicPr>
          <p:nvPr/>
        </p:nvPicPr>
        <p:blipFill>
          <a:blip r:embed="rId2"/>
          <a:stretch>
            <a:fillRect/>
          </a:stretch>
        </p:blipFill>
        <p:spPr>
          <a:xfrm>
            <a:off x="428436" y="193471"/>
            <a:ext cx="6667500" cy="4124325"/>
          </a:xfrm>
          <a:prstGeom prst="rect">
            <a:avLst/>
          </a:prstGeom>
        </p:spPr>
      </p:pic>
      <p:sp>
        <p:nvSpPr>
          <p:cNvPr id="3" name="Rectangle 2"/>
          <p:cNvSpPr/>
          <p:nvPr/>
        </p:nvSpPr>
        <p:spPr>
          <a:xfrm>
            <a:off x="832701" y="5245720"/>
            <a:ext cx="6096000" cy="1384995"/>
          </a:xfrm>
          <a:prstGeom prst="rect">
            <a:avLst/>
          </a:prstGeom>
        </p:spPr>
        <p:txBody>
          <a:bodyPr>
            <a:spAutoFit/>
          </a:bodyPr>
          <a:lstStyle/>
          <a:p>
            <a:r>
              <a:rPr lang="en-US" sz="2800">
                <a:solidFill>
                  <a:srgbClr val="FF0000"/>
                </a:solidFill>
                <a:latin typeface="Times New Roman" panose="02020603050405020304" pitchFamily="18" charset="0"/>
                <a:cs typeface="Times New Roman" panose="02020603050405020304" pitchFamily="18" charset="0"/>
              </a:rPr>
              <a:t>Nhà bà Hoa có muốn xây dựng một ngôi nhà để ở. Để thi công ngôi nhà, nhà bà Hoa cần bản vẽ nhà</a:t>
            </a:r>
            <a:r>
              <a:rPr lang="en-US"/>
              <a:t>.</a:t>
            </a:r>
          </a:p>
        </p:txBody>
      </p:sp>
    </p:spTree>
    <p:extLst>
      <p:ext uri="{BB962C8B-B14F-4D97-AF65-F5344CB8AC3E}">
        <p14:creationId xmlns:p14="http://schemas.microsoft.com/office/powerpoint/2010/main" val="176472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142" y="167055"/>
            <a:ext cx="11756434" cy="2585323"/>
          </a:xfrm>
          <a:prstGeom prst="rect">
            <a:avLst/>
          </a:prstGeom>
        </p:spPr>
        <p:txBody>
          <a:bodyPr wrap="square">
            <a:spAutoFit/>
          </a:bodyPr>
          <a:lstStyle/>
          <a:p>
            <a:r>
              <a:rPr lang="en-US" smtClean="0">
                <a:latin typeface="Times New Roman" panose="02020603050405020304" pitchFamily="18" charset="0"/>
                <a:cs typeface="Times New Roman" panose="02020603050405020304" pitchFamily="18" charset="0"/>
              </a:rPr>
              <a:t>Nhóm 1</a:t>
            </a:r>
          </a:p>
          <a:p>
            <a:r>
              <a:rPr lang="en-US" b="1" smtClean="0">
                <a:latin typeface="Times New Roman" panose="02020603050405020304" pitchFamily="18" charset="0"/>
                <a:cs typeface="Times New Roman" panose="02020603050405020304" pitchFamily="18" charset="0"/>
              </a:rPr>
              <a:t>Câu </a:t>
            </a:r>
            <a:r>
              <a:rPr lang="en-US" b="1">
                <a:latin typeface="Times New Roman" panose="02020603050405020304" pitchFamily="18" charset="0"/>
                <a:cs typeface="Times New Roman" panose="02020603050405020304" pitchFamily="18" charset="0"/>
              </a:rPr>
              <a:t>1</a:t>
            </a:r>
            <a:r>
              <a:rPr lang="en-US">
                <a:latin typeface="Times New Roman" panose="02020603050405020304" pitchFamily="18" charset="0"/>
                <a:cs typeface="Times New Roman" panose="02020603050405020304" pitchFamily="18" charset="0"/>
              </a:rPr>
              <a:t>. Cho một số vật thể như Hình O1.1a. Hãy chọn các hình chiếu vuông góc tương ứng của vật thể đó ở Hình O1.1b.</a:t>
            </a:r>
          </a:p>
          <a:p>
            <a:r>
              <a:rPr lang="en-US" b="1">
                <a:latin typeface="Times New Roman" panose="02020603050405020304" pitchFamily="18" charset="0"/>
                <a:cs typeface="Times New Roman" panose="02020603050405020304" pitchFamily="18" charset="0"/>
              </a:rPr>
              <a:t>Câu 2:</a:t>
            </a:r>
            <a:r>
              <a:rPr lang="en-US">
                <a:latin typeface="Times New Roman" panose="02020603050405020304" pitchFamily="18" charset="0"/>
                <a:cs typeface="Times New Roman" panose="02020603050405020304" pitchFamily="18" charset="0"/>
              </a:rPr>
              <a:t> Cho khối lăng trụ tam giác như Hình O1.2a và các hình chiếu của nó như Hình O1.2b.</a:t>
            </a:r>
          </a:p>
          <a:p>
            <a:r>
              <a:rPr lang="en-US">
                <a:latin typeface="Times New Roman" panose="02020603050405020304" pitchFamily="18" charset="0"/>
                <a:cs typeface="Times New Roman" panose="02020603050405020304" pitchFamily="18" charset="0"/>
              </a:rPr>
              <a:t>a) Đọc tên và nêu hình dạng của các hình chiếu.</a:t>
            </a:r>
          </a:p>
          <a:p>
            <a:r>
              <a:rPr lang="en-US">
                <a:latin typeface="Times New Roman" panose="02020603050405020304" pitchFamily="18" charset="0"/>
                <a:cs typeface="Times New Roman" panose="02020603050405020304" pitchFamily="18" charset="0"/>
              </a:rPr>
              <a:t>b) Vì sao chỉ cần dùng hai hình chiếu để biểu diễn hình dạng và kích thước của khối lăng trụ tam giác này?</a:t>
            </a:r>
          </a:p>
          <a:p>
            <a:r>
              <a:rPr lang="en-US">
                <a:latin typeface="Times New Roman" panose="02020603050405020304" pitchFamily="18" charset="0"/>
                <a:cs typeface="Times New Roman" panose="02020603050405020304" pitchFamily="18" charset="0"/>
              </a:rPr>
              <a:t>Nhóm 2:</a:t>
            </a:r>
          </a:p>
          <a:p>
            <a:r>
              <a:rPr lang="en-US" b="1">
                <a:latin typeface="Times New Roman" panose="02020603050405020304" pitchFamily="18" charset="0"/>
                <a:cs typeface="Times New Roman" panose="02020603050405020304" pitchFamily="18" charset="0"/>
              </a:rPr>
              <a:t>Câu 3:</a:t>
            </a:r>
            <a:r>
              <a:rPr lang="en-US">
                <a:latin typeface="Times New Roman" panose="02020603050405020304" pitchFamily="18" charset="0"/>
                <a:cs typeface="Times New Roman" panose="02020603050405020304" pitchFamily="18" charset="0"/>
              </a:rPr>
              <a:t> Lập bảng theo mẫu Bảng O1.1. Đọc bản vẽ các hình chiếu Hình O1.3a và Hình O1.3b, đánh dấu x vào bảng đã lập để chỉ rõ sựu tương quan giữa các khối và hình chiếu của chúng.</a:t>
            </a:r>
          </a:p>
          <a:p>
            <a:r>
              <a:rPr lang="en-US" i="1">
                <a:latin typeface="Times New Roman" panose="02020603050405020304" pitchFamily="18" charset="0"/>
                <a:cs typeface="Times New Roman" panose="02020603050405020304" pitchFamily="18" charset="0"/>
              </a:rPr>
              <a:t>Bảng O1.1. Hình chiếu và các khối tương ứng</a:t>
            </a:r>
            <a:endParaRPr lang="en-US">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73342532"/>
              </p:ext>
            </p:extLst>
          </p:nvPr>
        </p:nvGraphicFramePr>
        <p:xfrm>
          <a:off x="368157" y="2752378"/>
          <a:ext cx="10981586" cy="1813870"/>
        </p:xfrm>
        <a:graphic>
          <a:graphicData uri="http://schemas.openxmlformats.org/drawingml/2006/table">
            <a:tbl>
              <a:tblPr firstRow="1" firstCol="1" bandRow="1"/>
              <a:tblGrid>
                <a:gridCol w="2136525">
                  <a:extLst>
                    <a:ext uri="{9D8B030D-6E8A-4147-A177-3AD203B41FA5}">
                      <a16:colId xmlns:a16="http://schemas.microsoft.com/office/drawing/2014/main" val="2754221300"/>
                    </a:ext>
                  </a:extLst>
                </a:gridCol>
                <a:gridCol w="1001071">
                  <a:extLst>
                    <a:ext uri="{9D8B030D-6E8A-4147-A177-3AD203B41FA5}">
                      <a16:colId xmlns:a16="http://schemas.microsoft.com/office/drawing/2014/main" val="1264901702"/>
                    </a:ext>
                  </a:extLst>
                </a:gridCol>
                <a:gridCol w="1568798">
                  <a:extLst>
                    <a:ext uri="{9D8B030D-6E8A-4147-A177-3AD203B41FA5}">
                      <a16:colId xmlns:a16="http://schemas.microsoft.com/office/drawing/2014/main" val="2479748997"/>
                    </a:ext>
                  </a:extLst>
                </a:gridCol>
                <a:gridCol w="1568798">
                  <a:extLst>
                    <a:ext uri="{9D8B030D-6E8A-4147-A177-3AD203B41FA5}">
                      <a16:colId xmlns:a16="http://schemas.microsoft.com/office/drawing/2014/main" val="12844458"/>
                    </a:ext>
                  </a:extLst>
                </a:gridCol>
                <a:gridCol w="1568798">
                  <a:extLst>
                    <a:ext uri="{9D8B030D-6E8A-4147-A177-3AD203B41FA5}">
                      <a16:colId xmlns:a16="http://schemas.microsoft.com/office/drawing/2014/main" val="4065185613"/>
                    </a:ext>
                  </a:extLst>
                </a:gridCol>
                <a:gridCol w="1568798">
                  <a:extLst>
                    <a:ext uri="{9D8B030D-6E8A-4147-A177-3AD203B41FA5}">
                      <a16:colId xmlns:a16="http://schemas.microsoft.com/office/drawing/2014/main" val="1918343117"/>
                    </a:ext>
                  </a:extLst>
                </a:gridCol>
                <a:gridCol w="1568798">
                  <a:extLst>
                    <a:ext uri="{9D8B030D-6E8A-4147-A177-3AD203B41FA5}">
                      <a16:colId xmlns:a16="http://schemas.microsoft.com/office/drawing/2014/main" val="1382094329"/>
                    </a:ext>
                  </a:extLst>
                </a:gridCol>
              </a:tblGrid>
              <a:tr h="404446">
                <a:tc>
                  <a:txBody>
                    <a:bodyPr/>
                    <a:lstStyle/>
                    <a:p>
                      <a:pPr marL="0" marR="0">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rPr>
                        <a:t>Hình dạng khối</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rPr>
                        <a:t>B</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rPr>
                        <a:t>C</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rPr>
                        <a:t>D</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rPr>
                        <a:t>E</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rPr>
                        <a:t>G</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65331"/>
                  </a:ext>
                </a:extLst>
              </a:tr>
              <a:tr h="251710">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Khối hộp chữ nhật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022501"/>
                  </a:ext>
                </a:extLst>
              </a:tr>
              <a:tr h="338000">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Khối trụ</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939509"/>
                  </a:ext>
                </a:extLst>
              </a:tr>
              <a:tr h="236065">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Khối bán cầu</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962972"/>
                  </a:ext>
                </a:extLst>
              </a:tr>
              <a:tr h="338000">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Khối nón</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endParaRPr>
                    </a:p>
                  </a:txBody>
                  <a:tcPr marL="39018" marR="39018" marT="39018" marB="3901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255953"/>
                  </a:ext>
                </a:extLst>
              </a:tr>
            </a:tbl>
          </a:graphicData>
        </a:graphic>
      </p:graphicFrame>
      <p:sp>
        <p:nvSpPr>
          <p:cNvPr id="3" name="Rectangle 2"/>
          <p:cNvSpPr/>
          <p:nvPr/>
        </p:nvSpPr>
        <p:spPr>
          <a:xfrm>
            <a:off x="157142" y="4736967"/>
            <a:ext cx="12171484" cy="2308324"/>
          </a:xfrm>
          <a:prstGeom prst="rect">
            <a:avLst/>
          </a:prstGeom>
        </p:spPr>
        <p:txBody>
          <a:bodyPr wrap="square">
            <a:spAutoFit/>
          </a:bodyPr>
          <a:lstStyle/>
          <a:p>
            <a:pPr>
              <a:tabLst>
                <a:tab pos="2181225" algn="l"/>
              </a:tabLst>
            </a:pPr>
            <a:r>
              <a:rPr lang="en-US" b="1">
                <a:solidFill>
                  <a:srgbClr val="333333"/>
                </a:solidFill>
                <a:latin typeface="Times New Roman" panose="02020603050405020304" pitchFamily="18" charset="0"/>
                <a:ea typeface="Times New Roman" panose="02020603050405020304" pitchFamily="18" charset="0"/>
              </a:rPr>
              <a:t>Câu 4</a:t>
            </a:r>
            <a:r>
              <a:rPr lang="en-US">
                <a:solidFill>
                  <a:srgbClr val="333333"/>
                </a:solidFill>
                <a:latin typeface="Times New Roman" panose="02020603050405020304" pitchFamily="18" charset="0"/>
                <a:ea typeface="Times New Roman" panose="02020603050405020304" pitchFamily="18" charset="0"/>
              </a:rPr>
              <a:t>. Vẽ hình chiếu vuông góc của vật thể (Hình O1.4) lên khổ giấy A4.</a:t>
            </a:r>
            <a:r>
              <a:rPr lang="en-US">
                <a:latin typeface="Times New Roman" panose="02020603050405020304" pitchFamily="18" charset="0"/>
                <a:ea typeface="Times New Roman" panose="02020603050405020304" pitchFamily="18" charset="0"/>
              </a:rPr>
              <a:t> Nhóm 3:</a:t>
            </a:r>
          </a:p>
          <a:p>
            <a:pPr>
              <a:tabLst>
                <a:tab pos="2181225" algn="l"/>
              </a:tabLst>
            </a:pPr>
            <a:r>
              <a:rPr lang="en-US" b="1">
                <a:solidFill>
                  <a:srgbClr val="333333"/>
                </a:solidFill>
                <a:latin typeface="Times New Roman" panose="02020603050405020304" pitchFamily="18" charset="0"/>
                <a:ea typeface="Times New Roman" panose="02020603050405020304" pitchFamily="18" charset="0"/>
              </a:rPr>
              <a:t>Câu 5:</a:t>
            </a:r>
            <a:r>
              <a:rPr lang="en-US">
                <a:solidFill>
                  <a:srgbClr val="333333"/>
                </a:solidFill>
                <a:latin typeface="Times New Roman" panose="02020603050405020304" pitchFamily="18" charset="0"/>
                <a:ea typeface="Times New Roman" panose="02020603050405020304" pitchFamily="18" charset="0"/>
              </a:rPr>
              <a:t> Đọc bản vẽ chi tiết tấm đế Hình O1.5.</a:t>
            </a:r>
            <a:endParaRPr lang="en-US">
              <a:latin typeface="Times New Roman" panose="02020603050405020304" pitchFamily="18" charset="0"/>
              <a:ea typeface="Times New Roman" panose="02020603050405020304" pitchFamily="18" charset="0"/>
            </a:endParaRPr>
          </a:p>
          <a:p>
            <a:pPr>
              <a:tabLst>
                <a:tab pos="2181225" algn="l"/>
              </a:tabLst>
            </a:pPr>
            <a:r>
              <a:rPr lang="en-US">
                <a:latin typeface="Times New Roman" panose="02020603050405020304" pitchFamily="18" charset="0"/>
                <a:ea typeface="Times New Roman" panose="02020603050405020304" pitchFamily="18" charset="0"/>
              </a:rPr>
              <a:t>Nhóm 4:</a:t>
            </a:r>
          </a:p>
          <a:p>
            <a:r>
              <a:rPr lang="en-US" b="1">
                <a:solidFill>
                  <a:srgbClr val="333333"/>
                </a:solidFill>
                <a:latin typeface="Times New Roman" panose="02020603050405020304" pitchFamily="18" charset="0"/>
                <a:ea typeface="Times New Roman" panose="02020603050405020304" pitchFamily="18" charset="0"/>
              </a:rPr>
              <a:t>Câu 6:</a:t>
            </a:r>
            <a:r>
              <a:rPr lang="en-US">
                <a:solidFill>
                  <a:srgbClr val="333333"/>
                </a:solidFill>
                <a:latin typeface="Times New Roman" panose="02020603050405020304" pitchFamily="18" charset="0"/>
                <a:ea typeface="Times New Roman" panose="02020603050405020304" pitchFamily="18" charset="0"/>
              </a:rPr>
              <a:t> Trình bày nội dung của bản vẽ lắp. Bản vẽ lắp được dùng để làm gì?</a:t>
            </a:r>
            <a:endParaRPr lang="en-US">
              <a:latin typeface="Times New Roman" panose="02020603050405020304" pitchFamily="18" charset="0"/>
              <a:ea typeface="Times New Roman" panose="02020603050405020304" pitchFamily="18" charset="0"/>
            </a:endParaRPr>
          </a:p>
          <a:p>
            <a:r>
              <a:rPr lang="en-US" b="1">
                <a:solidFill>
                  <a:srgbClr val="333333"/>
                </a:solidFill>
                <a:latin typeface="Times New Roman" panose="02020603050405020304" pitchFamily="18" charset="0"/>
                <a:ea typeface="Arial" panose="020B0604020202020204" pitchFamily="34" charset="0"/>
              </a:rPr>
              <a:t>Câu 7:</a:t>
            </a:r>
            <a:r>
              <a:rPr lang="en-US">
                <a:solidFill>
                  <a:srgbClr val="333333"/>
                </a:solidFill>
                <a:latin typeface="Times New Roman" panose="02020603050405020304" pitchFamily="18" charset="0"/>
                <a:ea typeface="Times New Roman" panose="02020603050405020304" pitchFamily="18" charset="0"/>
              </a:rPr>
              <a:t> Quan sát mặt bằng của một ngôi nhà (Hình O1.6) và cho biết:</a:t>
            </a:r>
            <a:endParaRPr lang="en-US">
              <a:latin typeface="Times New Roman" panose="02020603050405020304" pitchFamily="18" charset="0"/>
              <a:ea typeface="Times New Roman" panose="02020603050405020304" pitchFamily="18" charset="0"/>
            </a:endParaRPr>
          </a:p>
          <a:p>
            <a:r>
              <a:rPr lang="en-US">
                <a:solidFill>
                  <a:srgbClr val="333333"/>
                </a:solidFill>
                <a:latin typeface="Times New Roman" panose="02020603050405020304" pitchFamily="18" charset="0"/>
                <a:ea typeface="Times New Roman" panose="02020603050405020304" pitchFamily="18" charset="0"/>
              </a:rPr>
              <a:t>- Số phòng, tên gọi từng phòng.</a:t>
            </a:r>
            <a:endParaRPr lang="en-US">
              <a:latin typeface="Times New Roman" panose="02020603050405020304" pitchFamily="18" charset="0"/>
              <a:ea typeface="Times New Roman" panose="02020603050405020304" pitchFamily="18" charset="0"/>
            </a:endParaRPr>
          </a:p>
          <a:p>
            <a:r>
              <a:rPr lang="en-US">
                <a:solidFill>
                  <a:srgbClr val="333333"/>
                </a:solidFill>
                <a:latin typeface="Times New Roman" panose="02020603050405020304" pitchFamily="18" charset="0"/>
                <a:ea typeface="Times New Roman" panose="02020603050405020304" pitchFamily="18" charset="0"/>
              </a:rPr>
              <a:t>- Số lượng cửa đi, cửa thông phòng, cửa sổ và chiều rộng các cửa đó.</a:t>
            </a:r>
            <a:endParaRPr lang="en-US">
              <a:latin typeface="Times New Roman" panose="02020603050405020304" pitchFamily="18" charset="0"/>
              <a:ea typeface="Times New Roman" panose="02020603050405020304" pitchFamily="18" charset="0"/>
            </a:endParaRPr>
          </a:p>
          <a:p>
            <a:r>
              <a:rPr lang="en-US">
                <a:solidFill>
                  <a:srgbClr val="333333"/>
                </a:solidFill>
                <a:latin typeface="Times New Roman" panose="02020603050405020304" pitchFamily="18" charset="0"/>
                <a:ea typeface="Times New Roman" panose="02020603050405020304" pitchFamily="18" charset="0"/>
              </a:rPr>
              <a:t> </a:t>
            </a:r>
            <a:endParaRPr lang="en-US">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21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811" y="235670"/>
            <a:ext cx="11261889" cy="2677656"/>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1. A - 2, B - 3, C - 1.</a:t>
            </a:r>
          </a:p>
          <a:p>
            <a:r>
              <a:rPr lang="en-US" sz="2400">
                <a:solidFill>
                  <a:srgbClr val="FF0000"/>
                </a:solidFill>
                <a:latin typeface="Times New Roman" panose="02020603050405020304" pitchFamily="18" charset="0"/>
                <a:cs typeface="Times New Roman" panose="02020603050405020304" pitchFamily="18" charset="0"/>
              </a:rPr>
              <a:t>2. </a:t>
            </a:r>
          </a:p>
          <a:p>
            <a:r>
              <a:rPr lang="en-US" sz="2400">
                <a:solidFill>
                  <a:srgbClr val="FF0000"/>
                </a:solidFill>
                <a:latin typeface="Times New Roman" panose="02020603050405020304" pitchFamily="18" charset="0"/>
                <a:cs typeface="Times New Roman" panose="02020603050405020304" pitchFamily="18" charset="0"/>
              </a:rPr>
              <a:t>a) Hình chiếu đứng, hình chiếu bằng.</a:t>
            </a:r>
          </a:p>
          <a:p>
            <a:r>
              <a:rPr lang="en-US" sz="2400">
                <a:solidFill>
                  <a:srgbClr val="FF0000"/>
                </a:solidFill>
                <a:latin typeface="Times New Roman" panose="02020603050405020304" pitchFamily="18" charset="0"/>
                <a:cs typeface="Times New Roman" panose="02020603050405020304" pitchFamily="18" charset="0"/>
              </a:rPr>
              <a:t>b) Chỉ cần sử dụng hai hình chiếu để biểu diễn hình dạng và kích thước của khối lăng trụ tam giác này vì hình chiếu cạnh là hình chữ nhật có kích thước 36 x 24 tương tự với hình chiếu đứng.</a:t>
            </a:r>
          </a:p>
          <a:p>
            <a:r>
              <a:rPr lang="en-US" sz="2400" smtClean="0">
                <a:solidFill>
                  <a:srgbClr val="FF0000"/>
                </a:solidFill>
                <a:latin typeface="Times New Roman" panose="02020603050405020304" pitchFamily="18" charset="0"/>
                <a:cs typeface="Times New Roman" panose="02020603050405020304" pitchFamily="18" charset="0"/>
              </a:rPr>
              <a:t>3.</a:t>
            </a:r>
            <a:endParaRPr lang="en-US" sz="240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48872992"/>
              </p:ext>
            </p:extLst>
          </p:nvPr>
        </p:nvGraphicFramePr>
        <p:xfrm>
          <a:off x="650629" y="2913326"/>
          <a:ext cx="10964008" cy="3886201"/>
        </p:xfrm>
        <a:graphic>
          <a:graphicData uri="http://schemas.openxmlformats.org/drawingml/2006/table">
            <a:tbl>
              <a:tblPr firstRow="1" firstCol="1" bandRow="1"/>
              <a:tblGrid>
                <a:gridCol w="2883879">
                  <a:extLst>
                    <a:ext uri="{9D8B030D-6E8A-4147-A177-3AD203B41FA5}">
                      <a16:colId xmlns:a16="http://schemas.microsoft.com/office/drawing/2014/main" val="3924761692"/>
                    </a:ext>
                  </a:extLst>
                </a:gridCol>
                <a:gridCol w="967154">
                  <a:extLst>
                    <a:ext uri="{9D8B030D-6E8A-4147-A177-3AD203B41FA5}">
                      <a16:colId xmlns:a16="http://schemas.microsoft.com/office/drawing/2014/main" val="4264254173"/>
                    </a:ext>
                  </a:extLst>
                </a:gridCol>
                <a:gridCol w="1327638">
                  <a:extLst>
                    <a:ext uri="{9D8B030D-6E8A-4147-A177-3AD203B41FA5}">
                      <a16:colId xmlns:a16="http://schemas.microsoft.com/office/drawing/2014/main" val="2810844004"/>
                    </a:ext>
                  </a:extLst>
                </a:gridCol>
                <a:gridCol w="1529862">
                  <a:extLst>
                    <a:ext uri="{9D8B030D-6E8A-4147-A177-3AD203B41FA5}">
                      <a16:colId xmlns:a16="http://schemas.microsoft.com/office/drawing/2014/main" val="4284625788"/>
                    </a:ext>
                  </a:extLst>
                </a:gridCol>
                <a:gridCol w="1122901">
                  <a:extLst>
                    <a:ext uri="{9D8B030D-6E8A-4147-A177-3AD203B41FA5}">
                      <a16:colId xmlns:a16="http://schemas.microsoft.com/office/drawing/2014/main" val="1902197497"/>
                    </a:ext>
                  </a:extLst>
                </a:gridCol>
                <a:gridCol w="1566287">
                  <a:extLst>
                    <a:ext uri="{9D8B030D-6E8A-4147-A177-3AD203B41FA5}">
                      <a16:colId xmlns:a16="http://schemas.microsoft.com/office/drawing/2014/main" val="400348623"/>
                    </a:ext>
                  </a:extLst>
                </a:gridCol>
                <a:gridCol w="1566287">
                  <a:extLst>
                    <a:ext uri="{9D8B030D-6E8A-4147-A177-3AD203B41FA5}">
                      <a16:colId xmlns:a16="http://schemas.microsoft.com/office/drawing/2014/main" val="4098439214"/>
                    </a:ext>
                  </a:extLst>
                </a:gridCol>
              </a:tblGrid>
              <a:tr h="1160912">
                <a:tc>
                  <a:txBody>
                    <a:bodyPr/>
                    <a:lstStyle/>
                    <a:p>
                      <a:pPr marL="0" marR="0">
                        <a:spcBef>
                          <a:spcPts val="0"/>
                        </a:spcBef>
                        <a:spcAft>
                          <a:spcPts val="0"/>
                        </a:spcAft>
                      </a:pPr>
                      <a:r>
                        <a:rPr lang="en-US" sz="2400" b="1">
                          <a:solidFill>
                            <a:srgbClr val="FF0000"/>
                          </a:solidFill>
                          <a:effectLst/>
                          <a:latin typeface="Times New Roman" panose="02020603050405020304" pitchFamily="18" charset="0"/>
                          <a:ea typeface="Times New Roman" panose="02020603050405020304" pitchFamily="18" charset="0"/>
                        </a:rPr>
                        <a:t>Hình dạng khối</a:t>
                      </a:r>
                      <a:endParaRPr lang="en-US" sz="2400">
                        <a:solidFill>
                          <a:srgbClr val="FF0000"/>
                        </a:solidFill>
                        <a:effectLst/>
                        <a:latin typeface="Times New Roman" panose="02020603050405020304" pitchFamily="18" charset="0"/>
                        <a:ea typeface="Times New Roman" panose="02020603050405020304" pitchFamily="18" charset="0"/>
                      </a:endParaRP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b="1">
                          <a:solidFill>
                            <a:srgbClr val="FF0000"/>
                          </a:solidFill>
                          <a:effectLst/>
                          <a:latin typeface="Times New Roman" panose="02020603050405020304" pitchFamily="18" charset="0"/>
                          <a:ea typeface="Times New Roman" panose="02020603050405020304" pitchFamily="18" charset="0"/>
                        </a:rPr>
                        <a:t>A</a:t>
                      </a:r>
                      <a:endParaRPr lang="en-US" sz="2400">
                        <a:solidFill>
                          <a:srgbClr val="FF0000"/>
                        </a:solidFill>
                        <a:effectLst/>
                        <a:latin typeface="Times New Roman" panose="02020603050405020304" pitchFamily="18" charset="0"/>
                        <a:ea typeface="Times New Roman" panose="02020603050405020304" pitchFamily="18" charset="0"/>
                      </a:endParaRP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b="1">
                          <a:solidFill>
                            <a:srgbClr val="FF0000"/>
                          </a:solidFill>
                          <a:effectLst/>
                          <a:latin typeface="Times New Roman" panose="02020603050405020304" pitchFamily="18" charset="0"/>
                          <a:ea typeface="Times New Roman" panose="02020603050405020304" pitchFamily="18" charset="0"/>
                        </a:rPr>
                        <a:t>B</a:t>
                      </a:r>
                      <a:endParaRPr lang="en-US" sz="2400">
                        <a:solidFill>
                          <a:srgbClr val="FF0000"/>
                        </a:solidFill>
                        <a:effectLst/>
                        <a:latin typeface="Times New Roman" panose="02020603050405020304" pitchFamily="18" charset="0"/>
                        <a:ea typeface="Times New Roman" panose="02020603050405020304" pitchFamily="18" charset="0"/>
                      </a:endParaRP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b="1">
                          <a:solidFill>
                            <a:srgbClr val="FF0000"/>
                          </a:solidFill>
                          <a:effectLst/>
                          <a:latin typeface="Times New Roman" panose="02020603050405020304" pitchFamily="18" charset="0"/>
                          <a:ea typeface="Times New Roman" panose="02020603050405020304" pitchFamily="18" charset="0"/>
                        </a:rPr>
                        <a:t>C</a:t>
                      </a:r>
                      <a:endParaRPr lang="en-US" sz="2400">
                        <a:solidFill>
                          <a:srgbClr val="FF0000"/>
                        </a:solidFill>
                        <a:effectLst/>
                        <a:latin typeface="Times New Roman" panose="02020603050405020304" pitchFamily="18" charset="0"/>
                        <a:ea typeface="Times New Roman" panose="02020603050405020304" pitchFamily="18" charset="0"/>
                      </a:endParaRP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b="1">
                          <a:solidFill>
                            <a:srgbClr val="FF0000"/>
                          </a:solidFill>
                          <a:effectLst/>
                          <a:latin typeface="Times New Roman" panose="02020603050405020304" pitchFamily="18" charset="0"/>
                          <a:ea typeface="Times New Roman" panose="02020603050405020304" pitchFamily="18" charset="0"/>
                        </a:rPr>
                        <a:t>D</a:t>
                      </a:r>
                      <a:endParaRPr lang="en-US" sz="2400">
                        <a:solidFill>
                          <a:srgbClr val="FF0000"/>
                        </a:solidFill>
                        <a:effectLst/>
                        <a:latin typeface="Times New Roman" panose="02020603050405020304" pitchFamily="18" charset="0"/>
                        <a:ea typeface="Times New Roman" panose="02020603050405020304" pitchFamily="18" charset="0"/>
                      </a:endParaRP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b="1">
                          <a:solidFill>
                            <a:srgbClr val="FF0000"/>
                          </a:solidFill>
                          <a:effectLst/>
                          <a:latin typeface="Times New Roman" panose="02020603050405020304" pitchFamily="18" charset="0"/>
                          <a:ea typeface="Times New Roman" panose="02020603050405020304" pitchFamily="18" charset="0"/>
                        </a:rPr>
                        <a:t>E</a:t>
                      </a:r>
                      <a:endParaRPr lang="en-US" sz="2400">
                        <a:solidFill>
                          <a:srgbClr val="FF0000"/>
                        </a:solidFill>
                        <a:effectLst/>
                        <a:latin typeface="Times New Roman" panose="02020603050405020304" pitchFamily="18" charset="0"/>
                        <a:ea typeface="Times New Roman" panose="02020603050405020304" pitchFamily="18" charset="0"/>
                      </a:endParaRP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b="1">
                          <a:solidFill>
                            <a:srgbClr val="FF0000"/>
                          </a:solidFill>
                          <a:effectLst/>
                          <a:latin typeface="Times New Roman" panose="02020603050405020304" pitchFamily="18" charset="0"/>
                          <a:ea typeface="Times New Roman" panose="02020603050405020304" pitchFamily="18" charset="0"/>
                        </a:rPr>
                        <a:t>G</a:t>
                      </a:r>
                      <a:endParaRPr lang="en-US" sz="2400">
                        <a:solidFill>
                          <a:srgbClr val="FF0000"/>
                        </a:solidFill>
                        <a:effectLst/>
                        <a:latin typeface="Times New Roman" panose="02020603050405020304" pitchFamily="18" charset="0"/>
                        <a:ea typeface="Times New Roman" panose="02020603050405020304" pitchFamily="18" charset="0"/>
                      </a:endParaRP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0348524"/>
                  </a:ext>
                </a:extLst>
              </a:tr>
              <a:tr h="947761">
                <a:tc>
                  <a:txBody>
                    <a:bodyPr/>
                    <a:lstStyle/>
                    <a:p>
                      <a:pPr marL="0" marR="0">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Khối hộp chữ nhật</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 </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 </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x</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 </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x</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 </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9814110"/>
                  </a:ext>
                </a:extLst>
              </a:tr>
              <a:tr h="521459">
                <a:tc>
                  <a:txBody>
                    <a:bodyPr/>
                    <a:lstStyle/>
                    <a:p>
                      <a:pPr marL="0" marR="0">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Khối trụ</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 </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x</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 </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 </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 </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x</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7829261"/>
                  </a:ext>
                </a:extLst>
              </a:tr>
              <a:tr h="734610">
                <a:tc>
                  <a:txBody>
                    <a:bodyPr/>
                    <a:lstStyle/>
                    <a:p>
                      <a:pPr marL="0" marR="0">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Khối bán cầu</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x</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 </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 </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 </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 </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 </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3353557"/>
                  </a:ext>
                </a:extLst>
              </a:tr>
              <a:tr h="521459">
                <a:tc>
                  <a:txBody>
                    <a:bodyPr/>
                    <a:lstStyle/>
                    <a:p>
                      <a:pPr marL="0" marR="0">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Khối nón</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 </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 </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 </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x</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 </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rPr>
                        <a:t> </a:t>
                      </a:r>
                    </a:p>
                  </a:txBody>
                  <a:tcPr marL="47578" marR="47578" marT="47578" marB="475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0376865"/>
                  </a:ext>
                </a:extLst>
              </a:tr>
            </a:tbl>
          </a:graphicData>
        </a:graphic>
      </p:graphicFrame>
    </p:spTree>
    <p:extLst>
      <p:ext uri="{BB962C8B-B14F-4D97-AF65-F5344CB8AC3E}">
        <p14:creationId xmlns:p14="http://schemas.microsoft.com/office/powerpoint/2010/main" val="10832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117" y="0"/>
            <a:ext cx="11723802" cy="646331"/>
          </a:xfrm>
          <a:prstGeom prst="rect">
            <a:avLst/>
          </a:prstGeom>
        </p:spPr>
        <p:txBody>
          <a:bodyPr wrap="square">
            <a:spAutoFit/>
          </a:bodyPr>
          <a:lstStyle/>
          <a:p>
            <a:r>
              <a:rPr lang="en-US" smtClean="0">
                <a:solidFill>
                  <a:srgbClr val="FF0000"/>
                </a:solidFill>
                <a:latin typeface="Times New Roman" panose="02020603050405020304" pitchFamily="18" charset="0"/>
                <a:cs typeface="Times New Roman" panose="02020603050405020304" pitchFamily="18" charset="0"/>
              </a:rPr>
              <a:t>4</a:t>
            </a:r>
            <a:endParaRPr lang="en-US" smtClean="0">
              <a:solidFill>
                <a:srgbClr val="FF0000"/>
              </a:solidFill>
              <a:latin typeface="Times New Roman" panose="02020603050405020304" pitchFamily="18" charset="0"/>
              <a:cs typeface="Times New Roman" panose="02020603050405020304" pitchFamily="18" charset="0"/>
            </a:endParaRPr>
          </a:p>
          <a:p>
            <a:pPr marL="285750" indent="-285750">
              <a:buFontTx/>
              <a:buChar char="-"/>
            </a:pPr>
            <a:endParaRPr lang="en-US"/>
          </a:p>
        </p:txBody>
      </p:sp>
      <p:pic>
        <p:nvPicPr>
          <p:cNvPr id="2" name="Picture 1"/>
          <p:cNvPicPr>
            <a:picLocks noChangeAspect="1"/>
          </p:cNvPicPr>
          <p:nvPr/>
        </p:nvPicPr>
        <p:blipFill>
          <a:blip r:embed="rId2"/>
          <a:stretch>
            <a:fillRect/>
          </a:stretch>
        </p:blipFill>
        <p:spPr>
          <a:xfrm>
            <a:off x="708695" y="61689"/>
            <a:ext cx="6078967" cy="2285714"/>
          </a:xfrm>
          <a:prstGeom prst="rect">
            <a:avLst/>
          </a:prstGeom>
        </p:spPr>
      </p:pic>
      <p:sp>
        <p:nvSpPr>
          <p:cNvPr id="3" name="Rectangle 2"/>
          <p:cNvSpPr/>
          <p:nvPr/>
        </p:nvSpPr>
        <p:spPr>
          <a:xfrm>
            <a:off x="135116" y="2507793"/>
            <a:ext cx="11936721" cy="3970318"/>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rPr>
              <a:t>5. - Tấm đế</a:t>
            </a:r>
          </a:p>
          <a:p>
            <a:r>
              <a:rPr lang="en-US" sz="2800">
                <a:solidFill>
                  <a:srgbClr val="FF0000"/>
                </a:solidFill>
                <a:latin typeface="Times New Roman" panose="02020603050405020304" pitchFamily="18" charset="0"/>
                <a:ea typeface="Times New Roman" panose="02020603050405020304" pitchFamily="18" charset="0"/>
              </a:rPr>
              <a:t>- Tỉ lệ: 1:1</a:t>
            </a:r>
          </a:p>
          <a:p>
            <a:r>
              <a:rPr lang="en-US" sz="2800">
                <a:solidFill>
                  <a:srgbClr val="FF0000"/>
                </a:solidFill>
                <a:latin typeface="Times New Roman" panose="02020603050405020304" pitchFamily="18" charset="0"/>
                <a:ea typeface="Times New Roman" panose="02020603050405020304" pitchFamily="18" charset="0"/>
              </a:rPr>
              <a:t>- Vật liệu: Thép</a:t>
            </a:r>
          </a:p>
          <a:p>
            <a:r>
              <a:rPr lang="en-US" sz="2800">
                <a:solidFill>
                  <a:srgbClr val="FF0000"/>
                </a:solidFill>
                <a:latin typeface="Times New Roman" panose="02020603050405020304" pitchFamily="18" charset="0"/>
                <a:ea typeface="Times New Roman" panose="02020603050405020304" pitchFamily="18" charset="0"/>
              </a:rPr>
              <a:t>- Kích thước chung: 170 x 60 x 20</a:t>
            </a:r>
          </a:p>
          <a:p>
            <a:r>
              <a:rPr lang="en-US" sz="2800">
                <a:solidFill>
                  <a:srgbClr val="FF0000"/>
                </a:solidFill>
                <a:latin typeface="Times New Roman" panose="02020603050405020304" pitchFamily="18" charset="0"/>
                <a:ea typeface="Times New Roman" panose="02020603050405020304" pitchFamily="18" charset="0"/>
              </a:rPr>
              <a:t>- Kích thước bộ phận: 2 lỗ có đường kính 17 mm</a:t>
            </a:r>
          </a:p>
          <a:p>
            <a:r>
              <a:rPr lang="en-US" sz="2800">
                <a:solidFill>
                  <a:srgbClr val="FF0000"/>
                </a:solidFill>
                <a:latin typeface="Times New Roman" panose="02020603050405020304" pitchFamily="18" charset="0"/>
                <a:ea typeface="Times New Roman" panose="02020603050405020304" pitchFamily="18" charset="0"/>
              </a:rPr>
              <a:t>- Yêu cầu kĩ thuật: Làm cùn cạnh sắc; Mạ kẽm</a:t>
            </a:r>
          </a:p>
          <a:p>
            <a:r>
              <a:rPr lang="en-US" sz="2800">
                <a:solidFill>
                  <a:srgbClr val="FF0000"/>
                </a:solidFill>
                <a:latin typeface="Times New Roman" panose="02020603050405020304" pitchFamily="18" charset="0"/>
                <a:ea typeface="Times New Roman" panose="02020603050405020304" pitchFamily="18" charset="0"/>
              </a:rPr>
              <a:t>6. Bản vẽ lắp gồm: khung tên, bảng kê, các hình biểu diễn, hình cắt, mặt cắt, một số kích thước nhằm diễn tả hình dạng, kết cấu của sản phẩm và vị trí tương quan, cách thức lắp ghép giữa các chi tiết trong sản phẩm đó.</a:t>
            </a:r>
            <a:endParaRPr lang="en-US" sz="28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520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1936721" cy="4401205"/>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7. - Số phòng 5: </a:t>
            </a:r>
          </a:p>
          <a:p>
            <a:pPr lvl="0"/>
            <a:r>
              <a:rPr lang="en-US" sz="2800">
                <a:solidFill>
                  <a:srgbClr val="FF0000"/>
                </a:solidFill>
                <a:latin typeface="Times New Roman" panose="02020603050405020304" pitchFamily="18" charset="0"/>
                <a:cs typeface="Times New Roman" panose="02020603050405020304" pitchFamily="18" charset="0"/>
              </a:rPr>
              <a:t>Phòng khách</a:t>
            </a:r>
          </a:p>
          <a:p>
            <a:pPr lvl="0"/>
            <a:r>
              <a:rPr lang="en-US" sz="2800">
                <a:solidFill>
                  <a:srgbClr val="FF0000"/>
                </a:solidFill>
                <a:latin typeface="Times New Roman" panose="02020603050405020304" pitchFamily="18" charset="0"/>
                <a:cs typeface="Times New Roman" panose="02020603050405020304" pitchFamily="18" charset="0"/>
              </a:rPr>
              <a:t>Phòng ngủ (2 phòng)</a:t>
            </a:r>
          </a:p>
          <a:p>
            <a:pPr lvl="0"/>
            <a:r>
              <a:rPr lang="en-US" sz="2800">
                <a:solidFill>
                  <a:srgbClr val="FF0000"/>
                </a:solidFill>
                <a:latin typeface="Times New Roman" panose="02020603050405020304" pitchFamily="18" charset="0"/>
                <a:cs typeface="Times New Roman" panose="02020603050405020304" pitchFamily="18" charset="0"/>
              </a:rPr>
              <a:t>Bếp + phòng ăn</a:t>
            </a:r>
          </a:p>
          <a:p>
            <a:pPr lvl="0"/>
            <a:r>
              <a:rPr lang="en-US" sz="2800">
                <a:solidFill>
                  <a:srgbClr val="FF0000"/>
                </a:solidFill>
                <a:latin typeface="Times New Roman" panose="02020603050405020304" pitchFamily="18" charset="0"/>
                <a:cs typeface="Times New Roman" panose="02020603050405020304" pitchFamily="18" charset="0"/>
              </a:rPr>
              <a:t>Phòng vệ sinh</a:t>
            </a:r>
          </a:p>
          <a:p>
            <a:r>
              <a:rPr lang="en-US" sz="2800">
                <a:solidFill>
                  <a:srgbClr val="FF0000"/>
                </a:solidFill>
                <a:latin typeface="Times New Roman" panose="02020603050405020304" pitchFamily="18" charset="0"/>
                <a:cs typeface="Times New Roman" panose="02020603050405020304" pitchFamily="18" charset="0"/>
              </a:rPr>
              <a:t>- Số lượng cửa đi: 4 cửa trong đó 3 cửa đi 1 cánh chiều rộng 800 mm và 1 cửa đi 4 cánh chiều rộng 2200 mm</a:t>
            </a:r>
          </a:p>
          <a:p>
            <a:r>
              <a:rPr lang="en-US" sz="2800">
                <a:solidFill>
                  <a:srgbClr val="FF0000"/>
                </a:solidFill>
                <a:latin typeface="Times New Roman" panose="02020603050405020304" pitchFamily="18" charset="0"/>
                <a:cs typeface="Times New Roman" panose="02020603050405020304" pitchFamily="18" charset="0"/>
              </a:rPr>
              <a:t>- Số lượng cửa thông phòng: 1 cửa - chiều rộng 1 800 mm</a:t>
            </a:r>
          </a:p>
          <a:p>
            <a:r>
              <a:rPr lang="en-US" sz="2800">
                <a:solidFill>
                  <a:srgbClr val="FF0000"/>
                </a:solidFill>
                <a:latin typeface="Times New Roman" panose="02020603050405020304" pitchFamily="18" charset="0"/>
                <a:cs typeface="Times New Roman" panose="02020603050405020304" pitchFamily="18" charset="0"/>
              </a:rPr>
              <a:t>- Số lượng cửa sổ: 4 cửa trong đó 3 của có chiều rộng 1200 mm và 1 của có chiều rộng 1400.</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57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146" y="523220"/>
            <a:ext cx="11661470" cy="5940088"/>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Câu 1:</a:t>
            </a:r>
            <a:r>
              <a:rPr lang="en-US" sz="2000">
                <a:latin typeface="Times New Roman" panose="02020603050405020304" pitchFamily="18" charset="0"/>
                <a:cs typeface="Times New Roman" panose="02020603050405020304" pitchFamily="18" charset="0"/>
              </a:rPr>
              <a:t> Khổ giấy A4 có kích thước tính theo mm là:</a:t>
            </a:r>
          </a:p>
          <a:p>
            <a:r>
              <a:rPr lang="en-US" sz="2000">
                <a:latin typeface="Times New Roman" panose="02020603050405020304" pitchFamily="18" charset="0"/>
                <a:cs typeface="Times New Roman" panose="02020603050405020304" pitchFamily="18" charset="0"/>
              </a:rPr>
              <a:t>A. 420 × 210		B. 279 × 297  	C. 420 × 297   	D. 297 × 210</a:t>
            </a:r>
          </a:p>
          <a:p>
            <a:r>
              <a:rPr lang="en-US" sz="2000" b="1">
                <a:latin typeface="Times New Roman" panose="02020603050405020304" pitchFamily="18" charset="0"/>
                <a:cs typeface="Times New Roman" panose="02020603050405020304" pitchFamily="18" charset="0"/>
              </a:rPr>
              <a:t>Câu 2:</a:t>
            </a:r>
            <a:r>
              <a:rPr lang="en-US" sz="2000">
                <a:latin typeface="Times New Roman" panose="02020603050405020304" pitchFamily="18" charset="0"/>
                <a:cs typeface="Times New Roman" panose="02020603050405020304" pitchFamily="18" charset="0"/>
              </a:rPr>
              <a:t> Bản vẽ kĩ thuật là:</a:t>
            </a:r>
          </a:p>
          <a:p>
            <a:r>
              <a:rPr lang="en-US" sz="2000">
                <a:latin typeface="Times New Roman" panose="02020603050405020304" pitchFamily="18" charset="0"/>
                <a:cs typeface="Times New Roman" panose="02020603050405020304" pitchFamily="18" charset="0"/>
              </a:rPr>
              <a:t>A. các thông tin kĩ thuật được trình bày dưới dạng đồ họa theo một quy tắc thống nhất</a:t>
            </a:r>
            <a:endParaRPr lang="en-US" sz="2000" b="1">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B. các thông tin kĩ thuật được trình bày dưới dạng văn bản theo một quy tắc thống nhất</a:t>
            </a:r>
          </a:p>
          <a:p>
            <a:r>
              <a:rPr lang="en-US" sz="2000">
                <a:latin typeface="Times New Roman" panose="02020603050405020304" pitchFamily="18" charset="0"/>
                <a:cs typeface="Times New Roman" panose="02020603050405020304" pitchFamily="18" charset="0"/>
              </a:rPr>
              <a:t>C. các thông tin kĩ thuật được trình bày dưới dạng đồ họa</a:t>
            </a:r>
          </a:p>
          <a:p>
            <a:r>
              <a:rPr lang="en-US" sz="2000">
                <a:latin typeface="Times New Roman" panose="02020603050405020304" pitchFamily="18" charset="0"/>
                <a:cs typeface="Times New Roman" panose="02020603050405020304" pitchFamily="18" charset="0"/>
              </a:rPr>
              <a:t>D. các thông tin kĩ thuật được trình bày dưới dạng văn bản</a:t>
            </a:r>
          </a:p>
          <a:p>
            <a:r>
              <a:rPr lang="en-US" sz="2000" b="1">
                <a:latin typeface="Times New Roman" panose="02020603050405020304" pitchFamily="18" charset="0"/>
                <a:cs typeface="Times New Roman" panose="02020603050405020304" pitchFamily="18" charset="0"/>
              </a:rPr>
              <a:t>Câu 3:</a:t>
            </a:r>
            <a:r>
              <a:rPr lang="en-US" sz="2000">
                <a:latin typeface="Times New Roman" panose="02020603050405020304" pitchFamily="18" charset="0"/>
                <a:cs typeface="Times New Roman" panose="02020603050405020304" pitchFamily="18" charset="0"/>
              </a:rPr>
              <a:t> Kích thước trên bản vẽ kĩ thuật có đơn vị:</a:t>
            </a:r>
          </a:p>
          <a:p>
            <a:r>
              <a:rPr lang="en-US" sz="2000">
                <a:latin typeface="Times New Roman" panose="02020603050405020304" pitchFamily="18" charset="0"/>
                <a:cs typeface="Times New Roman" panose="02020603050405020304" pitchFamily="18" charset="0"/>
              </a:rPr>
              <a:t>A. mm 		B. dm		C. cm    		D. Tùy từng bản vẽ</a:t>
            </a:r>
            <a:endParaRPr lang="en-US" sz="2000" b="1">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Câu 4:</a:t>
            </a:r>
            <a:r>
              <a:rPr lang="en-US" sz="2000">
                <a:latin typeface="Times New Roman" panose="02020603050405020304" pitchFamily="18" charset="0"/>
                <a:cs typeface="Times New Roman" panose="02020603050405020304" pitchFamily="18" charset="0"/>
              </a:rPr>
              <a:t> Phát biểu nào sau đây về đường kích thước là đúng?</a:t>
            </a:r>
          </a:p>
          <a:p>
            <a:r>
              <a:rPr lang="en-US" sz="2000">
                <a:latin typeface="Times New Roman" panose="02020603050405020304" pitchFamily="18" charset="0"/>
                <a:cs typeface="Times New Roman" panose="02020603050405020304" pitchFamily="18" charset="0"/>
              </a:rPr>
              <a:t>A. Đường kích thước thẳng đứng, con số kích thước ghi bên phải</a:t>
            </a:r>
          </a:p>
          <a:p>
            <a:r>
              <a:rPr lang="en-US" sz="2000">
                <a:latin typeface="Times New Roman" panose="02020603050405020304" pitchFamily="18" charset="0"/>
                <a:cs typeface="Times New Roman" panose="02020603050405020304" pitchFamily="18" charset="0"/>
              </a:rPr>
              <a:t>B. Đường kích thước nằm ngang, con số kích thước ghi bên trên</a:t>
            </a:r>
            <a:endParaRPr lang="en-US" sz="2000" b="1">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C. Đường kích thước nằm nghiêng, con số kích thước ghi bên dưới</a:t>
            </a:r>
          </a:p>
          <a:p>
            <a:r>
              <a:rPr lang="en-US" sz="2000">
                <a:latin typeface="Times New Roman" panose="02020603050405020304" pitchFamily="18" charset="0"/>
                <a:cs typeface="Times New Roman" panose="02020603050405020304" pitchFamily="18" charset="0"/>
              </a:rPr>
              <a:t>D. Ghi kí hiệu R trước con số chỉ kích thước đường kính đường tròn</a:t>
            </a:r>
          </a:p>
          <a:p>
            <a:r>
              <a:rPr lang="en-US" sz="2000" b="1">
                <a:latin typeface="Times New Roman" panose="02020603050405020304" pitchFamily="18" charset="0"/>
                <a:cs typeface="Times New Roman" panose="02020603050405020304" pitchFamily="18" charset="0"/>
              </a:rPr>
              <a:t>Câu 5:</a:t>
            </a:r>
            <a:r>
              <a:rPr lang="en-US" sz="2000">
                <a:latin typeface="Times New Roman" panose="02020603050405020304" pitchFamily="18" charset="0"/>
                <a:cs typeface="Times New Roman" panose="02020603050405020304" pitchFamily="18" charset="0"/>
              </a:rPr>
              <a:t> Vị trí các hình chiếu trên bản vẽ được biểu diễn là:</a:t>
            </a:r>
          </a:p>
          <a:p>
            <a:r>
              <a:rPr lang="en-US" sz="2000">
                <a:latin typeface="Times New Roman" panose="02020603050405020304" pitchFamily="18" charset="0"/>
                <a:cs typeface="Times New Roman" panose="02020603050405020304" pitchFamily="18" charset="0"/>
              </a:rPr>
              <a:t>A. Hình chiếu bằng ở dưới hình chiếu đứng, hình chiếu cạnh ở bên phải hình chiếu đứng                 </a:t>
            </a:r>
            <a:endParaRPr lang="en-US" sz="2000" b="1">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B. Hình chiếu bằng ở trên hình chiếu đứng, hình chiếu cạnh ở bên trái hình chiếu đứng</a:t>
            </a:r>
          </a:p>
          <a:p>
            <a:r>
              <a:rPr lang="en-US" sz="2000">
                <a:latin typeface="Times New Roman" panose="02020603050405020304" pitchFamily="18" charset="0"/>
                <a:cs typeface="Times New Roman" panose="02020603050405020304" pitchFamily="18" charset="0"/>
              </a:rPr>
              <a:t>C. Hình chiếu cạnh ở bên phải hình chiếu đứng, hình chiếu bằng ở bên trái hình chiếu đứng</a:t>
            </a:r>
          </a:p>
          <a:p>
            <a:r>
              <a:rPr lang="en-US" sz="2000">
                <a:latin typeface="Times New Roman" panose="02020603050405020304" pitchFamily="18" charset="0"/>
                <a:cs typeface="Times New Roman" panose="02020603050405020304" pitchFamily="18" charset="0"/>
              </a:rPr>
              <a:t>D. Hình chiếu đứng ở dưới hình chiếu bằng, hình chiếu cạnh ở bên phải hình chiếu bằng </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57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146" y="523220"/>
            <a:ext cx="11661470" cy="4708981"/>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Câu 6:</a:t>
            </a:r>
            <a:r>
              <a:rPr lang="en-US" sz="2000">
                <a:latin typeface="Times New Roman" panose="02020603050405020304" pitchFamily="18" charset="0"/>
                <a:cs typeface="Times New Roman" panose="02020603050405020304" pitchFamily="18" charset="0"/>
              </a:rPr>
              <a:t> Để nhận được hình chiếu cạnh, cần chiếu vuông góc vật thể theo hướng chiếu nào?</a:t>
            </a:r>
          </a:p>
          <a:p>
            <a:r>
              <a:rPr lang="en-US" sz="2000">
                <a:latin typeface="Times New Roman" panose="02020603050405020304" pitchFamily="18" charset="0"/>
                <a:cs typeface="Times New Roman" panose="02020603050405020304" pitchFamily="18" charset="0"/>
              </a:rPr>
              <a:t>A. từ trước ra sau				B. từ trên xuống dưới</a:t>
            </a:r>
          </a:p>
          <a:p>
            <a:r>
              <a:rPr lang="en-US" sz="2000">
                <a:latin typeface="Times New Roman" panose="02020603050405020304" pitchFamily="18" charset="0"/>
                <a:cs typeface="Times New Roman" panose="02020603050405020304" pitchFamily="18" charset="0"/>
              </a:rPr>
              <a:t>C. từ trái sang phải				D. từ phải sang trái</a:t>
            </a:r>
            <a:endParaRPr lang="en-US" sz="2000" b="1">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Câu 7:</a:t>
            </a:r>
            <a:r>
              <a:rPr lang="en-US" sz="2000">
                <a:latin typeface="Times New Roman" panose="02020603050405020304" pitchFamily="18" charset="0"/>
                <a:cs typeface="Times New Roman" panose="02020603050405020304" pitchFamily="18" charset="0"/>
              </a:rPr>
              <a:t> Khối đa diện được biểu diễn bởi bao nhiêu hình chiếu?</a:t>
            </a:r>
          </a:p>
          <a:p>
            <a:r>
              <a:rPr lang="en-US" sz="2000">
                <a:latin typeface="Times New Roman" panose="02020603050405020304" pitchFamily="18" charset="0"/>
                <a:cs typeface="Times New Roman" panose="02020603050405020304" pitchFamily="18" charset="0"/>
              </a:rPr>
              <a:t>A. 1		B. 2		C. 3			D. 4</a:t>
            </a:r>
          </a:p>
          <a:p>
            <a:r>
              <a:rPr lang="en-US" sz="2000" b="1">
                <a:latin typeface="Times New Roman" panose="02020603050405020304" pitchFamily="18" charset="0"/>
                <a:cs typeface="Times New Roman" panose="02020603050405020304" pitchFamily="18" charset="0"/>
              </a:rPr>
              <a:t>Câu 8:</a:t>
            </a:r>
            <a:r>
              <a:rPr lang="en-US" sz="2000">
                <a:latin typeface="Times New Roman" panose="02020603050405020304" pitchFamily="18" charset="0"/>
                <a:cs typeface="Times New Roman" panose="02020603050405020304" pitchFamily="18" charset="0"/>
              </a:rPr>
              <a:t> Bản vẽ chi tiết của sản phẩm gồm mấy nội dung:</a:t>
            </a:r>
          </a:p>
          <a:p>
            <a:r>
              <a:rPr lang="en-US" sz="2000">
                <a:latin typeface="Times New Roman" panose="02020603050405020304" pitchFamily="18" charset="0"/>
                <a:cs typeface="Times New Roman" panose="02020603050405020304" pitchFamily="18" charset="0"/>
              </a:rPr>
              <a:t>A. 2		B. 3		C. 4			D. 5</a:t>
            </a:r>
          </a:p>
          <a:p>
            <a:r>
              <a:rPr lang="en-US" sz="2000" b="1">
                <a:latin typeface="Times New Roman" panose="02020603050405020304" pitchFamily="18" charset="0"/>
                <a:cs typeface="Times New Roman" panose="02020603050405020304" pitchFamily="18" charset="0"/>
              </a:rPr>
              <a:t>Câu 9:</a:t>
            </a:r>
            <a:r>
              <a:rPr lang="en-US" sz="2000">
                <a:latin typeface="Times New Roman" panose="02020603050405020304" pitchFamily="18" charset="0"/>
                <a:cs typeface="Times New Roman" panose="02020603050405020304" pitchFamily="18" charset="0"/>
              </a:rPr>
              <a:t> Công dụng của bản vẽ chi tiết là:</a:t>
            </a:r>
          </a:p>
          <a:p>
            <a:r>
              <a:rPr lang="en-US" sz="2000">
                <a:latin typeface="Times New Roman" panose="02020603050405020304" pitchFamily="18" charset="0"/>
                <a:cs typeface="Times New Roman" panose="02020603050405020304" pitchFamily="18" charset="0"/>
              </a:rPr>
              <a:t>A. Dùng để chế tạo chi tiết máy		B. Dùng để kiểm tra chi tiết máy</a:t>
            </a:r>
          </a:p>
          <a:p>
            <a:r>
              <a:rPr lang="en-US" sz="2000">
                <a:latin typeface="Times New Roman" panose="02020603050405020304" pitchFamily="18" charset="0"/>
                <a:cs typeface="Times New Roman" panose="02020603050405020304" pitchFamily="18" charset="0"/>
              </a:rPr>
              <a:t>C. Dùng để chế tạo và kiểm tra chi tiết máy                 D. Đáp án khác</a:t>
            </a:r>
            <a:endParaRPr lang="en-US" sz="2000" b="1">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Câu 10:</a:t>
            </a:r>
            <a:r>
              <a:rPr lang="en-US" sz="2000">
                <a:latin typeface="Times New Roman" panose="02020603050405020304" pitchFamily="18" charset="0"/>
                <a:cs typeface="Times New Roman" panose="02020603050405020304" pitchFamily="18" charset="0"/>
              </a:rPr>
              <a:t> Trình tự đọc bản vẽ chi tiết là:</a:t>
            </a:r>
          </a:p>
          <a:p>
            <a:r>
              <a:rPr lang="en-US" sz="2000">
                <a:latin typeface="Times New Roman" panose="02020603050405020304" pitchFamily="18" charset="0"/>
                <a:cs typeface="Times New Roman" panose="02020603050405020304" pitchFamily="18" charset="0"/>
              </a:rPr>
              <a:t>A. Khung tên, hình biểu diễn, kích thước, yêu cầu kĩ thuật</a:t>
            </a:r>
            <a:endParaRPr lang="en-US" sz="2000" b="1">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B. Khung tên, kích thước, hình biểu diễn, yêu cầu kĩ thuật</a:t>
            </a:r>
          </a:p>
          <a:p>
            <a:r>
              <a:rPr lang="en-US" sz="2000">
                <a:latin typeface="Times New Roman" panose="02020603050405020304" pitchFamily="18" charset="0"/>
                <a:cs typeface="Times New Roman" panose="02020603050405020304" pitchFamily="18" charset="0"/>
              </a:rPr>
              <a:t>C. Hình biểu diễn, khung tên, kích thước, yêu cầu kĩ thuật</a:t>
            </a:r>
          </a:p>
          <a:p>
            <a:r>
              <a:rPr lang="en-US" sz="2000">
                <a:latin typeface="Times New Roman" panose="02020603050405020304" pitchFamily="18" charset="0"/>
                <a:cs typeface="Times New Roman" panose="02020603050405020304" pitchFamily="18" charset="0"/>
              </a:rPr>
              <a:t>D. Hình biểu diễn, kích thước, khung tên, yêu cầu kĩ thuật</a:t>
            </a:r>
          </a:p>
        </p:txBody>
      </p:sp>
      <p:sp>
        <p:nvSpPr>
          <p:cNvPr id="5" name="TextBox 4"/>
          <p:cNvSpPr txBox="1"/>
          <p:nvPr/>
        </p:nvSpPr>
        <p:spPr>
          <a:xfrm>
            <a:off x="5015060" y="0"/>
            <a:ext cx="243211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LUYỆN TẬP</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8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1196</TotalTime>
  <Words>413</Words>
  <Application>Microsoft Office PowerPoint</Application>
  <PresentationFormat>Widescreen</PresentationFormat>
  <Paragraphs>176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145</cp:revision>
  <dcterms:created xsi:type="dcterms:W3CDTF">2023-06-21T22:05:51Z</dcterms:created>
  <dcterms:modified xsi:type="dcterms:W3CDTF">2023-07-07T03:48:40Z</dcterms:modified>
</cp:coreProperties>
</file>