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499" r:id="rId2"/>
    <p:sldId id="490" r:id="rId3"/>
    <p:sldId id="491" r:id="rId4"/>
    <p:sldId id="492" r:id="rId5"/>
    <p:sldId id="493" r:id="rId6"/>
    <p:sldId id="497" r:id="rId7"/>
    <p:sldId id="498" r:id="rId8"/>
    <p:sldId id="494" r:id="rId9"/>
    <p:sldId id="495" r:id="rId10"/>
    <p:sldId id="496" r:id="rId11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1"/>
  </p:normalViewPr>
  <p:slideViewPr>
    <p:cSldViewPr snapToGrid="0" snapToObjects="1">
      <p:cViewPr varScale="1">
        <p:scale>
          <a:sx n="64" d="100"/>
          <a:sy n="64" d="100"/>
        </p:scale>
        <p:origin x="9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D31B0-0571-4973-AA7F-3DD6B2798F0B}" type="datetimeFigureOut">
              <a:rPr lang="vi-VN" smtClean="0"/>
              <a:t>01/12/2023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1B9EE-AED6-427D-8424-0535FE63BE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1706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93096-2886-2544-8BC8-6FAF8DED0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F79D88-BE7C-E441-9854-FF7DBEAE9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968C0-1272-FC46-B6B1-B48493D53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12/01/2023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FA692-4B01-CC48-A620-4A44972CF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4DE83-2E00-2149-8212-35CE3E10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87937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C4046-7137-BF40-806C-7FEE66B71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48D392-8E23-C645-9B3B-176D24E7E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5CBA5-B345-E042-B1BF-D36A7A188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12/01/2023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7AAC7-258B-3749-8F60-76ACBEAF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3C984-E8AA-5445-9CC0-2EEA355B5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0575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4A2AB4-1214-6045-BF77-65C4F32EB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9E8E26-18DF-5A4B-A5ED-C2FBFAAE9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84DCA-0EE3-1240-95E3-2375BB651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12/01/2023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FA7E7-C236-354D-B65C-A0745EA7D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7947E-CC13-DE43-A931-C039BD97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2095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0DF93-E1A2-E14A-A7A1-82E4BDFCC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59ED71-ACDD-1E49-891A-595314ED0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12/01/2023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C2FA7-214C-054C-AAF0-D6CC10A5C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A03578-2E4F-9D40-9BAC-3E0B4A52B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3471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3C4EA-BDA5-754E-A8CE-F7A5CD7CB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A71E8-69E4-8444-81ED-4DE718AF3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883BD-95AF-7C41-AB00-CF14B6258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12/01/2023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05A82-DC1F-644B-AA51-CBF3B876F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3DEBA-9AA5-CD4B-98BF-62BD4A1F2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33418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F5EE7-19E8-8844-9F07-B3A1EF4F9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6B41E-950A-1E44-B17D-0ACC59190D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487863-6E8D-A340-A6BF-04383FDC0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30520E-892B-2041-A6EA-E5CC0EF69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12/01/2023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A4C06-E3E8-B640-8579-B4ED029EC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FF2E8-A348-A14E-A610-B38F5ED00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4061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4738E-CDAB-254E-88DC-587FAFB16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AEB0D-156C-A040-9C5A-98B763B2D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16ED7D-F0AC-DE47-B8CB-6F0F96512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6E98D1-E470-7E40-9F32-831AE22652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0DDB1F-BD65-A74F-A85D-0C9A58760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7BB534-3189-5E4F-8096-20915794C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12/01/2023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A5E367-A6B4-A148-A44B-61456D342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AC40D3-6A48-FB4B-B8B8-12C3396DE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0947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FA0B5-28F1-8748-A8B4-CD2FCC522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0F86EC-E833-F14C-9E66-41E9BEB47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12/01/2023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E3430E-D9A5-E04A-985D-93317E897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6C48E-4D98-784D-9AF0-ABC124B71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3637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E831CA-2E69-5949-B30F-B8B78C063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12/01/2023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312613-5B0C-B145-BC31-11CC02A71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A4D6E0-DF1D-D44F-AFB2-057553790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1389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61EC1-65C2-EB45-A93E-1AA9DBD8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43CC4-A924-DC4D-BA58-15D093279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BEE95-5BCE-8648-9C00-80EA5308A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7BA5D7-C2E5-1742-AA49-7F1ED8618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12/01/2023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C4474-E552-A24D-910B-4D79E138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97345F-AC4B-3649-9A05-4D44A23D7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3156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8DB51-B784-E74C-9D76-06757914E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534F8A-F4A6-2E42-8AA7-3B53EFA748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E69CCA-7AD0-DF4E-BE22-882BA089B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1F450-BAB6-7349-B544-02570C29E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12/01/2023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9A3AE-09C2-4744-8813-4D233C724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5C0A07-998A-7A4E-A16D-51441D4A4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6209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0C9B2B-FF67-DE4E-9ACE-99ACF44E3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22186-470E-8242-8E12-9F20C1A88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F3543-E5C8-354B-B80B-CE428A2701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BFE86-5F1F-6946-9818-B4D877E6DEA8}" type="datetimeFigureOut">
              <a:rPr lang="en-VN" smtClean="0"/>
              <a:t>12/01/2023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E371A-8B3D-194A-954B-64E0C6A3BB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0657F-ABA6-3747-885D-9C40F476A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1EF569-66CE-E748-A5A4-7F4F2940D7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7789" b="77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4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24938" y="-27551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1104404" y="78400"/>
            <a:ext cx="9743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HÌNH THÀNH VÀ BƯỚC ĐẦU PHÁT TRIỂN CỦA CÁC VƯƠNG QUỐC PHONG KIẾN Ở ĐÔNG NAM Á 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(TỪ THẾ KỈ VII ĐẾN THẾ KỈ X)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20526659_684991958366288_984150484_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" y="1828169"/>
            <a:ext cx="5965247" cy="5002280"/>
          </a:xfrm>
          <a:prstGeom prst="rect">
            <a:avLst/>
          </a:prstGeom>
          <a:noFill/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6012872" y="1828169"/>
            <a:ext cx="6179127" cy="500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2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24938" y="-27551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463040" y="1051560"/>
            <a:ext cx="9189720" cy="3368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chemeClr val="accent1"/>
                </a:solidFill>
                <a:latin typeface="+mj-lt"/>
              </a:rPr>
              <a:t>GIAO NHIỆM VỤ Ở NHÀ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vi-VN" sz="2800" dirty="0">
                <a:solidFill>
                  <a:schemeClr val="tx1"/>
                </a:solidFill>
                <a:latin typeface="+mj-lt"/>
              </a:rPr>
              <a:t>Hoàn thành bài tập.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vi-VN" sz="2800" dirty="0">
                <a:solidFill>
                  <a:schemeClr val="tx1"/>
                </a:solidFill>
                <a:latin typeface="+mj-lt"/>
              </a:rPr>
              <a:t>Đọc và trả lời các câu hỏi bài 11. Giao lưu văn hóa ở Đông Nam Á.</a:t>
            </a:r>
          </a:p>
        </p:txBody>
      </p:sp>
    </p:spTree>
    <p:extLst>
      <p:ext uri="{BB962C8B-B14F-4D97-AF65-F5344CB8AC3E}">
        <p14:creationId xmlns:p14="http://schemas.microsoft.com/office/powerpoint/2010/main" val="55010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24938" y="-27551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48689" y="2760502"/>
            <a:ext cx="5864628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vi-VN" sz="2800" dirty="0">
                <a:latin typeface="+mj-lt"/>
              </a:rPr>
              <a:t>Nêu tên và xác định nơi hình thành các vương quốc phong kiến trên lược đồ và vương quốc đó thuộc các quốc gia Đông Nam Á nào ngày nay?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vi-VN" sz="2800" dirty="0">
                <a:latin typeface="+mj-lt"/>
              </a:rPr>
              <a:t>cơ sở hình thành các vương quốc phong kiến Đông Nam Á?</a:t>
            </a:r>
            <a:endParaRPr lang="vi-VN" sz="2800" dirty="0">
              <a:latin typeface="+mj-lt"/>
              <a:ea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460091" y="1544782"/>
            <a:ext cx="0" cy="4564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025252" y="764919"/>
            <a:ext cx="44348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hóm bàn - 2 bạn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(5 phút)</a:t>
            </a:r>
            <a:endParaRPr lang="vi-VN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48687" y="1467400"/>
            <a:ext cx="586463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Quan sát lược đồ hình1 (tr. 52) và khai thác thông tin trong SGK </a:t>
            </a:r>
            <a:endParaRPr lang="vi-VN" sz="2800" dirty="0"/>
          </a:p>
        </p:txBody>
      </p:sp>
      <p:sp>
        <p:nvSpPr>
          <p:cNvPr id="12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10317480" y="5748629"/>
            <a:ext cx="1874520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1164" y="202862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  <a:latin typeface="+mj-lt"/>
              </a:rPr>
              <a:t>1. Sự hình thành các vương quốc phong kiến.</a:t>
            </a:r>
            <a:endParaRPr lang="vi-VN" sz="28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7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24938" y="-27551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1164" y="202862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  <a:latin typeface="+mj-lt"/>
              </a:rPr>
              <a:t>1. Sự hình thành các vương quốc phong kiến.</a:t>
            </a:r>
            <a:endParaRPr lang="vi-VN" sz="28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25435"/>
              </p:ext>
            </p:extLst>
          </p:nvPr>
        </p:nvGraphicFramePr>
        <p:xfrm>
          <a:off x="1213944" y="1335142"/>
          <a:ext cx="9270126" cy="5405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5063">
                  <a:extLst>
                    <a:ext uri="{9D8B030D-6E8A-4147-A177-3AD203B41FA5}">
                      <a16:colId xmlns:a16="http://schemas.microsoft.com/office/drawing/2014/main" val="985507104"/>
                    </a:ext>
                  </a:extLst>
                </a:gridCol>
                <a:gridCol w="4635063">
                  <a:extLst>
                    <a:ext uri="{9D8B030D-6E8A-4147-A177-3AD203B41FA5}">
                      <a16:colId xmlns:a16="http://schemas.microsoft.com/office/drawing/2014/main" val="1519948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Vương quốc phong kiến</a:t>
                      </a:r>
                      <a:endParaRPr lang="vi-VN" sz="2400" b="1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algn="ctr"/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Thuộc quốc gia ngày nay </a:t>
                      </a:r>
                      <a:endParaRPr lang="vi-VN" sz="2400" b="1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algn="ctr"/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985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vi-VN" sz="2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Pa-gan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vi-VN" sz="2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Sri</a:t>
                      </a:r>
                      <a:r>
                        <a:rPr lang="vi-VN" sz="2400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Kse-tra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Myanma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185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vi-VN" sz="2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Ha-ri-pun-giay-a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vi-VN" sz="2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Đva-ra-va-ti 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Thái Lan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20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2400" dirty="0">
                          <a:latin typeface="+mj-lt"/>
                        </a:rPr>
                        <a:t>- Chân</a:t>
                      </a:r>
                      <a:r>
                        <a:rPr lang="vi-VN" sz="2400" baseline="0" dirty="0">
                          <a:latin typeface="+mj-lt"/>
                        </a:rPr>
                        <a:t> Lạp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400" dirty="0">
                          <a:latin typeface="+mj-lt"/>
                        </a:rPr>
                        <a:t>Cam-pu-chia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241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vi-VN" sz="2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Đại Cồ Việt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vi-VN" sz="2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Chăm-pa 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400" dirty="0">
                          <a:latin typeface="+mj-lt"/>
                        </a:rPr>
                        <a:t>Việt</a:t>
                      </a:r>
                      <a:r>
                        <a:rPr lang="vi-VN" sz="2400" baseline="0" dirty="0">
                          <a:latin typeface="+mj-lt"/>
                        </a:rPr>
                        <a:t> Nam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83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2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Tu-ma-sic 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Xin-ga-po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16133"/>
                  </a:ext>
                </a:extLst>
              </a:tr>
              <a:tr h="833802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vi-VN" sz="2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Sri-vi-giay-a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vi-VN" sz="2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Kalinga 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In-đô-nê-xi-a</a:t>
                      </a:r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57953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94510" y="722418"/>
            <a:ext cx="526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- Hình thành từ thế kỉ VII – X.</a:t>
            </a:r>
          </a:p>
        </p:txBody>
      </p:sp>
    </p:spTree>
    <p:extLst>
      <p:ext uri="{BB962C8B-B14F-4D97-AF65-F5344CB8AC3E}">
        <p14:creationId xmlns:p14="http://schemas.microsoft.com/office/powerpoint/2010/main" val="115010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606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1727" y="-27551"/>
            <a:ext cx="101978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Hoạt động kinh tế ở các vương quốc phong kiến Đông Nam Á       từ thế kỉ VII đến thế kỉ X.</a:t>
            </a:r>
            <a:endParaRPr lang="vi-VN" sz="2800" dirty="0">
              <a:solidFill>
                <a:srgbClr val="FFFF00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481697" y="743961"/>
            <a:ext cx="9849742" cy="50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2800" dirty="0">
                <a:solidFill>
                  <a:schemeClr val="bg1"/>
                </a:solidFill>
              </a:rPr>
              <a:t>Hoạt động nhóm -</a:t>
            </a:r>
            <a:r>
              <a:rPr lang="nl-NL" altLang="vi-VN" sz="2800" b="0" dirty="0">
                <a:solidFill>
                  <a:schemeClr val="bg1"/>
                </a:solidFill>
              </a:rPr>
              <a:t> </a:t>
            </a:r>
            <a:r>
              <a:rPr lang="nl-NL" altLang="vi-VN" sz="2800" dirty="0">
                <a:solidFill>
                  <a:schemeClr val="bg1"/>
                </a:solidFill>
              </a:rPr>
              <a:t>“</a:t>
            </a:r>
            <a:r>
              <a:rPr lang="nl-NL" altLang="vi-VN" sz="2800" i="1" dirty="0">
                <a:solidFill>
                  <a:schemeClr val="bg1"/>
                </a:solidFill>
              </a:rPr>
              <a:t>Khăn trải bàn</a:t>
            </a:r>
            <a:r>
              <a:rPr lang="nl-NL" altLang="vi-VN" sz="2800" b="0" dirty="0">
                <a:solidFill>
                  <a:schemeClr val="bg1"/>
                </a:solidFill>
              </a:rPr>
              <a:t>” </a:t>
            </a:r>
            <a:r>
              <a:rPr lang="nl-NL" altLang="vi-VN" sz="2800" dirty="0">
                <a:solidFill>
                  <a:schemeClr val="bg1"/>
                </a:solidFill>
              </a:rPr>
              <a:t>- </a:t>
            </a:r>
            <a:r>
              <a:rPr lang="vi-VN" altLang="vi-VN" sz="2800" dirty="0">
                <a:solidFill>
                  <a:schemeClr val="bg1"/>
                </a:solidFill>
              </a:rPr>
              <a:t>7</a:t>
            </a:r>
            <a:r>
              <a:rPr lang="nl-NL" altLang="vi-VN" sz="2800" dirty="0">
                <a:solidFill>
                  <a:schemeClr val="bg1"/>
                </a:solidFill>
              </a:rPr>
              <a:t> phút</a:t>
            </a:r>
            <a:endParaRPr lang="en-US" altLang="vi-VN" sz="2800" dirty="0">
              <a:solidFill>
                <a:schemeClr val="bg1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51727" y="1246262"/>
            <a:ext cx="10819837" cy="56117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vi-VN" sz="2400" b="0" dirty="0"/>
          </a:p>
          <a:p>
            <a:pPr algn="ctr"/>
            <a:endParaRPr lang="en-US" altLang="vi-VN" sz="2400" b="0" dirty="0">
              <a:latin typeface="Times" panose="02020603050405020304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2285579" y="2302568"/>
            <a:ext cx="7557743" cy="33511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algn="just">
              <a:buFontTx/>
              <a:buChar char="-"/>
            </a:pPr>
            <a:r>
              <a:rPr lang="vi-VN" sz="2400" dirty="0"/>
              <a:t>Khai thác tư liệu sgk (55) và cho biết thương nhân nước ngoài bị hấp dẫn bởi những sản vật nào của vương quốc Sri Vi-giay-a?</a:t>
            </a:r>
          </a:p>
          <a:p>
            <a:pPr algn="just"/>
            <a:endParaRPr lang="vi-VN" sz="1400" dirty="0"/>
          </a:p>
          <a:p>
            <a:pPr marL="342900" indent="-342900" algn="just">
              <a:buFontTx/>
              <a:buChar char="-"/>
            </a:pPr>
            <a:r>
              <a:rPr lang="vi-VN" sz="2400" dirty="0"/>
              <a:t>Hãy trình bày hoạt động kinh tế chính của các vương quốc phong kiến Đông Nam Á từ thế kỉ VII đến X?</a:t>
            </a:r>
          </a:p>
          <a:p>
            <a:pPr algn="just"/>
            <a:endParaRPr lang="vi-VN" sz="2400" dirty="0"/>
          </a:p>
          <a:p>
            <a:pPr algn="just"/>
            <a:r>
              <a:rPr lang="vi-VN" sz="2400" dirty="0"/>
              <a:t>- Giải thích về sự phát triển kinh tế khác nhau giữa các vương quốc lục địa với vương quốc ở hải đảo?</a:t>
            </a:r>
          </a:p>
          <a:p>
            <a:pPr algn="just">
              <a:spcAft>
                <a:spcPts val="0"/>
              </a:spcAft>
            </a:pPr>
            <a:endParaRPr lang="en-US" altLang="vi-VN" sz="2400" dirty="0">
              <a:cs typeface="Times New Roman" panose="02020603050405020304" pitchFamily="18" charset="0"/>
            </a:endParaRP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4716720" y="1246262"/>
            <a:ext cx="2689848" cy="4542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800" b="0" dirty="0">
                <a:latin typeface="Comic Sans MS" panose="030F0702030302020204" pitchFamily="66" charset="0"/>
              </a:rPr>
              <a:t>Ý kiến cá nhân</a:t>
            </a:r>
            <a:endParaRPr lang="en-US" altLang="vi-VN" sz="2800" b="0" dirty="0">
              <a:latin typeface="Times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813995" y="1805507"/>
            <a:ext cx="495299" cy="392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vi-VN" dirty="0"/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 rot="5400000">
            <a:off x="286059" y="3609953"/>
            <a:ext cx="2315690" cy="63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400" b="0" dirty="0">
                <a:latin typeface="Comic Sans MS" panose="030F0702030302020204" pitchFamily="66" charset="0"/>
              </a:rPr>
              <a:t>Ý kiến cá nhân</a:t>
            </a:r>
            <a:endParaRPr lang="en-US" altLang="vi-VN" sz="2400" b="0" dirty="0">
              <a:latin typeface="Times" panose="02020603050405020304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 rot="5400000">
            <a:off x="1877753" y="3732984"/>
            <a:ext cx="495299" cy="392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vi-VN" dirty="0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4820289" y="6217940"/>
            <a:ext cx="2633705" cy="47380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400" b="0" dirty="0">
                <a:latin typeface="Comic Sans MS" panose="030F0702030302020204" pitchFamily="66" charset="0"/>
              </a:rPr>
              <a:t>Ý kiến cá nhân</a:t>
            </a:r>
            <a:endParaRPr lang="en-US" altLang="vi-VN" sz="2400" b="0" dirty="0">
              <a:latin typeface="Times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915470" y="5750644"/>
            <a:ext cx="495299" cy="392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vi-VN" dirty="0"/>
          </a:p>
        </p:txBody>
      </p:sp>
      <p:sp>
        <p:nvSpPr>
          <p:cNvPr id="24" name="Oval 23"/>
          <p:cNvSpPr/>
          <p:nvPr/>
        </p:nvSpPr>
        <p:spPr>
          <a:xfrm rot="16499929">
            <a:off x="9849857" y="3745345"/>
            <a:ext cx="495299" cy="4669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vi-VN" dirty="0"/>
          </a:p>
        </p:txBody>
      </p:sp>
      <p:sp>
        <p:nvSpPr>
          <p:cNvPr id="26" name="Text Box 21"/>
          <p:cNvSpPr txBox="1">
            <a:spLocks noChangeArrowheads="1"/>
          </p:cNvSpPr>
          <p:nvPr/>
        </p:nvSpPr>
        <p:spPr bwMode="auto">
          <a:xfrm rot="16200000">
            <a:off x="9665101" y="3703276"/>
            <a:ext cx="2354329" cy="63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400" b="0" dirty="0">
                <a:latin typeface="Comic Sans MS" panose="030F0702030302020204" pitchFamily="66" charset="0"/>
              </a:rPr>
              <a:t>Ý kiến cá nhân</a:t>
            </a:r>
            <a:endParaRPr lang="en-US" altLang="vi-VN" sz="2400" b="0" dirty="0">
              <a:latin typeface="Times" panose="02020603050405020304" pitchFamily="18" charset="0"/>
            </a:endParaRPr>
          </a:p>
        </p:txBody>
      </p:sp>
      <p:sp>
        <p:nvSpPr>
          <p:cNvPr id="28" name="Line 10"/>
          <p:cNvSpPr>
            <a:spLocks noChangeShapeType="1"/>
          </p:cNvSpPr>
          <p:nvPr/>
        </p:nvSpPr>
        <p:spPr bwMode="auto">
          <a:xfrm flipH="1" flipV="1">
            <a:off x="651724" y="1265757"/>
            <a:ext cx="1620562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 flipH="1">
            <a:off x="665018" y="5637944"/>
            <a:ext cx="1607268" cy="11369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" name="Line 7"/>
          <p:cNvSpPr>
            <a:spLocks noChangeShapeType="1"/>
          </p:cNvSpPr>
          <p:nvPr/>
        </p:nvSpPr>
        <p:spPr bwMode="auto">
          <a:xfrm>
            <a:off x="9878302" y="5687976"/>
            <a:ext cx="1302320" cy="1101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1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10472647" y="5692805"/>
            <a:ext cx="1706893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32" name="Line 6"/>
          <p:cNvSpPr>
            <a:spLocks noChangeShapeType="1"/>
          </p:cNvSpPr>
          <p:nvPr/>
        </p:nvSpPr>
        <p:spPr bwMode="auto">
          <a:xfrm flipV="1">
            <a:off x="9878302" y="1276230"/>
            <a:ext cx="1482771" cy="9744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182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23812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52945" y="180143"/>
            <a:ext cx="99475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Hoạt động kinh tế ở các vương quốc phong kiến Đông Nam Á từ thế kỉ VII đến thế kỉ X.</a:t>
            </a:r>
            <a:endParaRPr lang="vi-VN" sz="2800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703127" y="1186728"/>
            <a:ext cx="0" cy="474301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48145" y="1186728"/>
            <a:ext cx="6608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+ Nông nghiệp vẫn là nến kinh tế chủ yếu của các vương quốc phong kiến.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6474" y="3955271"/>
            <a:ext cx="6830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=&gt; Điểm giao lưu kinh tế, văn hoá giữa các châu lục.</a:t>
            </a:r>
          </a:p>
          <a:p>
            <a:endParaRPr lang="vi-VN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8145" y="2070203"/>
            <a:ext cx="66086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+ Thương mại biển phát triển, kết nối buôn bán châu Á và châu Âu. (Con đường gia vị)</a:t>
            </a:r>
          </a:p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+ Thương cảng nổi tiếng: Đại Chiêm (Chăm pa), Pa-lem-bang (Sri Vi-giay-a)…</a:t>
            </a:r>
          </a:p>
          <a:p>
            <a:endParaRPr lang="vi-VN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2811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vi-VN" dirty="0"/>
            </a:br>
            <a:endParaRPr lang="en-VN" dirty="0"/>
          </a:p>
        </p:txBody>
      </p:sp>
      <p:sp>
        <p:nvSpPr>
          <p:cNvPr id="10" name="Rectangle 9"/>
          <p:cNvSpPr/>
          <p:nvPr/>
        </p:nvSpPr>
        <p:spPr>
          <a:xfrm>
            <a:off x="738205" y="28404"/>
            <a:ext cx="2325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Trắc nghiệm:</a:t>
            </a:r>
            <a:endParaRPr lang="vi-VN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09650" y="989321"/>
            <a:ext cx="10172700" cy="487935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Câu 1: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Ý nào sau đây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không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phù hợp để điền vào chỗ trống (....) trong câu sau?</a:t>
            </a:r>
          </a:p>
          <a:p>
            <a:r>
              <a:rPr lang="vi-VN" sz="2800" dirty="0">
                <a:latin typeface="+mj-lt"/>
              </a:rPr>
              <a:t> </a:t>
            </a:r>
            <a:r>
              <a:rPr lang="vi-VN" sz="2800" i="1" dirty="0">
                <a:latin typeface="+mj-lt"/>
              </a:rPr>
              <a:t>Các vương quốc phong kiến ​​Đông Nam Á đã phát huy những lợi thế để phát triển kinh tế, đó là ...</a:t>
            </a:r>
          </a:p>
          <a:p>
            <a:pPr marL="342900" indent="-342900">
              <a:buAutoNum type="alphaUcPeriod"/>
            </a:pPr>
            <a:r>
              <a:rPr lang="vi-VN" sz="2800" dirty="0">
                <a:latin typeface="+mj-lt"/>
              </a:rPr>
              <a:t> Vị trí địa lý. </a:t>
            </a:r>
          </a:p>
          <a:p>
            <a:pPr marL="514350" indent="-514350">
              <a:buAutoNum type="alphaUcPeriod"/>
            </a:pPr>
            <a:r>
              <a:rPr lang="vi-VN" sz="2800" dirty="0">
                <a:latin typeface="+mj-lt"/>
              </a:rPr>
              <a:t>Điều kiện tự nhiên thuận lợi. </a:t>
            </a:r>
          </a:p>
          <a:p>
            <a:pPr marL="514350" indent="-514350">
              <a:buAutoNum type="alphaUcPeriod"/>
            </a:pPr>
            <a:r>
              <a:rPr lang="vi-VN" sz="2800" dirty="0">
                <a:latin typeface="+mj-lt"/>
              </a:rPr>
              <a:t>Khí hậu ôn hòa, thuận lợi cho cây trồng lâu năm phát triển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342900" indent="-342900">
              <a:buAutoNum type="alphaUcPeriod"/>
            </a:pPr>
            <a:r>
              <a:rPr lang="vi-VN" sz="2800" dirty="0">
                <a:latin typeface="+mj-lt"/>
              </a:rPr>
              <a:t> Điểm đến hấp dẫn của thương nhân các nước Ả Rập, Hy Lạp, La Mã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13" name="Oval 12"/>
          <p:cNvSpPr/>
          <p:nvPr/>
        </p:nvSpPr>
        <p:spPr>
          <a:xfrm>
            <a:off x="1220312" y="4537343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01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vi-VN" dirty="0"/>
            </a:br>
            <a:endParaRPr lang="en-VN" dirty="0"/>
          </a:p>
        </p:txBody>
      </p:sp>
      <p:sp>
        <p:nvSpPr>
          <p:cNvPr id="10" name="Rectangle 9"/>
          <p:cNvSpPr/>
          <p:nvPr/>
        </p:nvSpPr>
        <p:spPr>
          <a:xfrm>
            <a:off x="738205" y="28404"/>
            <a:ext cx="2325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Trắc nghiệm:</a:t>
            </a:r>
            <a:endParaRPr lang="vi-VN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63849" y="551624"/>
            <a:ext cx="10172700" cy="29688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2: Các quốc gia phong kiến Đông Nam Á ra đời vào khoảng thời gian nào?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Thiên niên kỉ VII TCN.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Từ thế kỉ VII đến thế kỉ X.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Thế kỉ VII.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Thế kỉ X TCN.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66131" y="2036032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B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409700" y="3627120"/>
            <a:ext cx="10172700" cy="31546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Câu 3: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Quốc gia phong kiến ​​nào ở Đông Nam Á phát triển mạnh về hoạt động buôn bán đường biển?  </a:t>
            </a:r>
          </a:p>
          <a:p>
            <a:pPr marL="514350" indent="-514350">
              <a:buAutoNum type="alphaUcPeriod"/>
            </a:pPr>
            <a:r>
              <a:rPr lang="vi-VN" sz="2800" dirty="0">
                <a:latin typeface="+mj-lt"/>
              </a:rPr>
              <a:t>Chân Lạp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514350" indent="-514350">
              <a:buAutoNum type="alphaUcPeriod"/>
            </a:pPr>
            <a:r>
              <a:rPr lang="vi-VN" sz="2800" dirty="0">
                <a:latin typeface="+mj-lt"/>
              </a:rPr>
              <a:t>Pa-gan</a:t>
            </a:r>
            <a:r>
              <a:rPr lang="vi-VN" sz="28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.</a:t>
            </a:r>
          </a:p>
          <a:p>
            <a:pPr marL="514350" indent="-514350">
              <a:buAutoNum type="alphaUcPeriod"/>
            </a:pPr>
            <a:r>
              <a:rPr lang="vi-VN" sz="2800" dirty="0">
                <a:latin typeface="+mj-lt"/>
              </a:rPr>
              <a:t>Xri Vi-giay-a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514350" indent="-514350">
              <a:buAutoNum type="alphaUcPeriod"/>
            </a:pPr>
            <a:r>
              <a:rPr lang="vi-VN" sz="2800" dirty="0">
                <a:latin typeface="+mj-lt"/>
              </a:rPr>
              <a:t>Cam-pu-chia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15" name="Oval 14"/>
          <p:cNvSpPr/>
          <p:nvPr/>
        </p:nvSpPr>
        <p:spPr>
          <a:xfrm>
            <a:off x="1561859" y="5533270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22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24938" y="-27551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52945" y="180143"/>
            <a:ext cx="21890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Luyện tập:</a:t>
            </a:r>
            <a:endParaRPr lang="vi-VN" sz="28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8733" y="725062"/>
            <a:ext cx="9794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u="sng" dirty="0">
                <a:solidFill>
                  <a:schemeClr val="bg1"/>
                </a:solidFill>
                <a:latin typeface="+mj-lt"/>
              </a:rPr>
              <a:t>Câu 1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: Các vương quốc phong kiến Đông Nam Á đã phát huy những lợi thế nào để phát triển kinh tế?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5605" y="4411744"/>
            <a:ext cx="9531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u="sng" dirty="0">
                <a:solidFill>
                  <a:schemeClr val="bg1"/>
                </a:solidFill>
                <a:latin typeface="+mj-lt"/>
              </a:rPr>
              <a:t>Câu 2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: Hoạt động giao lưu thương mại đã tác động như thế nào đến sự phát triển kinh tế các quốc gia phong kiến Đông Nam Á?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5605" y="2058584"/>
            <a:ext cx="96566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chemeClr val="bg1"/>
                </a:solidFill>
                <a:latin typeface="+mj-lt"/>
              </a:rPr>
              <a:t>- Vị trí địa lí thuận lợi: nằm án ngữ trên con đường hàng hải nối giữa Ấn Độ Dương và Thái Bình Dương, nối các quốc gia phương Đông với Địa Trung Hải.</a:t>
            </a:r>
          </a:p>
          <a:p>
            <a:pPr algn="just"/>
            <a:r>
              <a:rPr lang="vi-VN" sz="2800" dirty="0">
                <a:solidFill>
                  <a:schemeClr val="bg1"/>
                </a:solidFill>
                <a:latin typeface="+mj-lt"/>
              </a:rPr>
              <a:t>- Điểu kiện tự nhiên thuận lợi: Mạng lưới sông ngòi dày đặc, đất đai tương đối màu mỡ, khí hậu gió mùa, nhiều sản vật phong phú.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1052945" y="1683707"/>
            <a:ext cx="1399309" cy="48336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+mj-lt"/>
              </a:rPr>
              <a:t>Gợi ý</a:t>
            </a:r>
          </a:p>
        </p:txBody>
      </p:sp>
    </p:spTree>
    <p:extLst>
      <p:ext uri="{BB962C8B-B14F-4D97-AF65-F5344CB8AC3E}">
        <p14:creationId xmlns:p14="http://schemas.microsoft.com/office/powerpoint/2010/main" val="204040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4" grpId="0"/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24938" y="-27551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52945" y="180143"/>
            <a:ext cx="2313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 dụng:</a:t>
            </a:r>
            <a:endParaRPr lang="vi-VN" sz="28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4283" y="703363"/>
            <a:ext cx="108481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u="sng" dirty="0">
                <a:solidFill>
                  <a:schemeClr val="bg1"/>
                </a:solidFill>
                <a:latin typeface="+mj-lt"/>
              </a:rPr>
              <a:t>Câu 3: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 Có một câu chuyện thú vị như sau: Vào thế kỉ X, 1 pao nghệ tây (khoảng 4 lạng) có giá ngang với 1 con ngựa, 1 pao gừng có giá ngang 1 con bò. Từ câu chuyện trên cùng thông tin trong bài học, hãy viết một đoạn văn ngắn (từ 3-5 câu) mô tả sự hấp dẫn của nguồn gia vị ở các vương quốc Đông Nam Á đối với thương nhân nước ngoài.</a:t>
            </a:r>
          </a:p>
        </p:txBody>
      </p:sp>
    </p:spTree>
    <p:extLst>
      <p:ext uri="{BB962C8B-B14F-4D97-AF65-F5344CB8AC3E}">
        <p14:creationId xmlns:p14="http://schemas.microsoft.com/office/powerpoint/2010/main" val="407273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</TotalTime>
  <Words>843</Words>
  <Application>Microsoft Office PowerPoint</Application>
  <PresentationFormat>Widescreen</PresentationFormat>
  <Paragraphs>90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Hoàng</dc:creator>
  <cp:lastModifiedBy>This MC</cp:lastModifiedBy>
  <cp:revision>32</cp:revision>
  <dcterms:created xsi:type="dcterms:W3CDTF">2021-07-16T02:46:11Z</dcterms:created>
  <dcterms:modified xsi:type="dcterms:W3CDTF">2023-12-01T13:34:28Z</dcterms:modified>
</cp:coreProperties>
</file>