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5.svg" ContentType="image/svg+xml"/>
  <Override PartName="/ppt/media/image17.svg" ContentType="image/svg+xml"/>
  <Override PartName="/ppt/media/image21.svg" ContentType="image/svg+xml"/>
  <Override PartName="/ppt/media/image24.svg" ContentType="image/svg+xml"/>
  <Override PartName="/ppt/media/image34.svg" ContentType="image/svg+xml"/>
  <Override PartName="/ppt/media/image37.svg" ContentType="image/svg+xml"/>
  <Override PartName="/ppt/media/image41.svg" ContentType="image/svg+xml"/>
  <Override PartName="/ppt/media/image43.svg" ContentType="image/svg+xml"/>
  <Override PartName="/ppt/media/image47.svg" ContentType="image/svg+xml"/>
  <Override PartName="/ppt/media/image51.svg" ContentType="image/svg+xml"/>
  <Override PartName="/ppt/media/image53.svg" ContentType="image/svg+xml"/>
  <Override PartName="/ppt/media/image55.svg" ContentType="image/svg+xml"/>
  <Override PartName="/ppt/media/image6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62" r:id="rId6"/>
    <p:sldId id="261" r:id="rId7"/>
    <p:sldId id="296" r:id="rId8"/>
    <p:sldId id="297" r:id="rId9"/>
    <p:sldId id="260" r:id="rId10"/>
    <p:sldId id="258" r:id="rId11"/>
    <p:sldId id="283" r:id="rId12"/>
    <p:sldId id="298" r:id="rId13"/>
    <p:sldId id="299" r:id="rId14"/>
    <p:sldId id="263" r:id="rId15"/>
    <p:sldId id="300" r:id="rId16"/>
    <p:sldId id="301" r:id="rId17"/>
    <p:sldId id="265" r:id="rId18"/>
    <p:sldId id="266" r:id="rId19"/>
    <p:sldId id="267" r:id="rId20"/>
    <p:sldId id="284" r:id="rId21"/>
    <p:sldId id="302" r:id="rId22"/>
    <p:sldId id="274" r:id="rId23"/>
    <p:sldId id="303" r:id="rId24"/>
    <p:sldId id="30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800000"/>
    <a:srgbClr val="006600"/>
    <a:srgbClr val="FF0000"/>
    <a:srgbClr val="FF0066"/>
    <a:srgbClr val="FF66FF"/>
    <a:srgbClr val="00FF00"/>
    <a:srgbClr val="B3DDF6"/>
    <a:srgbClr val="195C37"/>
    <a:srgbClr val="2E9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p:scale>
          <a:sx n="45" d="100"/>
          <a:sy n="45" d="100"/>
        </p:scale>
        <p:origin x="1459" y="8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0A678-A613-42C3-883E-73CAFDCD0DF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ED650-9FA8-46D6-9B11-F271A1A569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Microsoft YaHei"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9BA53E6-E9F0-420A-A48E-81144C71B9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BB476-B2F2-4710-B2A1-9B1FC18225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3.png"/><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53E6-E9F0-420A-A48E-81144C71B9F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BB476-B2F2-4710-B2A1-9B1FC1822531}" type="slidenum">
              <a:rPr lang="zh-CN" altLang="en-US" smtClean="0"/>
            </a:fld>
            <a:endParaRPr lang="zh-CN" altLang="en-US"/>
          </a:p>
        </p:txBody>
      </p:sp>
      <p:pic>
        <p:nvPicPr>
          <p:cNvPr id="13" name="图片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0800000">
            <a:off x="0" y="645"/>
            <a:ext cx="12192000" cy="6857355"/>
          </a:xfrm>
          <a:prstGeom prst="rect">
            <a:avLst/>
          </a:prstGeom>
        </p:spPr>
      </p:pic>
      <p:pic>
        <p:nvPicPr>
          <p:cNvPr id="12" name="图片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6" name="图片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072560"/>
            <a:ext cx="12192000" cy="37854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0800000">
            <a:off x="0" y="0"/>
            <a:ext cx="12192000" cy="6857355"/>
          </a:xfrm>
          <a:prstGeom prst="rect">
            <a:avLst/>
          </a:prstGeom>
        </p:spPr>
      </p:pic>
      <p:pic>
        <p:nvPicPr>
          <p:cNvPr id="5" name="图片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4" name="图片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3072560"/>
            <a:ext cx="12192000" cy="378544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tags" Target="../tags/tag12.xml"/><Relationship Id="rId4" Type="http://schemas.openxmlformats.org/officeDocument/2006/relationships/image" Target="../media/image31.pn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34.sv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image" Target="../media/image47.sv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51.sv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tags" Target="../tags/tag14.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image" Target="../media/image55.svg"/><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6.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7.png"/><Relationship Id="rId3" Type="http://schemas.openxmlformats.org/officeDocument/2006/relationships/image" Target="../media/image5.png"/><Relationship Id="rId2" Type="http://schemas.openxmlformats.org/officeDocument/2006/relationships/image" Target="../media/image2.png"/><Relationship Id="rId13" Type="http://schemas.openxmlformats.org/officeDocument/2006/relationships/notesSlide" Target="../notesSlides/notesSlide18.xml"/><Relationship Id="rId12" Type="http://schemas.openxmlformats.org/officeDocument/2006/relationships/slideLayout" Target="../slideLayouts/slideLayout1.xml"/><Relationship Id="rId11" Type="http://schemas.openxmlformats.org/officeDocument/2006/relationships/tags" Target="../tags/tag15.xml"/><Relationship Id="rId10" Type="http://schemas.openxmlformats.org/officeDocument/2006/relationships/image" Target="../media/image60.sv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3.sv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3.sv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2.png"/><Relationship Id="rId10" Type="http://schemas.openxmlformats.org/officeDocument/2006/relationships/notesSlide" Target="../notesSlides/notesSlide21.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13.sv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15.sv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tags" Target="../tags/tag10.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11.xml"/><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p:cNvSpPr txBox="1"/>
          <p:nvPr/>
        </p:nvSpPr>
        <p:spPr>
          <a:xfrm>
            <a:off x="4276578" y="1491175"/>
            <a:ext cx="309880" cy="368300"/>
          </a:xfrm>
          <a:prstGeom prst="rect">
            <a:avLst/>
          </a:prstGeom>
          <a:noFill/>
        </p:spPr>
        <p:txBody>
          <a:bodyPr wrap="none" rtlCol="0">
            <a:spAutoFit/>
          </a:bodyPr>
          <a:lstStyle/>
          <a:p>
            <a:endParaRPr lang="zh-CN" altLang="en-US">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p:cNvPicPr>
            <a:picLocks noChangeAspect="1"/>
          </p:cNvPicPr>
          <p:nvPr/>
        </p:nvPicPr>
        <p:blipFill>
          <a:blip r:embed="rId6"/>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7">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2" name="TextBox 1"/>
          <p:cNvSpPr txBox="1"/>
          <p:nvPr/>
        </p:nvSpPr>
        <p:spPr>
          <a:xfrm>
            <a:off x="2218898" y="1469437"/>
            <a:ext cx="2957861" cy="553998"/>
          </a:xfrm>
          <a:prstGeom prst="rect">
            <a:avLst/>
          </a:prstGeom>
          <a:noFill/>
        </p:spPr>
        <p:txBody>
          <a:bodyPr wrap="none" rtlCol="0">
            <a:spAutoFit/>
          </a:bodyPr>
          <a:lstStyle/>
          <a:p>
            <a:r>
              <a:rPr lang="en-US" sz="3000" b="1" u="sng" dirty="0" err="1">
                <a:latin typeface="Times New Roman" panose="02020603050405020304" pitchFamily="18" charset="0"/>
                <a:cs typeface="Times New Roman" panose="02020603050405020304" pitchFamily="18" charset="0"/>
              </a:rPr>
              <a:t>Luyện</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từ</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và</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câu</a:t>
            </a:r>
            <a:endParaRPr lang="en-US" sz="3000" b="1" u="sng"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34798" y="2044316"/>
            <a:ext cx="4990469" cy="2092881"/>
          </a:xfrm>
          <a:prstGeom prst="rect">
            <a:avLst/>
          </a:prstGeom>
          <a:noFill/>
        </p:spPr>
        <p:txBody>
          <a:bodyPr wrap="none" rtlCol="0">
            <a:spAutoFit/>
          </a:bodyPr>
          <a:lstStyle/>
          <a:p>
            <a:pPr algn="ctr"/>
            <a:r>
              <a:rPr lang="en-US" sz="6500" dirty="0">
                <a:solidFill>
                  <a:srgbClr val="800000"/>
                </a:solidFill>
                <a:latin typeface="Times New Roman" panose="02020603050405020304" pitchFamily="18" charset="0"/>
                <a:cs typeface="Times New Roman" panose="02020603050405020304" pitchFamily="18" charset="0"/>
              </a:rPr>
              <a:t>ÔN TẬP VỀ TỪ</a:t>
            </a:r>
            <a:endParaRPr lang="en-US" sz="6500" dirty="0">
              <a:solidFill>
                <a:srgbClr val="800000"/>
              </a:solidFill>
              <a:latin typeface="Times New Roman" panose="02020603050405020304" pitchFamily="18" charset="0"/>
              <a:cs typeface="Times New Roman" panose="02020603050405020304" pitchFamily="18" charset="0"/>
            </a:endParaRPr>
          </a:p>
          <a:p>
            <a:pPr algn="ctr"/>
            <a:r>
              <a:rPr lang="en-US" sz="6500" dirty="0">
                <a:solidFill>
                  <a:srgbClr val="800000"/>
                </a:solidFill>
                <a:latin typeface="Times New Roman" panose="02020603050405020304" pitchFamily="18" charset="0"/>
                <a:cs typeface="Times New Roman" panose="02020603050405020304" pitchFamily="18" charset="0"/>
              </a:rPr>
              <a:t>VÀ CẤU TẠO TỪ</a:t>
            </a:r>
            <a:endParaRPr lang="en-US" sz="6500" dirty="0">
              <a:solidFill>
                <a:srgbClr val="8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982143" y="4092113"/>
            <a:ext cx="1446230" cy="400110"/>
          </a:xfrm>
          <a:prstGeom prst="rect">
            <a:avLst/>
          </a:prstGeom>
          <a:noFill/>
        </p:spPr>
        <p:txBody>
          <a:bodyPr wrap="none" rtlCol="0">
            <a:spAutoFit/>
          </a:bodyPr>
          <a:lstStyle/>
          <a:p>
            <a:r>
              <a:rPr lang="en-US" sz="2000" b="1" dirty="0" err="1">
                <a:latin typeface="Times New Roman" panose="02020603050405020304" pitchFamily="18" charset="0"/>
                <a:cs typeface="Times New Roman" panose="02020603050405020304" pitchFamily="18" charset="0"/>
              </a:rPr>
              <a:t>Trang</a:t>
            </a:r>
            <a:r>
              <a:rPr lang="en-US" sz="2000" b="1" dirty="0">
                <a:latin typeface="Times New Roman" panose="02020603050405020304" pitchFamily="18" charset="0"/>
                <a:cs typeface="Times New Roman" panose="02020603050405020304" pitchFamily="18" charset="0"/>
              </a:rPr>
              <a:t> 166</a:t>
            </a:r>
            <a:endParaRPr lang="en-US" sz="20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291797" y="2041724"/>
            <a:ext cx="4990469" cy="2092881"/>
          </a:xfrm>
          <a:prstGeom prst="rect">
            <a:avLst/>
          </a:prstGeom>
          <a:noFill/>
        </p:spPr>
        <p:txBody>
          <a:bodyPr wrap="none" rtlCol="0">
            <a:spAutoFit/>
          </a:bodyPr>
          <a:lstStyle/>
          <a:p>
            <a:pPr algn="ctr"/>
            <a:r>
              <a:rPr lang="en-US" sz="6500" dirty="0">
                <a:solidFill>
                  <a:srgbClr val="FF0000"/>
                </a:solidFill>
                <a:latin typeface="Times New Roman" panose="02020603050405020304" pitchFamily="18" charset="0"/>
                <a:cs typeface="Times New Roman" panose="02020603050405020304" pitchFamily="18" charset="0"/>
              </a:rPr>
              <a:t>ÔN TẬP VỀ TỪ</a:t>
            </a:r>
            <a:endParaRPr lang="en-US" sz="6500" dirty="0">
              <a:solidFill>
                <a:srgbClr val="FF0000"/>
              </a:solidFill>
              <a:latin typeface="Times New Roman" panose="02020603050405020304" pitchFamily="18" charset="0"/>
              <a:cs typeface="Times New Roman" panose="02020603050405020304" pitchFamily="18" charset="0"/>
            </a:endParaRPr>
          </a:p>
          <a:p>
            <a:pPr algn="ctr"/>
            <a:r>
              <a:rPr lang="en-US" sz="6500" dirty="0">
                <a:solidFill>
                  <a:srgbClr val="FF0000"/>
                </a:solidFill>
                <a:latin typeface="Times New Roman" panose="02020603050405020304" pitchFamily="18" charset="0"/>
                <a:cs typeface="Times New Roman" panose="02020603050405020304" pitchFamily="18" charset="0"/>
              </a:rPr>
              <a:t>VÀ CẤU TẠO TỪ</a:t>
            </a:r>
            <a:endParaRPr lang="en-US" sz="6500" dirty="0">
              <a:solidFill>
                <a:srgbClr val="FF0000"/>
              </a:solidFill>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2" dur="1000" fill="hold"/>
                                        <p:tgtEl>
                                          <p:spTgt spid="3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2"/>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nvGraphicFramePr>
        <p:xfrm>
          <a:off x="702181" y="1367750"/>
          <a:ext cx="11061948" cy="3010615"/>
        </p:xfrm>
        <a:graphic>
          <a:graphicData uri="http://schemas.openxmlformats.org/drawingml/2006/table">
            <a:tbl>
              <a:tblPr firstRow="1" bandRow="1">
                <a:tableStyleId>{5940675A-B579-460E-94D1-54222C63F5DA}</a:tableStyleId>
              </a:tblPr>
              <a:tblGrid>
                <a:gridCol w="2243150"/>
                <a:gridCol w="3022332"/>
                <a:gridCol w="3222931"/>
                <a:gridCol w="2573535"/>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r>
              <a:tr h="785575">
                <a:tc>
                  <a:txBody>
                    <a:bodyPr/>
                    <a:lstStyle/>
                    <a:p>
                      <a:pPr algn="just"/>
                      <a:r>
                        <a:rPr lang="en-US" sz="3500" b="0">
                          <a:latin typeface="Times New Roman" panose="02020603050405020304" pitchFamily="18" charset="0"/>
                          <a:cs typeface="Times New Roman" panose="02020603050405020304" pitchFamily="18" charset="0"/>
                        </a:rPr>
                        <a:t>- thi</a:t>
                      </a:r>
                      <a:r>
                        <a:rPr lang="en-US" sz="3500" b="1">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endParaRPr lang="en-US" sz="3500" baseline="0" dirty="0">
                        <a:latin typeface="Times New Roman" panose="02020603050405020304" pitchFamily="18" charset="0"/>
                        <a:cs typeface="Times New Roman" panose="02020603050405020304" pitchFamily="18" charset="0"/>
                      </a:endParaRPr>
                    </a:p>
                    <a:p>
                      <a:pPr algn="just"/>
                      <a:r>
                        <a:rPr lang="en-US" sz="3500" b="0">
                          <a:latin typeface="Times New Roman" panose="02020603050405020304" pitchFamily="18" charset="0"/>
                          <a:cs typeface="Times New Roman" panose="02020603050405020304" pitchFamily="18" charset="0"/>
                        </a:rPr>
                        <a:t>- xôi</a:t>
                      </a:r>
                      <a:r>
                        <a:rPr lang="en-US" sz="3500" b="1" baseline="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đậu</a:t>
                      </a:r>
                      <a:endParaRPr lang="en-US" sz="3500" baseline="0" dirty="0">
                        <a:latin typeface="Times New Roman" panose="02020603050405020304" pitchFamily="18" charset="0"/>
                        <a:cs typeface="Times New Roman" panose="02020603050405020304" pitchFamily="18" charset="0"/>
                      </a:endParaRPr>
                    </a:p>
                    <a:p>
                      <a:pPr algn="just"/>
                      <a:r>
                        <a:rPr lang="en-US" sz="3500" b="0">
                          <a:latin typeface="Times New Roman" panose="02020603050405020304" pitchFamily="18" charset="0"/>
                          <a:cs typeface="Times New Roman" panose="02020603050405020304" pitchFamily="18" charset="0"/>
                        </a:rPr>
                        <a:t>- chim</a:t>
                      </a:r>
                      <a:r>
                        <a:rPr lang="en-US" sz="3500" b="1">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endParaRPr lang="en-US" sz="3500" b="1" dirty="0">
                        <a:latin typeface="Times New Roman" panose="02020603050405020304" pitchFamily="18" charset="0"/>
                        <a:cs typeface="Times New Roman" panose="02020603050405020304" pitchFamily="18" charset="0"/>
                      </a:endParaRPr>
                    </a:p>
                    <a:p>
                      <a:pPr algn="just"/>
                      <a:r>
                        <a:rPr lang="en-US" sz="3500" b="0" dirty="0" err="1">
                          <a:latin typeface="Times New Roman" panose="02020603050405020304" pitchFamily="18" charset="0"/>
                          <a:cs typeface="Times New Roman" panose="02020603050405020304" pitchFamily="18" charset="0"/>
                        </a:rPr>
                        <a:t>trên</a:t>
                      </a:r>
                      <a:r>
                        <a:rPr lang="en-US" sz="3500" b="0" baseline="0" dirty="0">
                          <a:latin typeface="Times New Roman" panose="02020603050405020304" pitchFamily="18" charset="0"/>
                          <a:cs typeface="Times New Roman" panose="02020603050405020304" pitchFamily="18" charset="0"/>
                        </a:rPr>
                        <a:t> </a:t>
                      </a:r>
                      <a:r>
                        <a:rPr lang="en-US" sz="3500" b="0" baseline="0" dirty="0" err="1">
                          <a:latin typeface="Times New Roman" panose="02020603050405020304" pitchFamily="18" charset="0"/>
                          <a:cs typeface="Times New Roman" panose="02020603050405020304" pitchFamily="18" charset="0"/>
                        </a:rPr>
                        <a:t>cành</a:t>
                      </a:r>
                      <a:endParaRPr lang="en-US" sz="3500" b="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r>
            </a:tbl>
          </a:graphicData>
        </a:graphic>
      </p:graphicFrame>
      <p:sp>
        <p:nvSpPr>
          <p:cNvPr id="16" name="TextBox 15"/>
          <p:cNvSpPr txBox="1"/>
          <p:nvPr/>
        </p:nvSpPr>
        <p:spPr>
          <a:xfrm>
            <a:off x="979780" y="522918"/>
            <a:ext cx="9961880" cy="629920"/>
          </a:xfrm>
          <a:prstGeom prst="rect">
            <a:avLst/>
          </a:prstGeom>
          <a:noFill/>
        </p:spPr>
        <p:txBody>
          <a:bodyPr wrap="none" rtlCol="0">
            <a:spAutoFit/>
          </a:bodyPr>
          <a:lstStyle/>
          <a:p>
            <a:r>
              <a:rPr lang="en-US" sz="3500" b="1" dirty="0" err="1">
                <a:solidFill>
                  <a:srgbClr val="FF0000"/>
                </a:solidFill>
                <a:latin typeface="Times New Roman" panose="02020603050405020304" pitchFamily="18" charset="0"/>
                <a:cs typeface="Times New Roman" panose="02020603050405020304" pitchFamily="18" charset="0"/>
              </a:rPr>
              <a:t>Đánh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dấu</a:t>
            </a:r>
            <a:r>
              <a:rPr lang="en-US" sz="3500" b="1" dirty="0">
                <a:solidFill>
                  <a:srgbClr val="FF0000"/>
                </a:solidFill>
                <a:latin typeface="Times New Roman" panose="02020603050405020304" pitchFamily="18" charset="0"/>
                <a:cs typeface="Times New Roman" panose="02020603050405020304" pitchFamily="18" charset="0"/>
              </a:rPr>
              <a:t> (+) </a:t>
            </a:r>
            <a:r>
              <a:rPr lang="en-US" sz="3500" b="1" dirty="0" err="1">
                <a:solidFill>
                  <a:srgbClr val="FF0000"/>
                </a:solidFill>
                <a:latin typeface="Times New Roman" panose="02020603050405020304" pitchFamily="18" charset="0"/>
                <a:cs typeface="Times New Roman" panose="02020603050405020304" pitchFamily="18" charset="0"/>
              </a:rPr>
              <a:t>vào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chỗ</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thích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hợp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bảng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dưới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đây</a:t>
            </a:r>
            <a:r>
              <a:rPr lang="en-US" sz="3500" b="1" dirty="0">
                <a:solidFill>
                  <a:srgbClr val="FF0000"/>
                </a:solidFill>
                <a:latin typeface="Times New Roman" panose="02020603050405020304" pitchFamily="18" charset="0"/>
                <a:cs typeface="Times New Roman" panose="02020603050405020304" pitchFamily="18" charset="0"/>
              </a:rPr>
              <a:t>:</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TextBox 5"/>
          <p:cNvSpPr txBox="1"/>
          <p:nvPr/>
        </p:nvSpPr>
        <p:spPr>
          <a:xfrm>
            <a:off x="10293444" y="2725815"/>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3074"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988" y="4528402"/>
            <a:ext cx="3007896" cy="224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AutoShape 4" descr="Cách nấu xôi đậu xanh ngon dẻo tại nhà đơn giả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8" name="Picture 6" descr="Cách nấu xôi đậu xanh ngon dẻo tại nhà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565" y="4461773"/>
            <a:ext cx="3007896" cy="2314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4"/>
          <a:srcRect/>
          <a:stretch>
            <a:fillRect/>
          </a:stretch>
        </p:blipFill>
        <p:spPr>
          <a:xfrm>
            <a:off x="9067262" y="4616237"/>
            <a:ext cx="2641737" cy="2183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500"/>
                                        <p:tgtEl>
                                          <p:spTgt spid="3074"/>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wipe(down)">
                                      <p:cBhvr>
                                        <p:cTn id="29" dur="500"/>
                                        <p:tgtEl>
                                          <p:spTgt spid="3078"/>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653433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73182" y="601580"/>
            <a:ext cx="11646159" cy="1246495"/>
          </a:xfrm>
          <a:prstGeom prst="rect">
            <a:avLst/>
          </a:prstGeom>
          <a:noFill/>
        </p:spPr>
        <p:txBody>
          <a:bodyPr wrap="square" rtlCol="0">
            <a:spAutoFit/>
          </a:bodyPr>
          <a:lstStyle/>
          <a:p>
            <a:r>
              <a:rPr lang="en-US" sz="2500" b="1" u="sng" dirty="0" err="1">
                <a:solidFill>
                  <a:srgbClr val="FF0000"/>
                </a:solidFill>
                <a:latin typeface="Times New Roman" panose="02020603050405020304" pitchFamily="18" charset="0"/>
                <a:cs typeface="Times New Roman" panose="02020603050405020304" pitchFamily="18" charset="0"/>
              </a:rPr>
              <a:t>Bài</a:t>
            </a:r>
            <a:r>
              <a:rPr lang="en-US" sz="2500" b="1" u="sng" dirty="0">
                <a:solidFill>
                  <a:srgbClr val="FF0000"/>
                </a:solidFill>
                <a:latin typeface="Times New Roman" panose="02020603050405020304" pitchFamily="18" charset="0"/>
                <a:cs typeface="Times New Roman" panose="02020603050405020304" pitchFamily="18" charset="0"/>
              </a:rPr>
              <a:t> 3</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Tìm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các</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ồng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smtClean="0">
                <a:solidFill>
                  <a:srgbClr val="FF0000"/>
                </a:solidFill>
                <a:latin typeface="Times New Roman" panose="02020603050405020304" pitchFamily="18" charset="0"/>
                <a:cs typeface="Times New Roman" panose="02020603050405020304" pitchFamily="18" charset="0"/>
              </a:rPr>
              <a:t>nghĩa</a:t>
            </a:r>
            <a:r>
              <a:rPr lang="en-US" sz="2500" b="1" dirty="0" smtClean="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những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in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ậm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trong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bài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văn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dưới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đây</a:t>
            </a:r>
            <a:r>
              <a:rPr lang="en-US" sz="2500" b="1" dirty="0">
                <a:solidFill>
                  <a:srgbClr val="FF0000"/>
                </a:solidFill>
                <a:latin typeface="Times New Roman" panose="02020603050405020304" pitchFamily="18" charset="0"/>
                <a:cs typeface="Times New Roman" panose="02020603050405020304" pitchFamily="18" charset="0"/>
              </a:rPr>
              <a:t>. Theo </a:t>
            </a:r>
            <a:r>
              <a:rPr lang="en-US" sz="2500" b="1" dirty="0" err="1">
                <a:solidFill>
                  <a:srgbClr val="FF0000"/>
                </a:solidFill>
                <a:latin typeface="Times New Roman" panose="02020603050405020304" pitchFamily="18" charset="0"/>
                <a:cs typeface="Times New Roman" panose="02020603050405020304" pitchFamily="18" charset="0"/>
              </a:rPr>
              <a:t>em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vì</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sao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nhà</a:t>
            </a:r>
            <a:r>
              <a:rPr lang="en-US" sz="2500" b="1" dirty="0">
                <a:solidFill>
                  <a:srgbClr val="FF0000"/>
                </a:solidFill>
                <a:latin typeface="Times New Roman" panose="02020603050405020304" pitchFamily="18" charset="0"/>
                <a:cs typeface="Times New Roman" panose="02020603050405020304" pitchFamily="18" charset="0"/>
              </a:rPr>
              <a:t> v</a:t>
            </a:r>
            <a:r>
              <a:rPr lang="vi-VN" sz="2500" b="1" dirty="0">
                <a:solidFill>
                  <a:srgbClr val="FF0000"/>
                </a:solidFill>
                <a:latin typeface="Times New Roman" panose="02020603050405020304" pitchFamily="18" charset="0"/>
                <a:cs typeface="Times New Roman" panose="02020603050405020304" pitchFamily="18" charset="0"/>
              </a:rPr>
              <a:t>ă</a:t>
            </a:r>
            <a:r>
              <a:rPr lang="en-US" sz="2500" b="1" dirty="0">
                <a:solidFill>
                  <a:srgbClr val="FF0000"/>
                </a:solidFill>
                <a:latin typeface="Times New Roman" panose="02020603050405020304" pitchFamily="18" charset="0"/>
                <a:cs typeface="Times New Roman" panose="02020603050405020304" pitchFamily="18" charset="0"/>
              </a:rPr>
              <a:t>n </a:t>
            </a:r>
            <a:r>
              <a:rPr lang="en-US" sz="2500" b="1" dirty="0" err="1">
                <a:solidFill>
                  <a:srgbClr val="FF0000"/>
                </a:solidFill>
                <a:latin typeface="Times New Roman" panose="02020603050405020304" pitchFamily="18" charset="0"/>
                <a:cs typeface="Times New Roman" panose="02020603050405020304" pitchFamily="18" charset="0"/>
              </a:rPr>
              <a:t>chọn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in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ậm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mà</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không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chọn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những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ồng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nghĩa</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nó</a:t>
            </a:r>
            <a:r>
              <a:rPr lang="en-US" sz="2500" b="1" dirty="0">
                <a:solidFill>
                  <a:srgbClr val="FF0000"/>
                </a:solidFill>
                <a:latin typeface="Times New Roman" panose="02020603050405020304" pitchFamily="18" charset="0"/>
                <a:cs typeface="Times New Roman" panose="02020603050405020304" pitchFamily="18" charset="0"/>
              </a:rPr>
              <a:t>?</a:t>
            </a:r>
            <a:endParaRPr lang="en-US" sz="2500" b="1" dirty="0">
              <a:solidFill>
                <a:srgbClr val="FF0000"/>
              </a:solidFill>
              <a:latin typeface="Times New Roman" panose="02020603050405020304" pitchFamily="18" charset="0"/>
              <a:cs typeface="Times New Roman" panose="02020603050405020304" pitchFamily="18" charset="0"/>
            </a:endParaRPr>
          </a:p>
          <a:p>
            <a:endParaRPr lang="en-US" sz="2500" dirty="0"/>
          </a:p>
        </p:txBody>
      </p:sp>
      <p:sp>
        <p:nvSpPr>
          <p:cNvPr id="3" name="Rectangle 2"/>
          <p:cNvSpPr/>
          <p:nvPr/>
        </p:nvSpPr>
        <p:spPr>
          <a:xfrm>
            <a:off x="625641" y="1343481"/>
            <a:ext cx="11189367" cy="5478423"/>
          </a:xfrm>
          <a:prstGeom prst="rect">
            <a:avLst/>
          </a:prstGeom>
        </p:spPr>
        <p:txBody>
          <a:bodyPr wrap="square">
            <a:spAutoFit/>
          </a:bodyPr>
          <a:lstStyle/>
          <a:p>
            <a:pPr algn="ct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Cây</a:t>
            </a:r>
            <a:r>
              <a:rPr lang="en-US" sz="2500" b="1" dirty="0">
                <a:latin typeface="Times New Roman" panose="02020603050405020304" pitchFamily="18" charset="0"/>
                <a:cs typeface="Times New Roman" panose="02020603050405020304" pitchFamily="18" charset="0"/>
              </a:rPr>
              <a:t> r</a:t>
            </a:r>
            <a:r>
              <a:rPr lang="vi-VN" sz="2500" b="1" dirty="0">
                <a:latin typeface="Times New Roman" panose="02020603050405020304" pitchFamily="18" charset="0"/>
                <a:cs typeface="Times New Roman" panose="02020603050405020304" pitchFamily="18" charset="0"/>
              </a:rPr>
              <a:t>ơ</a:t>
            </a:r>
            <a:r>
              <a:rPr lang="en-US" sz="2500" b="1" dirty="0">
                <a:latin typeface="Times New Roman" panose="02020603050405020304" pitchFamily="18" charset="0"/>
                <a:cs typeface="Times New Roman" panose="02020603050405020304" pitchFamily="18" charset="0"/>
              </a:rPr>
              <a:t>m</a:t>
            </a:r>
            <a:endParaRPr lang="en-US" sz="2500" b="1"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ã </a:t>
            </a:r>
            <a:r>
              <a:rPr lang="en-US" sz="2500" dirty="0" err="1">
                <a:latin typeface="Times New Roman" panose="02020603050405020304" pitchFamily="18" charset="0"/>
                <a:cs typeface="Times New Roman" panose="02020603050405020304" pitchFamily="18" charset="0"/>
              </a:rPr>
              <a:t>cao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tròn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ời</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chiếc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nồi</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ống</a:t>
            </a:r>
            <a:r>
              <a:rPr lang="en-US" sz="2500" dirty="0">
                <a:latin typeface="Times New Roman" panose="02020603050405020304" pitchFamily="18" charset="0"/>
                <a:cs typeface="Times New Roman" panose="02020603050405020304" pitchFamily="18" charset="0"/>
              </a:rPr>
              <a:t> b</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ể n</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ruột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giống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bất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cứ</a:t>
            </a:r>
            <a:r>
              <a:rPr lang="en-US" sz="2500" dirty="0">
                <a:latin typeface="Times New Roman" panose="02020603050405020304" pitchFamily="18" charset="0"/>
                <a:cs typeface="Times New Roman" panose="02020603050405020304" pitchFamily="18" charset="0"/>
              </a:rPr>
              <a:t> n</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trò</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chạy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uổi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chú</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bé</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ranh</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ống</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lấy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che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lại</a:t>
            </a:r>
            <a:r>
              <a:rPr lang="en-US" sz="2500" dirty="0">
                <a:latin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khổng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ứng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sau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b="1" dirty="0" err="1">
                <a:latin typeface="Times New Roman" panose="02020603050405020304" pitchFamily="18" charset="0"/>
                <a:cs typeface="Times New Roman" panose="02020603050405020304" pitchFamily="18" charset="0"/>
              </a:rPr>
              <a:t>dâng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lửa</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ỏ </a:t>
            </a:r>
            <a:r>
              <a:rPr lang="en-US" sz="2500" dirty="0" err="1">
                <a:latin typeface="Times New Roman" panose="02020603050405020304" pitchFamily="18" charset="0"/>
                <a:cs typeface="Times New Roman" panose="02020603050405020304" pitchFamily="18" charset="0"/>
              </a:rPr>
              <a:t>hồng</a:t>
            </a:r>
            <a:r>
              <a:rPr lang="en-US" sz="2500" dirty="0">
                <a:latin typeface="Times New Roman" panose="02020603050405020304" pitchFamily="18" charset="0"/>
                <a:cs typeface="Times New Roman" panose="02020603050405020304" pitchFamily="18" charset="0"/>
              </a:rPr>
              <a:t> c</a:t>
            </a:r>
            <a:r>
              <a:rPr lang="vi-VN" sz="2500" dirty="0">
                <a:latin typeface="Times New Roman" panose="02020603050405020304" pitchFamily="18" charset="0"/>
                <a:cs typeface="Times New Roman" panose="02020603050405020304" pitchFamily="18" charset="0"/>
              </a:rPr>
              <a:t>ă</a:t>
            </a:r>
            <a:r>
              <a:rPr lang="en-US" sz="2500" dirty="0">
                <a:latin typeface="Times New Roman" panose="02020603050405020304" pitchFamily="18" charset="0"/>
                <a:cs typeface="Times New Roman" panose="02020603050405020304" pitchFamily="18" charset="0"/>
              </a:rPr>
              <a:t>n </a:t>
            </a:r>
            <a:r>
              <a:rPr lang="en-US" sz="2500" dirty="0" err="1">
                <a:latin typeface="Times New Roman" panose="02020603050405020304" pitchFamily="18" charset="0"/>
                <a:cs typeface="Times New Roman" panose="02020603050405020304" pitchFamily="18" charset="0"/>
              </a:rPr>
              <a:t>bếp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bữa</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ă</a:t>
            </a:r>
            <a:r>
              <a:rPr lang="en-US" sz="2500" dirty="0">
                <a:latin typeface="Times New Roman" panose="02020603050405020304" pitchFamily="18" charset="0"/>
                <a:cs typeface="Times New Roman" panose="02020603050405020304" pitchFamily="18" charset="0"/>
              </a:rPr>
              <a:t>n </a:t>
            </a:r>
            <a:r>
              <a:rPr lang="en-US" sz="2500" dirty="0" err="1">
                <a:latin typeface="Times New Roman" panose="02020603050405020304" pitchFamily="18" charset="0"/>
                <a:cs typeface="Times New Roman" panose="02020603050405020304" pitchFamily="18" charset="0"/>
              </a:rPr>
              <a:t>rét</a:t>
            </a:r>
            <a:r>
              <a:rPr lang="en-US" sz="2500" dirty="0">
                <a:latin typeface="Times New Roman" panose="02020603050405020304" pitchFamily="18" charset="0"/>
                <a:cs typeface="Times New Roman" panose="02020603050405020304" pitchFamily="18" charset="0"/>
              </a:rPr>
              <a:t> m</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bò</a:t>
            </a:r>
            <a:r>
              <a:rPr lang="en-US" sz="2500"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nàn</a:t>
            </a:r>
            <a:r>
              <a:rPr lang="en-US" sz="2500" dirty="0">
                <a:latin typeface="Times New Roman" panose="02020603050405020304" pitchFamily="18" charset="0"/>
                <a:cs typeface="Times New Roman" panose="02020603050405020304" pitchFamily="18" charset="0"/>
              </a:rPr>
              <a:t> h</a:t>
            </a:r>
            <a:r>
              <a:rPr lang="vi-VN" sz="2500" dirty="0">
                <a:latin typeface="Times New Roman" panose="02020603050405020304" pitchFamily="18" charset="0"/>
                <a:cs typeface="Times New Roman" panose="02020603050405020304" pitchFamily="18" charset="0"/>
              </a:rPr>
              <a:t>ươ</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ầy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ủ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quê</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nhà</a:t>
            </a:r>
            <a:r>
              <a:rPr lang="en-US" sz="2500"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mỏi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ngày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hay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sung s</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êm</a:t>
            </a:r>
            <a:r>
              <a:rPr lang="en-US" sz="2500" b="1"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a:t>
            </a:r>
            <a:r>
              <a:rPr lang="en-US" sz="2500" b="1" dirty="0" err="1">
                <a:latin typeface="Times New Roman" panose="02020603050405020304" pitchFamily="18" charset="0"/>
                <a:cs typeface="Times New Roman" panose="02020603050405020304" pitchFamily="18" charset="0"/>
              </a:rPr>
              <a:t>ềm</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h</a:t>
            </a:r>
            <a:r>
              <a:rPr lang="vi-VN" sz="2500" dirty="0">
                <a:latin typeface="Times New Roman" panose="02020603050405020304" pitchFamily="18" charset="0"/>
                <a:cs typeface="Times New Roman" panose="02020603050405020304" pitchFamily="18" charset="0"/>
              </a:rPr>
              <a:t>ươ</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cỏ</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nội</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ã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vỗ</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PHẠM ĐỨC</a:t>
            </a:r>
            <a:endParaRPr lang="en-US" sz="25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V="1">
            <a:off x="1362974" y="1026543"/>
            <a:ext cx="5986732" cy="86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5324" y="1391125"/>
            <a:ext cx="100361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653433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4413703" y="427704"/>
            <a:ext cx="3397084" cy="553998"/>
          </a:xfrm>
          <a:prstGeom prst="rect">
            <a:avLst/>
          </a:prstGeom>
          <a:noFill/>
        </p:spPr>
        <p:txBody>
          <a:bodyPr wrap="none" rtlCol="0">
            <a:spAutoFit/>
          </a:bodyPr>
          <a:lstStyle/>
          <a:p>
            <a:r>
              <a:rPr lang="en-US" sz="3000" b="1" dirty="0">
                <a:solidFill>
                  <a:srgbClr val="0000CC"/>
                </a:solidFill>
                <a:latin typeface="Times New Roman" panose="02020603050405020304" pitchFamily="18" charset="0"/>
                <a:cs typeface="Times New Roman" panose="02020603050405020304" pitchFamily="18" charset="0"/>
              </a:rPr>
              <a:t>TỪ ĐỒNG NGHĨA</a:t>
            </a:r>
            <a:endParaRPr lang="en-US" sz="3000" b="1" dirty="0">
              <a:solidFill>
                <a:srgbClr val="0000CC"/>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2722411" y="1229464"/>
            <a:ext cx="27876" cy="49904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57761" y="1538853"/>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957761" y="3167231"/>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968394" y="4795609"/>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39205" y="1413778"/>
            <a:ext cx="1733167" cy="553998"/>
          </a:xfrm>
          <a:prstGeom prst="rect">
            <a:avLst/>
          </a:prstGeom>
          <a:noFill/>
        </p:spPr>
        <p:txBody>
          <a:bodyPr wrap="none" rtlCol="0">
            <a:spAutoFit/>
          </a:bodyPr>
          <a:lstStyle/>
          <a:p>
            <a:r>
              <a:rPr lang="en-US" sz="3000" b="1" dirty="0" err="1">
                <a:solidFill>
                  <a:srgbClr val="800000"/>
                </a:solidFill>
                <a:latin typeface="Times New Roman" panose="02020603050405020304" pitchFamily="18" charset="0"/>
                <a:cs typeface="Times New Roman" panose="02020603050405020304" pitchFamily="18" charset="0"/>
              </a:rPr>
              <a:t>tinh</a:t>
            </a:r>
            <a:r>
              <a:rPr lang="en-US" sz="3000" b="1" dirty="0">
                <a:solidFill>
                  <a:srgbClr val="800000"/>
                </a:solidFill>
                <a:latin typeface="Times New Roman" panose="02020603050405020304" pitchFamily="18" charset="0"/>
                <a:cs typeface="Times New Roman" panose="02020603050405020304" pitchFamily="18" charset="0"/>
              </a:rPr>
              <a:t> </a:t>
            </a:r>
            <a:r>
              <a:rPr lang="en-US" sz="3000" b="1" dirty="0" err="1">
                <a:solidFill>
                  <a:srgbClr val="800000"/>
                </a:solidFill>
                <a:latin typeface="Times New Roman" panose="02020603050405020304" pitchFamily="18" charset="0"/>
                <a:cs typeface="Times New Roman" panose="02020603050405020304" pitchFamily="18" charset="0"/>
              </a:rPr>
              <a:t>ranh</a:t>
            </a:r>
            <a:endParaRPr lang="en-US" sz="3000" b="1" dirty="0">
              <a:solidFill>
                <a:srgbClr val="8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55849" y="3019190"/>
            <a:ext cx="995785" cy="553998"/>
          </a:xfrm>
          <a:prstGeom prst="rect">
            <a:avLst/>
          </a:prstGeom>
          <a:noFill/>
        </p:spPr>
        <p:txBody>
          <a:bodyPr wrap="none" rtlCol="0">
            <a:spAutoFit/>
          </a:bodyPr>
          <a:lstStyle/>
          <a:p>
            <a:r>
              <a:rPr lang="en-US" sz="3000" b="1" dirty="0" err="1">
                <a:solidFill>
                  <a:srgbClr val="006600"/>
                </a:solidFill>
                <a:latin typeface="Times New Roman" panose="02020603050405020304" pitchFamily="18" charset="0"/>
                <a:cs typeface="Times New Roman" panose="02020603050405020304" pitchFamily="18" charset="0"/>
              </a:rPr>
              <a:t>dâng</a:t>
            </a:r>
            <a:endParaRPr lang="en-US" sz="3000" b="1" dirty="0">
              <a:solidFill>
                <a:srgbClr val="0066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39205" y="4703276"/>
            <a:ext cx="1478290" cy="553998"/>
          </a:xfrm>
          <a:prstGeom prst="rect">
            <a:avLst/>
          </a:prstGeom>
          <a:noFill/>
        </p:spPr>
        <p:txBody>
          <a:bodyPr wrap="none" rtlCol="0">
            <a:spAutoFit/>
          </a:bodyPr>
          <a:lstStyle/>
          <a:p>
            <a:r>
              <a:rPr lang="en-US" sz="3000" b="1"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đềm</a:t>
            </a:r>
            <a:endParaRPr lang="en-US" sz="3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968394" y="1413778"/>
            <a:ext cx="8590108" cy="1015663"/>
          </a:xfrm>
          <a:prstGeom prst="rect">
            <a:avLst/>
          </a:prstGeom>
          <a:noFill/>
        </p:spPr>
        <p:txBody>
          <a:bodyPr wrap="non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nghịch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khôn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ranh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mãnh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ranh</a:t>
            </a:r>
            <a:r>
              <a:rPr lang="en-US" sz="3000" dirty="0">
                <a:solidFill>
                  <a:srgbClr val="800000"/>
                </a:solidFill>
                <a:latin typeface="Times New Roman" panose="02020603050405020304" pitchFamily="18" charset="0"/>
                <a:cs typeface="Times New Roman" panose="02020603050405020304" pitchFamily="18" charset="0"/>
              </a:rPr>
              <a:t> ma, ma </a:t>
            </a:r>
            <a:r>
              <a:rPr lang="en-US" sz="3000" dirty="0" err="1">
                <a:solidFill>
                  <a:srgbClr val="800000"/>
                </a:solidFill>
                <a:latin typeface="Times New Roman" panose="02020603050405020304" pitchFamily="18" charset="0"/>
                <a:cs typeface="Times New Roman" panose="02020603050405020304" pitchFamily="18" charset="0"/>
              </a:rPr>
              <a:t>lanh</a:t>
            </a:r>
            <a:r>
              <a:rPr lang="en-US" sz="3000" dirty="0">
                <a:solidFill>
                  <a:srgbClr val="800000"/>
                </a:solidFill>
                <a:latin typeface="Times New Roman" panose="02020603050405020304" pitchFamily="18" charset="0"/>
                <a:cs typeface="Times New Roman" panose="02020603050405020304" pitchFamily="18" charset="0"/>
              </a:rPr>
              <a:t>, </a:t>
            </a:r>
            <a:endParaRPr lang="en-US" sz="3000" dirty="0">
              <a:solidFill>
                <a:srgbClr val="800000"/>
              </a:solidFill>
              <a:latin typeface="Times New Roman" panose="02020603050405020304" pitchFamily="18" charset="0"/>
              <a:cs typeface="Times New Roman" panose="02020603050405020304" pitchFamily="18" charset="0"/>
            </a:endParaRPr>
          </a:p>
          <a:p>
            <a:r>
              <a:rPr lang="en-US" sz="3000" dirty="0" err="1">
                <a:solidFill>
                  <a:srgbClr val="800000"/>
                </a:solidFill>
                <a:latin typeface="Times New Roman" panose="02020603050405020304" pitchFamily="18" charset="0"/>
                <a:cs typeface="Times New Roman" panose="02020603050405020304" pitchFamily="18" charset="0"/>
              </a:rPr>
              <a:t>khôn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ngoan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khôi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lõi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quái</a:t>
            </a:r>
            <a:r>
              <a:rPr lang="en-US" sz="3000" dirty="0">
                <a:solidFill>
                  <a:srgbClr val="800000"/>
                </a:solidFill>
                <a:latin typeface="Times New Roman" panose="02020603050405020304" pitchFamily="18" charset="0"/>
                <a:cs typeface="Times New Roman" panose="02020603050405020304" pitchFamily="18" charset="0"/>
              </a:rPr>
              <a:t>, …</a:t>
            </a:r>
            <a:endParaRPr lang="en-US" sz="3000" dirty="0">
              <a:solidFill>
                <a:srgbClr val="8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968394" y="3019190"/>
            <a:ext cx="5548314" cy="553998"/>
          </a:xfrm>
          <a:prstGeom prst="rect">
            <a:avLst/>
          </a:prstGeom>
          <a:noFill/>
        </p:spPr>
        <p:txBody>
          <a:bodyPr wrap="none" rtlCol="0">
            <a:spAutoFit/>
          </a:bodyPr>
          <a:lstStyle/>
          <a:p>
            <a:r>
              <a:rPr lang="en-US" sz="3000" dirty="0" err="1">
                <a:solidFill>
                  <a:srgbClr val="006600"/>
                </a:solidFill>
                <a:latin typeface="Times New Roman" panose="02020603050405020304" pitchFamily="18" charset="0"/>
                <a:cs typeface="Times New Roman" panose="02020603050405020304" pitchFamily="18" charset="0"/>
              </a:rPr>
              <a:t>Tặng</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hiến</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nộp</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cho</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biếu</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đưa</a:t>
            </a:r>
            <a:r>
              <a:rPr lang="en-US" sz="3000" dirty="0">
                <a:solidFill>
                  <a:srgbClr val="006600"/>
                </a:solidFill>
                <a:latin typeface="Times New Roman" panose="02020603050405020304" pitchFamily="18" charset="0"/>
                <a:cs typeface="Times New Roman" panose="02020603050405020304" pitchFamily="18" charset="0"/>
              </a:rPr>
              <a:t>, …</a:t>
            </a:r>
            <a:endParaRPr lang="en-US" sz="3000" dirty="0">
              <a:solidFill>
                <a:srgbClr val="0066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885124" y="4703276"/>
            <a:ext cx="6510115" cy="553998"/>
          </a:xfrm>
          <a:prstGeom prst="rect">
            <a:avLst/>
          </a:prstGeom>
          <a:noFill/>
        </p:spPr>
        <p:txBody>
          <a:bodyPr wrap="none" rtlCol="0">
            <a:spAutoFit/>
          </a:bodyPr>
          <a:lstStyle/>
          <a:p>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ả,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ái</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dịu</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ấm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đềm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endParaRPr lang="en-US" sz="3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3"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4283775" flipV="1">
            <a:off x="-2812138" y="-477923"/>
            <a:ext cx="5133975" cy="2919248"/>
          </a:xfrm>
          <a:prstGeom prst="rect">
            <a:avLst/>
          </a:prstGeom>
        </p:spPr>
      </p:pic>
      <p:pic>
        <p:nvPicPr>
          <p:cNvPr id="2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Effect>
                      <a14:saturation sat="300000"/>
                    </a14:imgEffect>
                  </a14:imgLayer>
                </a14:imgProps>
              </a:ex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96211" y="3573188"/>
            <a:ext cx="2457221" cy="327629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2000"/>
                                        <p:tgtEl>
                                          <p:spTgt spid="4"/>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par>
                          <p:cTn id="54" fill="hold">
                            <p:stCondLst>
                              <p:cond delay="500"/>
                            </p:stCondLst>
                            <p:childTnLst>
                              <p:par>
                                <p:cTn id="55" presetID="6" presetClass="entr" presetSubtype="16"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3" grpId="0"/>
      <p:bldP spid="14" grpId="0"/>
      <p:bldP spid="15" grpId="0"/>
      <p:bldP spid="17" grpId="0"/>
      <p:bldP spid="18" grpId="0"/>
      <p:bldP spid="19" grpId="0"/>
      <p:bldP spid="20" grpId="0"/>
      <p:bldP spid="2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593214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540848" y="386861"/>
            <a:ext cx="11142794" cy="1169551"/>
          </a:xfrm>
          <a:prstGeom prst="rect">
            <a:avLst/>
          </a:prstGeom>
          <a:noFill/>
        </p:spPr>
        <p:txBody>
          <a:bodyPr wrap="non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Vì</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văn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chọn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in </a:t>
            </a:r>
            <a:r>
              <a:rPr lang="en-US" sz="3500" b="1" dirty="0" err="1">
                <a:solidFill>
                  <a:srgbClr val="FF0000"/>
                </a:solidFill>
                <a:latin typeface="Times New Roman" panose="02020603050405020304" pitchFamily="18" charset="0"/>
                <a:cs typeface="Times New Roman" panose="02020603050405020304" pitchFamily="18" charset="0"/>
              </a:rPr>
              <a:t>đậm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không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chọn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những</a:t>
            </a:r>
            <a:r>
              <a:rPr lang="en-US" sz="3500" b="1" dirty="0">
                <a:solidFill>
                  <a:srgbClr val="FF0000"/>
                </a:solidFill>
                <a:latin typeface="Times New Roman" panose="02020603050405020304" pitchFamily="18" charset="0"/>
                <a:cs typeface="Times New Roman" panose="02020603050405020304" pitchFamily="18" charset="0"/>
              </a:rPr>
              <a:t> </a:t>
            </a:r>
            <a:endParaRPr lang="en-US" sz="3500" b="1" dirty="0">
              <a:solidFill>
                <a:srgbClr val="FF0000"/>
              </a:solidFill>
              <a:latin typeface="Times New Roman" panose="02020603050405020304" pitchFamily="18" charset="0"/>
              <a:cs typeface="Times New Roman" panose="02020603050405020304" pitchFamily="18" charset="0"/>
            </a:endParaRPr>
          </a:p>
          <a:p>
            <a:pPr algn="ct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đồng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nghĩa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nó</a:t>
            </a:r>
            <a:r>
              <a:rPr lang="en-US" sz="3500" b="1" dirty="0">
                <a:solidFill>
                  <a:srgbClr val="FF0000"/>
                </a:solidFill>
                <a:latin typeface="Times New Roman" panose="02020603050405020304" pitchFamily="18" charset="0"/>
                <a:cs typeface="Times New Roman" panose="02020603050405020304" pitchFamily="18" charset="0"/>
              </a:rPr>
              <a:t>?</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166" y="1800077"/>
            <a:ext cx="11646159" cy="4401205"/>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ranh</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rõ</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hoặc</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ngoan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rõ</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đồng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ý </a:t>
            </a:r>
            <a:r>
              <a:rPr lang="en-US" sz="3400" dirty="0" err="1">
                <a:latin typeface="Times New Roman" panose="02020603050405020304" pitchFamily="18" charset="0"/>
                <a:cs typeface="Times New Roman" panose="02020603050405020304" pitchFamily="18" charset="0"/>
              </a:rPr>
              <a:t>chê</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ngoan</a:t>
            </a:r>
            <a:r>
              <a:rPr lang="en-US" sz="340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p>
            <a:pPr algn="just"/>
            <a:endParaRPr lang="en-US" sz="3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9165" y="2384852"/>
            <a:ext cx="11646159" cy="3231654"/>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tặng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nhưng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phù</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hợp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chính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bản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mình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để</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tặng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nộp</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hiến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như</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p>
            <a:pPr algn="just"/>
            <a:endParaRPr lang="en-US" sz="3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9164" y="1800076"/>
            <a:ext cx="11646159" cy="3754874"/>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đềm</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con </a:t>
            </a:r>
            <a:r>
              <a:rPr lang="en-US" sz="3400" dirty="0" err="1">
                <a:latin typeface="Times New Roman" panose="02020603050405020304" pitchFamily="18" charset="0"/>
                <a:cs typeface="Times New Roman" panose="02020603050405020304" pitchFamily="18" charset="0"/>
              </a:rPr>
              <a:t>người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ái</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chỉ</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ả </a:t>
            </a:r>
            <a:r>
              <a:rPr lang="en-US" sz="3400" dirty="0" err="1">
                <a:latin typeface="Times New Roman" panose="02020603050405020304" pitchFamily="18" charset="0"/>
                <a:cs typeface="Times New Roman" panose="02020603050405020304" pitchFamily="18" charset="0"/>
              </a:rPr>
              <a:t>chỉ</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tĩnh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vật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đềm</a:t>
            </a:r>
            <a:r>
              <a:rPr lang="en-US" sz="3400" b="1" dirty="0">
                <a:latin typeface="Times New Roman" panose="02020603050405020304" pitchFamily="18" charset="0"/>
                <a:cs typeface="Times New Roman" panose="02020603050405020304" pitchFamily="18" charset="0"/>
              </a:rPr>
              <a:t> </a:t>
            </a:r>
            <a:r>
              <a:rPr lang="en-US" sz="3400" dirty="0">
                <a:latin typeface="Times New Roman" panose="02020603050405020304" pitchFamily="18" charset="0"/>
                <a:cs typeface="Times New Roman" panose="02020603050405020304" pitchFamily="18" charset="0"/>
              </a:rPr>
              <a:t>(</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ổn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cuộc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đình</a:t>
            </a:r>
            <a:r>
              <a:rPr lang="en-US" sz="3400" dirty="0">
                <a:latin typeface="Times New Roman" panose="02020603050405020304" pitchFamily="18" charset="0"/>
                <a:cs typeface="Times New Roman" panose="02020603050405020304" pitchFamily="18" charset="0"/>
              </a:rPr>
              <a:t> hay </a:t>
            </a:r>
            <a:r>
              <a:rPr lang="en-US" sz="3400" dirty="0" err="1">
                <a:latin typeface="Times New Roman" panose="02020603050405020304" pitchFamily="18" charset="0"/>
                <a:cs typeface="Times New Roman" panose="02020603050405020304" pitchFamily="18" charset="0"/>
              </a:rPr>
              <a:t>tập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a:p>
            <a:pPr algn="just"/>
            <a:endParaRPr lang="en-US" sz="3400" dirty="0">
              <a:latin typeface="Times New Roman" panose="02020603050405020304" pitchFamily="18" charset="0"/>
              <a:cs typeface="Times New Roman" panose="02020603050405020304" pitchFamily="18" charset="0"/>
            </a:endParaRPr>
          </a:p>
        </p:txBody>
      </p:sp>
      <p:pic>
        <p:nvPicPr>
          <p:cNvPr id="8" name="图形 1"/>
          <p:cNvPicPr>
            <a:picLocks noChangeAspect="1"/>
          </p:cNvPicPr>
          <p:nvPr/>
        </p:nvPicPr>
        <p:blipFill>
          <a:blip r:embed="rId1"/>
          <a:stretch>
            <a:fillRect/>
          </a:stretch>
        </p:blipFill>
        <p:spPr>
          <a:xfrm>
            <a:off x="9982145" y="5047889"/>
            <a:ext cx="2209855" cy="216394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489" y="5365238"/>
            <a:ext cx="2046035" cy="1424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75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4" grpId="0"/>
      <p:bldP spid="4" grpId="1"/>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3"/>
          <p:cNvSpPr/>
          <p:nvPr/>
        </p:nvSpPr>
        <p:spPr>
          <a:xfrm>
            <a:off x="361002" y="1010814"/>
            <a:ext cx="11646159" cy="4661852"/>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83027" y="3162793"/>
            <a:ext cx="3184647" cy="3798277"/>
          </a:xfrm>
          <a:prstGeom prst="rect">
            <a:avLst/>
          </a:prstGeom>
        </p:spPr>
      </p:pic>
      <p:sp>
        <p:nvSpPr>
          <p:cNvPr id="10" name="TextBox 9"/>
          <p:cNvSpPr txBox="1"/>
          <p:nvPr/>
        </p:nvSpPr>
        <p:spPr>
          <a:xfrm>
            <a:off x="493395" y="2024380"/>
            <a:ext cx="3942715" cy="829945"/>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Từ</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đồng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nghĩa</a:t>
            </a:r>
            <a:endParaRPr lang="en-US" sz="4800" dirty="0" err="1">
              <a:solidFill>
                <a:srgbClr val="FF0000"/>
              </a:solidFill>
              <a:latin typeface="Times New Roman" panose="02020603050405020304" pitchFamily="18" charset="0"/>
              <a:cs typeface="Times New Roman" panose="02020603050405020304" pitchFamily="18" charset="0"/>
            </a:endParaRPr>
          </a:p>
        </p:txBody>
      </p:sp>
      <p:cxnSp>
        <p:nvCxnSpPr>
          <p:cNvPr id="13" name="Curved Connector 12"/>
          <p:cNvCxnSpPr/>
          <p:nvPr/>
        </p:nvCxnSpPr>
        <p:spPr>
          <a:xfrm flipV="1">
            <a:off x="4431123" y="1943885"/>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a:off x="4435799" y="2572121"/>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5961" y="3201230"/>
            <a:ext cx="5803192" cy="553998"/>
          </a:xfrm>
          <a:prstGeom prst="rect">
            <a:avLst/>
          </a:prstGeom>
          <a:noFill/>
        </p:spPr>
        <p:txBody>
          <a:bodyPr wrap="none" rtlCol="0">
            <a:spAutoFit/>
          </a:bodyPr>
          <a:lstStyle/>
          <a:p>
            <a:pPr algn="ctr"/>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đồng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nghĩa</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không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hoàn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toàn</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795961" y="1562138"/>
            <a:ext cx="4608954" cy="55399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toàn</a:t>
            </a:r>
            <a:endParaRPr lang="en-US" sz="3000" b="1" dirty="0">
              <a:latin typeface="Times New Roman" panose="02020603050405020304" pitchFamily="18" charset="0"/>
              <a:cs typeface="Times New Roman" panose="02020603050405020304" pitchFamily="18" charset="0"/>
            </a:endParaRPr>
          </a:p>
        </p:txBody>
      </p:sp>
      <p:sp>
        <p:nvSpPr>
          <p:cNvPr id="2" name="Down Arrow 1"/>
          <p:cNvSpPr/>
          <p:nvPr/>
        </p:nvSpPr>
        <p:spPr>
          <a:xfrm>
            <a:off x="8519623" y="3787856"/>
            <a:ext cx="309966" cy="5530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4924728" y="4345609"/>
            <a:ext cx="7189789" cy="954107"/>
          </a:xfrm>
          <a:prstGeom prst="rect">
            <a:avLst/>
          </a:prstGeom>
          <a:noFill/>
        </p:spPr>
        <p:txBody>
          <a:bodyPr wrap="none" rtlCol="0">
            <a:spAutoFit/>
          </a:bodyPr>
          <a:lstStyle/>
          <a:p>
            <a:pPr algn="ct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772" y="4789335"/>
            <a:ext cx="1105289" cy="2068665"/>
          </a:xfrm>
          <a:prstGeom prst="rect">
            <a:avLst/>
          </a:prstGeom>
        </p:spPr>
      </p:pic>
      <p:pic>
        <p:nvPicPr>
          <p:cNvPr id="19"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32533" y="5192933"/>
            <a:ext cx="1829949" cy="1756751"/>
          </a:xfrm>
          <a:prstGeom prst="rect">
            <a:avLst/>
          </a:prstGeom>
        </p:spPr>
      </p:pic>
      <p:pic>
        <p:nvPicPr>
          <p:cNvPr id="2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784155">
            <a:off x="14696351" y="6821452"/>
            <a:ext cx="1504990" cy="20581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75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par>
                          <p:cTn id="51" fill="hold">
                            <p:stCondLst>
                              <p:cond delay="1500"/>
                            </p:stCondLst>
                            <p:childTnLst>
                              <p:par>
                                <p:cTn id="52" presetID="42" presetClass="path" presetSubtype="0" accel="50000" decel="50000" fill="hold" nodeType="afterEffect">
                                  <p:stCondLst>
                                    <p:cond delay="0"/>
                                  </p:stCondLst>
                                  <p:childTnLst>
                                    <p:animMotion origin="layout" path="M 2.5E-6 4.07407E-6 L -1.1931 -0.99723 " pathEditMode="relative" rAng="0" ptsTypes="AA">
                                      <p:cBhvr>
                                        <p:cTn id="53" dur="2000" fill="hold"/>
                                        <p:tgtEl>
                                          <p:spTgt spid="20"/>
                                        </p:tgtEl>
                                        <p:attrNameLst>
                                          <p:attrName>ppt_x</p:attrName>
                                          <p:attrName>ppt_y</p:attrName>
                                        </p:attrNameLst>
                                      </p:cBhvr>
                                      <p:rCtr x="-59661"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6" grpId="0"/>
      <p:bldP spid="2"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307860" y="293297"/>
            <a:ext cx="11646159" cy="593214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74145" y="1383675"/>
            <a:ext cx="5815818" cy="5815818"/>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1018" y="3259367"/>
            <a:ext cx="3940126" cy="3940126"/>
          </a:xfrm>
          <a:prstGeom prst="rect">
            <a:avLst/>
          </a:prstGeom>
        </p:spPr>
      </p:pic>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8527" y="3770029"/>
            <a:ext cx="2567275" cy="2942436"/>
          </a:xfrm>
          <a:prstGeom prst="rect">
            <a:avLst/>
          </a:prstGeom>
        </p:spPr>
      </p:pic>
      <p:sp>
        <p:nvSpPr>
          <p:cNvPr id="12" name="TextBox 11"/>
          <p:cNvSpPr txBox="1"/>
          <p:nvPr/>
        </p:nvSpPr>
        <p:spPr>
          <a:xfrm>
            <a:off x="388636" y="386861"/>
            <a:ext cx="11447236" cy="1169551"/>
          </a:xfrm>
          <a:prstGeom prst="rect">
            <a:avLst/>
          </a:prstGeom>
          <a:noFill/>
        </p:spPr>
        <p:txBody>
          <a:bodyPr wrap="none" rtlCol="0">
            <a:spAutoFit/>
          </a:bodyPr>
          <a:lstStyle/>
          <a:p>
            <a:pPr algn="ctr"/>
            <a:r>
              <a:rPr lang="en-US" sz="3500" b="1" u="sng" dirty="0" err="1">
                <a:solidFill>
                  <a:srgbClr val="FF0000"/>
                </a:solidFill>
                <a:latin typeface="Times New Roman" panose="02020603050405020304" pitchFamily="18" charset="0"/>
                <a:cs typeface="Times New Roman" panose="02020603050405020304" pitchFamily="18" charset="0"/>
              </a:rPr>
              <a:t>Bài</a:t>
            </a:r>
            <a:r>
              <a:rPr lang="en-US" sz="3500" b="1" u="sng" dirty="0">
                <a:solidFill>
                  <a:srgbClr val="FF0000"/>
                </a:solidFill>
                <a:latin typeface="Times New Roman" panose="02020603050405020304" pitchFamily="18" charset="0"/>
                <a:cs typeface="Times New Roman" panose="02020603050405020304" pitchFamily="18" charset="0"/>
              </a:rPr>
              <a:t> 4</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Tìm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nghĩa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thích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hợp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mỗi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chỗ</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trống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endParaRPr lang="en-US" sz="3500" b="1" dirty="0">
              <a:solidFill>
                <a:srgbClr val="FF0000"/>
              </a:solidFill>
              <a:latin typeface="Times New Roman" panose="02020603050405020304" pitchFamily="18" charset="0"/>
              <a:cs typeface="Times New Roman" panose="02020603050405020304" pitchFamily="18" charset="0"/>
            </a:endParaRPr>
          </a:p>
          <a:p>
            <a:pPr algn="ctr"/>
            <a:r>
              <a:rPr lang="en-US" sz="3500" b="1" dirty="0" err="1">
                <a:solidFill>
                  <a:srgbClr val="FF0000"/>
                </a:solidFill>
                <a:latin typeface="Times New Roman" panose="02020603050405020304" pitchFamily="18" charset="0"/>
                <a:cs typeface="Times New Roman" panose="02020603050405020304" pitchFamily="18" charset="0"/>
              </a:rPr>
              <a:t>các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thành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ngữ</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tục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ngữ</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sau</a:t>
            </a:r>
            <a:r>
              <a:rPr lang="en-US" sz="3500" b="1" dirty="0">
                <a:solidFill>
                  <a:srgbClr val="FF0000"/>
                </a:solidFill>
                <a:latin typeface="Times New Roman" panose="02020603050405020304" pitchFamily="18" charset="0"/>
                <a:cs typeface="Times New Roman" panose="02020603050405020304" pitchFamily="18" charset="0"/>
              </a:rPr>
              <a:t>:</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85181" y="1870248"/>
            <a:ext cx="4011034"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nới</a:t>
            </a:r>
            <a:r>
              <a:rPr lang="en-US" sz="3500" dirty="0">
                <a:latin typeface="Times New Roman" panose="02020603050405020304" pitchFamily="18" charset="0"/>
                <a:cs typeface="Times New Roman" panose="02020603050405020304" pitchFamily="18" charset="0"/>
              </a:rPr>
              <a:t> …… .</a:t>
            </a:r>
            <a:endParaRPr lang="en-US" sz="35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85181" y="2501190"/>
            <a:ext cx="4992072"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b. </a:t>
            </a:r>
            <a:r>
              <a:rPr lang="en-US" sz="3500" b="1" dirty="0" err="1">
                <a:latin typeface="Times New Roman" panose="02020603050405020304" pitchFamily="18" charset="0"/>
                <a:cs typeface="Times New Roman" panose="02020603050405020304" pitchFamily="18" charset="0"/>
              </a:rPr>
              <a:t>Xấu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gỗ</a:t>
            </a:r>
            <a:r>
              <a:rPr lang="en-US" sz="3500"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sơn</a:t>
            </a:r>
            <a:r>
              <a:rPr 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34687" y="3141520"/>
            <a:ext cx="6668813"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c. </a:t>
            </a:r>
            <a:r>
              <a:rPr lang="en-US" sz="3500" b="1" dirty="0" err="1">
                <a:latin typeface="Times New Roman" panose="02020603050405020304" pitchFamily="18" charset="0"/>
                <a:cs typeface="Times New Roman" panose="02020603050405020304" pitchFamily="18" charset="0"/>
              </a:rPr>
              <a:t>Mạnh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sức</a:t>
            </a:r>
            <a:r>
              <a:rPr lang="en-US" sz="3500"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mưu</a:t>
            </a:r>
            <a:r>
              <a:rPr 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grpSp>
        <p:nvGrpSpPr>
          <p:cNvPr id="15" name="组合 34"/>
          <p:cNvGrpSpPr/>
          <p:nvPr/>
        </p:nvGrpSpPr>
        <p:grpSpPr>
          <a:xfrm>
            <a:off x="3039034" y="3924686"/>
            <a:ext cx="4711984" cy="2148527"/>
            <a:chOff x="1082087" y="1044830"/>
            <a:chExt cx="2045286" cy="1259306"/>
          </a:xfrm>
        </p:grpSpPr>
        <p:sp>
          <p:nvSpPr>
            <p:cNvPr id="16" name="任意多边形: 形状 35"/>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52号-阿开漫画体" panose="00000500000000000000" pitchFamily="2" charset="-122"/>
                <a:cs typeface="Times New Roman" panose="02020603050405020304" pitchFamily="18" charset="0"/>
              </a:endParaRPr>
            </a:p>
          </p:txBody>
        </p:sp>
        <p:sp>
          <p:nvSpPr>
            <p:cNvPr id="17" name="任意多边形: 形状 36"/>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accent4">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字魂52号-阿开漫画体" panose="00000500000000000000" pitchFamily="2" charset="-122"/>
                <a:cs typeface="Times New Roman" panose="02020603050405020304" pitchFamily="18" charset="0"/>
              </a:endParaRPr>
            </a:p>
          </p:txBody>
        </p:sp>
      </p:grpSp>
      <p:sp>
        <p:nvSpPr>
          <p:cNvPr id="2" name="TextBox 1"/>
          <p:cNvSpPr txBox="1"/>
          <p:nvPr/>
        </p:nvSpPr>
        <p:spPr>
          <a:xfrm>
            <a:off x="3081217" y="4738826"/>
            <a:ext cx="4543231" cy="553998"/>
          </a:xfrm>
          <a:prstGeom prst="rect">
            <a:avLst/>
          </a:prstGeom>
          <a:noFill/>
        </p:spPr>
        <p:txBody>
          <a:bodyPr wrap="non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Thế</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từ</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trái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nghĩa</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341880" y="4355575"/>
            <a:ext cx="4323620" cy="147732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ngược</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a:p>
            <a:r>
              <a:rPr lang="en-US" sz="3000" b="1" dirty="0" err="1">
                <a:latin typeface="Times New Roman" panose="02020603050405020304" pitchFamily="18" charset="0"/>
                <a:cs typeface="Times New Roman" panose="02020603050405020304" pitchFamily="18" charset="0"/>
              </a:rPr>
              <a:t>nhau</a:t>
            </a:r>
            <a:r>
              <a:rPr lang="en-US"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20868" y="1794136"/>
            <a:ext cx="633507"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cũ</a:t>
            </a:r>
            <a:endParaRPr lang="en-US" sz="3500" b="1" dirty="0" err="1">
              <a:solidFill>
                <a:srgbClr val="0000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793927" y="2434466"/>
            <a:ext cx="707245"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tốt</a:t>
            </a:r>
            <a:endParaRPr lang="en-US" sz="3500" b="1" dirty="0" err="1">
              <a:solidFill>
                <a:srgbClr val="0000CC"/>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171986" y="3103146"/>
            <a:ext cx="857927"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yếu</a:t>
            </a:r>
            <a:endParaRPr lang="en-US" sz="3500" b="1" dirty="0" err="1">
              <a:solidFill>
                <a:srgbClr val="0000CC"/>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randombar(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strVal val="#ppt_w+.3"/>
                                          </p:val>
                                        </p:tav>
                                        <p:tav tm="100000">
                                          <p:val>
                                            <p:strVal val="#ppt_w"/>
                                          </p:val>
                                        </p:tav>
                                      </p:tavLst>
                                    </p:anim>
                                    <p:anim calcmode="lin" valueType="num">
                                      <p:cBhvr>
                                        <p:cTn id="57" dur="1000" fill="hold"/>
                                        <p:tgtEl>
                                          <p:spTgt spid="3"/>
                                        </p:tgtEl>
                                        <p:attrNameLst>
                                          <p:attrName>ppt_h</p:attrName>
                                        </p:attrNameLst>
                                      </p:cBhvr>
                                      <p:tavLst>
                                        <p:tav tm="0">
                                          <p:val>
                                            <p:strVal val="#ppt_h"/>
                                          </p:val>
                                        </p:tav>
                                        <p:tav tm="100000">
                                          <p:val>
                                            <p:strVal val="#ppt_h"/>
                                          </p:val>
                                        </p:tav>
                                      </p:tavLst>
                                    </p:anim>
                                    <p:animEffect transition="in" filter="fade">
                                      <p:cBhvr>
                                        <p:cTn id="58" dur="1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66" dur="1000" fill="hold"/>
                                        <p:tgtEl>
                                          <p:spTgt spid="19"/>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p:bldP spid="13" grpId="0"/>
      <p:bldP spid="14" grpId="0"/>
      <p:bldP spid="2" grpId="0"/>
      <p:bldP spid="2" grpId="1"/>
      <p:bldP spid="18" grpId="0"/>
      <p:bldP spid="3"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2280" y="4671969"/>
            <a:ext cx="2144926" cy="2237158"/>
          </a:xfrm>
          <a:prstGeom prst="rect">
            <a:avLst/>
          </a:prstGeom>
        </p:spPr>
      </p:pic>
      <p:grpSp>
        <p:nvGrpSpPr>
          <p:cNvPr id="13" name="组合 34"/>
          <p:cNvGrpSpPr/>
          <p:nvPr/>
        </p:nvGrpSpPr>
        <p:grpSpPr>
          <a:xfrm>
            <a:off x="1825437" y="953910"/>
            <a:ext cx="7692050" cy="4815825"/>
            <a:chOff x="1082087" y="1044830"/>
            <a:chExt cx="2045286" cy="1259306"/>
          </a:xfrm>
        </p:grpSpPr>
        <p:sp>
          <p:nvSpPr>
            <p:cNvPr id="15" name="任意多边形: 形状 35"/>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1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725952" y="1159099"/>
            <a:ext cx="2577975" cy="2575792"/>
          </a:xfrm>
          <a:prstGeom prst="rect">
            <a:avLst/>
          </a:prstGeom>
        </p:spPr>
      </p:pic>
      <p:sp>
        <p:nvSpPr>
          <p:cNvPr id="3" name="TextBox 2"/>
          <p:cNvSpPr txBox="1"/>
          <p:nvPr/>
        </p:nvSpPr>
        <p:spPr>
          <a:xfrm>
            <a:off x="2354417" y="1684503"/>
            <a:ext cx="6612834" cy="3785652"/>
          </a:xfrm>
          <a:prstGeom prst="rect">
            <a:avLst/>
          </a:prstGeom>
          <a:noFill/>
        </p:spPr>
        <p:txBody>
          <a:bodyPr wrap="square" rtlCol="0">
            <a:spAutoFit/>
          </a:bodyPr>
          <a:lstStyle/>
          <a:p>
            <a:pPr algn="just"/>
            <a:r>
              <a:rPr lang="vi-VN" sz="3000" dirty="0">
                <a:latin typeface="Times New Roman" panose="02020603050405020304" pitchFamily="18" charset="0"/>
                <a:cs typeface="Times New Roman" panose="02020603050405020304" pitchFamily="18" charset="0"/>
              </a:rPr>
              <a:t>Câu thành ngữ </a:t>
            </a:r>
            <a:r>
              <a:rPr lang="vi-VN" sz="3000" b="1" dirty="0">
                <a:latin typeface="Times New Roman" panose="02020603050405020304" pitchFamily="18" charset="0"/>
                <a:cs typeface="Times New Roman" panose="02020603050405020304" pitchFamily="18" charset="0"/>
              </a:rPr>
              <a:t>“Có mới nới cũ”</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h</a:t>
            </a:r>
            <a:r>
              <a:rPr lang="vi-VN" sz="3000" dirty="0">
                <a:latin typeface="Times New Roman" panose="02020603050405020304" pitchFamily="18" charset="0"/>
                <a:cs typeface="Times New Roman" panose="02020603050405020304" pitchFamily="18" charset="0"/>
              </a:rPr>
              <a:t>iểu một cách đơn giản là có cái mới sẽ bỏ đi hay quên đi cái cũ. Hiểu rộng ra một chút là mỉa mai những người nhanh thay lòng đổi dạ. Thấy cái mới, cái hay hoặc cái lợi trước mắt là sẽ nhanh quên những gì từng gắn bó thậm chí là cho mình trở nên tốt đẹp như hôm nay.</a:t>
            </a:r>
            <a:endParaRPr lang="en-US" sz="3000" dirty="0">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17487" y="3734891"/>
            <a:ext cx="2424797" cy="29935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par>
                          <p:cTn id="11" fill="hold">
                            <p:stCondLst>
                              <p:cond delay="500"/>
                            </p:stCondLst>
                            <p:childTnLst>
                              <p:par>
                                <p:cTn id="12" presetID="2" presetClass="entr" presetSubtype="1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750" fill="hold"/>
                                        <p:tgtEl>
                                          <p:spTgt spid="13"/>
                                        </p:tgtEl>
                                        <p:attrNameLst>
                                          <p:attrName>ppt_x</p:attrName>
                                        </p:attrNameLst>
                                      </p:cBhvr>
                                      <p:tavLst>
                                        <p:tav tm="0">
                                          <p:val>
                                            <p:strVal val="0-#ppt_w/2"/>
                                          </p:val>
                                        </p:tav>
                                        <p:tav tm="100000">
                                          <p:val>
                                            <p:strVal val="#ppt_x"/>
                                          </p:val>
                                        </p:tav>
                                      </p:tavLst>
                                    </p:anim>
                                    <p:anim calcmode="lin" valueType="num">
                                      <p:cBhvr additive="base">
                                        <p:cTn id="15" dur="75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7984901" y="3832757"/>
            <a:ext cx="2313040" cy="3018804"/>
          </a:xfrm>
          <a:prstGeom prst="rect">
            <a:avLst/>
          </a:prstGeom>
        </p:spPr>
      </p:pic>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0767">
            <a:off x="-2138499" y="1759330"/>
            <a:ext cx="5215264" cy="4537280"/>
          </a:xfrm>
          <a:prstGeom prst="rect">
            <a:avLst/>
          </a:prstGeom>
        </p:spPr>
      </p:pic>
      <p:pic>
        <p:nvPicPr>
          <p:cNvPr id="16"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4901" y="1359569"/>
            <a:ext cx="5815818" cy="5815818"/>
          </a:xfrm>
          <a:prstGeom prst="rect">
            <a:avLst/>
          </a:prstGeom>
        </p:spPr>
      </p:pic>
      <p:grpSp>
        <p:nvGrpSpPr>
          <p:cNvPr id="18" name="组合 10"/>
          <p:cNvGrpSpPr/>
          <p:nvPr/>
        </p:nvGrpSpPr>
        <p:grpSpPr>
          <a:xfrm>
            <a:off x="2872954" y="115910"/>
            <a:ext cx="9009953" cy="4151568"/>
            <a:chOff x="1907704" y="843558"/>
            <a:chExt cx="5112568" cy="3423545"/>
          </a:xfrm>
        </p:grpSpPr>
        <p:sp>
          <p:nvSpPr>
            <p:cNvPr id="19" name="任意多边形 5"/>
            <p:cNvSpPr/>
            <p:nvPr/>
          </p:nvSpPr>
          <p:spPr>
            <a:xfrm>
              <a:off x="1907704" y="843558"/>
              <a:ext cx="5112568" cy="3423545"/>
            </a:xfrm>
            <a:custGeom>
              <a:avLst/>
              <a:gdLst>
                <a:gd name="connsiteX0" fmla="*/ 1695450 w 4181475"/>
                <a:gd name="connsiteY0" fmla="*/ 2847975 h 2876550"/>
                <a:gd name="connsiteX1" fmla="*/ 3000375 w 4181475"/>
                <a:gd name="connsiteY1" fmla="*/ 2676525 h 2876550"/>
                <a:gd name="connsiteX2" fmla="*/ 4181475 w 4181475"/>
                <a:gd name="connsiteY2" fmla="*/ 1914525 h 2876550"/>
                <a:gd name="connsiteX3" fmla="*/ 2847975 w 4181475"/>
                <a:gd name="connsiteY3" fmla="*/ 0 h 2876550"/>
                <a:gd name="connsiteX4" fmla="*/ 0 w 4181475"/>
                <a:gd name="connsiteY4" fmla="*/ 838200 h 2876550"/>
                <a:gd name="connsiteX5" fmla="*/ 1085850 w 4181475"/>
                <a:gd name="connsiteY5" fmla="*/ 2876550 h 2876550"/>
                <a:gd name="connsiteX6" fmla="*/ 1695450 w 4181475"/>
                <a:gd name="connsiteY6" fmla="*/ 2847975 h 2876550"/>
                <a:gd name="connsiteX0-1" fmla="*/ 1695450 w 4181475"/>
                <a:gd name="connsiteY0-2" fmla="*/ 2917345 h 2945920"/>
                <a:gd name="connsiteX1-3" fmla="*/ 3000375 w 4181475"/>
                <a:gd name="connsiteY1-4" fmla="*/ 2745895 h 2945920"/>
                <a:gd name="connsiteX2-5" fmla="*/ 4181475 w 4181475"/>
                <a:gd name="connsiteY2-6" fmla="*/ 1983895 h 2945920"/>
                <a:gd name="connsiteX3-7" fmla="*/ 2847975 w 4181475"/>
                <a:gd name="connsiteY3-8" fmla="*/ 69370 h 2945920"/>
                <a:gd name="connsiteX4-9" fmla="*/ 0 w 4181475"/>
                <a:gd name="connsiteY4-10" fmla="*/ 907570 h 2945920"/>
                <a:gd name="connsiteX5-11" fmla="*/ 1085850 w 4181475"/>
                <a:gd name="connsiteY5-12" fmla="*/ 2945920 h 2945920"/>
                <a:gd name="connsiteX6-13" fmla="*/ 1695450 w 4181475"/>
                <a:gd name="connsiteY6-14" fmla="*/ 2917345 h 2945920"/>
                <a:gd name="connsiteX0-15" fmla="*/ 1695450 w 4181475"/>
                <a:gd name="connsiteY0-16" fmla="*/ 2920797 h 2949372"/>
                <a:gd name="connsiteX1-17" fmla="*/ 3000375 w 4181475"/>
                <a:gd name="connsiteY1-18" fmla="*/ 2749347 h 2949372"/>
                <a:gd name="connsiteX2-19" fmla="*/ 4181475 w 4181475"/>
                <a:gd name="connsiteY2-20" fmla="*/ 1987347 h 2949372"/>
                <a:gd name="connsiteX3-21" fmla="*/ 2847975 w 4181475"/>
                <a:gd name="connsiteY3-22" fmla="*/ 72822 h 2949372"/>
                <a:gd name="connsiteX4-23" fmla="*/ 0 w 4181475"/>
                <a:gd name="connsiteY4-24" fmla="*/ 911022 h 2949372"/>
                <a:gd name="connsiteX5-25" fmla="*/ 1085850 w 4181475"/>
                <a:gd name="connsiteY5-26" fmla="*/ 2949372 h 2949372"/>
                <a:gd name="connsiteX6-27" fmla="*/ 1695450 w 4181475"/>
                <a:gd name="connsiteY6-28" fmla="*/ 2920797 h 2949372"/>
                <a:gd name="connsiteX0-29" fmla="*/ 1913534 w 4399559"/>
                <a:gd name="connsiteY0-30" fmla="*/ 2920797 h 2949372"/>
                <a:gd name="connsiteX1-31" fmla="*/ 3218459 w 4399559"/>
                <a:gd name="connsiteY1-32" fmla="*/ 2749347 h 2949372"/>
                <a:gd name="connsiteX2-33" fmla="*/ 4399559 w 4399559"/>
                <a:gd name="connsiteY2-34" fmla="*/ 1987347 h 2949372"/>
                <a:gd name="connsiteX3-35" fmla="*/ 3066059 w 4399559"/>
                <a:gd name="connsiteY3-36" fmla="*/ 72822 h 2949372"/>
                <a:gd name="connsiteX4-37" fmla="*/ 218084 w 4399559"/>
                <a:gd name="connsiteY4-38" fmla="*/ 911022 h 2949372"/>
                <a:gd name="connsiteX5-39" fmla="*/ 1303934 w 4399559"/>
                <a:gd name="connsiteY5-40" fmla="*/ 2949372 h 2949372"/>
                <a:gd name="connsiteX6-41" fmla="*/ 1913534 w 4399559"/>
                <a:gd name="connsiteY6-42" fmla="*/ 2920797 h 2949372"/>
                <a:gd name="connsiteX0-43" fmla="*/ 1923045 w 4409070"/>
                <a:gd name="connsiteY0-44" fmla="*/ 2920797 h 2961295"/>
                <a:gd name="connsiteX1-45" fmla="*/ 3227970 w 4409070"/>
                <a:gd name="connsiteY1-46" fmla="*/ 2749347 h 2961295"/>
                <a:gd name="connsiteX2-47" fmla="*/ 4409070 w 4409070"/>
                <a:gd name="connsiteY2-48" fmla="*/ 1987347 h 2961295"/>
                <a:gd name="connsiteX3-49" fmla="*/ 3075570 w 4409070"/>
                <a:gd name="connsiteY3-50" fmla="*/ 72822 h 2961295"/>
                <a:gd name="connsiteX4-51" fmla="*/ 227595 w 4409070"/>
                <a:gd name="connsiteY4-52" fmla="*/ 911022 h 2961295"/>
                <a:gd name="connsiteX5-53" fmla="*/ 1313445 w 4409070"/>
                <a:gd name="connsiteY5-54" fmla="*/ 2949372 h 2961295"/>
                <a:gd name="connsiteX6-55" fmla="*/ 1923045 w 4409070"/>
                <a:gd name="connsiteY6-56" fmla="*/ 2920797 h 2961295"/>
                <a:gd name="connsiteX0-57" fmla="*/ 1923045 w 4409070"/>
                <a:gd name="connsiteY0-58" fmla="*/ 2920797 h 2961295"/>
                <a:gd name="connsiteX1-59" fmla="*/ 3227970 w 4409070"/>
                <a:gd name="connsiteY1-60" fmla="*/ 2749347 h 2961295"/>
                <a:gd name="connsiteX2-61" fmla="*/ 4409070 w 4409070"/>
                <a:gd name="connsiteY2-62" fmla="*/ 1987347 h 2961295"/>
                <a:gd name="connsiteX3-63" fmla="*/ 3075570 w 4409070"/>
                <a:gd name="connsiteY3-64" fmla="*/ 72822 h 2961295"/>
                <a:gd name="connsiteX4-65" fmla="*/ 227595 w 4409070"/>
                <a:gd name="connsiteY4-66" fmla="*/ 911022 h 2961295"/>
                <a:gd name="connsiteX5-67" fmla="*/ 1313445 w 4409070"/>
                <a:gd name="connsiteY5-68" fmla="*/ 2949372 h 2961295"/>
                <a:gd name="connsiteX6-69" fmla="*/ 1923045 w 4409070"/>
                <a:gd name="connsiteY6-70" fmla="*/ 2920797 h 2961295"/>
                <a:gd name="connsiteX0-71" fmla="*/ 1923045 w 4409070"/>
                <a:gd name="connsiteY0-72" fmla="*/ 2920797 h 2961295"/>
                <a:gd name="connsiteX1-73" fmla="*/ 3227970 w 4409070"/>
                <a:gd name="connsiteY1-74" fmla="*/ 2749347 h 2961295"/>
                <a:gd name="connsiteX2-75" fmla="*/ 4409070 w 4409070"/>
                <a:gd name="connsiteY2-76" fmla="*/ 1987347 h 2961295"/>
                <a:gd name="connsiteX3-77" fmla="*/ 3075570 w 4409070"/>
                <a:gd name="connsiteY3-78" fmla="*/ 72822 h 2961295"/>
                <a:gd name="connsiteX4-79" fmla="*/ 227595 w 4409070"/>
                <a:gd name="connsiteY4-80" fmla="*/ 911022 h 2961295"/>
                <a:gd name="connsiteX5-81" fmla="*/ 1313445 w 4409070"/>
                <a:gd name="connsiteY5-82" fmla="*/ 2949372 h 2961295"/>
                <a:gd name="connsiteX6-83" fmla="*/ 1923045 w 4409070"/>
                <a:gd name="connsiteY6-84" fmla="*/ 2920797 h 2961295"/>
                <a:gd name="connsiteX0-85" fmla="*/ 1923045 w 4416332"/>
                <a:gd name="connsiteY0-86" fmla="*/ 2920797 h 2961295"/>
                <a:gd name="connsiteX1-87" fmla="*/ 3227970 w 4416332"/>
                <a:gd name="connsiteY1-88" fmla="*/ 2749347 h 2961295"/>
                <a:gd name="connsiteX2-89" fmla="*/ 4409070 w 4416332"/>
                <a:gd name="connsiteY2-90" fmla="*/ 1987347 h 2961295"/>
                <a:gd name="connsiteX3-91" fmla="*/ 3075570 w 4416332"/>
                <a:gd name="connsiteY3-92" fmla="*/ 72822 h 2961295"/>
                <a:gd name="connsiteX4-93" fmla="*/ 227595 w 4416332"/>
                <a:gd name="connsiteY4-94" fmla="*/ 911022 h 2961295"/>
                <a:gd name="connsiteX5-95" fmla="*/ 1313445 w 4416332"/>
                <a:gd name="connsiteY5-96" fmla="*/ 2949372 h 2961295"/>
                <a:gd name="connsiteX6-97" fmla="*/ 1923045 w 4416332"/>
                <a:gd name="connsiteY6-98" fmla="*/ 2920797 h 2961295"/>
                <a:gd name="connsiteX0-99" fmla="*/ 1923045 w 4422265"/>
                <a:gd name="connsiteY0-100" fmla="*/ 2920797 h 2961295"/>
                <a:gd name="connsiteX1-101" fmla="*/ 3227970 w 4422265"/>
                <a:gd name="connsiteY1-102" fmla="*/ 2749347 h 2961295"/>
                <a:gd name="connsiteX2-103" fmla="*/ 4409070 w 4422265"/>
                <a:gd name="connsiteY2-104" fmla="*/ 1987347 h 2961295"/>
                <a:gd name="connsiteX3-105" fmla="*/ 3075570 w 4422265"/>
                <a:gd name="connsiteY3-106" fmla="*/ 72822 h 2961295"/>
                <a:gd name="connsiteX4-107" fmla="*/ 227595 w 4422265"/>
                <a:gd name="connsiteY4-108" fmla="*/ 911022 h 2961295"/>
                <a:gd name="connsiteX5-109" fmla="*/ 1313445 w 4422265"/>
                <a:gd name="connsiteY5-110" fmla="*/ 2949372 h 2961295"/>
                <a:gd name="connsiteX6-111" fmla="*/ 1923045 w 4422265"/>
                <a:gd name="connsiteY6-112" fmla="*/ 2920797 h 2961295"/>
                <a:gd name="connsiteX0-113" fmla="*/ 1923045 w 4422265"/>
                <a:gd name="connsiteY0-114" fmla="*/ 2920797 h 2961295"/>
                <a:gd name="connsiteX1-115" fmla="*/ 3227970 w 4422265"/>
                <a:gd name="connsiteY1-116" fmla="*/ 2749347 h 2961295"/>
                <a:gd name="connsiteX2-117" fmla="*/ 4409070 w 4422265"/>
                <a:gd name="connsiteY2-118" fmla="*/ 1987347 h 2961295"/>
                <a:gd name="connsiteX3-119" fmla="*/ 3075570 w 4422265"/>
                <a:gd name="connsiteY3-120" fmla="*/ 72822 h 2961295"/>
                <a:gd name="connsiteX4-121" fmla="*/ 227595 w 4422265"/>
                <a:gd name="connsiteY4-122" fmla="*/ 911022 h 2961295"/>
                <a:gd name="connsiteX5-123" fmla="*/ 1313445 w 4422265"/>
                <a:gd name="connsiteY5-124" fmla="*/ 2949372 h 2961295"/>
                <a:gd name="connsiteX6-125" fmla="*/ 1923045 w 4422265"/>
                <a:gd name="connsiteY6-126" fmla="*/ 2920797 h 2961295"/>
                <a:gd name="connsiteX0-127" fmla="*/ 1984958 w 4422265"/>
                <a:gd name="connsiteY0-128" fmla="*/ 2868409 h 2961295"/>
                <a:gd name="connsiteX1-129" fmla="*/ 3227970 w 4422265"/>
                <a:gd name="connsiteY1-130" fmla="*/ 2749347 h 2961295"/>
                <a:gd name="connsiteX2-131" fmla="*/ 4409070 w 4422265"/>
                <a:gd name="connsiteY2-132" fmla="*/ 1987347 h 2961295"/>
                <a:gd name="connsiteX3-133" fmla="*/ 3075570 w 4422265"/>
                <a:gd name="connsiteY3-134" fmla="*/ 72822 h 2961295"/>
                <a:gd name="connsiteX4-135" fmla="*/ 227595 w 4422265"/>
                <a:gd name="connsiteY4-136" fmla="*/ 911022 h 2961295"/>
                <a:gd name="connsiteX5-137" fmla="*/ 1313445 w 4422265"/>
                <a:gd name="connsiteY5-138" fmla="*/ 2949372 h 2961295"/>
                <a:gd name="connsiteX6-139" fmla="*/ 1984958 w 4422265"/>
                <a:gd name="connsiteY6-140" fmla="*/ 2868409 h 2961295"/>
                <a:gd name="connsiteX0-141" fmla="*/ 1984958 w 4422265"/>
                <a:gd name="connsiteY0-142" fmla="*/ 2868409 h 2961295"/>
                <a:gd name="connsiteX1-143" fmla="*/ 3227970 w 4422265"/>
                <a:gd name="connsiteY1-144" fmla="*/ 2749347 h 2961295"/>
                <a:gd name="connsiteX2-145" fmla="*/ 4409070 w 4422265"/>
                <a:gd name="connsiteY2-146" fmla="*/ 1987347 h 2961295"/>
                <a:gd name="connsiteX3-147" fmla="*/ 3075570 w 4422265"/>
                <a:gd name="connsiteY3-148" fmla="*/ 72822 h 2961295"/>
                <a:gd name="connsiteX4-149" fmla="*/ 227595 w 4422265"/>
                <a:gd name="connsiteY4-150" fmla="*/ 911022 h 2961295"/>
                <a:gd name="connsiteX5-151" fmla="*/ 1313445 w 4422265"/>
                <a:gd name="connsiteY5-152" fmla="*/ 2949372 h 2961295"/>
                <a:gd name="connsiteX6-153" fmla="*/ 1984958 w 4422265"/>
                <a:gd name="connsiteY6-154" fmla="*/ 2868409 h 2961295"/>
                <a:gd name="connsiteX0-155" fmla="*/ 1989721 w 4422265"/>
                <a:gd name="connsiteY0-156" fmla="*/ 2877934 h 2961295"/>
                <a:gd name="connsiteX1-157" fmla="*/ 3227970 w 4422265"/>
                <a:gd name="connsiteY1-158" fmla="*/ 2749347 h 2961295"/>
                <a:gd name="connsiteX2-159" fmla="*/ 4409070 w 4422265"/>
                <a:gd name="connsiteY2-160" fmla="*/ 1987347 h 2961295"/>
                <a:gd name="connsiteX3-161" fmla="*/ 3075570 w 4422265"/>
                <a:gd name="connsiteY3-162" fmla="*/ 72822 h 2961295"/>
                <a:gd name="connsiteX4-163" fmla="*/ 227595 w 4422265"/>
                <a:gd name="connsiteY4-164" fmla="*/ 911022 h 2961295"/>
                <a:gd name="connsiteX5-165" fmla="*/ 1313445 w 4422265"/>
                <a:gd name="connsiteY5-166" fmla="*/ 2949372 h 2961295"/>
                <a:gd name="connsiteX6-167" fmla="*/ 1989721 w 4422265"/>
                <a:gd name="connsiteY6-168" fmla="*/ 2877934 h 2961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422265" h="2961295">
                  <a:moveTo>
                    <a:pt x="1989721" y="2877934"/>
                  </a:moveTo>
                  <a:cubicBezTo>
                    <a:pt x="2424696" y="2820784"/>
                    <a:pt x="2788232" y="2735060"/>
                    <a:pt x="3227970" y="2749347"/>
                  </a:cubicBezTo>
                  <a:cubicBezTo>
                    <a:pt x="3862970" y="2806497"/>
                    <a:pt x="4364620" y="2546147"/>
                    <a:pt x="4409070" y="1987347"/>
                  </a:cubicBezTo>
                  <a:cubicBezTo>
                    <a:pt x="4510670" y="898322"/>
                    <a:pt x="4021720" y="437947"/>
                    <a:pt x="3075570" y="72822"/>
                  </a:cubicBezTo>
                  <a:cubicBezTo>
                    <a:pt x="1164220" y="-247853"/>
                    <a:pt x="376820" y="574472"/>
                    <a:pt x="227595" y="911022"/>
                  </a:cubicBezTo>
                  <a:cubicBezTo>
                    <a:pt x="-543930" y="2514397"/>
                    <a:pt x="856245" y="3050972"/>
                    <a:pt x="1313445" y="2949372"/>
                  </a:cubicBezTo>
                  <a:cubicBezTo>
                    <a:pt x="1613483" y="2941434"/>
                    <a:pt x="1765883" y="2904922"/>
                    <a:pt x="1989721" y="2877934"/>
                  </a:cubicBezTo>
                  <a:close/>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sp>
          <p:nvSpPr>
            <p:cNvPr id="20" name="任意多边形 6"/>
            <p:cNvSpPr/>
            <p:nvPr/>
          </p:nvSpPr>
          <p:spPr>
            <a:xfrm>
              <a:off x="2091412" y="966576"/>
              <a:ext cx="4745150" cy="3177510"/>
            </a:xfrm>
            <a:custGeom>
              <a:avLst/>
              <a:gdLst>
                <a:gd name="connsiteX0" fmla="*/ 1695450 w 4181475"/>
                <a:gd name="connsiteY0" fmla="*/ 2847975 h 2876550"/>
                <a:gd name="connsiteX1" fmla="*/ 3000375 w 4181475"/>
                <a:gd name="connsiteY1" fmla="*/ 2676525 h 2876550"/>
                <a:gd name="connsiteX2" fmla="*/ 4181475 w 4181475"/>
                <a:gd name="connsiteY2" fmla="*/ 1914525 h 2876550"/>
                <a:gd name="connsiteX3" fmla="*/ 2847975 w 4181475"/>
                <a:gd name="connsiteY3" fmla="*/ 0 h 2876550"/>
                <a:gd name="connsiteX4" fmla="*/ 0 w 4181475"/>
                <a:gd name="connsiteY4" fmla="*/ 838200 h 2876550"/>
                <a:gd name="connsiteX5" fmla="*/ 1085850 w 4181475"/>
                <a:gd name="connsiteY5" fmla="*/ 2876550 h 2876550"/>
                <a:gd name="connsiteX6" fmla="*/ 1695450 w 4181475"/>
                <a:gd name="connsiteY6" fmla="*/ 2847975 h 2876550"/>
                <a:gd name="connsiteX0-1" fmla="*/ 1695450 w 4181475"/>
                <a:gd name="connsiteY0-2" fmla="*/ 2917345 h 2945920"/>
                <a:gd name="connsiteX1-3" fmla="*/ 3000375 w 4181475"/>
                <a:gd name="connsiteY1-4" fmla="*/ 2745895 h 2945920"/>
                <a:gd name="connsiteX2-5" fmla="*/ 4181475 w 4181475"/>
                <a:gd name="connsiteY2-6" fmla="*/ 1983895 h 2945920"/>
                <a:gd name="connsiteX3-7" fmla="*/ 2847975 w 4181475"/>
                <a:gd name="connsiteY3-8" fmla="*/ 69370 h 2945920"/>
                <a:gd name="connsiteX4-9" fmla="*/ 0 w 4181475"/>
                <a:gd name="connsiteY4-10" fmla="*/ 907570 h 2945920"/>
                <a:gd name="connsiteX5-11" fmla="*/ 1085850 w 4181475"/>
                <a:gd name="connsiteY5-12" fmla="*/ 2945920 h 2945920"/>
                <a:gd name="connsiteX6-13" fmla="*/ 1695450 w 4181475"/>
                <a:gd name="connsiteY6-14" fmla="*/ 2917345 h 2945920"/>
                <a:gd name="connsiteX0-15" fmla="*/ 1695450 w 4181475"/>
                <a:gd name="connsiteY0-16" fmla="*/ 2920797 h 2949372"/>
                <a:gd name="connsiteX1-17" fmla="*/ 3000375 w 4181475"/>
                <a:gd name="connsiteY1-18" fmla="*/ 2749347 h 2949372"/>
                <a:gd name="connsiteX2-19" fmla="*/ 4181475 w 4181475"/>
                <a:gd name="connsiteY2-20" fmla="*/ 1987347 h 2949372"/>
                <a:gd name="connsiteX3-21" fmla="*/ 2847975 w 4181475"/>
                <a:gd name="connsiteY3-22" fmla="*/ 72822 h 2949372"/>
                <a:gd name="connsiteX4-23" fmla="*/ 0 w 4181475"/>
                <a:gd name="connsiteY4-24" fmla="*/ 911022 h 2949372"/>
                <a:gd name="connsiteX5-25" fmla="*/ 1085850 w 4181475"/>
                <a:gd name="connsiteY5-26" fmla="*/ 2949372 h 2949372"/>
                <a:gd name="connsiteX6-27" fmla="*/ 1695450 w 4181475"/>
                <a:gd name="connsiteY6-28" fmla="*/ 2920797 h 2949372"/>
                <a:gd name="connsiteX0-29" fmla="*/ 1913534 w 4399559"/>
                <a:gd name="connsiteY0-30" fmla="*/ 2920797 h 2949372"/>
                <a:gd name="connsiteX1-31" fmla="*/ 3218459 w 4399559"/>
                <a:gd name="connsiteY1-32" fmla="*/ 2749347 h 2949372"/>
                <a:gd name="connsiteX2-33" fmla="*/ 4399559 w 4399559"/>
                <a:gd name="connsiteY2-34" fmla="*/ 1987347 h 2949372"/>
                <a:gd name="connsiteX3-35" fmla="*/ 3066059 w 4399559"/>
                <a:gd name="connsiteY3-36" fmla="*/ 72822 h 2949372"/>
                <a:gd name="connsiteX4-37" fmla="*/ 218084 w 4399559"/>
                <a:gd name="connsiteY4-38" fmla="*/ 911022 h 2949372"/>
                <a:gd name="connsiteX5-39" fmla="*/ 1303934 w 4399559"/>
                <a:gd name="connsiteY5-40" fmla="*/ 2949372 h 2949372"/>
                <a:gd name="connsiteX6-41" fmla="*/ 1913534 w 4399559"/>
                <a:gd name="connsiteY6-42" fmla="*/ 2920797 h 2949372"/>
                <a:gd name="connsiteX0-43" fmla="*/ 1923045 w 4409070"/>
                <a:gd name="connsiteY0-44" fmla="*/ 2920797 h 2961295"/>
                <a:gd name="connsiteX1-45" fmla="*/ 3227970 w 4409070"/>
                <a:gd name="connsiteY1-46" fmla="*/ 2749347 h 2961295"/>
                <a:gd name="connsiteX2-47" fmla="*/ 4409070 w 4409070"/>
                <a:gd name="connsiteY2-48" fmla="*/ 1987347 h 2961295"/>
                <a:gd name="connsiteX3-49" fmla="*/ 3075570 w 4409070"/>
                <a:gd name="connsiteY3-50" fmla="*/ 72822 h 2961295"/>
                <a:gd name="connsiteX4-51" fmla="*/ 227595 w 4409070"/>
                <a:gd name="connsiteY4-52" fmla="*/ 911022 h 2961295"/>
                <a:gd name="connsiteX5-53" fmla="*/ 1313445 w 4409070"/>
                <a:gd name="connsiteY5-54" fmla="*/ 2949372 h 2961295"/>
                <a:gd name="connsiteX6-55" fmla="*/ 1923045 w 4409070"/>
                <a:gd name="connsiteY6-56" fmla="*/ 2920797 h 2961295"/>
                <a:gd name="connsiteX0-57" fmla="*/ 1923045 w 4409070"/>
                <a:gd name="connsiteY0-58" fmla="*/ 2920797 h 2961295"/>
                <a:gd name="connsiteX1-59" fmla="*/ 3227970 w 4409070"/>
                <a:gd name="connsiteY1-60" fmla="*/ 2749347 h 2961295"/>
                <a:gd name="connsiteX2-61" fmla="*/ 4409070 w 4409070"/>
                <a:gd name="connsiteY2-62" fmla="*/ 1987347 h 2961295"/>
                <a:gd name="connsiteX3-63" fmla="*/ 3075570 w 4409070"/>
                <a:gd name="connsiteY3-64" fmla="*/ 72822 h 2961295"/>
                <a:gd name="connsiteX4-65" fmla="*/ 227595 w 4409070"/>
                <a:gd name="connsiteY4-66" fmla="*/ 911022 h 2961295"/>
                <a:gd name="connsiteX5-67" fmla="*/ 1313445 w 4409070"/>
                <a:gd name="connsiteY5-68" fmla="*/ 2949372 h 2961295"/>
                <a:gd name="connsiteX6-69" fmla="*/ 1923045 w 4409070"/>
                <a:gd name="connsiteY6-70" fmla="*/ 2920797 h 2961295"/>
                <a:gd name="connsiteX0-71" fmla="*/ 1923045 w 4409070"/>
                <a:gd name="connsiteY0-72" fmla="*/ 2920797 h 2961295"/>
                <a:gd name="connsiteX1-73" fmla="*/ 3227970 w 4409070"/>
                <a:gd name="connsiteY1-74" fmla="*/ 2749347 h 2961295"/>
                <a:gd name="connsiteX2-75" fmla="*/ 4409070 w 4409070"/>
                <a:gd name="connsiteY2-76" fmla="*/ 1987347 h 2961295"/>
                <a:gd name="connsiteX3-77" fmla="*/ 3075570 w 4409070"/>
                <a:gd name="connsiteY3-78" fmla="*/ 72822 h 2961295"/>
                <a:gd name="connsiteX4-79" fmla="*/ 227595 w 4409070"/>
                <a:gd name="connsiteY4-80" fmla="*/ 911022 h 2961295"/>
                <a:gd name="connsiteX5-81" fmla="*/ 1313445 w 4409070"/>
                <a:gd name="connsiteY5-82" fmla="*/ 2949372 h 2961295"/>
                <a:gd name="connsiteX6-83" fmla="*/ 1923045 w 4409070"/>
                <a:gd name="connsiteY6-84" fmla="*/ 2920797 h 2961295"/>
                <a:gd name="connsiteX0-85" fmla="*/ 1923045 w 4416332"/>
                <a:gd name="connsiteY0-86" fmla="*/ 2920797 h 2961295"/>
                <a:gd name="connsiteX1-87" fmla="*/ 3227970 w 4416332"/>
                <a:gd name="connsiteY1-88" fmla="*/ 2749347 h 2961295"/>
                <a:gd name="connsiteX2-89" fmla="*/ 4409070 w 4416332"/>
                <a:gd name="connsiteY2-90" fmla="*/ 1987347 h 2961295"/>
                <a:gd name="connsiteX3-91" fmla="*/ 3075570 w 4416332"/>
                <a:gd name="connsiteY3-92" fmla="*/ 72822 h 2961295"/>
                <a:gd name="connsiteX4-93" fmla="*/ 227595 w 4416332"/>
                <a:gd name="connsiteY4-94" fmla="*/ 911022 h 2961295"/>
                <a:gd name="connsiteX5-95" fmla="*/ 1313445 w 4416332"/>
                <a:gd name="connsiteY5-96" fmla="*/ 2949372 h 2961295"/>
                <a:gd name="connsiteX6-97" fmla="*/ 1923045 w 4416332"/>
                <a:gd name="connsiteY6-98" fmla="*/ 2920797 h 2961295"/>
                <a:gd name="connsiteX0-99" fmla="*/ 1923045 w 4422265"/>
                <a:gd name="connsiteY0-100" fmla="*/ 2920797 h 2961295"/>
                <a:gd name="connsiteX1-101" fmla="*/ 3227970 w 4422265"/>
                <a:gd name="connsiteY1-102" fmla="*/ 2749347 h 2961295"/>
                <a:gd name="connsiteX2-103" fmla="*/ 4409070 w 4422265"/>
                <a:gd name="connsiteY2-104" fmla="*/ 1987347 h 2961295"/>
                <a:gd name="connsiteX3-105" fmla="*/ 3075570 w 4422265"/>
                <a:gd name="connsiteY3-106" fmla="*/ 72822 h 2961295"/>
                <a:gd name="connsiteX4-107" fmla="*/ 227595 w 4422265"/>
                <a:gd name="connsiteY4-108" fmla="*/ 911022 h 2961295"/>
                <a:gd name="connsiteX5-109" fmla="*/ 1313445 w 4422265"/>
                <a:gd name="connsiteY5-110" fmla="*/ 2949372 h 2961295"/>
                <a:gd name="connsiteX6-111" fmla="*/ 1923045 w 4422265"/>
                <a:gd name="connsiteY6-112" fmla="*/ 2920797 h 2961295"/>
                <a:gd name="connsiteX0-113" fmla="*/ 1923045 w 4422265"/>
                <a:gd name="connsiteY0-114" fmla="*/ 2920797 h 2961295"/>
                <a:gd name="connsiteX1-115" fmla="*/ 3227970 w 4422265"/>
                <a:gd name="connsiteY1-116" fmla="*/ 2749347 h 2961295"/>
                <a:gd name="connsiteX2-117" fmla="*/ 4409070 w 4422265"/>
                <a:gd name="connsiteY2-118" fmla="*/ 1987347 h 2961295"/>
                <a:gd name="connsiteX3-119" fmla="*/ 3075570 w 4422265"/>
                <a:gd name="connsiteY3-120" fmla="*/ 72822 h 2961295"/>
                <a:gd name="connsiteX4-121" fmla="*/ 227595 w 4422265"/>
                <a:gd name="connsiteY4-122" fmla="*/ 911022 h 2961295"/>
                <a:gd name="connsiteX5-123" fmla="*/ 1313445 w 4422265"/>
                <a:gd name="connsiteY5-124" fmla="*/ 2949372 h 2961295"/>
                <a:gd name="connsiteX6-125" fmla="*/ 1923045 w 4422265"/>
                <a:gd name="connsiteY6-126" fmla="*/ 2920797 h 2961295"/>
                <a:gd name="connsiteX0-127" fmla="*/ 1984958 w 4422265"/>
                <a:gd name="connsiteY0-128" fmla="*/ 2868409 h 2961295"/>
                <a:gd name="connsiteX1-129" fmla="*/ 3227970 w 4422265"/>
                <a:gd name="connsiteY1-130" fmla="*/ 2749347 h 2961295"/>
                <a:gd name="connsiteX2-131" fmla="*/ 4409070 w 4422265"/>
                <a:gd name="connsiteY2-132" fmla="*/ 1987347 h 2961295"/>
                <a:gd name="connsiteX3-133" fmla="*/ 3075570 w 4422265"/>
                <a:gd name="connsiteY3-134" fmla="*/ 72822 h 2961295"/>
                <a:gd name="connsiteX4-135" fmla="*/ 227595 w 4422265"/>
                <a:gd name="connsiteY4-136" fmla="*/ 911022 h 2961295"/>
                <a:gd name="connsiteX5-137" fmla="*/ 1313445 w 4422265"/>
                <a:gd name="connsiteY5-138" fmla="*/ 2949372 h 2961295"/>
                <a:gd name="connsiteX6-139" fmla="*/ 1984958 w 4422265"/>
                <a:gd name="connsiteY6-140" fmla="*/ 2868409 h 2961295"/>
                <a:gd name="connsiteX0-141" fmla="*/ 1984958 w 4422265"/>
                <a:gd name="connsiteY0-142" fmla="*/ 2868409 h 2961295"/>
                <a:gd name="connsiteX1-143" fmla="*/ 3227970 w 4422265"/>
                <a:gd name="connsiteY1-144" fmla="*/ 2749347 h 2961295"/>
                <a:gd name="connsiteX2-145" fmla="*/ 4409070 w 4422265"/>
                <a:gd name="connsiteY2-146" fmla="*/ 1987347 h 2961295"/>
                <a:gd name="connsiteX3-147" fmla="*/ 3075570 w 4422265"/>
                <a:gd name="connsiteY3-148" fmla="*/ 72822 h 2961295"/>
                <a:gd name="connsiteX4-149" fmla="*/ 227595 w 4422265"/>
                <a:gd name="connsiteY4-150" fmla="*/ 911022 h 2961295"/>
                <a:gd name="connsiteX5-151" fmla="*/ 1313445 w 4422265"/>
                <a:gd name="connsiteY5-152" fmla="*/ 2949372 h 2961295"/>
                <a:gd name="connsiteX6-153" fmla="*/ 1984958 w 4422265"/>
                <a:gd name="connsiteY6-154" fmla="*/ 2868409 h 2961295"/>
                <a:gd name="connsiteX0-155" fmla="*/ 1989721 w 4422265"/>
                <a:gd name="connsiteY0-156" fmla="*/ 2877934 h 2961295"/>
                <a:gd name="connsiteX1-157" fmla="*/ 3227970 w 4422265"/>
                <a:gd name="connsiteY1-158" fmla="*/ 2749347 h 2961295"/>
                <a:gd name="connsiteX2-159" fmla="*/ 4409070 w 4422265"/>
                <a:gd name="connsiteY2-160" fmla="*/ 1987347 h 2961295"/>
                <a:gd name="connsiteX3-161" fmla="*/ 3075570 w 4422265"/>
                <a:gd name="connsiteY3-162" fmla="*/ 72822 h 2961295"/>
                <a:gd name="connsiteX4-163" fmla="*/ 227595 w 4422265"/>
                <a:gd name="connsiteY4-164" fmla="*/ 911022 h 2961295"/>
                <a:gd name="connsiteX5-165" fmla="*/ 1313445 w 4422265"/>
                <a:gd name="connsiteY5-166" fmla="*/ 2949372 h 2961295"/>
                <a:gd name="connsiteX6-167" fmla="*/ 1989721 w 4422265"/>
                <a:gd name="connsiteY6-168" fmla="*/ 2877934 h 2961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422265" h="2961295">
                  <a:moveTo>
                    <a:pt x="1989721" y="2877934"/>
                  </a:moveTo>
                  <a:cubicBezTo>
                    <a:pt x="2424696" y="2820784"/>
                    <a:pt x="2788232" y="2735060"/>
                    <a:pt x="3227970" y="2749347"/>
                  </a:cubicBezTo>
                  <a:cubicBezTo>
                    <a:pt x="3862970" y="2806497"/>
                    <a:pt x="4364620" y="2546147"/>
                    <a:pt x="4409070" y="1987347"/>
                  </a:cubicBezTo>
                  <a:cubicBezTo>
                    <a:pt x="4510670" y="898322"/>
                    <a:pt x="4021720" y="437947"/>
                    <a:pt x="3075570" y="72822"/>
                  </a:cubicBezTo>
                  <a:cubicBezTo>
                    <a:pt x="1164220" y="-247853"/>
                    <a:pt x="376820" y="574472"/>
                    <a:pt x="227595" y="911022"/>
                  </a:cubicBezTo>
                  <a:cubicBezTo>
                    <a:pt x="-543930" y="2514397"/>
                    <a:pt x="856245" y="3050972"/>
                    <a:pt x="1313445" y="2949372"/>
                  </a:cubicBezTo>
                  <a:cubicBezTo>
                    <a:pt x="1613483" y="2941434"/>
                    <a:pt x="1765883" y="2904922"/>
                    <a:pt x="1989721" y="2877934"/>
                  </a:cubicBezTo>
                  <a:close/>
                </a:path>
              </a:pathLst>
            </a:custGeom>
            <a:solidFill>
              <a:schemeClr val="bg1"/>
            </a:solid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grpSp>
      <p:sp>
        <p:nvSpPr>
          <p:cNvPr id="2" name="TextBox 1"/>
          <p:cNvSpPr txBox="1"/>
          <p:nvPr/>
        </p:nvSpPr>
        <p:spPr>
          <a:xfrm>
            <a:off x="3667222" y="1242592"/>
            <a:ext cx="8053808" cy="2400657"/>
          </a:xfrm>
          <a:prstGeom prst="rect">
            <a:avLst/>
          </a:prstGeom>
          <a:noFill/>
        </p:spPr>
        <p:txBody>
          <a:bodyPr wrap="none" rtlCol="0">
            <a:spAutoFit/>
          </a:bodyPr>
          <a:lstStyle/>
          <a:p>
            <a:r>
              <a:rPr lang="vi-VN" sz="2500" b="1" dirty="0">
                <a:latin typeface="+mj-lt"/>
              </a:rPr>
              <a:t>Gỗ xấu</a:t>
            </a:r>
            <a:r>
              <a:rPr lang="vi-VN" sz="2500" dirty="0">
                <a:latin typeface="+mj-lt"/>
              </a:rPr>
              <a:t> sẽ khiến đồ vật nhanh hư hỏng. “</a:t>
            </a:r>
            <a:r>
              <a:rPr lang="vi-VN" sz="2500" b="1" dirty="0">
                <a:latin typeface="+mj-lt"/>
              </a:rPr>
              <a:t>Nước sơn</a:t>
            </a:r>
            <a:r>
              <a:rPr lang="vi-VN" sz="2500" dirty="0">
                <a:latin typeface="+mj-lt"/>
              </a:rPr>
              <a:t>” </a:t>
            </a:r>
            <a:r>
              <a:rPr lang="vi-VN" sz="2500" b="1" dirty="0">
                <a:latin typeface="+mj-lt"/>
              </a:rPr>
              <a:t>là</a:t>
            </a:r>
            <a:r>
              <a:rPr lang="vi-VN" sz="2500" dirty="0">
                <a:latin typeface="+mj-lt"/>
              </a:rPr>
              <a:t> </a:t>
            </a:r>
            <a:endParaRPr lang="en-US" sz="2500" dirty="0">
              <a:latin typeface="+mj-lt"/>
            </a:endParaRPr>
          </a:p>
          <a:p>
            <a:r>
              <a:rPr lang="vi-VN" sz="2500" dirty="0">
                <a:latin typeface="+mj-lt"/>
              </a:rPr>
              <a:t>chất quét bên ngoài có tác dụng trang trí cho đồ vật. Như</a:t>
            </a:r>
            <a:endParaRPr lang="en-US" sz="2500" dirty="0">
              <a:latin typeface="+mj-lt"/>
            </a:endParaRPr>
          </a:p>
          <a:p>
            <a:r>
              <a:rPr lang="vi-VN" sz="2500" dirty="0">
                <a:latin typeface="+mj-lt"/>
              </a:rPr>
              <a:t>vậy, câu tục ngữ </a:t>
            </a:r>
            <a:r>
              <a:rPr lang="vi-VN" sz="2500"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Xấu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gỗ</a:t>
            </a:r>
            <a:r>
              <a:rPr lang="en-US" sz="2500" b="1" dirty="0">
                <a:latin typeface="Times New Roman" panose="02020603050405020304" pitchFamily="18" charset="0"/>
                <a:cs typeface="Times New Roman" panose="02020603050405020304" pitchFamily="18" charset="0"/>
              </a:rPr>
              <a:t>,</a:t>
            </a: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tốt nước sơn</a:t>
            </a:r>
            <a:r>
              <a:rPr lang="vi-VN" sz="2500" dirty="0">
                <a:latin typeface="Times New Roman" panose="02020603050405020304" pitchFamily="18" charset="0"/>
                <a:cs typeface="Times New Roman" panose="02020603050405020304" pitchFamily="18" charset="0"/>
              </a:rPr>
              <a:t>”</a:t>
            </a:r>
            <a:r>
              <a:rPr lang="vi-VN" sz="2500" dirty="0">
                <a:latin typeface="+mj-lt"/>
              </a:rPr>
              <a:t> muốn nói rằng</a:t>
            </a:r>
            <a:endParaRPr lang="en-US" sz="2500" dirty="0">
              <a:latin typeface="+mj-lt"/>
            </a:endParaRPr>
          </a:p>
          <a:p>
            <a:r>
              <a:rPr lang="vi-VN" sz="2500" dirty="0">
                <a:latin typeface="+mj-lt"/>
              </a:rPr>
              <a:t>muốn đánh giá độ bền vật dụng, chúng ta nên chú ý vào chất </a:t>
            </a:r>
            <a:endParaRPr lang="en-US" sz="2500" dirty="0">
              <a:latin typeface="+mj-lt"/>
            </a:endParaRPr>
          </a:p>
          <a:p>
            <a:r>
              <a:rPr lang="vi-VN" sz="2500" dirty="0">
                <a:latin typeface="+mj-lt"/>
              </a:rPr>
              <a:t>lượng </a:t>
            </a:r>
            <a:r>
              <a:rPr lang="vi-VN" sz="2500" b="1" dirty="0">
                <a:latin typeface="+mj-lt"/>
              </a:rPr>
              <a:t>gỗ</a:t>
            </a:r>
            <a:r>
              <a:rPr lang="vi-VN" sz="2500" dirty="0">
                <a:latin typeface="+mj-lt"/>
              </a:rPr>
              <a:t> chứ không nên chỉ đánh giá bề ngoài của đồ vật</a:t>
            </a:r>
            <a:endParaRPr lang="en-US" sz="2500" dirty="0">
              <a:latin typeface="+mj-lt"/>
            </a:endParaRPr>
          </a:p>
          <a:p>
            <a:r>
              <a:rPr lang="vi-VN" sz="2500" dirty="0">
                <a:latin typeface="+mj-lt"/>
              </a:rPr>
              <a:t>thông qua lớp </a:t>
            </a:r>
            <a:r>
              <a:rPr lang="vi-VN" sz="2500" b="1" dirty="0">
                <a:latin typeface="+mj-lt"/>
              </a:rPr>
              <a:t>sơn</a:t>
            </a:r>
            <a:r>
              <a:rPr lang="vi-VN" sz="2500" dirty="0">
                <a:latin typeface="+mj-lt"/>
              </a:rPr>
              <a:t>.</a:t>
            </a:r>
            <a:r>
              <a:rPr lang="en-US" sz="2500">
                <a:latin typeface="+mj-lt"/>
              </a:rPr>
              <a:t> </a:t>
            </a:r>
            <a:endParaRPr lang="en-US" sz="2500" dirty="0">
              <a:latin typeface="Times New Roman" panose="02020603050405020304" pitchFamily="18" charset="0"/>
              <a:cs typeface="Times New Roman" panose="02020603050405020304" pitchFamily="18" charset="0"/>
            </a:endParaRPr>
          </a:p>
        </p:txBody>
      </p:sp>
      <p:pic>
        <p:nvPicPr>
          <p:cNvPr id="2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4021" y="5122451"/>
            <a:ext cx="1719355" cy="171935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99272"/>
            <a:ext cx="12192000" cy="4012929"/>
          </a:xfrm>
          <a:prstGeom prst="rect">
            <a:avLst/>
          </a:prstGeom>
        </p:spPr>
      </p:pic>
      <p:pic>
        <p:nvPicPr>
          <p:cNvPr id="12"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9926" y="5087155"/>
            <a:ext cx="2462478" cy="1615919"/>
          </a:xfrm>
          <a:prstGeom prst="rect">
            <a:avLst/>
          </a:prstGeom>
        </p:spPr>
      </p:pic>
      <p:pic>
        <p:nvPicPr>
          <p:cNvPr id="14"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5069" y="4905736"/>
            <a:ext cx="1719355" cy="1719355"/>
          </a:xfrm>
          <a:prstGeom prst="rect">
            <a:avLst/>
          </a:prstGeom>
        </p:spPr>
      </p:pic>
      <p:pic>
        <p:nvPicPr>
          <p:cNvPr id="16"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486" y="-1841259"/>
            <a:ext cx="8482906" cy="8187674"/>
          </a:xfrm>
          <a:prstGeom prst="rect">
            <a:avLst/>
          </a:prstGeom>
        </p:spPr>
      </p:pic>
      <p:sp>
        <p:nvSpPr>
          <p:cNvPr id="4" name="Rectangle 3"/>
          <p:cNvSpPr/>
          <p:nvPr/>
        </p:nvSpPr>
        <p:spPr>
          <a:xfrm>
            <a:off x="767831" y="574490"/>
            <a:ext cx="6096000" cy="3554819"/>
          </a:xfrm>
          <a:prstGeom prst="rect">
            <a:avLst/>
          </a:prstGeom>
        </p:spPr>
        <p:txBody>
          <a:bodyPr>
            <a:spAutoFit/>
          </a:bodyPr>
          <a:lstStyle/>
          <a:p>
            <a:r>
              <a:rPr lang="en-US" sz="2500" dirty="0">
                <a:latin typeface="Times New Roman" panose="02020603050405020304" pitchFamily="18" charset="0"/>
                <a:cs typeface="Times New Roman" panose="02020603050405020304" pitchFamily="18" charset="0"/>
              </a:rPr>
              <a:t>C</a:t>
            </a:r>
            <a:r>
              <a:rPr lang="vi-VN" sz="2500" dirty="0">
                <a:latin typeface="+mj-lt"/>
              </a:rPr>
              <a:t>âu tục ngữ: </a:t>
            </a:r>
            <a:r>
              <a:rPr lang="vi-VN" sz="2500" b="1" dirty="0">
                <a:latin typeface="+mj-lt"/>
              </a:rPr>
              <a:t>“Mạnh dùng sức, yếu dùng </a:t>
            </a:r>
            <a:r>
              <a:rPr lang="en-US" sz="2500" b="1" dirty="0" err="1">
                <a:latin typeface="Times New Roman" panose="02020603050405020304" pitchFamily="18" charset="0"/>
                <a:cs typeface="Times New Roman" panose="02020603050405020304" pitchFamily="18" charset="0"/>
              </a:rPr>
              <a:t>mưu</a:t>
            </a:r>
            <a:r>
              <a:rPr lang="vi-VN" sz="2500" b="1" dirty="0">
                <a:latin typeface="+mj-lt"/>
              </a:rPr>
              <a:t>”</a:t>
            </a:r>
            <a:r>
              <a:rPr lang="vi-VN" sz="2500" dirty="0">
                <a:latin typeface="+mj-lt"/>
              </a:rPr>
              <a:t> có nghĩa là mỗi người đều có sức mạnh, nếu không có sức mạnh thể chất thì cũng có sức mạnh về đầu óc. Thể hiện một quan điểm về cuộc sống là thể hiện rõ quan điểm là con người cần phải cần có trí tuệ sự thông minh hiểu biết để xử lý mọi tình huống nếu không thay vào đấy là không có sức mạnh.</a:t>
            </a:r>
            <a:endParaRPr lang="en-US" sz="2500" dirty="0">
              <a:latin typeface="+mj-lt"/>
            </a:endParaRPr>
          </a:p>
        </p:txBody>
      </p:sp>
      <p:pic>
        <p:nvPicPr>
          <p:cNvPr id="17"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25512" y="4120545"/>
            <a:ext cx="4003921" cy="2582529"/>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p:cNvGrpSpPr/>
          <p:nvPr/>
        </p:nvGrpSpPr>
        <p:grpSpPr>
          <a:xfrm>
            <a:off x="875467" y="623188"/>
            <a:ext cx="10815676" cy="4815825"/>
            <a:chOff x="1082087" y="1044830"/>
            <a:chExt cx="2045286" cy="1259306"/>
          </a:xfrm>
        </p:grpSpPr>
        <p:sp>
          <p:nvSpPr>
            <p:cNvPr id="15" name="任意多边形: 形状 35"/>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20149" y="2229679"/>
            <a:ext cx="4969813" cy="4969813"/>
          </a:xfrm>
          <a:prstGeom prst="rect">
            <a:avLst/>
          </a:prstGeom>
        </p:spPr>
      </p:pic>
      <p:pic>
        <p:nvPicPr>
          <p:cNvPr id="9"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4172" y="3832521"/>
            <a:ext cx="3366971" cy="3366971"/>
          </a:xfrm>
          <a:prstGeom prst="rect">
            <a:avLst/>
          </a:prstGeom>
        </p:spPr>
      </p:pic>
      <p:pic>
        <p:nvPicPr>
          <p:cNvPr id="1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760" y="3624805"/>
            <a:ext cx="3631322" cy="3233195"/>
          </a:xfrm>
          <a:prstGeom prst="rect">
            <a:avLst/>
          </a:prstGeom>
        </p:spPr>
      </p:pic>
      <p:sp>
        <p:nvSpPr>
          <p:cNvPr id="2" name="TextBox 1"/>
          <p:cNvSpPr txBox="1"/>
          <p:nvPr/>
        </p:nvSpPr>
        <p:spPr>
          <a:xfrm>
            <a:off x="1725035" y="1351003"/>
            <a:ext cx="9234900" cy="707886"/>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dưới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ghép</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74161" y="2058889"/>
            <a:ext cx="2736647"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 long </a:t>
            </a:r>
            <a:r>
              <a:rPr lang="en-US" sz="4000" b="1" dirty="0" err="1">
                <a:latin typeface="Times New Roman" panose="02020603050405020304" pitchFamily="18" charset="0"/>
                <a:cs typeface="Times New Roman" panose="02020603050405020304" pitchFamily="18" charset="0"/>
              </a:rPr>
              <a:t>lanh</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99176" y="2766775"/>
            <a:ext cx="2736647"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hồng</a:t>
            </a:r>
            <a:endParaRPr lang="en-US" sz="4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99176" y="3474661"/>
            <a:ext cx="279435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c. </a:t>
            </a:r>
            <a:r>
              <a:rPr lang="en-US" sz="4000" b="1" dirty="0" err="1">
                <a:latin typeface="Times New Roman" panose="02020603050405020304" pitchFamily="18" charset="0"/>
                <a:cs typeface="Times New Roman" panose="02020603050405020304" pitchFamily="18" charset="0"/>
              </a:rPr>
              <a:t>lạnh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lùng</a:t>
            </a:r>
            <a:endParaRPr lang="en-US" sz="4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032686" y="4182547"/>
            <a:ext cx="3108543"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thẳng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thắn</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par>
                          <p:cTn id="26" fill="hold">
                            <p:stCondLst>
                              <p:cond delay="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6" presetID="16" presetClass="exit" presetSubtype="21" fill="hold" grpId="1" nodeType="withEffect">
                                  <p:stCondLst>
                                    <p:cond delay="0"/>
                                  </p:stCondLst>
                                  <p:childTnLst>
                                    <p:animEffect transition="out" filter="barn(inVertic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3" grpId="0"/>
      <p:bldP spid="13" grpId="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p:cNvSpPr/>
          <p:nvPr/>
        </p:nvSpPr>
        <p:spPr>
          <a:xfrm>
            <a:off x="-16726862" y="-231262"/>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71101" y="2070711"/>
            <a:ext cx="3530991" cy="4937760"/>
          </a:xfrm>
          <a:prstGeom prst="rect">
            <a:avLst/>
          </a:prstGeom>
        </p:spPr>
      </p:pic>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272805" y="2373004"/>
            <a:ext cx="3530991" cy="493776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92690" y="2373004"/>
            <a:ext cx="3530991" cy="4937760"/>
          </a:xfrm>
          <a:prstGeom prst="rect">
            <a:avLst/>
          </a:prstGeom>
        </p:spPr>
      </p:pic>
      <p:sp>
        <p:nvSpPr>
          <p:cNvPr id="17" name="TextBox 16"/>
          <p:cNvSpPr txBox="1"/>
          <p:nvPr/>
        </p:nvSpPr>
        <p:spPr>
          <a:xfrm>
            <a:off x="415308" y="1293421"/>
            <a:ext cx="5616542" cy="922020"/>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Cấu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tạo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của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từ</a:t>
            </a:r>
            <a:endParaRPr lang="en-US" sz="5400" dirty="0" err="1">
              <a:solidFill>
                <a:srgbClr val="FF0000"/>
              </a:solidFill>
              <a:latin typeface="Times New Roman" panose="02020603050405020304" pitchFamily="18" charset="0"/>
              <a:cs typeface="Times New Roman" panose="02020603050405020304" pitchFamily="18" charset="0"/>
            </a:endParaRPr>
          </a:p>
        </p:txBody>
      </p:sp>
      <p:cxnSp>
        <p:nvCxnSpPr>
          <p:cNvPr id="18" name="Curved Connector 17"/>
          <p:cNvCxnSpPr/>
          <p:nvPr/>
        </p:nvCxnSpPr>
        <p:spPr>
          <a:xfrm flipV="1">
            <a:off x="4765440" y="1293244"/>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770116" y="1921480"/>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30278" y="2515533"/>
            <a:ext cx="1611339" cy="553998"/>
          </a:xfrm>
          <a:prstGeom prst="rect">
            <a:avLst/>
          </a:prstGeom>
          <a:noFill/>
        </p:spPr>
        <p:txBody>
          <a:bodyPr wrap="none" rtlCol="0">
            <a:spAutoFit/>
          </a:bodyPr>
          <a:lstStyle/>
          <a:p>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phức</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6130278" y="911497"/>
            <a:ext cx="1425390" cy="55399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đơn</a:t>
            </a:r>
            <a:endParaRPr lang="en-US" sz="30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433496" y="911497"/>
            <a:ext cx="338746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cxnSp>
        <p:nvCxnSpPr>
          <p:cNvPr id="33" name="Curved Connector 32"/>
          <p:cNvCxnSpPr/>
          <p:nvPr/>
        </p:nvCxnSpPr>
        <p:spPr>
          <a:xfrm flipV="1">
            <a:off x="7862947" y="2281922"/>
            <a:ext cx="1323212" cy="6065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7889792" y="2888521"/>
            <a:ext cx="1384919" cy="9137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186159" y="1916822"/>
            <a:ext cx="1600118" cy="553998"/>
          </a:xfrm>
          <a:prstGeom prst="rect">
            <a:avLst/>
          </a:prstGeom>
          <a:noFill/>
        </p:spPr>
        <p:txBody>
          <a:bodyPr wrap="none" rtlCol="0">
            <a:spAutoFit/>
          </a:bodyPr>
          <a:lstStyle/>
          <a:p>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ghép</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232579" y="3435128"/>
            <a:ext cx="1346844" cy="553998"/>
          </a:xfrm>
          <a:prstGeom prst="rect">
            <a:avLst/>
          </a:prstGeom>
          <a:noFill/>
        </p:spPr>
        <p:txBody>
          <a:bodyPr wrap="none" rtlCol="0">
            <a:spAutoFit/>
          </a:bodyPr>
          <a:lstStyle/>
          <a:p>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láy</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647872" y="2968004"/>
            <a:ext cx="2685448"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8751761" y="2389644"/>
            <a:ext cx="3100529" cy="892552"/>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8751760" y="3886289"/>
            <a:ext cx="3291286" cy="1692771"/>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phối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pic>
        <p:nvPicPr>
          <p:cNvPr id="2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35294" y="79916"/>
            <a:ext cx="3449196" cy="4173537"/>
          </a:xfrm>
          <a:prstGeom prst="rect">
            <a:avLst/>
          </a:prstGeom>
        </p:spPr>
      </p:pic>
    </p:spTree>
    <p:custDataLst>
      <p:tags r:id="rId3"/>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375E-6 -7.40741E-7 L 1.47019 0.01435 " pathEditMode="relative" rAng="0" ptsTypes="AA">
                                      <p:cBhvr>
                                        <p:cTn id="17" dur="3000" fill="hold"/>
                                        <p:tgtEl>
                                          <p:spTgt spid="21"/>
                                        </p:tgtEl>
                                        <p:attrNameLst>
                                          <p:attrName>ppt_x</p:attrName>
                                          <p:attrName>ppt_y</p:attrName>
                                        </p:attrNameLst>
                                      </p:cBhvr>
                                      <p:rCtr x="73503" y="718"/>
                                    </p:animMotion>
                                  </p:childTnLst>
                                </p:cTn>
                              </p:par>
                              <p:par>
                                <p:cTn id="18" presetID="42" presetClass="path" presetSubtype="0" accel="50000" decel="50000" fill="hold" grpId="0" nodeType="withEffect">
                                  <p:stCondLst>
                                    <p:cond delay="700"/>
                                  </p:stCondLst>
                                  <p:childTnLst>
                                    <p:animMotion origin="layout" path="M -2.29167E-6 3.33333E-6 L 1.42474 0.06203 " pathEditMode="relative" rAng="0" ptsTypes="AA">
                                      <p:cBhvr>
                                        <p:cTn id="19" dur="2900" fill="hold"/>
                                        <p:tgtEl>
                                          <p:spTgt spid="10"/>
                                        </p:tgtEl>
                                        <p:attrNameLst>
                                          <p:attrName>ppt_x</p:attrName>
                                          <p:attrName>ppt_y</p:attrName>
                                        </p:attrNameLst>
                                      </p:cBhvr>
                                      <p:rCtr x="71237" y="3102"/>
                                    </p:animMotion>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par>
                                <p:cTn id="33" presetID="6"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inVertical)">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ircle(in)">
                                      <p:cBhvr>
                                        <p:cTn id="53" dur="2000"/>
                                        <p:tgtEl>
                                          <p:spTgt spid="33"/>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ircle(in)">
                                      <p:cBhvr>
                                        <p:cTn id="56" dur="2000"/>
                                        <p:tgtEl>
                                          <p:spTgt spid="35"/>
                                        </p:tgtEl>
                                      </p:cBhvr>
                                    </p:animEffect>
                                  </p:childTnLst>
                                </p:cTn>
                              </p:par>
                              <p:par>
                                <p:cTn id="57" presetID="6" presetClass="entr" presetSubtype="16"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5" grpId="0"/>
      <p:bldP spid="26" grpId="0"/>
      <p:bldP spid="32" grpId="0"/>
      <p:bldP spid="35" grpId="0"/>
      <p:bldP spid="36" grpId="0"/>
      <p:bldP spid="37"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p:cNvGrpSpPr/>
          <p:nvPr/>
        </p:nvGrpSpPr>
        <p:grpSpPr>
          <a:xfrm>
            <a:off x="875467" y="623188"/>
            <a:ext cx="10815676" cy="4815825"/>
            <a:chOff x="1082087" y="1044830"/>
            <a:chExt cx="2045286" cy="1259306"/>
          </a:xfrm>
        </p:grpSpPr>
        <p:sp>
          <p:nvSpPr>
            <p:cNvPr id="15" name="任意多边形: 形状 35"/>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1" fmla="*/ 580602 w 1920698"/>
                <a:gd name="connsiteY0-2" fmla="*/ 299226 h 1191446"/>
                <a:gd name="connsiteX1-3" fmla="*/ 1190202 w 1920698"/>
                <a:gd name="connsiteY1-4" fmla="*/ 23455 h 1191446"/>
                <a:gd name="connsiteX2-5" fmla="*/ 1698202 w 1920698"/>
                <a:gd name="connsiteY2-6" fmla="*/ 270198 h 1191446"/>
                <a:gd name="connsiteX3-7" fmla="*/ 1901402 w 1920698"/>
                <a:gd name="connsiteY3-8" fmla="*/ 749169 h 1191446"/>
                <a:gd name="connsiteX4-9" fmla="*/ 1248259 w 1920698"/>
                <a:gd name="connsiteY4-10" fmla="*/ 1170083 h 1191446"/>
                <a:gd name="connsiteX5-11" fmla="*/ 348373 w 1920698"/>
                <a:gd name="connsiteY5-12" fmla="*/ 1068483 h 1191446"/>
                <a:gd name="connsiteX6-13" fmla="*/ 30 w 1920698"/>
                <a:gd name="connsiteY6-14" fmla="*/ 545969 h 1191446"/>
                <a:gd name="connsiteX7-15" fmla="*/ 362887 w 1920698"/>
                <a:gd name="connsiteY7-16" fmla="*/ 52483 h 1191446"/>
                <a:gd name="connsiteX8-17" fmla="*/ 987002 w 1920698"/>
                <a:gd name="connsiteY8-18" fmla="*/ 37969 h 1191446"/>
                <a:gd name="connsiteX0-19" fmla="*/ 1190202 w 1920698"/>
                <a:gd name="connsiteY0-20" fmla="*/ 23455 h 1191446"/>
                <a:gd name="connsiteX1-21" fmla="*/ 1698202 w 1920698"/>
                <a:gd name="connsiteY1-22" fmla="*/ 270198 h 1191446"/>
                <a:gd name="connsiteX2-23" fmla="*/ 1901402 w 1920698"/>
                <a:gd name="connsiteY2-24" fmla="*/ 749169 h 1191446"/>
                <a:gd name="connsiteX3-25" fmla="*/ 1248259 w 1920698"/>
                <a:gd name="connsiteY3-26" fmla="*/ 1170083 h 1191446"/>
                <a:gd name="connsiteX4-27" fmla="*/ 348373 w 1920698"/>
                <a:gd name="connsiteY4-28" fmla="*/ 1068483 h 1191446"/>
                <a:gd name="connsiteX5-29" fmla="*/ 30 w 1920698"/>
                <a:gd name="connsiteY5-30" fmla="*/ 545969 h 1191446"/>
                <a:gd name="connsiteX6-31" fmla="*/ 362887 w 1920698"/>
                <a:gd name="connsiteY6-32" fmla="*/ 52483 h 1191446"/>
                <a:gd name="connsiteX7-33" fmla="*/ 987002 w 1920698"/>
                <a:gd name="connsiteY7-34" fmla="*/ 37969 h 1191446"/>
                <a:gd name="connsiteX0-35" fmla="*/ 983033 w 1923774"/>
                <a:gd name="connsiteY0-36" fmla="*/ 37742 h 1191446"/>
                <a:gd name="connsiteX1-37" fmla="*/ 1698202 w 1923774"/>
                <a:gd name="connsiteY1-38" fmla="*/ 270198 h 1191446"/>
                <a:gd name="connsiteX2-39" fmla="*/ 1901402 w 1923774"/>
                <a:gd name="connsiteY2-40" fmla="*/ 749169 h 1191446"/>
                <a:gd name="connsiteX3-41" fmla="*/ 1248259 w 1923774"/>
                <a:gd name="connsiteY3-42" fmla="*/ 1170083 h 1191446"/>
                <a:gd name="connsiteX4-43" fmla="*/ 348373 w 1923774"/>
                <a:gd name="connsiteY4-44" fmla="*/ 1068483 h 1191446"/>
                <a:gd name="connsiteX5-45" fmla="*/ 30 w 1923774"/>
                <a:gd name="connsiteY5-46" fmla="*/ 545969 h 1191446"/>
                <a:gd name="connsiteX6-47" fmla="*/ 362887 w 1923774"/>
                <a:gd name="connsiteY6-48" fmla="*/ 52483 h 1191446"/>
                <a:gd name="connsiteX7-49" fmla="*/ 987002 w 1923774"/>
                <a:gd name="connsiteY7-50" fmla="*/ 37969 h 1191446"/>
                <a:gd name="connsiteX0-51" fmla="*/ 983033 w 1923774"/>
                <a:gd name="connsiteY0-52" fmla="*/ 38959 h 1192663"/>
                <a:gd name="connsiteX1-53" fmla="*/ 1698202 w 1923774"/>
                <a:gd name="connsiteY1-54" fmla="*/ 271415 h 1192663"/>
                <a:gd name="connsiteX2-55" fmla="*/ 1901402 w 1923774"/>
                <a:gd name="connsiteY2-56" fmla="*/ 750386 h 1192663"/>
                <a:gd name="connsiteX3-57" fmla="*/ 1248259 w 1923774"/>
                <a:gd name="connsiteY3-58" fmla="*/ 1171300 h 1192663"/>
                <a:gd name="connsiteX4-59" fmla="*/ 348373 w 1923774"/>
                <a:gd name="connsiteY4-60" fmla="*/ 1069700 h 1192663"/>
                <a:gd name="connsiteX5-61" fmla="*/ 30 w 1923774"/>
                <a:gd name="connsiteY5-62" fmla="*/ 547186 h 1192663"/>
                <a:gd name="connsiteX6-63" fmla="*/ 362887 w 1923774"/>
                <a:gd name="connsiteY6-64" fmla="*/ 53700 h 1192663"/>
                <a:gd name="connsiteX7-65" fmla="*/ 1101302 w 1923774"/>
                <a:gd name="connsiteY7-66" fmla="*/ 36805 h 1192663"/>
                <a:gd name="connsiteX0-67" fmla="*/ 983033 w 1923774"/>
                <a:gd name="connsiteY0-68" fmla="*/ 41481 h 1195185"/>
                <a:gd name="connsiteX1-69" fmla="*/ 1698202 w 1923774"/>
                <a:gd name="connsiteY1-70" fmla="*/ 273937 h 1195185"/>
                <a:gd name="connsiteX2-71" fmla="*/ 1901402 w 1923774"/>
                <a:gd name="connsiteY2-72" fmla="*/ 752908 h 1195185"/>
                <a:gd name="connsiteX3-73" fmla="*/ 1248259 w 1923774"/>
                <a:gd name="connsiteY3-74" fmla="*/ 1173822 h 1195185"/>
                <a:gd name="connsiteX4-75" fmla="*/ 348373 w 1923774"/>
                <a:gd name="connsiteY4-76" fmla="*/ 1072222 h 1195185"/>
                <a:gd name="connsiteX5-77" fmla="*/ 30 w 1923774"/>
                <a:gd name="connsiteY5-78" fmla="*/ 549708 h 1195185"/>
                <a:gd name="connsiteX6-79" fmla="*/ 362887 w 1923774"/>
                <a:gd name="connsiteY6-80" fmla="*/ 56222 h 1195185"/>
                <a:gd name="connsiteX7-81" fmla="*/ 932234 w 1923774"/>
                <a:gd name="connsiteY7-82" fmla="*/ 34564 h 1195185"/>
                <a:gd name="connsiteX0-83" fmla="*/ 983033 w 1923774"/>
                <a:gd name="connsiteY0-84" fmla="*/ 41481 h 1195185"/>
                <a:gd name="connsiteX1-85" fmla="*/ 1698202 w 1923774"/>
                <a:gd name="connsiteY1-86" fmla="*/ 273937 h 1195185"/>
                <a:gd name="connsiteX2-87" fmla="*/ 1901402 w 1923774"/>
                <a:gd name="connsiteY2-88" fmla="*/ 752908 h 1195185"/>
                <a:gd name="connsiteX3-89" fmla="*/ 1248259 w 1923774"/>
                <a:gd name="connsiteY3-90" fmla="*/ 1173822 h 1195185"/>
                <a:gd name="connsiteX4-91" fmla="*/ 348373 w 1923774"/>
                <a:gd name="connsiteY4-92" fmla="*/ 1072222 h 1195185"/>
                <a:gd name="connsiteX5-93" fmla="*/ 30 w 1923774"/>
                <a:gd name="connsiteY5-94" fmla="*/ 549708 h 1195185"/>
                <a:gd name="connsiteX6-95" fmla="*/ 362887 w 1923774"/>
                <a:gd name="connsiteY6-96" fmla="*/ 56222 h 1195185"/>
                <a:gd name="connsiteX7-97" fmla="*/ 932234 w 1923774"/>
                <a:gd name="connsiteY7-98" fmla="*/ 34564 h 1195185"/>
                <a:gd name="connsiteX8-99" fmla="*/ 983033 w 1923774"/>
                <a:gd name="connsiteY8-100" fmla="*/ 41481 h 1195185"/>
                <a:gd name="connsiteX0-101" fmla="*/ 983033 w 1938141"/>
                <a:gd name="connsiteY0-102" fmla="*/ 41481 h 1195185"/>
                <a:gd name="connsiteX1-103" fmla="*/ 1762495 w 1938141"/>
                <a:gd name="connsiteY1-104" fmla="*/ 126299 h 1195185"/>
                <a:gd name="connsiteX2-105" fmla="*/ 1901402 w 1938141"/>
                <a:gd name="connsiteY2-106" fmla="*/ 752908 h 1195185"/>
                <a:gd name="connsiteX3-107" fmla="*/ 1248259 w 1938141"/>
                <a:gd name="connsiteY3-108" fmla="*/ 1173822 h 1195185"/>
                <a:gd name="connsiteX4-109" fmla="*/ 348373 w 1938141"/>
                <a:gd name="connsiteY4-110" fmla="*/ 1072222 h 1195185"/>
                <a:gd name="connsiteX5-111" fmla="*/ 30 w 1938141"/>
                <a:gd name="connsiteY5-112" fmla="*/ 549708 h 1195185"/>
                <a:gd name="connsiteX6-113" fmla="*/ 362887 w 1938141"/>
                <a:gd name="connsiteY6-114" fmla="*/ 56222 h 1195185"/>
                <a:gd name="connsiteX7-115" fmla="*/ 932234 w 1938141"/>
                <a:gd name="connsiteY7-116" fmla="*/ 34564 h 1195185"/>
                <a:gd name="connsiteX8-117" fmla="*/ 983033 w 1938141"/>
                <a:gd name="connsiteY8-118" fmla="*/ 41481 h 1195185"/>
                <a:gd name="connsiteX0-119" fmla="*/ 983033 w 1940105"/>
                <a:gd name="connsiteY0-120" fmla="*/ 41481 h 1175897"/>
                <a:gd name="connsiteX1-121" fmla="*/ 1762495 w 1940105"/>
                <a:gd name="connsiteY1-122" fmla="*/ 126299 h 1175897"/>
                <a:gd name="connsiteX2-123" fmla="*/ 1903783 w 1940105"/>
                <a:gd name="connsiteY2-124" fmla="*/ 1041039 h 1175897"/>
                <a:gd name="connsiteX3-125" fmla="*/ 1248259 w 1940105"/>
                <a:gd name="connsiteY3-126" fmla="*/ 1173822 h 1175897"/>
                <a:gd name="connsiteX4-127" fmla="*/ 348373 w 1940105"/>
                <a:gd name="connsiteY4-128" fmla="*/ 1072222 h 1175897"/>
                <a:gd name="connsiteX5-129" fmla="*/ 30 w 1940105"/>
                <a:gd name="connsiteY5-130" fmla="*/ 549708 h 1175897"/>
                <a:gd name="connsiteX6-131" fmla="*/ 362887 w 1940105"/>
                <a:gd name="connsiteY6-132" fmla="*/ 56222 h 1175897"/>
                <a:gd name="connsiteX7-133" fmla="*/ 932234 w 1940105"/>
                <a:gd name="connsiteY7-134" fmla="*/ 34564 h 1175897"/>
                <a:gd name="connsiteX8-135" fmla="*/ 983033 w 1940105"/>
                <a:gd name="connsiteY8-136" fmla="*/ 41481 h 1175897"/>
                <a:gd name="connsiteX0-137" fmla="*/ 1017248 w 1974320"/>
                <a:gd name="connsiteY0-138" fmla="*/ 33635 h 1168051"/>
                <a:gd name="connsiteX1-139" fmla="*/ 1796710 w 1974320"/>
                <a:gd name="connsiteY1-140" fmla="*/ 118453 h 1168051"/>
                <a:gd name="connsiteX2-141" fmla="*/ 1937998 w 1974320"/>
                <a:gd name="connsiteY2-142" fmla="*/ 1033193 h 1168051"/>
                <a:gd name="connsiteX3-143" fmla="*/ 1282474 w 1974320"/>
                <a:gd name="connsiteY3-144" fmla="*/ 1165976 h 1168051"/>
                <a:gd name="connsiteX4-145" fmla="*/ 382588 w 1974320"/>
                <a:gd name="connsiteY4-146" fmla="*/ 1064376 h 1168051"/>
                <a:gd name="connsiteX5-147" fmla="*/ 34245 w 1974320"/>
                <a:gd name="connsiteY5-148" fmla="*/ 541862 h 1168051"/>
                <a:gd name="connsiteX6-149" fmla="*/ 118496 w 1974320"/>
                <a:gd name="connsiteY6-150" fmla="*/ 65045 h 1168051"/>
                <a:gd name="connsiteX7-151" fmla="*/ 966449 w 1974320"/>
                <a:gd name="connsiteY7-152" fmla="*/ 26718 h 1168051"/>
                <a:gd name="connsiteX8-153" fmla="*/ 1017248 w 1974320"/>
                <a:gd name="connsiteY8-154" fmla="*/ 33635 h 1168051"/>
                <a:gd name="connsiteX0-155" fmla="*/ 1040006 w 1997078"/>
                <a:gd name="connsiteY0-156" fmla="*/ 33635 h 1179687"/>
                <a:gd name="connsiteX1-157" fmla="*/ 1819468 w 1997078"/>
                <a:gd name="connsiteY1-158" fmla="*/ 118453 h 1179687"/>
                <a:gd name="connsiteX2-159" fmla="*/ 1960756 w 1997078"/>
                <a:gd name="connsiteY2-160" fmla="*/ 1033193 h 1179687"/>
                <a:gd name="connsiteX3-161" fmla="*/ 1305232 w 1997078"/>
                <a:gd name="connsiteY3-162" fmla="*/ 1165976 h 1179687"/>
                <a:gd name="connsiteX4-163" fmla="*/ 110071 w 1997078"/>
                <a:gd name="connsiteY4-164" fmla="*/ 1104857 h 1179687"/>
                <a:gd name="connsiteX5-165" fmla="*/ 57003 w 1997078"/>
                <a:gd name="connsiteY5-166" fmla="*/ 541862 h 1179687"/>
                <a:gd name="connsiteX6-167" fmla="*/ 141254 w 1997078"/>
                <a:gd name="connsiteY6-168" fmla="*/ 65045 h 1179687"/>
                <a:gd name="connsiteX7-169" fmla="*/ 989207 w 1997078"/>
                <a:gd name="connsiteY7-170" fmla="*/ 26718 h 1179687"/>
                <a:gd name="connsiteX8-171" fmla="*/ 1040006 w 1997078"/>
                <a:gd name="connsiteY8-172" fmla="*/ 33635 h 1179687"/>
                <a:gd name="connsiteX0-173" fmla="*/ 1101329 w 2058401"/>
                <a:gd name="connsiteY0-174" fmla="*/ 34293 h 1179727"/>
                <a:gd name="connsiteX1-175" fmla="*/ 1880791 w 2058401"/>
                <a:gd name="connsiteY1-176" fmla="*/ 119111 h 1179727"/>
                <a:gd name="connsiteX2-177" fmla="*/ 2022079 w 2058401"/>
                <a:gd name="connsiteY2-178" fmla="*/ 1033851 h 1179727"/>
                <a:gd name="connsiteX3-179" fmla="*/ 1366555 w 2058401"/>
                <a:gd name="connsiteY3-180" fmla="*/ 1166634 h 1179727"/>
                <a:gd name="connsiteX4-181" fmla="*/ 171394 w 2058401"/>
                <a:gd name="connsiteY4-182" fmla="*/ 1105515 h 1179727"/>
                <a:gd name="connsiteX5-183" fmla="*/ 11170 w 2058401"/>
                <a:gd name="connsiteY5-184" fmla="*/ 554426 h 1179727"/>
                <a:gd name="connsiteX6-185" fmla="*/ 202577 w 2058401"/>
                <a:gd name="connsiteY6-186" fmla="*/ 65703 h 1179727"/>
                <a:gd name="connsiteX7-187" fmla="*/ 1050530 w 2058401"/>
                <a:gd name="connsiteY7-188" fmla="*/ 27376 h 1179727"/>
                <a:gd name="connsiteX8-189" fmla="*/ 1101329 w 2058401"/>
                <a:gd name="connsiteY8-190" fmla="*/ 34293 h 1179727"/>
                <a:gd name="connsiteX0-191" fmla="*/ 1294210 w 2053224"/>
                <a:gd name="connsiteY0-192" fmla="*/ 12258 h 1183886"/>
                <a:gd name="connsiteX1-193" fmla="*/ 1880791 w 2053224"/>
                <a:gd name="connsiteY1-194" fmla="*/ 123270 h 1183886"/>
                <a:gd name="connsiteX2-195" fmla="*/ 2022079 w 2053224"/>
                <a:gd name="connsiteY2-196" fmla="*/ 1038010 h 1183886"/>
                <a:gd name="connsiteX3-197" fmla="*/ 1366555 w 2053224"/>
                <a:gd name="connsiteY3-198" fmla="*/ 1170793 h 1183886"/>
                <a:gd name="connsiteX4-199" fmla="*/ 171394 w 2053224"/>
                <a:gd name="connsiteY4-200" fmla="*/ 1109674 h 1183886"/>
                <a:gd name="connsiteX5-201" fmla="*/ 11170 w 2053224"/>
                <a:gd name="connsiteY5-202" fmla="*/ 558585 h 1183886"/>
                <a:gd name="connsiteX6-203" fmla="*/ 202577 w 2053224"/>
                <a:gd name="connsiteY6-204" fmla="*/ 69862 h 1183886"/>
                <a:gd name="connsiteX7-205" fmla="*/ 1050530 w 2053224"/>
                <a:gd name="connsiteY7-206" fmla="*/ 31535 h 1183886"/>
                <a:gd name="connsiteX8-207" fmla="*/ 1294210 w 2053224"/>
                <a:gd name="connsiteY8-208" fmla="*/ 12258 h 1183886"/>
                <a:gd name="connsiteX0-209" fmla="*/ 1294210 w 2053224"/>
                <a:gd name="connsiteY0-210" fmla="*/ 22772 h 1194400"/>
                <a:gd name="connsiteX1-211" fmla="*/ 1880791 w 2053224"/>
                <a:gd name="connsiteY1-212" fmla="*/ 133784 h 1194400"/>
                <a:gd name="connsiteX2-213" fmla="*/ 2022079 w 2053224"/>
                <a:gd name="connsiteY2-214" fmla="*/ 1048524 h 1194400"/>
                <a:gd name="connsiteX3-215" fmla="*/ 1366555 w 2053224"/>
                <a:gd name="connsiteY3-216" fmla="*/ 1181307 h 1194400"/>
                <a:gd name="connsiteX4-217" fmla="*/ 171394 w 2053224"/>
                <a:gd name="connsiteY4-218" fmla="*/ 1120188 h 1194400"/>
                <a:gd name="connsiteX5-219" fmla="*/ 11170 w 2053224"/>
                <a:gd name="connsiteY5-220" fmla="*/ 569099 h 1194400"/>
                <a:gd name="connsiteX6-221" fmla="*/ 202577 w 2053224"/>
                <a:gd name="connsiteY6-222" fmla="*/ 80376 h 1194400"/>
                <a:gd name="connsiteX7-223" fmla="*/ 817167 w 2053224"/>
                <a:gd name="connsiteY7-224" fmla="*/ 20617 h 1194400"/>
                <a:gd name="connsiteX8-225" fmla="*/ 1294210 w 2053224"/>
                <a:gd name="connsiteY8-226" fmla="*/ 22772 h 1194400"/>
                <a:gd name="connsiteX0-227" fmla="*/ 1294210 w 2053224"/>
                <a:gd name="connsiteY0-228" fmla="*/ 22772 h 1194400"/>
                <a:gd name="connsiteX1-229" fmla="*/ 1880791 w 2053224"/>
                <a:gd name="connsiteY1-230" fmla="*/ 133784 h 1194400"/>
                <a:gd name="connsiteX2-231" fmla="*/ 2022079 w 2053224"/>
                <a:gd name="connsiteY2-232" fmla="*/ 1048524 h 1194400"/>
                <a:gd name="connsiteX3-233" fmla="*/ 1366555 w 2053224"/>
                <a:gd name="connsiteY3-234" fmla="*/ 1181307 h 1194400"/>
                <a:gd name="connsiteX4-235" fmla="*/ 171394 w 2053224"/>
                <a:gd name="connsiteY4-236" fmla="*/ 1120188 h 1194400"/>
                <a:gd name="connsiteX5-237" fmla="*/ 11170 w 2053224"/>
                <a:gd name="connsiteY5-238" fmla="*/ 569099 h 1194400"/>
                <a:gd name="connsiteX6-239" fmla="*/ 202577 w 2053224"/>
                <a:gd name="connsiteY6-240" fmla="*/ 80376 h 1194400"/>
                <a:gd name="connsiteX7-241" fmla="*/ 817167 w 2053224"/>
                <a:gd name="connsiteY7-242" fmla="*/ 20617 h 1194400"/>
                <a:gd name="connsiteX8-243" fmla="*/ 1294210 w 2053224"/>
                <a:gd name="connsiteY8-244" fmla="*/ 22772 h 1194400"/>
                <a:gd name="connsiteX0-245" fmla="*/ 1294210 w 2053224"/>
                <a:gd name="connsiteY0-246" fmla="*/ 12259 h 1183887"/>
                <a:gd name="connsiteX1-247" fmla="*/ 1880791 w 2053224"/>
                <a:gd name="connsiteY1-248" fmla="*/ 123271 h 1183887"/>
                <a:gd name="connsiteX2-249" fmla="*/ 2022079 w 2053224"/>
                <a:gd name="connsiteY2-250" fmla="*/ 1038011 h 1183887"/>
                <a:gd name="connsiteX3-251" fmla="*/ 1366555 w 2053224"/>
                <a:gd name="connsiteY3-252" fmla="*/ 1170794 h 1183887"/>
                <a:gd name="connsiteX4-253" fmla="*/ 171394 w 2053224"/>
                <a:gd name="connsiteY4-254" fmla="*/ 1109675 h 1183887"/>
                <a:gd name="connsiteX5-255" fmla="*/ 11170 w 2053224"/>
                <a:gd name="connsiteY5-256" fmla="*/ 558586 h 1183887"/>
                <a:gd name="connsiteX6-257" fmla="*/ 202577 w 2053224"/>
                <a:gd name="connsiteY6-258" fmla="*/ 69863 h 1183887"/>
                <a:gd name="connsiteX7-259" fmla="*/ 817167 w 2053224"/>
                <a:gd name="connsiteY7-260" fmla="*/ 10104 h 1183887"/>
                <a:gd name="connsiteX8-261" fmla="*/ 1294210 w 2053224"/>
                <a:gd name="connsiteY8-262" fmla="*/ 12259 h 1183887"/>
                <a:gd name="connsiteX0-263" fmla="*/ 1294210 w 1989856"/>
                <a:gd name="connsiteY0-264" fmla="*/ 11450 h 1169985"/>
                <a:gd name="connsiteX1-265" fmla="*/ 1880791 w 1989856"/>
                <a:gd name="connsiteY1-266" fmla="*/ 122462 h 1169985"/>
                <a:gd name="connsiteX2-267" fmla="*/ 1943498 w 1989856"/>
                <a:gd name="connsiteY2-268" fmla="*/ 1020533 h 1169985"/>
                <a:gd name="connsiteX3-269" fmla="*/ 1366555 w 1989856"/>
                <a:gd name="connsiteY3-270" fmla="*/ 1169985 h 1169985"/>
                <a:gd name="connsiteX4-271" fmla="*/ 171394 w 1989856"/>
                <a:gd name="connsiteY4-272" fmla="*/ 1108866 h 1169985"/>
                <a:gd name="connsiteX5-273" fmla="*/ 11170 w 1989856"/>
                <a:gd name="connsiteY5-274" fmla="*/ 557777 h 1169985"/>
                <a:gd name="connsiteX6-275" fmla="*/ 202577 w 1989856"/>
                <a:gd name="connsiteY6-276" fmla="*/ 69054 h 1169985"/>
                <a:gd name="connsiteX7-277" fmla="*/ 817167 w 1989856"/>
                <a:gd name="connsiteY7-278" fmla="*/ 9295 h 1169985"/>
                <a:gd name="connsiteX8-279" fmla="*/ 1294210 w 1989856"/>
                <a:gd name="connsiteY8-280" fmla="*/ 11450 h 11699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20149" y="2229679"/>
            <a:ext cx="4969813" cy="4969813"/>
          </a:xfrm>
          <a:prstGeom prst="rect">
            <a:avLst/>
          </a:prstGeom>
        </p:spPr>
      </p:pic>
      <p:pic>
        <p:nvPicPr>
          <p:cNvPr id="9"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4172" y="3832521"/>
            <a:ext cx="3366971" cy="3366971"/>
          </a:xfrm>
          <a:prstGeom prst="rect">
            <a:avLst/>
          </a:prstGeom>
        </p:spPr>
      </p:pic>
      <p:pic>
        <p:nvPicPr>
          <p:cNvPr id="1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760" y="3624805"/>
            <a:ext cx="3631322" cy="3233195"/>
          </a:xfrm>
          <a:prstGeom prst="rect">
            <a:avLst/>
          </a:prstGeom>
        </p:spPr>
      </p:pic>
      <p:sp>
        <p:nvSpPr>
          <p:cNvPr id="2" name="TextBox 1"/>
          <p:cNvSpPr txBox="1"/>
          <p:nvPr/>
        </p:nvSpPr>
        <p:spPr>
          <a:xfrm>
            <a:off x="4215956" y="1180213"/>
            <a:ext cx="4427815" cy="707886"/>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Cặp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âm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013977" y="2016320"/>
            <a:ext cx="4831772"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hồng</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tay</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019429" y="2720769"/>
            <a:ext cx="427873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giữ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gìn</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gìn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t>
            </a:r>
            <a:endParaRPr lang="en-US" sz="4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013977" y="3413413"/>
            <a:ext cx="5460149"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c. </a:t>
            </a:r>
            <a:r>
              <a:rPr lang="en-US" sz="4000" b="1" dirty="0" err="1">
                <a:latin typeface="Times New Roman" panose="02020603050405020304" pitchFamily="18" charset="0"/>
                <a:cs typeface="Times New Roman" panose="02020603050405020304" pitchFamily="18" charset="0"/>
              </a:rPr>
              <a:t>hạnh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phúc</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hạnh</a:t>
            </a:r>
            <a:endParaRPr lang="en-US" sz="4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994264" y="4167376"/>
            <a:ext cx="4120039"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ba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má</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par>
                          <p:cTn id="26" fill="hold">
                            <p:stCondLst>
                              <p:cond delay="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2" grpId="1"/>
      <p:bldP spid="13" grpId="0"/>
      <p:bldP spid="13" grpId="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p:cNvSpPr txBox="1"/>
          <p:nvPr/>
        </p:nvSpPr>
        <p:spPr>
          <a:xfrm>
            <a:off x="4276578" y="1491175"/>
            <a:ext cx="309880" cy="368300"/>
          </a:xfrm>
          <a:prstGeom prst="rect">
            <a:avLst/>
          </a:prstGeom>
          <a:noFill/>
        </p:spPr>
        <p:txBody>
          <a:bodyPr wrap="none" rtlCol="0">
            <a:spAutoFit/>
          </a:bodyPr>
          <a:lstStyle/>
          <a:p>
            <a:endParaRPr lang="zh-CN" altLang="en-US">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p:cNvPicPr>
            <a:picLocks noChangeAspect="1"/>
          </p:cNvPicPr>
          <p:nvPr/>
        </p:nvPicPr>
        <p:blipFill>
          <a:blip r:embed="rId6"/>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7">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4" name="TextBox 3"/>
          <p:cNvSpPr txBox="1"/>
          <p:nvPr/>
        </p:nvSpPr>
        <p:spPr>
          <a:xfrm>
            <a:off x="1201232" y="1637508"/>
            <a:ext cx="5307863" cy="2554545"/>
          </a:xfrm>
          <a:prstGeom prst="rect">
            <a:avLst/>
          </a:prstGeom>
          <a:noFill/>
        </p:spPr>
        <p:txBody>
          <a:bodyPr wrap="none" rtlCol="0">
            <a:spAutoFit/>
          </a:bodyPr>
          <a:lstStyle/>
          <a:p>
            <a:pPr algn="ctr"/>
            <a:r>
              <a:rPr lang="en-US" sz="8000" dirty="0">
                <a:solidFill>
                  <a:srgbClr val="800000"/>
                </a:solidFill>
                <a:latin typeface="Times New Roman" panose="02020603050405020304" pitchFamily="18" charset="0"/>
                <a:cs typeface="Times New Roman" panose="02020603050405020304" pitchFamily="18" charset="0"/>
              </a:rPr>
              <a:t>CHÚC CÁC EM </a:t>
            </a:r>
            <a:endParaRPr lang="en-US" sz="8000" dirty="0">
              <a:solidFill>
                <a:srgbClr val="800000"/>
              </a:solidFill>
              <a:latin typeface="Times New Roman" panose="02020603050405020304" pitchFamily="18" charset="0"/>
              <a:cs typeface="Times New Roman" panose="02020603050405020304" pitchFamily="18" charset="0"/>
            </a:endParaRPr>
          </a:p>
          <a:p>
            <a:pPr algn="ctr"/>
            <a:r>
              <a:rPr lang="en-US" sz="8000" dirty="0">
                <a:solidFill>
                  <a:srgbClr val="800000"/>
                </a:solidFill>
                <a:latin typeface="Times New Roman" panose="02020603050405020304" pitchFamily="18" charset="0"/>
                <a:cs typeface="Times New Roman" panose="02020603050405020304" pitchFamily="18" charset="0"/>
              </a:rPr>
              <a:t>HỌC TỐT!</a:t>
            </a:r>
            <a:endParaRPr lang="en-US" sz="8000" dirty="0">
              <a:solidFill>
                <a:srgbClr val="8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278232" y="1630475"/>
            <a:ext cx="5307863" cy="2554545"/>
          </a:xfrm>
          <a:prstGeom prst="rect">
            <a:avLst/>
          </a:prstGeom>
          <a:noFill/>
        </p:spPr>
        <p:txBody>
          <a:bodyPr wrap="none" rtlCol="0">
            <a:spAutoFit/>
          </a:bodyPr>
          <a:lstStyle/>
          <a:p>
            <a:pPr algn="ctr"/>
            <a:r>
              <a:rPr lang="en-US" sz="8000" dirty="0">
                <a:solidFill>
                  <a:srgbClr val="FF0000"/>
                </a:solidFill>
                <a:latin typeface="Times New Roman" panose="02020603050405020304" pitchFamily="18" charset="0"/>
                <a:cs typeface="Times New Roman" panose="02020603050405020304" pitchFamily="18" charset="0"/>
              </a:rPr>
              <a:t>CHÚC CÁC EM </a:t>
            </a:r>
            <a:endParaRPr lang="en-US" sz="8000" dirty="0">
              <a:solidFill>
                <a:srgbClr val="FF0000"/>
              </a:solidFill>
              <a:latin typeface="Times New Roman" panose="02020603050405020304" pitchFamily="18" charset="0"/>
              <a:cs typeface="Times New Roman" panose="02020603050405020304" pitchFamily="18" charset="0"/>
            </a:endParaRPr>
          </a:p>
          <a:p>
            <a:pPr algn="ctr"/>
            <a:r>
              <a:rPr lang="en-US" sz="8000" dirty="0">
                <a:solidFill>
                  <a:srgbClr val="FF0000"/>
                </a:solidFill>
                <a:latin typeface="Times New Roman" panose="02020603050405020304" pitchFamily="18" charset="0"/>
                <a:cs typeface="Times New Roman" panose="02020603050405020304" pitchFamily="18" charset="0"/>
              </a:rPr>
              <a:t>HỌC TỐT!</a:t>
            </a:r>
            <a:endParaRPr lang="en-US" sz="8000" dirty="0">
              <a:solidFill>
                <a:srgbClr val="FF0000"/>
              </a:solidFill>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par>
                                <p:cTn id="23" presetID="25"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8" dur="1000" fill="hold"/>
                                        <p:tgtEl>
                                          <p:spTgt spid="3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486698" y="131892"/>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896962" y="3124844"/>
            <a:ext cx="2484290" cy="3600420"/>
          </a:xfrm>
          <a:prstGeom prst="rect">
            <a:avLst/>
          </a:prstGeom>
        </p:spPr>
      </p:pic>
      <p:sp>
        <p:nvSpPr>
          <p:cNvPr id="2" name="TextBox 1"/>
          <p:cNvSpPr txBox="1"/>
          <p:nvPr/>
        </p:nvSpPr>
        <p:spPr>
          <a:xfrm>
            <a:off x="594360" y="531589"/>
            <a:ext cx="11392542" cy="5001369"/>
          </a:xfrm>
          <a:prstGeom prst="rect">
            <a:avLst/>
          </a:prstGeom>
          <a:noFill/>
        </p:spPr>
        <p:txBody>
          <a:bodyPr wrap="none" rtlCol="0">
            <a:spAutoFit/>
          </a:bodyPr>
          <a:lstStyle/>
          <a:p>
            <a:r>
              <a:rPr lang="en-US" sz="2900" b="1" u="sng" dirty="0" err="1">
                <a:solidFill>
                  <a:srgbClr val="FF0000"/>
                </a:solidFill>
                <a:latin typeface="Times New Roman" panose="02020603050405020304" pitchFamily="18" charset="0"/>
                <a:cs typeface="Times New Roman" panose="02020603050405020304" pitchFamily="18" charset="0"/>
              </a:rPr>
              <a:t>Bài</a:t>
            </a:r>
            <a:r>
              <a:rPr lang="en-US" sz="2900" b="1" u="sng" dirty="0">
                <a:solidFill>
                  <a:srgbClr val="FF0000"/>
                </a:solidFill>
                <a:latin typeface="Times New Roman" panose="02020603050405020304" pitchFamily="18" charset="0"/>
                <a:cs typeface="Times New Roman" panose="02020603050405020304" pitchFamily="18" charset="0"/>
              </a:rPr>
              <a:t> 1</a:t>
            </a:r>
            <a:r>
              <a:rPr lang="en-US" sz="2900" b="1" dirty="0">
                <a:solidFill>
                  <a:srgbClr val="FF0000"/>
                </a:solidFill>
                <a:latin typeface="Times New Roman" panose="02020603050405020304" pitchFamily="18" charset="0"/>
                <a:cs typeface="Times New Roman" panose="02020603050405020304" pitchFamily="18" charset="0"/>
              </a:rPr>
              <a:t>: </a:t>
            </a:r>
            <a:endParaRPr lang="en-US" sz="2900" b="1" dirty="0">
              <a:solidFill>
                <a:srgbClr val="FF0000"/>
              </a:solidFill>
              <a:latin typeface="Times New Roman" panose="02020603050405020304" pitchFamily="18" charset="0"/>
              <a:cs typeface="Times New Roman" panose="02020603050405020304" pitchFamily="18" charset="0"/>
            </a:endParaRPr>
          </a:p>
          <a:p>
            <a:r>
              <a:rPr lang="en-US" sz="2900" dirty="0">
                <a:solidFill>
                  <a:srgbClr val="0000CC"/>
                </a:solidFill>
                <a:latin typeface="Times New Roman" panose="02020603050405020304" pitchFamily="18" charset="0"/>
                <a:cs typeface="Times New Roman" panose="02020603050405020304" pitchFamily="18" charset="0"/>
              </a:rPr>
              <a:t>a. </a:t>
            </a:r>
            <a:r>
              <a:rPr lang="en-US" sz="2900" dirty="0" err="1">
                <a:solidFill>
                  <a:srgbClr val="0000CC"/>
                </a:solidFill>
                <a:latin typeface="Times New Roman" panose="02020603050405020304" pitchFamily="18" charset="0"/>
                <a:cs typeface="Times New Roman" panose="02020603050405020304" pitchFamily="18" charset="0"/>
              </a:rPr>
              <a:t>Lập</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bảng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loại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trong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khổ</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thơ</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sau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đây</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theo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tạo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của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chúng</a:t>
            </a:r>
            <a:r>
              <a:rPr lang="en-US" sz="2900" dirty="0">
                <a:solidFill>
                  <a:srgbClr val="0000CC"/>
                </a:solidFill>
                <a:latin typeface="Times New Roman" panose="02020603050405020304" pitchFamily="18" charset="0"/>
                <a:cs typeface="Times New Roman" panose="02020603050405020304" pitchFamily="18" charset="0"/>
              </a:rPr>
              <a:t>. </a:t>
            </a:r>
            <a:endParaRPr lang="en-US" sz="2900" dirty="0">
              <a:solidFill>
                <a:srgbClr val="0000CC"/>
              </a:solidFill>
              <a:latin typeface="Times New Roman" panose="02020603050405020304" pitchFamily="18" charset="0"/>
              <a:cs typeface="Times New Roman" panose="02020603050405020304" pitchFamily="18" charset="0"/>
            </a:endParaRPr>
          </a:p>
          <a:p>
            <a:r>
              <a:rPr lang="en-US" sz="2900" dirty="0" err="1">
                <a:solidFill>
                  <a:srgbClr val="0000CC"/>
                </a:solidFill>
                <a:latin typeface="Times New Roman" panose="02020603050405020304" pitchFamily="18" charset="0"/>
                <a:cs typeface="Times New Roman" panose="02020603050405020304" pitchFamily="18" charset="0"/>
              </a:rPr>
              <a:t>Biết</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rằng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đã</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được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cách</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với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nhau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bằng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gạch</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chéo</a:t>
            </a:r>
            <a:r>
              <a:rPr lang="en-US" sz="2900" dirty="0">
                <a:solidFill>
                  <a:srgbClr val="0000CC"/>
                </a:solidFill>
                <a:latin typeface="Times New Roman" panose="02020603050405020304" pitchFamily="18" charset="0"/>
                <a:cs typeface="Times New Roman" panose="02020603050405020304" pitchFamily="18" charset="0"/>
              </a:rPr>
              <a:t>.</a:t>
            </a:r>
            <a:endParaRPr lang="en-US" sz="2900" dirty="0">
              <a:solidFill>
                <a:srgbClr val="0000CC"/>
              </a:solidFill>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Hai</a:t>
            </a:r>
            <a:r>
              <a:rPr lang="en-US" sz="2900" dirty="0">
                <a:latin typeface="Times New Roman" panose="02020603050405020304" pitchFamily="18" charset="0"/>
                <a:cs typeface="Times New Roman" panose="02020603050405020304" pitchFamily="18" charset="0"/>
              </a:rPr>
              <a:t> / cha con / </a:t>
            </a:r>
            <a:r>
              <a:rPr lang="en-US" sz="2900" dirty="0" err="1">
                <a:latin typeface="Times New Roman" panose="02020603050405020304" pitchFamily="18" charset="0"/>
                <a:cs typeface="Times New Roman" panose="02020603050405020304" pitchFamily="18" charset="0"/>
              </a:rPr>
              <a:t>bước</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trên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cát</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Ánh</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mặt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trời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rực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rỡ</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biển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xanh</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cha /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lênh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khênh</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con / </a:t>
            </a:r>
            <a:r>
              <a:rPr lang="en-US" sz="2900" dirty="0" err="1">
                <a:latin typeface="Times New Roman" panose="02020603050405020304" pitchFamily="18" charset="0"/>
                <a:cs typeface="Times New Roman" panose="02020603050405020304" pitchFamily="18" charset="0"/>
              </a:rPr>
              <a:t>tròn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chắc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nịch</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Trung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Thông</a:t>
            </a:r>
            <a:endParaRPr lang="en-US" sz="2900" dirty="0">
              <a:latin typeface="Times New Roman" panose="02020603050405020304" pitchFamily="18" charset="0"/>
              <a:cs typeface="Times New Roman" panose="02020603050405020304" pitchFamily="18" charset="0"/>
            </a:endParaRPr>
          </a:p>
          <a:p>
            <a:endParaRPr lang="en-US" sz="2900" dirty="0">
              <a:latin typeface="Times New Roman" panose="02020603050405020304" pitchFamily="18" charset="0"/>
              <a:cs typeface="Times New Roman" panose="02020603050405020304" pitchFamily="18" charset="0"/>
            </a:endParaRPr>
          </a:p>
          <a:p>
            <a:r>
              <a:rPr lang="en-US" sz="2900" dirty="0">
                <a:solidFill>
                  <a:srgbClr val="FF0000"/>
                </a:solidFill>
                <a:latin typeface="Times New Roman" panose="02020603050405020304" pitchFamily="18" charset="0"/>
                <a:cs typeface="Times New Roman" panose="02020603050405020304" pitchFamily="18" charset="0"/>
              </a:rPr>
              <a:t>                   </a:t>
            </a:r>
            <a:r>
              <a:rPr lang="en-US" sz="2900" dirty="0">
                <a:solidFill>
                  <a:srgbClr val="0000CC"/>
                </a:solidFill>
                <a:latin typeface="Times New Roman" panose="02020603050405020304" pitchFamily="18" charset="0"/>
                <a:cs typeface="Times New Roman" panose="02020603050405020304" pitchFamily="18" charset="0"/>
              </a:rPr>
              <a:t>b. </a:t>
            </a:r>
            <a:r>
              <a:rPr lang="en-US" sz="2900" dirty="0" err="1">
                <a:solidFill>
                  <a:srgbClr val="0000CC"/>
                </a:solidFill>
                <a:latin typeface="Times New Roman" panose="02020603050405020304" pitchFamily="18" charset="0"/>
                <a:cs typeface="Times New Roman" panose="02020603050405020304" pitchFamily="18" charset="0"/>
              </a:rPr>
              <a:t>Tìm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thêm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ví</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dụ</a:t>
            </a:r>
            <a:r>
              <a:rPr lang="en-US" sz="2900" dirty="0">
                <a:solidFill>
                  <a:srgbClr val="0000CC"/>
                </a:solidFill>
                <a:latin typeface="Times New Roman" panose="02020603050405020304" pitchFamily="18" charset="0"/>
                <a:cs typeface="Times New Roman" panose="02020603050405020304" pitchFamily="18" charset="0"/>
              </a:rPr>
              <a:t> minh </a:t>
            </a:r>
            <a:r>
              <a:rPr lang="en-US" sz="2900" dirty="0" err="1">
                <a:solidFill>
                  <a:srgbClr val="0000CC"/>
                </a:solidFill>
                <a:latin typeface="Times New Roman" panose="02020603050405020304" pitchFamily="18" charset="0"/>
                <a:cs typeface="Times New Roman" panose="02020603050405020304" pitchFamily="18" charset="0"/>
              </a:rPr>
              <a:t>họa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kiểu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tạo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trong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bảng</a:t>
            </a:r>
            <a:r>
              <a:rPr lang="en-US" sz="2900" dirty="0">
                <a:solidFill>
                  <a:srgbClr val="0000CC"/>
                </a:solidFill>
                <a:latin typeface="Times New Roman" panose="02020603050405020304" pitchFamily="18" charset="0"/>
                <a:cs typeface="Times New Roman" panose="02020603050405020304" pitchFamily="18" charset="0"/>
              </a:rPr>
              <a:t> </a:t>
            </a:r>
            <a:endParaRPr lang="en-US" sz="2900" dirty="0">
              <a:solidFill>
                <a:srgbClr val="0000CC"/>
              </a:solidFill>
              <a:latin typeface="Times New Roman" panose="02020603050405020304" pitchFamily="18" charset="0"/>
              <a:cs typeface="Times New Roman" panose="02020603050405020304" pitchFamily="18" charset="0"/>
            </a:endParaRPr>
          </a:p>
          <a:p>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loại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em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vừa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lập</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mỗi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kiểu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thêm</a:t>
            </a:r>
            <a:r>
              <a:rPr lang="en-US" sz="2900" dirty="0">
                <a:solidFill>
                  <a:srgbClr val="0000CC"/>
                </a:solidFill>
                <a:latin typeface="Times New Roman" panose="02020603050405020304" pitchFamily="18" charset="0"/>
                <a:cs typeface="Times New Roman" panose="02020603050405020304" pitchFamily="18" charset="0"/>
              </a:rPr>
              <a:t> 3 </a:t>
            </a:r>
            <a:r>
              <a:rPr lang="en-US" sz="2900" dirty="0" err="1">
                <a:solidFill>
                  <a:srgbClr val="0000CC"/>
                </a:solidFill>
                <a:latin typeface="Times New Roman" panose="02020603050405020304" pitchFamily="18" charset="0"/>
                <a:cs typeface="Times New Roman" panose="02020603050405020304" pitchFamily="18" charset="0"/>
              </a:rPr>
              <a:t>ví</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dụ</a:t>
            </a:r>
            <a:r>
              <a:rPr lang="en-US" sz="2900" dirty="0">
                <a:solidFill>
                  <a:srgbClr val="0000CC"/>
                </a:solidFill>
                <a:latin typeface="Times New Roman" panose="02020603050405020304" pitchFamily="18" charset="0"/>
                <a:cs typeface="Times New Roman" panose="02020603050405020304" pitchFamily="18" charset="0"/>
              </a:rPr>
              <a:t>).</a:t>
            </a:r>
            <a:endParaRPr lang="en-US" sz="2900" dirty="0">
              <a:solidFill>
                <a:srgbClr val="0000CC"/>
              </a:solidFill>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1063256" y="1435396"/>
            <a:ext cx="2794180" cy="58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46184" y="1429552"/>
            <a:ext cx="3321839" cy="58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20169" y="4925054"/>
            <a:ext cx="71950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91667E-6 4.44444E-6 L 0.23607 0.01088 " pathEditMode="relative" rAng="0" ptsTypes="AA">
                                      <p:cBhvr>
                                        <p:cTn id="10" dur="2000" fill="hold"/>
                                        <p:tgtEl>
                                          <p:spTgt spid="11"/>
                                        </p:tgtEl>
                                        <p:attrNameLst>
                                          <p:attrName>ppt_x</p:attrName>
                                          <p:attrName>ppt_y</p:attrName>
                                        </p:attrNameLst>
                                      </p:cBhvr>
                                      <p:rCtr x="11810" y="53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3171094" y="78155"/>
            <a:ext cx="6169890" cy="2052848"/>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65817" y="153550"/>
            <a:ext cx="7575183" cy="1877437"/>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Hai</a:t>
            </a:r>
            <a:r>
              <a:rPr lang="en-US" sz="2900" dirty="0">
                <a:latin typeface="Times New Roman" panose="02020603050405020304" pitchFamily="18" charset="0"/>
                <a:cs typeface="Times New Roman" panose="02020603050405020304" pitchFamily="18" charset="0"/>
              </a:rPr>
              <a:t> / cha con / </a:t>
            </a:r>
            <a:r>
              <a:rPr lang="en-US" sz="2900" dirty="0" err="1">
                <a:latin typeface="Times New Roman" panose="02020603050405020304" pitchFamily="18" charset="0"/>
                <a:cs typeface="Times New Roman" panose="02020603050405020304" pitchFamily="18" charset="0"/>
              </a:rPr>
              <a:t>bước</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trên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cát</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Ánh</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mặt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trời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rực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rỡ</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biển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xanh</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cha /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lênh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khênh</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con / </a:t>
            </a:r>
            <a:r>
              <a:rPr lang="en-US" sz="2900" dirty="0" err="1">
                <a:latin typeface="Times New Roman" panose="02020603050405020304" pitchFamily="18" charset="0"/>
                <a:cs typeface="Times New Roman" panose="02020603050405020304" pitchFamily="18" charset="0"/>
              </a:rPr>
              <a:t>tròn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chắc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nịch</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604910" y="2184740"/>
          <a:ext cx="10982392" cy="4480560"/>
        </p:xfrm>
        <a:graphic>
          <a:graphicData uri="http://schemas.openxmlformats.org/drawingml/2006/table">
            <a:tbl>
              <a:tblPr firstRow="1" bandRow="1">
                <a:tableStyleId>{5940675A-B579-460E-94D1-54222C63F5DA}</a:tableStyleId>
              </a:tblPr>
              <a:tblGrid>
                <a:gridCol w="2745598"/>
                <a:gridCol w="2745598"/>
                <a:gridCol w="2745598"/>
                <a:gridCol w="2745598"/>
              </a:tblGrid>
              <a:tr h="428705">
                <a:tc rowSpan="2">
                  <a:txBody>
                    <a:bodyPr/>
                    <a:lstStyle/>
                    <a:p>
                      <a:pPr algn="ctr"/>
                      <a:r>
                        <a:rPr lang="en-US" sz="3000" b="1" dirty="0" err="1">
                          <a:solidFill>
                            <a:schemeClr val="tx1"/>
                          </a:solidFill>
                          <a:latin typeface="Times New Roman" panose="02020603050405020304" pitchFamily="18" charset="0"/>
                          <a:cs typeface="Times New Roman" panose="02020603050405020304" pitchFamily="18" charset="0"/>
                        </a:rPr>
                        <a:t>Từ</a:t>
                      </a:r>
                      <a:endParaRPr lang="en-US" sz="3000" b="1" dirty="0" err="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3000" b="1" dirty="0" err="1">
                          <a:solidFill>
                            <a:srgbClr val="800000"/>
                          </a:solidFill>
                          <a:latin typeface="Times New Roman" panose="02020603050405020304" pitchFamily="18" charset="0"/>
                          <a:cs typeface="Times New Roman" panose="02020603050405020304" pitchFamily="18" charset="0"/>
                        </a:rPr>
                        <a:t>Từ</a:t>
                      </a:r>
                      <a:r>
                        <a:rPr lang="en-US" sz="3000" b="1" baseline="0" dirty="0">
                          <a:solidFill>
                            <a:srgbClr val="800000"/>
                          </a:solidFill>
                          <a:latin typeface="Times New Roman" panose="02020603050405020304" pitchFamily="18" charset="0"/>
                          <a:cs typeface="Times New Roman" panose="02020603050405020304" pitchFamily="18" charset="0"/>
                        </a:rPr>
                        <a:t> </a:t>
                      </a:r>
                      <a:r>
                        <a:rPr lang="en-US" sz="3000" b="1" baseline="0" dirty="0" err="1">
                          <a:solidFill>
                            <a:srgbClr val="800000"/>
                          </a:solidFill>
                          <a:latin typeface="Times New Roman" panose="02020603050405020304" pitchFamily="18" charset="0"/>
                          <a:cs typeface="Times New Roman" panose="02020603050405020304" pitchFamily="18" charset="0"/>
                        </a:rPr>
                        <a:t>đơn</a:t>
                      </a:r>
                      <a:endParaRPr lang="en-US" sz="3000" b="1" dirty="0">
                        <a:solidFill>
                          <a:srgbClr val="8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3000" b="1" dirty="0" err="1">
                          <a:solidFill>
                            <a:schemeClr val="tx1"/>
                          </a:solidFill>
                          <a:latin typeface="Times New Roman" panose="02020603050405020304" pitchFamily="18" charset="0"/>
                          <a:cs typeface="Times New Roman" panose="02020603050405020304" pitchFamily="18" charset="0"/>
                        </a:rPr>
                        <a:t>Từ</a:t>
                      </a:r>
                      <a:r>
                        <a:rPr lang="en-US" sz="3000" b="1" baseline="0" dirty="0">
                          <a:solidFill>
                            <a:schemeClr val="tx1"/>
                          </a:solidFill>
                          <a:latin typeface="Times New Roman" panose="02020603050405020304" pitchFamily="18" charset="0"/>
                          <a:cs typeface="Times New Roman" panose="02020603050405020304" pitchFamily="18" charset="0"/>
                        </a:rPr>
                        <a:t> </a:t>
                      </a:r>
                      <a:r>
                        <a:rPr lang="en-US" sz="3000" b="1" baseline="0" dirty="0" err="1">
                          <a:solidFill>
                            <a:schemeClr val="tx1"/>
                          </a:solidFill>
                          <a:latin typeface="Times New Roman" panose="02020603050405020304" pitchFamily="18" charset="0"/>
                          <a:cs typeface="Times New Roman" panose="02020603050405020304" pitchFamily="18" charset="0"/>
                        </a:rPr>
                        <a:t>phức</a:t>
                      </a:r>
                      <a:endParaRPr lang="en-US"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cPr>
                    <a:solidFill>
                      <a:schemeClr val="accent1">
                        <a:lumMod val="20000"/>
                        <a:lumOff val="80000"/>
                      </a:schemeClr>
                    </a:solidFill>
                  </a:tcPr>
                </a:tc>
              </a:tr>
              <a:tr h="428705">
                <a:tc vMerge="1">
                  <a:tcPr>
                    <a:solidFill>
                      <a:schemeClr val="accent1">
                        <a:lumMod val="20000"/>
                        <a:lumOff val="80000"/>
                      </a:schemeClr>
                    </a:solidFill>
                  </a:tcPr>
                </a:tc>
                <a:tc vMerge="1">
                  <a:tcPr>
                    <a:solidFill>
                      <a:schemeClr val="accent1">
                        <a:lumMod val="20000"/>
                        <a:lumOff val="80000"/>
                      </a:schemeClr>
                    </a:solidFill>
                  </a:tcPr>
                </a:tc>
                <a:tc>
                  <a:txBody>
                    <a:bodyPr/>
                    <a:lstStyle/>
                    <a:p>
                      <a:pPr algn="ctr"/>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baseline="0" dirty="0">
                          <a:solidFill>
                            <a:srgbClr val="0000CC"/>
                          </a:solidFill>
                          <a:latin typeface="Times New Roman" panose="02020603050405020304" pitchFamily="18" charset="0"/>
                          <a:cs typeface="Times New Roman" panose="02020603050405020304" pitchFamily="18" charset="0"/>
                        </a:rPr>
                        <a:t> </a:t>
                      </a:r>
                      <a:r>
                        <a:rPr lang="en-US" sz="3000" b="1" baseline="0" dirty="0" err="1">
                          <a:solidFill>
                            <a:srgbClr val="0000CC"/>
                          </a:solidFill>
                          <a:latin typeface="Times New Roman" panose="02020603050405020304" pitchFamily="18" charset="0"/>
                          <a:cs typeface="Times New Roman" panose="02020603050405020304" pitchFamily="18" charset="0"/>
                        </a:rPr>
                        <a:t>ghép</a:t>
                      </a:r>
                      <a:endParaRPr lang="en-US" sz="30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000" b="1" dirty="0" err="1">
                          <a:solidFill>
                            <a:srgbClr val="006600"/>
                          </a:solidFill>
                          <a:latin typeface="Times New Roman" panose="02020603050405020304" pitchFamily="18" charset="0"/>
                          <a:cs typeface="Times New Roman" panose="02020603050405020304" pitchFamily="18" charset="0"/>
                        </a:rPr>
                        <a:t>Từ</a:t>
                      </a:r>
                      <a:r>
                        <a:rPr lang="en-US" sz="3000" b="1" baseline="0" dirty="0">
                          <a:solidFill>
                            <a:srgbClr val="006600"/>
                          </a:solidFill>
                          <a:latin typeface="Times New Roman" panose="02020603050405020304" pitchFamily="18" charset="0"/>
                          <a:cs typeface="Times New Roman" panose="02020603050405020304" pitchFamily="18" charset="0"/>
                        </a:rPr>
                        <a:t> </a:t>
                      </a:r>
                      <a:r>
                        <a:rPr lang="en-US" sz="3000" b="1" baseline="0" dirty="0" err="1">
                          <a:solidFill>
                            <a:srgbClr val="006600"/>
                          </a:solidFill>
                          <a:latin typeface="Times New Roman" panose="02020603050405020304" pitchFamily="18" charset="0"/>
                          <a:cs typeface="Times New Roman" panose="02020603050405020304" pitchFamily="18" charset="0"/>
                        </a:rPr>
                        <a:t>láy</a:t>
                      </a:r>
                      <a:endParaRPr lang="en-US" sz="3000" b="1" dirty="0">
                        <a:solidFill>
                          <a:srgbClr val="0066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428705">
                <a:tc>
                  <a:txBody>
                    <a:bodyPr/>
                    <a:lstStyle/>
                    <a:p>
                      <a:pPr algn="ctr"/>
                      <a:r>
                        <a:rPr lang="en-US" sz="3000" b="1" dirty="0">
                          <a:latin typeface="Times New Roman" panose="02020603050405020304" pitchFamily="18" charset="0"/>
                          <a:cs typeface="Times New Roman" panose="02020603050405020304" pitchFamily="18" charset="0"/>
                        </a:rPr>
                        <a:t>a. </a:t>
                      </a:r>
                      <a:r>
                        <a:rPr lang="en-US" sz="3000" b="1" dirty="0" err="1">
                          <a:latin typeface="Times New Roman" panose="02020603050405020304" pitchFamily="18" charset="0"/>
                          <a:cs typeface="Times New Roman" panose="02020603050405020304" pitchFamily="18" charset="0"/>
                        </a:rPr>
                        <a:t>Từ</a:t>
                      </a:r>
                      <a:r>
                        <a:rPr lang="en-US" sz="3000" b="1" baseline="0" dirty="0">
                          <a:latin typeface="Times New Roman" panose="02020603050405020304" pitchFamily="18" charset="0"/>
                          <a:cs typeface="Times New Roman" panose="02020603050405020304" pitchFamily="18" charset="0"/>
                        </a:rPr>
                        <a:t> </a:t>
                      </a:r>
                      <a:r>
                        <a:rPr lang="en-US" sz="3000" b="1" baseline="0" dirty="0" err="1">
                          <a:latin typeface="Times New Roman" panose="02020603050405020304" pitchFamily="18" charset="0"/>
                          <a:cs typeface="Times New Roman" panose="02020603050405020304" pitchFamily="18" charset="0"/>
                        </a:rPr>
                        <a:t>trong</a:t>
                      </a:r>
                      <a:r>
                        <a:rPr lang="en-US" sz="3000" b="1" baseline="0" dirty="0">
                          <a:latin typeface="Times New Roman" panose="02020603050405020304" pitchFamily="18" charset="0"/>
                          <a:cs typeface="Times New Roman" panose="02020603050405020304" pitchFamily="18" charset="0"/>
                        </a:rPr>
                        <a:t> </a:t>
                      </a:r>
                      <a:r>
                        <a:rPr lang="en-US" sz="3000" b="1" baseline="0" dirty="0" err="1">
                          <a:latin typeface="Times New Roman" panose="02020603050405020304" pitchFamily="18" charset="0"/>
                          <a:cs typeface="Times New Roman" panose="02020603050405020304" pitchFamily="18" charset="0"/>
                        </a:rPr>
                        <a:t>khổ</a:t>
                      </a:r>
                      <a:r>
                        <a:rPr lang="en-US" sz="3000" b="1" baseline="0" dirty="0">
                          <a:latin typeface="Times New Roman" panose="02020603050405020304" pitchFamily="18" charset="0"/>
                          <a:cs typeface="Times New Roman" panose="02020603050405020304" pitchFamily="18" charset="0"/>
                        </a:rPr>
                        <a:t> </a:t>
                      </a:r>
                      <a:r>
                        <a:rPr lang="en-US" sz="3000" b="1" baseline="0" dirty="0" err="1">
                          <a:latin typeface="Times New Roman" panose="02020603050405020304" pitchFamily="18" charset="0"/>
                          <a:cs typeface="Times New Roman" panose="02020603050405020304" pitchFamily="18" charset="0"/>
                        </a:rPr>
                        <a:t>thơ</a:t>
                      </a:r>
                      <a:endParaRPr lang="en-US" sz="3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428705">
                <a:tc>
                  <a:txBody>
                    <a:bodyPr/>
                    <a:lstStyle/>
                    <a:p>
                      <a:pPr algn="ctr"/>
                      <a:r>
                        <a:rPr lang="en-US" sz="3000" b="1" dirty="0">
                          <a:latin typeface="Times New Roman" panose="02020603050405020304" pitchFamily="18" charset="0"/>
                          <a:cs typeface="Times New Roman" panose="02020603050405020304" pitchFamily="18" charset="0"/>
                        </a:rPr>
                        <a:t>b. </a:t>
                      </a:r>
                      <a:r>
                        <a:rPr lang="en-US" sz="3000" b="1" dirty="0" err="1">
                          <a:latin typeface="Times New Roman" panose="02020603050405020304" pitchFamily="18" charset="0"/>
                          <a:cs typeface="Times New Roman" panose="02020603050405020304" pitchFamily="18" charset="0"/>
                        </a:rPr>
                        <a:t>Từ</a:t>
                      </a:r>
                      <a:r>
                        <a:rPr lang="en-US" sz="3000" b="1" baseline="0" dirty="0">
                          <a:latin typeface="Times New Roman" panose="02020603050405020304" pitchFamily="18" charset="0"/>
                          <a:cs typeface="Times New Roman" panose="02020603050405020304" pitchFamily="18" charset="0"/>
                        </a:rPr>
                        <a:t> </a:t>
                      </a:r>
                      <a:r>
                        <a:rPr lang="en-US" sz="3000" b="1" baseline="0" dirty="0" err="1">
                          <a:latin typeface="Times New Roman" panose="02020603050405020304" pitchFamily="18" charset="0"/>
                          <a:cs typeface="Times New Roman" panose="02020603050405020304" pitchFamily="18" charset="0"/>
                        </a:rPr>
                        <a:t>tìm</a:t>
                      </a:r>
                      <a:r>
                        <a:rPr lang="en-US" sz="3000" b="1" baseline="0" dirty="0">
                          <a:latin typeface="Times New Roman" panose="02020603050405020304" pitchFamily="18" charset="0"/>
                          <a:cs typeface="Times New Roman" panose="02020603050405020304" pitchFamily="18" charset="0"/>
                        </a:rPr>
                        <a:t> </a:t>
                      </a:r>
                      <a:r>
                        <a:rPr lang="en-US" sz="3000" b="1" baseline="0" dirty="0" err="1">
                          <a:latin typeface="Times New Roman" panose="02020603050405020304" pitchFamily="18" charset="0"/>
                          <a:cs typeface="Times New Roman" panose="02020603050405020304" pitchFamily="18" charset="0"/>
                        </a:rPr>
                        <a:t>thêm</a:t>
                      </a:r>
                      <a:endParaRPr lang="en-US" sz="3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bl>
          </a:graphicData>
        </a:graphic>
      </p:graphicFrame>
      <p:sp>
        <p:nvSpPr>
          <p:cNvPr id="4" name="TextBox 3"/>
          <p:cNvSpPr txBox="1"/>
          <p:nvPr/>
        </p:nvSpPr>
        <p:spPr>
          <a:xfrm>
            <a:off x="3346236" y="3238356"/>
            <a:ext cx="2894308" cy="2400657"/>
          </a:xfrm>
          <a:prstGeom prst="rect">
            <a:avLst/>
          </a:prstGeom>
          <a:noFill/>
        </p:spPr>
        <p:txBody>
          <a:bodyPr wrap="squar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hai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bước</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đi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trên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cát</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ánh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biển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xanh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bóng</a:t>
            </a:r>
            <a:r>
              <a:rPr lang="en-US" sz="3000" dirty="0">
                <a:solidFill>
                  <a:srgbClr val="800000"/>
                </a:solidFill>
                <a:latin typeface="Times New Roman" panose="02020603050405020304" pitchFamily="18" charset="0"/>
                <a:cs typeface="Times New Roman" panose="02020603050405020304" pitchFamily="18" charset="0"/>
              </a:rPr>
              <a:t>, cha, </a:t>
            </a:r>
            <a:r>
              <a:rPr lang="en-US" sz="3000" dirty="0" err="1">
                <a:solidFill>
                  <a:srgbClr val="800000"/>
                </a:solidFill>
                <a:latin typeface="Times New Roman" panose="02020603050405020304" pitchFamily="18" charset="0"/>
                <a:cs typeface="Times New Roman" panose="02020603050405020304" pitchFamily="18" charset="0"/>
              </a:rPr>
              <a:t>dài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bóng</a:t>
            </a:r>
            <a:r>
              <a:rPr lang="en-US" sz="3000" dirty="0">
                <a:solidFill>
                  <a:srgbClr val="800000"/>
                </a:solidFill>
                <a:latin typeface="Times New Roman" panose="02020603050405020304" pitchFamily="18" charset="0"/>
                <a:cs typeface="Times New Roman" panose="02020603050405020304" pitchFamily="18" charset="0"/>
              </a:rPr>
              <a:t>, con, </a:t>
            </a:r>
            <a:r>
              <a:rPr lang="en-US" sz="3000" dirty="0" err="1">
                <a:solidFill>
                  <a:srgbClr val="800000"/>
                </a:solidFill>
                <a:latin typeface="Times New Roman" panose="02020603050405020304" pitchFamily="18" charset="0"/>
                <a:cs typeface="Times New Roman" panose="02020603050405020304" pitchFamily="18" charset="0"/>
              </a:rPr>
              <a:t>tròn</a:t>
            </a:r>
            <a:endParaRPr lang="en-US" sz="3000" dirty="0">
              <a:solidFill>
                <a:srgbClr val="8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35344" y="3930852"/>
            <a:ext cx="2882520" cy="1015663"/>
          </a:xfrm>
          <a:prstGeom prst="rect">
            <a:avLst/>
          </a:prstGeom>
          <a:noFill/>
        </p:spPr>
        <p:txBody>
          <a:bodyPr wrap="none" rtlCol="0">
            <a:spAutoFit/>
          </a:bodyPr>
          <a:lstStyle/>
          <a:p>
            <a:pPr algn="ctr"/>
            <a:r>
              <a:rPr lang="en-US" sz="3000" dirty="0">
                <a:solidFill>
                  <a:srgbClr val="0000CC"/>
                </a:solidFill>
                <a:latin typeface="Times New Roman" panose="02020603050405020304" pitchFamily="18" charset="0"/>
                <a:cs typeface="Times New Roman" panose="02020603050405020304" pitchFamily="18" charset="0"/>
              </a:rPr>
              <a:t>cha con, </a:t>
            </a:r>
            <a:r>
              <a:rPr lang="en-US" sz="3000" dirty="0" err="1">
                <a:solidFill>
                  <a:srgbClr val="0000CC"/>
                </a:solidFill>
                <a:latin typeface="Times New Roman" panose="02020603050405020304" pitchFamily="18" charset="0"/>
                <a:cs typeface="Times New Roman" panose="02020603050405020304" pitchFamily="18" charset="0"/>
              </a:rPr>
              <a:t>mặt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trời</a:t>
            </a:r>
            <a:r>
              <a:rPr lang="en-US" sz="3000" dirty="0">
                <a:solidFill>
                  <a:srgbClr val="0000CC"/>
                </a:solidFill>
                <a:latin typeface="Times New Roman" panose="02020603050405020304" pitchFamily="18" charset="0"/>
                <a:cs typeface="Times New Roman" panose="02020603050405020304" pitchFamily="18" charset="0"/>
              </a:rPr>
              <a:t>,</a:t>
            </a:r>
            <a:endParaRPr lang="en-US" sz="3000" dirty="0">
              <a:solidFill>
                <a:srgbClr val="0000CC"/>
              </a:solidFill>
              <a:latin typeface="Times New Roman" panose="02020603050405020304" pitchFamily="18" charset="0"/>
              <a:cs typeface="Times New Roman" panose="02020603050405020304" pitchFamily="18" charset="0"/>
            </a:endParaRPr>
          </a:p>
          <a:p>
            <a:pPr algn="ctr"/>
            <a:r>
              <a:rPr lang="en-US" sz="3000" dirty="0" err="1">
                <a:solidFill>
                  <a:srgbClr val="0000CC"/>
                </a:solidFill>
                <a:latin typeface="Times New Roman" panose="02020603050405020304" pitchFamily="18" charset="0"/>
                <a:cs typeface="Times New Roman" panose="02020603050405020304" pitchFamily="18" charset="0"/>
              </a:rPr>
              <a:t>chắc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nịch</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340984" y="3930852"/>
            <a:ext cx="1885452" cy="1015663"/>
          </a:xfrm>
          <a:prstGeom prst="rect">
            <a:avLst/>
          </a:prstGeom>
          <a:noFill/>
        </p:spPr>
        <p:txBody>
          <a:bodyPr wrap="none" rtlCol="0">
            <a:spAutoFit/>
          </a:bodyPr>
          <a:lstStyle/>
          <a:p>
            <a:pPr algn="ctr"/>
            <a:r>
              <a:rPr lang="en-US" sz="3000" dirty="0" err="1">
                <a:solidFill>
                  <a:srgbClr val="006600"/>
                </a:solidFill>
                <a:latin typeface="Times New Roman" panose="02020603050405020304" pitchFamily="18" charset="0"/>
                <a:cs typeface="Times New Roman" panose="02020603050405020304" pitchFamily="18" charset="0"/>
              </a:rPr>
              <a:t>rực</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rỡ</a:t>
            </a:r>
            <a:r>
              <a:rPr lang="en-US" sz="3000" dirty="0">
                <a:solidFill>
                  <a:srgbClr val="006600"/>
                </a:solidFill>
                <a:latin typeface="Times New Roman" panose="02020603050405020304" pitchFamily="18" charset="0"/>
                <a:cs typeface="Times New Roman" panose="02020603050405020304" pitchFamily="18" charset="0"/>
              </a:rPr>
              <a:t>, </a:t>
            </a:r>
            <a:endParaRPr lang="en-US" sz="3000" dirty="0">
              <a:solidFill>
                <a:srgbClr val="006600"/>
              </a:solidFill>
              <a:latin typeface="Times New Roman" panose="02020603050405020304" pitchFamily="18" charset="0"/>
              <a:cs typeface="Times New Roman" panose="02020603050405020304" pitchFamily="18" charset="0"/>
            </a:endParaRPr>
          </a:p>
          <a:p>
            <a:pPr algn="ctr"/>
            <a:r>
              <a:rPr lang="en-US" sz="3000" dirty="0" err="1">
                <a:solidFill>
                  <a:srgbClr val="006600"/>
                </a:solidFill>
                <a:latin typeface="Times New Roman" panose="02020603050405020304" pitchFamily="18" charset="0"/>
                <a:cs typeface="Times New Roman" panose="02020603050405020304" pitchFamily="18" charset="0"/>
              </a:rPr>
              <a:t>lênh</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khênh</a:t>
            </a:r>
            <a:endParaRPr lang="en-US" sz="3000" dirty="0">
              <a:solidFill>
                <a:srgbClr val="0066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42076" y="5639011"/>
            <a:ext cx="2894308" cy="1015663"/>
          </a:xfrm>
          <a:prstGeom prst="rect">
            <a:avLst/>
          </a:prstGeom>
          <a:noFill/>
        </p:spPr>
        <p:txBody>
          <a:bodyPr wrap="squar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nhà</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bàn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ghế</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vở</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bút</a:t>
            </a:r>
            <a:r>
              <a:rPr lang="en-US" sz="3000" dirty="0">
                <a:solidFill>
                  <a:srgbClr val="800000"/>
                </a:solidFill>
                <a:latin typeface="Times New Roman" panose="02020603050405020304" pitchFamily="18" charset="0"/>
                <a:cs typeface="Times New Roman" panose="02020603050405020304" pitchFamily="18" charset="0"/>
              </a:rPr>
              <a:t>, …</a:t>
            </a:r>
            <a:endParaRPr lang="en-US" sz="3000" dirty="0">
              <a:solidFill>
                <a:srgbClr val="8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170001" y="5657990"/>
            <a:ext cx="2613216" cy="1015663"/>
          </a:xfrm>
          <a:prstGeom prst="rect">
            <a:avLst/>
          </a:prstGeom>
          <a:noFill/>
        </p:spPr>
        <p:txBody>
          <a:bodyPr wrap="none" rtlCol="0">
            <a:spAutoFit/>
          </a:bodyPr>
          <a:lstStyle/>
          <a:p>
            <a:pPr algn="ctr"/>
            <a:r>
              <a:rPr lang="en-US" sz="3000" dirty="0" err="1">
                <a:solidFill>
                  <a:srgbClr val="0000CC"/>
                </a:solidFill>
                <a:latin typeface="Times New Roman" panose="02020603050405020304" pitchFamily="18" charset="0"/>
                <a:cs typeface="Times New Roman" panose="02020603050405020304" pitchFamily="18" charset="0"/>
              </a:rPr>
              <a:t>ba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mẹ</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quần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áo</a:t>
            </a:r>
            <a:r>
              <a:rPr lang="en-US" sz="3000" dirty="0">
                <a:solidFill>
                  <a:srgbClr val="0000CC"/>
                </a:solidFill>
                <a:latin typeface="Times New Roman" panose="02020603050405020304" pitchFamily="18" charset="0"/>
                <a:cs typeface="Times New Roman" panose="02020603050405020304" pitchFamily="18" charset="0"/>
              </a:rPr>
              <a:t>,</a:t>
            </a:r>
            <a:endParaRPr lang="en-US" sz="3000" dirty="0">
              <a:solidFill>
                <a:srgbClr val="0000CC"/>
              </a:solidFill>
              <a:latin typeface="Times New Roman" panose="02020603050405020304" pitchFamily="18" charset="0"/>
              <a:cs typeface="Times New Roman" panose="02020603050405020304" pitchFamily="18" charset="0"/>
            </a:endParaRPr>
          </a:p>
          <a:p>
            <a:pPr algn="ctr"/>
            <a:r>
              <a:rPr lang="en-US" sz="3000" dirty="0" err="1">
                <a:solidFill>
                  <a:srgbClr val="0000CC"/>
                </a:solidFill>
                <a:latin typeface="Times New Roman" panose="02020603050405020304" pitchFamily="18" charset="0"/>
                <a:cs typeface="Times New Roman" panose="02020603050405020304" pitchFamily="18" charset="0"/>
              </a:rPr>
              <a:t>công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nhân</a:t>
            </a:r>
            <a:r>
              <a:rPr lang="en-US" sz="3000" dirty="0">
                <a:solidFill>
                  <a:srgbClr val="0000CC"/>
                </a:solidFill>
                <a:latin typeface="Times New Roman" panose="02020603050405020304" pitchFamily="18" charset="0"/>
                <a:cs typeface="Times New Roman" panose="02020603050405020304" pitchFamily="18" charset="0"/>
              </a:rPr>
              <a:t>, …</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818442" y="5657990"/>
            <a:ext cx="2871300" cy="1015663"/>
          </a:xfrm>
          <a:prstGeom prst="rect">
            <a:avLst/>
          </a:prstGeom>
          <a:noFill/>
        </p:spPr>
        <p:txBody>
          <a:bodyPr wrap="none" rtlCol="0">
            <a:spAutoFit/>
          </a:bodyPr>
          <a:lstStyle/>
          <a:p>
            <a:pPr algn="ctr"/>
            <a:r>
              <a:rPr lang="en-US" sz="3000" dirty="0" err="1">
                <a:solidFill>
                  <a:srgbClr val="006600"/>
                </a:solidFill>
                <a:latin typeface="Times New Roman" panose="02020603050405020304" pitchFamily="18" charset="0"/>
                <a:cs typeface="Times New Roman" panose="02020603050405020304" pitchFamily="18" charset="0"/>
              </a:rPr>
              <a:t>chăm</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chỉ</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cần</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cù</a:t>
            </a:r>
            <a:r>
              <a:rPr lang="en-US" sz="3000" dirty="0">
                <a:solidFill>
                  <a:srgbClr val="006600"/>
                </a:solidFill>
                <a:latin typeface="Times New Roman" panose="02020603050405020304" pitchFamily="18" charset="0"/>
                <a:cs typeface="Times New Roman" panose="02020603050405020304" pitchFamily="18" charset="0"/>
              </a:rPr>
              <a:t>,</a:t>
            </a:r>
            <a:endParaRPr lang="en-US" sz="3000" dirty="0">
              <a:solidFill>
                <a:srgbClr val="006600"/>
              </a:solidFill>
              <a:latin typeface="Times New Roman" panose="02020603050405020304" pitchFamily="18" charset="0"/>
              <a:cs typeface="Times New Roman" panose="02020603050405020304" pitchFamily="18" charset="0"/>
            </a:endParaRPr>
          </a:p>
          <a:p>
            <a:pPr algn="ctr"/>
            <a:r>
              <a:rPr lang="en-US" sz="3000" dirty="0">
                <a:solidFill>
                  <a:srgbClr val="006600"/>
                </a:solidFill>
                <a:latin typeface="Times New Roman" panose="02020603050405020304" pitchFamily="18" charset="0"/>
                <a:cs typeface="Times New Roman" panose="02020603050405020304" pitchFamily="18" charset="0"/>
              </a:rPr>
              <a:t>lung </a:t>
            </a:r>
            <a:r>
              <a:rPr lang="en-US" sz="3000" dirty="0" err="1">
                <a:solidFill>
                  <a:srgbClr val="006600"/>
                </a:solidFill>
                <a:latin typeface="Times New Roman" panose="02020603050405020304" pitchFamily="18" charset="0"/>
                <a:cs typeface="Times New Roman" panose="02020603050405020304" pitchFamily="18" charset="0"/>
              </a:rPr>
              <a:t>linh</a:t>
            </a:r>
            <a:r>
              <a:rPr lang="en-US" sz="3000" dirty="0">
                <a:solidFill>
                  <a:srgbClr val="006600"/>
                </a:solidFill>
                <a:latin typeface="Times New Roman" panose="02020603050405020304" pitchFamily="18" charset="0"/>
                <a:cs typeface="Times New Roman" panose="02020603050405020304" pitchFamily="18" charset="0"/>
              </a:rPr>
              <a:t>, …</a:t>
            </a:r>
            <a:endParaRPr lang="en-US" sz="3000" dirty="0">
              <a:solidFill>
                <a:srgbClr val="006600"/>
              </a:solidFill>
              <a:latin typeface="Times New Roman" panose="02020603050405020304" pitchFamily="18" charset="0"/>
              <a:cs typeface="Times New Roman" panose="02020603050405020304" pitchFamily="18" charset="0"/>
            </a:endParaRPr>
          </a:p>
        </p:txBody>
      </p:sp>
      <p:pic>
        <p:nvPicPr>
          <p:cNvPr id="13"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3884" y="7602268"/>
            <a:ext cx="2866306" cy="2407697"/>
          </a:xfrm>
          <a:prstGeom prst="rect">
            <a:avLst/>
          </a:prstGeom>
        </p:spPr>
      </p:pic>
    </p:spTree>
    <p:custDataLst>
      <p:tags r:id="rId3"/>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4.16667E-7 2.22222E-6 L -0.01263 -1.08403 " pathEditMode="relative" rAng="0" ptsTypes="AA">
                                      <p:cBhvr>
                                        <p:cTn id="14" dur="2000" fill="hold"/>
                                        <p:tgtEl>
                                          <p:spTgt spid="13"/>
                                        </p:tgtEl>
                                        <p:attrNameLst>
                                          <p:attrName>ppt_x</p:attrName>
                                          <p:attrName>ppt_y</p:attrName>
                                        </p:attrNameLst>
                                      </p:cBhvr>
                                      <p:rCtr x="-638" y="-54213"/>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4" grpId="0"/>
      <p:bldP spid="7" grpId="0"/>
      <p:bldP spid="8"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p:cNvSpPr/>
          <p:nvPr/>
        </p:nvSpPr>
        <p:spPr>
          <a:xfrm>
            <a:off x="614020" y="95070"/>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71101" y="2070711"/>
            <a:ext cx="3530991" cy="4937760"/>
          </a:xfrm>
          <a:prstGeom prst="rect">
            <a:avLst/>
          </a:prstGeom>
        </p:spPr>
      </p:pic>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272805" y="2373004"/>
            <a:ext cx="3530991" cy="4937760"/>
          </a:xfrm>
          <a:prstGeom prst="rect">
            <a:avLst/>
          </a:prstGeom>
        </p:spPr>
      </p:pic>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92690" y="2373004"/>
            <a:ext cx="3530991" cy="4937760"/>
          </a:xfrm>
          <a:prstGeom prst="rect">
            <a:avLst/>
          </a:prstGeom>
        </p:spPr>
      </p:pic>
      <p:sp>
        <p:nvSpPr>
          <p:cNvPr id="17" name="TextBox 16"/>
          <p:cNvSpPr txBox="1"/>
          <p:nvPr/>
        </p:nvSpPr>
        <p:spPr>
          <a:xfrm>
            <a:off x="744238" y="1408991"/>
            <a:ext cx="5616542" cy="922020"/>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Cấu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tạo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của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từ</a:t>
            </a:r>
            <a:endParaRPr lang="en-US" sz="5400" dirty="0" err="1">
              <a:solidFill>
                <a:srgbClr val="FF0000"/>
              </a:solidFill>
              <a:latin typeface="Times New Roman" panose="02020603050405020304" pitchFamily="18" charset="0"/>
              <a:cs typeface="Times New Roman" panose="02020603050405020304" pitchFamily="18" charset="0"/>
            </a:endParaRPr>
          </a:p>
        </p:txBody>
      </p:sp>
      <p:cxnSp>
        <p:nvCxnSpPr>
          <p:cNvPr id="18" name="Curved Connector 17"/>
          <p:cNvCxnSpPr/>
          <p:nvPr/>
        </p:nvCxnSpPr>
        <p:spPr>
          <a:xfrm flipV="1">
            <a:off x="4765440" y="1293244"/>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770116" y="1921480"/>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30278" y="2515533"/>
            <a:ext cx="1611339" cy="553998"/>
          </a:xfrm>
          <a:prstGeom prst="rect">
            <a:avLst/>
          </a:prstGeom>
          <a:noFill/>
        </p:spPr>
        <p:txBody>
          <a:bodyPr wrap="none" rtlCol="0">
            <a:spAutoFit/>
          </a:bodyPr>
          <a:lstStyle/>
          <a:p>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phức</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6130278" y="911497"/>
            <a:ext cx="1425390" cy="55399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đơn</a:t>
            </a:r>
            <a:endParaRPr lang="en-US" sz="30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433496" y="911497"/>
            <a:ext cx="338746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cxnSp>
        <p:nvCxnSpPr>
          <p:cNvPr id="33" name="Curved Connector 32"/>
          <p:cNvCxnSpPr/>
          <p:nvPr/>
        </p:nvCxnSpPr>
        <p:spPr>
          <a:xfrm flipV="1">
            <a:off x="7862947" y="2281922"/>
            <a:ext cx="1323212" cy="6065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7889792" y="2888521"/>
            <a:ext cx="1384919" cy="9137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186159" y="1916822"/>
            <a:ext cx="1600118" cy="553998"/>
          </a:xfrm>
          <a:prstGeom prst="rect">
            <a:avLst/>
          </a:prstGeom>
          <a:noFill/>
        </p:spPr>
        <p:txBody>
          <a:bodyPr wrap="none" rtlCol="0">
            <a:spAutoFit/>
          </a:bodyPr>
          <a:lstStyle/>
          <a:p>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ghép</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232579" y="3435128"/>
            <a:ext cx="1346844" cy="553998"/>
          </a:xfrm>
          <a:prstGeom prst="rect">
            <a:avLst/>
          </a:prstGeom>
          <a:noFill/>
        </p:spPr>
        <p:txBody>
          <a:bodyPr wrap="none" rtlCol="0">
            <a:spAutoFit/>
          </a:bodyPr>
          <a:lstStyle/>
          <a:p>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láy</a:t>
            </a:r>
            <a:endParaRPr lang="en-US" sz="3000" b="1" dirty="0">
              <a:solidFill>
                <a:srgbClr val="0000CC"/>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647872" y="2968004"/>
            <a:ext cx="2685448"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8751761" y="2389644"/>
            <a:ext cx="3100529" cy="892552"/>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8751760" y="3886289"/>
            <a:ext cx="3291286" cy="1692771"/>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phối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pic>
        <p:nvPicPr>
          <p:cNvPr id="21"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21408">
            <a:off x="10633187" y="5223227"/>
            <a:ext cx="1472516" cy="1408093"/>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par>
                          <p:cTn id="43" fill="hold">
                            <p:stCondLst>
                              <p:cond delay="2000"/>
                            </p:stCondLst>
                            <p:childTnLst>
                              <p:par>
                                <p:cTn id="44" presetID="16" presetClass="entr" presetSubtype="21"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ircle(in)">
                                      <p:cBhvr>
                                        <p:cTn id="51" dur="2000"/>
                                        <p:tgtEl>
                                          <p:spTgt spid="3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circle(in)">
                                      <p:cBhvr>
                                        <p:cTn id="63" dur="2000"/>
                                        <p:tgtEl>
                                          <p:spTgt spid="34"/>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circle(in)">
                                      <p:cBhvr>
                                        <p:cTn id="66" dur="2000"/>
                                        <p:tgtEl>
                                          <p:spTgt spid="36"/>
                                        </p:tgtEl>
                                      </p:cBhvr>
                                    </p:animEffect>
                                  </p:childTnLst>
                                </p:cTn>
                              </p:par>
                            </p:childTnLst>
                          </p:cTn>
                        </p:par>
                        <p:par>
                          <p:cTn id="67" fill="hold">
                            <p:stCondLst>
                              <p:cond delay="2000"/>
                            </p:stCondLst>
                            <p:childTnLst>
                              <p:par>
                                <p:cTn id="68" presetID="14" presetClass="entr" presetSubtype="1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randombar(horizontal)">
                                      <p:cBhvr>
                                        <p:cTn id="70" dur="500"/>
                                        <p:tgtEl>
                                          <p:spTgt spid="39"/>
                                        </p:tgtEl>
                                      </p:cBhvr>
                                    </p:animEffect>
                                  </p:childTnLst>
                                </p:cTn>
                              </p:par>
                              <p:par>
                                <p:cTn id="71" presetID="14" presetClass="entr" presetSubtype="10" fill="hold" nodeType="withEffect">
                                  <p:stCondLst>
                                    <p:cond delay="1000"/>
                                  </p:stCondLst>
                                  <p:childTnLst>
                                    <p:set>
                                      <p:cBhvr>
                                        <p:cTn id="72" dur="1" fill="hold">
                                          <p:stCondLst>
                                            <p:cond delay="0"/>
                                          </p:stCondLst>
                                        </p:cTn>
                                        <p:tgtEl>
                                          <p:spTgt spid="21"/>
                                        </p:tgtEl>
                                        <p:attrNameLst>
                                          <p:attrName>style.visibility</p:attrName>
                                        </p:attrNameLst>
                                      </p:cBhvr>
                                      <p:to>
                                        <p:strVal val="visible"/>
                                      </p:to>
                                    </p:set>
                                    <p:animEffect transition="in" filter="randombar(horizontal)">
                                      <p:cBhvr>
                                        <p:cTn id="73" dur="1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5" grpId="0"/>
      <p:bldP spid="26" grpId="0"/>
      <p:bldP spid="32" grpId="0"/>
      <p:bldP spid="35" grpId="0"/>
      <p:bldP spid="36" grpId="0"/>
      <p:bldP spid="37"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800160" y="2890085"/>
            <a:ext cx="3421710" cy="3967915"/>
          </a:xfrm>
          <a:prstGeom prst="rect">
            <a:avLst/>
          </a:prstGeom>
        </p:spPr>
      </p:pic>
      <p:pic>
        <p:nvPicPr>
          <p:cNvPr id="7" name="图片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32352">
            <a:off x="10027909" y="-52962"/>
            <a:ext cx="5133975" cy="2314575"/>
          </a:xfrm>
          <a:prstGeom prst="rect">
            <a:avLst/>
          </a:prstGeom>
        </p:spPr>
      </p:pic>
      <p:sp>
        <p:nvSpPr>
          <p:cNvPr id="2" name="TextBox 1"/>
          <p:cNvSpPr txBox="1"/>
          <p:nvPr/>
        </p:nvSpPr>
        <p:spPr>
          <a:xfrm>
            <a:off x="914750" y="634393"/>
            <a:ext cx="10727552" cy="4401205"/>
          </a:xfrm>
          <a:prstGeom prst="rect">
            <a:avLst/>
          </a:prstGeom>
          <a:noFill/>
        </p:spPr>
        <p:txBody>
          <a:bodyPr wrap="none" rtlCol="0">
            <a:spAutoFit/>
          </a:bodyPr>
          <a:lstStyle/>
          <a:p>
            <a:r>
              <a:rPr lang="en-US" sz="3500" b="1" u="sng" dirty="0" err="1">
                <a:solidFill>
                  <a:srgbClr val="FF0000"/>
                </a:solidFill>
                <a:latin typeface="Times New Roman" panose="02020603050405020304" pitchFamily="18" charset="0"/>
                <a:cs typeface="Times New Roman" panose="02020603050405020304" pitchFamily="18" charset="0"/>
              </a:rPr>
              <a:t>Bài</a:t>
            </a:r>
            <a:r>
              <a:rPr lang="en-US" sz="3500" b="1" u="sng" dirty="0">
                <a:solidFill>
                  <a:srgbClr val="FF0000"/>
                </a:solidFill>
                <a:latin typeface="Times New Roman" panose="02020603050405020304" pitchFamily="18" charset="0"/>
                <a:cs typeface="Times New Roman" panose="02020603050405020304" pitchFamily="18" charset="0"/>
              </a:rPr>
              <a:t> 2</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Các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mỗi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nhóm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dưới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đây</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có</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quan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hệ</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endParaRPr lang="en-US" sz="3500" b="1" dirty="0">
              <a:solidFill>
                <a:srgbClr val="FF0000"/>
              </a:solidFill>
              <a:latin typeface="Times New Roman" panose="02020603050405020304" pitchFamily="18" charset="0"/>
              <a:cs typeface="Times New Roman" panose="02020603050405020304" pitchFamily="18" charset="0"/>
            </a:endParaRPr>
          </a:p>
          <a:p>
            <a:r>
              <a:rPr lang="en-US" sz="3500" b="1" dirty="0" err="1">
                <a:solidFill>
                  <a:srgbClr val="FF0000"/>
                </a:solidFill>
                <a:latin typeface="Times New Roman" panose="02020603050405020304" pitchFamily="18" charset="0"/>
                <a:cs typeface="Times New Roman" panose="02020603050405020304" pitchFamily="18" charset="0"/>
              </a:rPr>
              <a:t>nhau</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như</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thế</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nào</a:t>
            </a:r>
            <a:r>
              <a:rPr lang="en-US" sz="3500" b="1" dirty="0">
                <a:solidFill>
                  <a:srgbClr val="FF0000"/>
                </a:solidFill>
                <a:latin typeface="Times New Roman" panose="02020603050405020304" pitchFamily="18" charset="0"/>
                <a:cs typeface="Times New Roman" panose="02020603050405020304" pitchFamily="18" charset="0"/>
              </a:rPr>
              <a:t>?</a:t>
            </a:r>
            <a:endParaRPr lang="en-US" sz="3500" b="1" dirty="0">
              <a:solidFill>
                <a:srgbClr val="FF0000"/>
              </a:solidFill>
              <a:latin typeface="Times New Roman" panose="02020603050405020304" pitchFamily="18" charset="0"/>
              <a:cs typeface="Times New Roman" panose="02020603050405020304" pitchFamily="18" charset="0"/>
            </a:endParaRP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đồng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nghĩa</a:t>
            </a:r>
            <a:r>
              <a:rPr lang="en-US" sz="3500" dirty="0">
                <a:solidFill>
                  <a:srgbClr val="0000CC"/>
                </a:solidFill>
                <a:latin typeface="Times New Roman" panose="02020603050405020304" pitchFamily="18" charset="0"/>
                <a:cs typeface="Times New Roman" panose="02020603050405020304" pitchFamily="18" charset="0"/>
              </a:rPr>
              <a:t>.</a:t>
            </a:r>
            <a:endParaRPr lang="en-US" sz="3500" dirty="0">
              <a:solidFill>
                <a:srgbClr val="0000CC"/>
              </a:solidFill>
              <a:latin typeface="Times New Roman" panose="02020603050405020304" pitchFamily="18" charset="0"/>
              <a:cs typeface="Times New Roman" panose="02020603050405020304" pitchFamily="18" charset="0"/>
            </a:endParaRP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đồng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âm</a:t>
            </a:r>
            <a:r>
              <a:rPr lang="en-US" sz="3500" dirty="0">
                <a:solidFill>
                  <a:srgbClr val="0000CC"/>
                </a:solidFill>
                <a:latin typeface="Times New Roman" panose="02020603050405020304" pitchFamily="18" charset="0"/>
                <a:cs typeface="Times New Roman" panose="02020603050405020304" pitchFamily="18" charset="0"/>
              </a:rPr>
              <a:t>.</a:t>
            </a:r>
            <a:endParaRPr lang="en-US" sz="3500" dirty="0">
              <a:solidFill>
                <a:srgbClr val="0000CC"/>
              </a:solidFill>
              <a:latin typeface="Times New Roman" panose="02020603050405020304" pitchFamily="18" charset="0"/>
              <a:cs typeface="Times New Roman" panose="02020603050405020304" pitchFamily="18" charset="0"/>
            </a:endParaRP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nhiều</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nghĩa</a:t>
            </a:r>
            <a:r>
              <a:rPr lang="en-US" sz="3500" dirty="0">
                <a:solidFill>
                  <a:srgbClr val="0000CC"/>
                </a:solidFill>
                <a:latin typeface="Times New Roman" panose="02020603050405020304" pitchFamily="18" charset="0"/>
                <a:cs typeface="Times New Roman" panose="02020603050405020304" pitchFamily="18" charset="0"/>
              </a:rPr>
              <a:t>.</a:t>
            </a:r>
            <a:endParaRPr lang="en-US" sz="3500" dirty="0">
              <a:solidFill>
                <a:srgbClr val="0000CC"/>
              </a:solidFill>
              <a:latin typeface="Times New Roman" panose="02020603050405020304" pitchFamily="18" charset="0"/>
              <a:cs typeface="Times New Roman" panose="02020603050405020304" pitchFamily="18" charset="0"/>
            </a:endParaRPr>
          </a:p>
          <a:p>
            <a:pPr marL="514350" indent="-514350">
              <a:buAutoNum type="alphaLcPeriod"/>
            </a:pP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cờ</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giặc</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trống</a:t>
            </a:r>
            <a:r>
              <a:rPr 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514350" indent="-514350">
              <a:buAutoNum type="alphaLcPeriod"/>
            </a:pP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veo</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vắt</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xanh</a:t>
            </a:r>
            <a:r>
              <a:rPr 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514350" indent="-514350">
              <a:buAutoNum type="alphaLcPeriod"/>
            </a:pPr>
            <a:r>
              <a:rPr lang="en-US" sz="3500" dirty="0" err="1">
                <a:latin typeface="Times New Roman" panose="02020603050405020304" pitchFamily="18" charset="0"/>
                <a:cs typeface="Times New Roman" panose="02020603050405020304" pitchFamily="18" charset="0"/>
              </a:rPr>
              <a:t>thi</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xôi</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cành</a:t>
            </a:r>
            <a:r>
              <a:rPr 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37211">
            <a:off x="108527" y="5410617"/>
            <a:ext cx="1975961" cy="1323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Group 2"/>
          <p:cNvGrpSpPr/>
          <p:nvPr/>
        </p:nvGrpSpPr>
        <p:grpSpPr>
          <a:xfrm>
            <a:off x="907517" y="474872"/>
            <a:ext cx="2789292" cy="5327409"/>
            <a:chOff x="0" y="0"/>
            <a:chExt cx="1476309" cy="4392612"/>
          </a:xfrm>
          <a:solidFill>
            <a:schemeClr val="tx2">
              <a:lumMod val="40000"/>
              <a:lumOff val="60000"/>
            </a:schemeClr>
          </a:solidFill>
        </p:grpSpPr>
        <p:sp>
          <p:nvSpPr>
            <p:cNvPr id="10" name="Freeform 3"/>
            <p:cNvSpPr/>
            <p:nvPr/>
          </p:nvSpPr>
          <p:spPr>
            <a:xfrm>
              <a:off x="0" y="0"/>
              <a:ext cx="1476309" cy="4392612"/>
            </a:xfrm>
            <a:custGeom>
              <a:avLst/>
              <a:gdLst/>
              <a:ahLst/>
              <a:cxnLst/>
              <a:rect l="l" t="t" r="r" b="b"/>
              <a:pathLst>
                <a:path w="1476309" h="4392612">
                  <a:moveTo>
                    <a:pt x="1351849" y="4392612"/>
                  </a:moveTo>
                  <a:lnTo>
                    <a:pt x="124460" y="4392612"/>
                  </a:lnTo>
                  <a:cubicBezTo>
                    <a:pt x="55880" y="4392612"/>
                    <a:pt x="0" y="4336732"/>
                    <a:pt x="0" y="4268152"/>
                  </a:cubicBezTo>
                  <a:lnTo>
                    <a:pt x="0" y="124460"/>
                  </a:lnTo>
                  <a:cubicBezTo>
                    <a:pt x="0" y="55880"/>
                    <a:pt x="55880" y="0"/>
                    <a:pt x="124460" y="0"/>
                  </a:cubicBezTo>
                  <a:lnTo>
                    <a:pt x="1351849" y="0"/>
                  </a:lnTo>
                  <a:cubicBezTo>
                    <a:pt x="1420429" y="0"/>
                    <a:pt x="1476309" y="55880"/>
                    <a:pt x="1476309" y="124460"/>
                  </a:cubicBezTo>
                  <a:lnTo>
                    <a:pt x="1476309" y="4268153"/>
                  </a:lnTo>
                  <a:cubicBezTo>
                    <a:pt x="1476309" y="4336733"/>
                    <a:pt x="1420429" y="4392612"/>
                    <a:pt x="1351849" y="4392612"/>
                  </a:cubicBezTo>
                  <a:close/>
                </a:path>
              </a:pathLst>
            </a:custGeom>
            <a:grpFill/>
          </p:spPr>
        </p:sp>
      </p:grpSp>
      <p:sp>
        <p:nvSpPr>
          <p:cNvPr id="11" name="Text Box 6"/>
          <p:cNvSpPr txBox="1">
            <a:spLocks noChangeArrowheads="1"/>
          </p:cNvSpPr>
          <p:nvPr/>
        </p:nvSpPr>
        <p:spPr bwMode="auto">
          <a:xfrm>
            <a:off x="4905686" y="477615"/>
            <a:ext cx="6838566" cy="1477328"/>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a:solidFill>
                  <a:srgbClr val="FF0000"/>
                </a:solidFill>
                <a:latin typeface="Times New Roman" panose="02020603050405020304" pitchFamily="18" charset="0"/>
                <a:cs typeface="Times New Roman" panose="02020603050405020304" pitchFamily="18" charset="0"/>
              </a:rPr>
              <a:t>1 </a:t>
            </a:r>
            <a:r>
              <a:rPr lang="en-US" altLang="x-none" sz="3000" b="1" dirty="0" err="1">
                <a:solidFill>
                  <a:srgbClr val="FF0000"/>
                </a:solidFill>
                <a:latin typeface="Times New Roman" panose="02020603050405020304" pitchFamily="18" charset="0"/>
                <a:cs typeface="Times New Roman" panose="02020603050405020304" pitchFamily="18" charset="0"/>
              </a:rPr>
              <a:t>nghĩa</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gốc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một</a:t>
            </a:r>
            <a:r>
              <a:rPr lang="en-US" altLang="x-none" sz="3000" b="1" dirty="0">
                <a:solidFill>
                  <a:srgbClr val="FF0000"/>
                </a:solidFill>
                <a:latin typeface="Times New Roman" panose="02020603050405020304" pitchFamily="18" charset="0"/>
                <a:cs typeface="Times New Roman" panose="02020603050405020304" pitchFamily="18" charset="0"/>
              </a:rPr>
              <a:t> hay </a:t>
            </a:r>
            <a:r>
              <a:rPr lang="en-US" altLang="x-none" sz="3000" b="1" dirty="0" err="1">
                <a:solidFill>
                  <a:srgbClr val="FF0000"/>
                </a:solidFill>
                <a:latin typeface="Times New Roman" panose="02020603050405020304" pitchFamily="18" charset="0"/>
                <a:cs typeface="Times New Roman" panose="02020603050405020304" pitchFamily="18" charset="0"/>
              </a:rPr>
              <a:t>một</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số</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nghĩa</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chuyển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chúng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bao</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giờ</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cũng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mối</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liên</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hệ</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với</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13" name="Text Box 7"/>
          <p:cNvSpPr txBox="1">
            <a:spLocks noChangeArrowheads="1"/>
          </p:cNvSpPr>
          <p:nvPr/>
        </p:nvSpPr>
        <p:spPr bwMode="auto">
          <a:xfrm>
            <a:off x="4951469" y="2619018"/>
            <a:ext cx="6848077" cy="1015663"/>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những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giống</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nhau</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về</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âm</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nhưng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khác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hẳn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về</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nghĩa</a:t>
            </a:r>
            <a:r>
              <a:rPr lang="en-US" altLang="x-none" sz="3000" b="1" dirty="0">
                <a:solidFill>
                  <a:srgbClr val="FF0000"/>
                </a:solidFill>
                <a:latin typeface="Times New Roman" panose="02020603050405020304" pitchFamily="18" charset="0"/>
                <a:cs typeface="Times New Roman" panose="02020603050405020304" pitchFamily="18" charset="0"/>
              </a:rPr>
              <a:t>.</a:t>
            </a:r>
            <a:endParaRPr lang="en-US" altLang="x-none" sz="3000" b="1" dirty="0">
              <a:solidFill>
                <a:srgbClr val="FF0000"/>
              </a:solidFill>
              <a:latin typeface="Times New Roman" panose="02020603050405020304" pitchFamily="18" charset="0"/>
              <a:cs typeface="Times New Roman" panose="02020603050405020304" pitchFamily="18" charset="0"/>
            </a:endParaRPr>
          </a:p>
        </p:txBody>
      </p:sp>
      <p:sp>
        <p:nvSpPr>
          <p:cNvPr id="14" name="Text Box 8"/>
          <p:cNvSpPr txBox="1">
            <a:spLocks noChangeArrowheads="1"/>
          </p:cNvSpPr>
          <p:nvPr/>
        </p:nvSpPr>
        <p:spPr bwMode="auto">
          <a:xfrm>
            <a:off x="4880724" y="4323162"/>
            <a:ext cx="6838566" cy="1015663"/>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những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nghĩa</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hoặc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gần</a:t>
            </a:r>
            <a:r>
              <a:rPr lang="en-US" altLang="x-none" sz="3000" b="1" dirty="0">
                <a:solidFill>
                  <a:srgbClr val="FF0000"/>
                </a:solidFill>
                <a:latin typeface="Times New Roman" panose="02020603050405020304" pitchFamily="18" charset="0"/>
                <a:cs typeface="Times New Roman" panose="02020603050405020304" pitchFamily="18" charset="0"/>
              </a:rPr>
              <a:t> </a:t>
            </a:r>
            <a:r>
              <a:rPr lang="en-US" altLang="x-none" sz="3000" b="1" dirty="0" err="1">
                <a:solidFill>
                  <a:srgbClr val="FF000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200149" y="862993"/>
            <a:ext cx="2188420" cy="553998"/>
          </a:xfrm>
          <a:prstGeom prst="rect">
            <a:avLst/>
          </a:prstGeom>
          <a:noFill/>
        </p:spPr>
        <p:txBody>
          <a:bodyPr wrap="non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Từ</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đồng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âm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74017" y="2652268"/>
            <a:ext cx="2593980" cy="55399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endParaRPr lang="en-US" sz="3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29061" y="4441544"/>
            <a:ext cx="2701381" cy="553998"/>
          </a:xfrm>
          <a:prstGeom prst="rect">
            <a:avLst/>
          </a:prstGeom>
          <a:noFill/>
        </p:spPr>
        <p:txBody>
          <a:bodyPr wrap="none" rtlCol="0">
            <a:spAutoFit/>
          </a:bodyPr>
          <a:lstStyle/>
          <a:p>
            <a:r>
              <a:rPr lang="en-US" sz="3000" b="1" dirty="0" err="1">
                <a:solidFill>
                  <a:schemeClr val="accent2">
                    <a:lumMod val="50000"/>
                  </a:schemeClr>
                </a:solidFill>
                <a:latin typeface="Times New Roman" panose="02020603050405020304" pitchFamily="18" charset="0"/>
                <a:cs typeface="Times New Roman" panose="02020603050405020304" pitchFamily="18" charset="0"/>
              </a:rPr>
              <a:t>Từ</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0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117619" y="4781952"/>
            <a:ext cx="1064923" cy="2076048"/>
          </a:xfrm>
          <a:prstGeom prst="rect">
            <a:avLst/>
          </a:prstGeom>
        </p:spPr>
      </p:pic>
      <p:cxnSp>
        <p:nvCxnSpPr>
          <p:cNvPr id="17" name="Straight Arrow Connector 16"/>
          <p:cNvCxnSpPr>
            <a:endCxn id="13" idx="1"/>
          </p:cNvCxnSpPr>
          <p:nvPr/>
        </p:nvCxnSpPr>
        <p:spPr>
          <a:xfrm>
            <a:off x="3721771" y="1252169"/>
            <a:ext cx="1229698" cy="187468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a:off x="3689541" y="2947657"/>
            <a:ext cx="1229061" cy="1844021"/>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flipV="1">
            <a:off x="3702738" y="1063903"/>
            <a:ext cx="1177986" cy="3657256"/>
          </a:xfrm>
          <a:prstGeom prst="straightConnector1">
            <a:avLst/>
          </a:prstGeom>
          <a:ln w="571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ldLvl="0" animBg="1"/>
      <p:bldP spid="13" grpId="0" bldLvl="0" animBg="1"/>
      <p:bldP spid="14" grpId="0" bldLvl="0" animBg="1"/>
      <p:bldP spid="2"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nvGraphicFramePr>
        <p:xfrm>
          <a:off x="702181" y="1367750"/>
          <a:ext cx="11061948" cy="2477215"/>
        </p:xfrm>
        <a:graphic>
          <a:graphicData uri="http://schemas.openxmlformats.org/drawingml/2006/table">
            <a:tbl>
              <a:tblPr firstRow="1" bandRow="1">
                <a:tableStyleId>{5940675A-B579-460E-94D1-54222C63F5DA}</a:tableStyleId>
              </a:tblPr>
              <a:tblGrid>
                <a:gridCol w="2243150"/>
                <a:gridCol w="3022332"/>
                <a:gridCol w="3222931"/>
                <a:gridCol w="2573535"/>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r>
              <a:tr h="785575">
                <a:tc>
                  <a:txBody>
                    <a:bodyPr/>
                    <a:lstStyle/>
                    <a:p>
                      <a:pPr algn="ctr"/>
                      <a:r>
                        <a:rPr lang="en-US" sz="3500" b="1" dirty="0" err="1">
                          <a:latin typeface="Times New Roman" panose="02020603050405020304" pitchFamily="18" charset="0"/>
                          <a:cs typeface="Times New Roman" panose="02020603050405020304" pitchFamily="18" charset="0"/>
                        </a:rPr>
                        <a:t>đánh</a:t>
                      </a:r>
                      <a:r>
                        <a:rPr lang="en-US" sz="3500" b="1"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cờ</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đánh</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giặc</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đánh</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trống</a:t>
                      </a:r>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r>
            </a:tbl>
          </a:graphicData>
        </a:graphic>
      </p:graphicFrame>
      <p:sp>
        <p:nvSpPr>
          <p:cNvPr id="16" name="TextBox 15"/>
          <p:cNvSpPr txBox="1"/>
          <p:nvPr/>
        </p:nvSpPr>
        <p:spPr>
          <a:xfrm>
            <a:off x="979780" y="522918"/>
            <a:ext cx="9961880" cy="629920"/>
          </a:xfrm>
          <a:prstGeom prst="rect">
            <a:avLst/>
          </a:prstGeom>
          <a:noFill/>
        </p:spPr>
        <p:txBody>
          <a:bodyPr wrap="none" rtlCol="0">
            <a:spAutoFit/>
          </a:bodyPr>
          <a:lstStyle/>
          <a:p>
            <a:r>
              <a:rPr lang="en-US" sz="3500" b="1" dirty="0" err="1">
                <a:solidFill>
                  <a:srgbClr val="FF0000"/>
                </a:solidFill>
                <a:latin typeface="Times New Roman" panose="02020603050405020304" pitchFamily="18" charset="0"/>
                <a:cs typeface="Times New Roman" panose="02020603050405020304" pitchFamily="18" charset="0"/>
              </a:rPr>
              <a:t>Đánh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dấu</a:t>
            </a:r>
            <a:r>
              <a:rPr lang="en-US" sz="3500" b="1" dirty="0">
                <a:solidFill>
                  <a:srgbClr val="FF0000"/>
                </a:solidFill>
                <a:latin typeface="Times New Roman" panose="02020603050405020304" pitchFamily="18" charset="0"/>
                <a:cs typeface="Times New Roman" panose="02020603050405020304" pitchFamily="18" charset="0"/>
              </a:rPr>
              <a:t> (+) </a:t>
            </a:r>
            <a:r>
              <a:rPr lang="en-US" sz="3500" b="1" dirty="0" err="1">
                <a:solidFill>
                  <a:srgbClr val="FF0000"/>
                </a:solidFill>
                <a:latin typeface="Times New Roman" panose="02020603050405020304" pitchFamily="18" charset="0"/>
                <a:cs typeface="Times New Roman" panose="02020603050405020304" pitchFamily="18" charset="0"/>
              </a:rPr>
              <a:t>vào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chỗ</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thích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hợp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bảng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dưới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đây</a:t>
            </a:r>
            <a:r>
              <a:rPr lang="en-US" sz="3500" b="1" dirty="0">
                <a:solidFill>
                  <a:srgbClr val="FF0000"/>
                </a:solidFill>
                <a:latin typeface="Times New Roman" panose="02020603050405020304" pitchFamily="18" charset="0"/>
                <a:cs typeface="Times New Roman" panose="02020603050405020304" pitchFamily="18" charset="0"/>
              </a:rPr>
              <a:t>:</a:t>
            </a:r>
            <a:endParaRPr lang="en-US" sz="3500" b="1" dirty="0">
              <a:solidFill>
                <a:srgbClr val="FF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1017" y="4105650"/>
            <a:ext cx="2378714" cy="2105255"/>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026" name="Picture 2" descr="Kể lại truyện Thánh Gióng bằng lời văn của em - Văn 6 (12 mẫ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119" y="4026803"/>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0" name="Picture 6" descr="Little Girl Playing Drum Stock Illustration - Download Image Now - i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1413" y="4026803"/>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199696" y="2313169"/>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1000"/>
                            </p:stCondLst>
                            <p:childTnLst>
                              <p:par>
                                <p:cTn id="30" presetID="15"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000" fill="hold"/>
                                        <p:tgtEl>
                                          <p:spTgt spid="1026"/>
                                        </p:tgtEl>
                                        <p:attrNameLst>
                                          <p:attrName>ppt_w</p:attrName>
                                        </p:attrNameLst>
                                      </p:cBhvr>
                                      <p:tavLst>
                                        <p:tav tm="0">
                                          <p:val>
                                            <p:fltVal val="0"/>
                                          </p:val>
                                        </p:tav>
                                        <p:tav tm="100000">
                                          <p:val>
                                            <p:strVal val="#ppt_w"/>
                                          </p:val>
                                        </p:tav>
                                      </p:tavLst>
                                    </p:anim>
                                    <p:anim calcmode="lin" valueType="num">
                                      <p:cBhvr>
                                        <p:cTn id="33" dur="1000" fill="hold"/>
                                        <p:tgtEl>
                                          <p:spTgt spid="1026"/>
                                        </p:tgtEl>
                                        <p:attrNameLst>
                                          <p:attrName>ppt_h</p:attrName>
                                        </p:attrNameLst>
                                      </p:cBhvr>
                                      <p:tavLst>
                                        <p:tav tm="0">
                                          <p:val>
                                            <p:fltVal val="0"/>
                                          </p:val>
                                        </p:tav>
                                        <p:tav tm="100000">
                                          <p:val>
                                            <p:strVal val="#ppt_h"/>
                                          </p:val>
                                        </p:tav>
                                      </p:tavLst>
                                    </p:anim>
                                    <p:anim calcmode="lin" valueType="num">
                                      <p:cBhvr>
                                        <p:cTn id="34"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2000"/>
                            </p:stCondLst>
                            <p:childTnLst>
                              <p:par>
                                <p:cTn id="37" presetID="15" presetClass="entr" presetSubtype="0" fill="hold" nodeType="after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fltVal val="0"/>
                                          </p:val>
                                        </p:tav>
                                        <p:tav tm="100000">
                                          <p:val>
                                            <p:strVal val="#ppt_w"/>
                                          </p:val>
                                        </p:tav>
                                      </p:tavLst>
                                    </p:anim>
                                    <p:anim calcmode="lin" valueType="num">
                                      <p:cBhvr>
                                        <p:cTn id="40" dur="1000" fill="hold"/>
                                        <p:tgtEl>
                                          <p:spTgt spid="1030"/>
                                        </p:tgtEl>
                                        <p:attrNameLst>
                                          <p:attrName>ppt_h</p:attrName>
                                        </p:attrNameLst>
                                      </p:cBhvr>
                                      <p:tavLst>
                                        <p:tav tm="0">
                                          <p:val>
                                            <p:fltVal val="0"/>
                                          </p:val>
                                        </p:tav>
                                        <p:tav tm="100000">
                                          <p:val>
                                            <p:strVal val="#ppt_h"/>
                                          </p:val>
                                        </p:tav>
                                      </p:tavLst>
                                    </p:anim>
                                    <p:anim calcmode="lin" valueType="num">
                                      <p:cBhvr>
                                        <p:cTn id="41" dur="1000" fill="hold"/>
                                        <p:tgtEl>
                                          <p:spTgt spid="10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nvGraphicFramePr>
        <p:xfrm>
          <a:off x="702181" y="1367750"/>
          <a:ext cx="11061948" cy="2477215"/>
        </p:xfrm>
        <a:graphic>
          <a:graphicData uri="http://schemas.openxmlformats.org/drawingml/2006/table">
            <a:tbl>
              <a:tblPr firstRow="1" bandRow="1">
                <a:tableStyleId>{5940675A-B579-460E-94D1-54222C63F5DA}</a:tableStyleId>
              </a:tblPr>
              <a:tblGrid>
                <a:gridCol w="2243150"/>
                <a:gridCol w="3022332"/>
                <a:gridCol w="3222931"/>
                <a:gridCol w="2573535"/>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r>
              <a:tr h="785575">
                <a:tc>
                  <a:txBody>
                    <a:bodyPr/>
                    <a:lstStyle/>
                    <a:p>
                      <a:pPr algn="ctr"/>
                      <a:r>
                        <a:rPr lang="en-US" sz="3500" b="1" dirty="0" err="1">
                          <a:latin typeface="Times New Roman" panose="02020603050405020304" pitchFamily="18" charset="0"/>
                          <a:cs typeface="Times New Roman" panose="02020603050405020304" pitchFamily="18" charset="0"/>
                        </a:rPr>
                        <a:t>trong</a:t>
                      </a:r>
                      <a:r>
                        <a:rPr lang="en-US" sz="3500" b="1"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veo</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trong</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vắt</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trong</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xanh</a:t>
                      </a:r>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r>
            </a:tbl>
          </a:graphicData>
        </a:graphic>
      </p:graphicFrame>
      <p:sp>
        <p:nvSpPr>
          <p:cNvPr id="16" name="TextBox 15"/>
          <p:cNvSpPr txBox="1"/>
          <p:nvPr/>
        </p:nvSpPr>
        <p:spPr>
          <a:xfrm>
            <a:off x="979780" y="522918"/>
            <a:ext cx="9961880" cy="629920"/>
          </a:xfrm>
          <a:prstGeom prst="rect">
            <a:avLst/>
          </a:prstGeom>
          <a:noFill/>
        </p:spPr>
        <p:txBody>
          <a:bodyPr wrap="none" rtlCol="0">
            <a:spAutoFit/>
          </a:bodyPr>
          <a:lstStyle/>
          <a:p>
            <a:r>
              <a:rPr lang="en-US" sz="3500" b="1" dirty="0" err="1">
                <a:solidFill>
                  <a:srgbClr val="FF0000"/>
                </a:solidFill>
                <a:latin typeface="Times New Roman" panose="02020603050405020304" pitchFamily="18" charset="0"/>
                <a:cs typeface="Times New Roman" panose="02020603050405020304" pitchFamily="18" charset="0"/>
              </a:rPr>
              <a:t>Đánh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dấu</a:t>
            </a:r>
            <a:r>
              <a:rPr lang="en-US" sz="3500" b="1" dirty="0">
                <a:solidFill>
                  <a:srgbClr val="FF0000"/>
                </a:solidFill>
                <a:latin typeface="Times New Roman" panose="02020603050405020304" pitchFamily="18" charset="0"/>
                <a:cs typeface="Times New Roman" panose="02020603050405020304" pitchFamily="18" charset="0"/>
              </a:rPr>
              <a:t> (+) </a:t>
            </a:r>
            <a:r>
              <a:rPr lang="en-US" sz="3500" b="1" dirty="0" err="1">
                <a:solidFill>
                  <a:srgbClr val="FF0000"/>
                </a:solidFill>
                <a:latin typeface="Times New Roman" panose="02020603050405020304" pitchFamily="18" charset="0"/>
                <a:cs typeface="Times New Roman" panose="02020603050405020304" pitchFamily="18" charset="0"/>
              </a:rPr>
              <a:t>vào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chỗ</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thích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hợp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bảng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dưới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đây</a:t>
            </a:r>
            <a:r>
              <a:rPr lang="en-US" sz="3500" b="1" dirty="0">
                <a:solidFill>
                  <a:srgbClr val="FF0000"/>
                </a:solidFill>
                <a:latin typeface="Times New Roman" panose="02020603050405020304" pitchFamily="18" charset="0"/>
                <a:cs typeface="Times New Roman" panose="02020603050405020304" pitchFamily="18" charset="0"/>
              </a:rPr>
              <a:t>:</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TextBox 5"/>
          <p:cNvSpPr txBox="1"/>
          <p:nvPr/>
        </p:nvSpPr>
        <p:spPr>
          <a:xfrm>
            <a:off x="4325780" y="2445517"/>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2052" name="Picture 4" descr="Những vùng nước mát lạnh, trong vắt như không khí - Du lịch - Ẩm thự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656" y="4115911"/>
            <a:ext cx="3141440" cy="249028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Vì sao bầu trời xanh mà không tía? - 10 vạn câu hỏi vì sao? | Hoc360.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52" y="4040824"/>
            <a:ext cx="3141441" cy="256537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barn(inVertical)">
                                      <p:cBhvr>
                                        <p:cTn id="29" dur="500"/>
                                        <p:tgtEl>
                                          <p:spTgt spid="205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BEAUTIFY_FLAG" val="#wm#"/>
  <p:tag name="KSO_WM_TEMPLATE_CATEGORY" val="custom"/>
  <p:tag name="KSO_WM_TEMPLATE_INDEX" val="20184553"/>
</p:tagLst>
</file>

<file path=ppt/tags/tag11.xml><?xml version="1.0" encoding="utf-8"?>
<p:tagLst xmlns:p="http://schemas.openxmlformats.org/presentationml/2006/main">
  <p:tag name="KSO_WM_BEAUTIFY_FLAG" val="#wm#"/>
  <p:tag name="KSO_WM_TEMPLATE_CATEGORY" val="custom"/>
  <p:tag name="KSO_WM_TEMPLATE_INDEX" val="20184553"/>
</p:tagLst>
</file>

<file path=ppt/tags/tag12.xml><?xml version="1.0" encoding="utf-8"?>
<p:tagLst xmlns:p="http://schemas.openxmlformats.org/presentationml/2006/main">
  <p:tag name="KSO_WM_BEAUTIFY_FLAG" val="#wm#"/>
  <p:tag name="KSO_WM_TEMPLATE_CATEGORY" val="custom"/>
  <p:tag name="KSO_WM_TEMPLATE_INDEX" val="20184553"/>
</p:tagLst>
</file>

<file path=ppt/tags/tag13.xml><?xml version="1.0" encoding="utf-8"?>
<p:tagLst xmlns:p="http://schemas.openxmlformats.org/presentationml/2006/main">
  <p:tag name="KSO_WM_BEAUTIFY_FLAG" val="#wm#"/>
  <p:tag name="KSO_WM_TEMPLATE_CATEGORY" val="custom"/>
  <p:tag name="KSO_WM_TEMPLATE_INDEX" val="20184553"/>
</p:tagLst>
</file>

<file path=ppt/tags/tag14.xml><?xml version="1.0" encoding="utf-8"?>
<p:tagLst xmlns:p="http://schemas.openxmlformats.org/presentationml/2006/main">
  <p:tag name="KSO_WM_BEAUTIFY_FLAG" val="#wm#"/>
  <p:tag name="KSO_WM_TEMPLATE_CATEGORY" val="custom"/>
  <p:tag name="KSO_WM_TEMPLATE_INDEX" val="20184553"/>
</p:tagLst>
</file>

<file path=ppt/tags/tag1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p="http://schemas.openxmlformats.org/presentationml/2006/main">
  <p:tag name="KSO_WM_BEAUTIFY_FLAG" val="#wm#"/>
  <p:tag name="KSO_WM_TEMPLATE_CATEGORY" val="custom"/>
  <p:tag name="KSO_WM_TEMPLATE_INDEX" val="20184553"/>
</p:tagLst>
</file>

<file path=ppt/tags/tag6.xml><?xml version="1.0" encoding="utf-8"?>
<p:tagLst xmlns:p="http://schemas.openxmlformats.org/presentationml/2006/main">
  <p:tag name="KSO_WM_BEAUTIFY_FLAG" val="#wm#"/>
  <p:tag name="KSO_WM_TEMPLATE_CATEGORY" val="custom"/>
  <p:tag name="KSO_WM_TEMPLATE_INDEX" val="20184553"/>
</p:tagLst>
</file>

<file path=ppt/tags/tag7.xml><?xml version="1.0" encoding="utf-8"?>
<p:tagLst xmlns:p="http://schemas.openxmlformats.org/presentationml/2006/main">
  <p:tag name="KSO_WM_BEAUTIFY_FLAG" val="#wm#"/>
  <p:tag name="KSO_WM_TEMPLATE_CATEGORY" val="custom"/>
  <p:tag name="KSO_WM_TEMPLATE_INDEX" val="20184553"/>
</p:tagLst>
</file>

<file path=ppt/tags/tag8.xml><?xml version="1.0" encoding="utf-8"?>
<p:tagLst xmlns:p="http://schemas.openxmlformats.org/presentationml/2006/main">
  <p:tag name="KSO_WM_BEAUTIFY_FLAG" val="#wm#"/>
  <p:tag name="KSO_WM_TEMPLATE_CATEGORY" val="custom"/>
  <p:tag name="KSO_WM_TEMPLATE_INDEX" val="20184553"/>
</p:tagLst>
</file>

<file path=ppt/tags/tag9.xml><?xml version="1.0" encoding="utf-8"?>
<p:tagLst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6332</Words>
  <Application>WPS Presentation</Application>
  <PresentationFormat>Widescreen</PresentationFormat>
  <Paragraphs>298</Paragraphs>
  <Slides>21</Slides>
  <Notes>26</Notes>
  <HiddenSlides>0</HiddenSlides>
  <MMClips>1</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21</vt:i4>
      </vt:variant>
    </vt:vector>
  </HeadingPairs>
  <TitlesOfParts>
    <vt:vector size="43" baseType="lpstr">
      <vt:lpstr>Arial</vt:lpstr>
      <vt:lpstr>SimSun</vt:lpstr>
      <vt:lpstr>Wingdings</vt:lpstr>
      <vt:lpstr>黑体</vt:lpstr>
      <vt:lpstr>UTM Isadora</vt:lpstr>
      <vt:lpstr>Segoe Print</vt:lpstr>
      <vt:lpstr>UTM Gradoo</vt:lpstr>
      <vt:lpstr>HP001 4 hàng</vt:lpstr>
      <vt:lpstr>Calibri</vt:lpstr>
      <vt:lpstr>Microsoft YaHei</vt:lpstr>
      <vt:lpstr>SVN-Whimsy</vt:lpstr>
      <vt:lpstr>Times New Roman</vt:lpstr>
      <vt:lpstr>Calibri</vt:lpstr>
      <vt:lpstr>UTM Dai Co Viet</vt:lpstr>
      <vt:lpstr>等线</vt:lpstr>
      <vt:lpstr>Arial Unicode MS</vt:lpstr>
      <vt:lpstr>等线 Light</vt:lpstr>
      <vt:lpstr>SVN-Hollie Script Pro</vt:lpstr>
      <vt:lpstr>字魂52号-阿开漫画体</vt:lpstr>
      <vt:lpstr>Arial Rounded MT Bold</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ASUS</cp:lastModifiedBy>
  <cp:revision>313</cp:revision>
  <dcterms:created xsi:type="dcterms:W3CDTF">2019-06-03T06:41:00Z</dcterms:created>
  <dcterms:modified xsi:type="dcterms:W3CDTF">2023-12-25T13:37:54Z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D3A390480F234D238E4E19732C07411A_12</vt:lpwstr>
  </property>
  <property fmtid="{D5CDD505-2E9C-101B-9397-08002B2CF9AE}" pid="3" name="KSOProductBuildVer">
    <vt:lpwstr>1033-12.2.0.13359</vt:lpwstr>
  </property>
</Properties>
</file>