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458" r:id="rId2"/>
    <p:sldId id="460" r:id="rId3"/>
    <p:sldId id="459" r:id="rId4"/>
    <p:sldId id="422" r:id="rId5"/>
    <p:sldId id="423" r:id="rId6"/>
    <p:sldId id="453" r:id="rId7"/>
    <p:sldId id="457" r:id="rId8"/>
    <p:sldId id="424" r:id="rId9"/>
    <p:sldId id="373" r:id="rId10"/>
    <p:sldId id="425" r:id="rId11"/>
    <p:sldId id="454" r:id="rId12"/>
    <p:sldId id="437" r:id="rId13"/>
    <p:sldId id="443" r:id="rId14"/>
    <p:sldId id="444" r:id="rId15"/>
    <p:sldId id="368" r:id="rId16"/>
    <p:sldId id="455" r:id="rId17"/>
    <p:sldId id="456" r:id="rId18"/>
    <p:sldId id="462" r:id="rId19"/>
    <p:sldId id="463" r:id="rId20"/>
    <p:sldId id="464" r:id="rId21"/>
    <p:sldId id="440" r:id="rId22"/>
    <p:sldId id="451" r:id="rId23"/>
    <p:sldId id="465" r:id="rId24"/>
    <p:sldId id="447" r:id="rId25"/>
    <p:sldId id="448" r:id="rId26"/>
    <p:sldId id="449" r:id="rId27"/>
    <p:sldId id="450" r:id="rId28"/>
    <p:sldId id="46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CFF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FFCC"/>
    <a:srgbClr val="009900"/>
    <a:srgbClr val="FFFF99"/>
    <a:srgbClr val="FF0000"/>
    <a:srgbClr val="0000FF"/>
    <a:srgbClr val="66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7" autoAdjust="0"/>
    <p:restoredTop sz="92010" autoAdjust="0"/>
  </p:normalViewPr>
  <p:slideViewPr>
    <p:cSldViewPr>
      <p:cViewPr varScale="1">
        <p:scale>
          <a:sx n="67" d="100"/>
          <a:sy n="67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457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C3F6-AEA6-42B2-80F7-49407A4F4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EA52E-D4FB-4C6E-81FD-045482AA6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FE6A-0AEB-4043-9381-62E01B5FD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D2CC-ED46-4E3E-839A-54E76EF03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79F3-0F7F-42DE-9ED0-5C724CE2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0030-470A-4269-99A8-22534652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1A35-A76C-479C-B09B-A0A5753D4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824D-2165-499A-9955-CE27813E8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C938B-340C-4CE0-B9A6-F125C5EB3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17E7-15E0-4DEB-85FE-F899F98E7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8F5CC-749B-4E24-9FA9-0251FAE97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E160-FBC6-48AE-BB3F-E1ABEBBB4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47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2630C7D-0C8F-4222-84CB-6A0DE03CC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khoa%20hoc%20_pp_tuan%208_lop5\09%20Track%209%20Ch&#250;%20voi%20con%20&#7903;%20B&#7843;n%20&#272;&#244;n.wma" TargetMode="External"/><Relationship Id="rId6" Type="http://schemas.openxmlformats.org/officeDocument/2006/relationships/image" Target="../media/image33.png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9e0a039_5879074e_phong20canh20s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8" name="WordArt 6"/>
          <p:cNvSpPr>
            <a:spLocks noChangeArrowheads="1" noChangeShapeType="1" noTextEdit="1"/>
          </p:cNvSpPr>
          <p:nvPr/>
        </p:nvSpPr>
        <p:spPr bwMode="auto">
          <a:xfrm rot="-763341">
            <a:off x="609600" y="2209800"/>
            <a:ext cx="8077200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PHÒNG TRÁNH HIV/AIDS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4953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HỌC LỚP 5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37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414337" y="914400"/>
            <a:ext cx="2667000" cy="400050"/>
          </a:xfrm>
          <a:prstGeom prst="rect">
            <a:avLst/>
          </a:prstGeom>
          <a:solidFill>
            <a:srgbClr val="FFCCFF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1.HIV là gì ?</a:t>
            </a: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414337" y="1819275"/>
            <a:ext cx="2667000" cy="400050"/>
          </a:xfrm>
          <a:prstGeom prst="rect">
            <a:avLst/>
          </a:prstGeom>
          <a:solidFill>
            <a:srgbClr val="FFCCFF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2.AIDS là gì ?</a:t>
            </a:r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361950" y="2646193"/>
            <a:ext cx="2667000" cy="1015663"/>
          </a:xfrm>
          <a:prstGeom prst="rect">
            <a:avLst/>
          </a:prstGeom>
          <a:solidFill>
            <a:srgbClr val="FFCCFF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3.Có phải tất cả những người nhiễm HIV sẽ dẫn đến AIDS không?</a:t>
            </a: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361950" y="4188619"/>
            <a:ext cx="2667000" cy="1016000"/>
          </a:xfrm>
          <a:prstGeom prst="rect">
            <a:avLst/>
          </a:prstGeom>
          <a:solidFill>
            <a:srgbClr val="FFCCFF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4.HIV có thể lây truyền qua những đường nào ?</a:t>
            </a: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304800" y="5927725"/>
            <a:ext cx="2743200" cy="708025"/>
          </a:xfrm>
          <a:prstGeom prst="rect">
            <a:avLst/>
          </a:prstGeom>
          <a:solidFill>
            <a:srgbClr val="FFCCFF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5.Ai có thể bị nhiễm HIV?</a:t>
            </a:r>
          </a:p>
        </p:txBody>
      </p:sp>
      <p:sp>
        <p:nvSpPr>
          <p:cNvPr id="197648" name="Text Box 16"/>
          <p:cNvSpPr txBox="1">
            <a:spLocks noChangeArrowheads="1"/>
          </p:cNvSpPr>
          <p:nvPr/>
        </p:nvSpPr>
        <p:spPr bwMode="auto">
          <a:xfrm>
            <a:off x="3505200" y="6064250"/>
            <a:ext cx="5257800" cy="40005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a.Mọi người đều có thể nhiễm HIV</a:t>
            </a:r>
          </a:p>
        </p:txBody>
      </p:sp>
      <p:sp>
        <p:nvSpPr>
          <p:cNvPr id="197649" name="Text Box 17"/>
          <p:cNvSpPr txBox="1">
            <a:spLocks noChangeArrowheads="1"/>
          </p:cNvSpPr>
          <p:nvPr/>
        </p:nvSpPr>
        <p:spPr bwMode="auto">
          <a:xfrm>
            <a:off x="3557587" y="1777940"/>
            <a:ext cx="5257800" cy="40011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b.Giai đoạn phát bệnh của người nhiễm HIV</a:t>
            </a:r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3538537" y="133350"/>
            <a:ext cx="5257800" cy="1077913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c.Một loại virus khi xâm nhập cơ 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sẽ làm khả năng chống đỡ 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tật của cơ thể bị suy giảm</a:t>
            </a:r>
          </a:p>
        </p:txBody>
      </p:sp>
      <p:sp>
        <p:nvSpPr>
          <p:cNvPr id="197651" name="Text Box 19"/>
          <p:cNvSpPr txBox="1">
            <a:spLocks noChangeArrowheads="1"/>
          </p:cNvSpPr>
          <p:nvPr/>
        </p:nvSpPr>
        <p:spPr bwMode="auto">
          <a:xfrm>
            <a:off x="3505200" y="2590800"/>
            <a:ext cx="5257800" cy="10160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d.Hầu hết những người bị nhiễm HIV sẽ dẫn đến AIDS. AIDS là giai đoạn cuối của quá trình nhiễm HIV</a:t>
            </a: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3505200" y="4019550"/>
            <a:ext cx="5257800" cy="1354138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- 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máu  </a:t>
            </a:r>
          </a:p>
          <a:p>
            <a:pPr eaLnBrk="1" hangingPunct="1">
              <a:spcBef>
                <a:spcPct val="5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Đường tình dục</a:t>
            </a:r>
          </a:p>
          <a:p>
            <a:pPr eaLnBrk="1" hangingPunct="1">
              <a:spcBef>
                <a:spcPct val="5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mẹ sang con lúc mang thai hoặc khi sinh con.</a:t>
            </a:r>
          </a:p>
        </p:txBody>
      </p:sp>
      <p:sp>
        <p:nvSpPr>
          <p:cNvPr id="12300" name="AutoShape 21"/>
          <p:cNvSpPr>
            <a:spLocks noChangeArrowheads="1"/>
          </p:cNvSpPr>
          <p:nvPr/>
        </p:nvSpPr>
        <p:spPr bwMode="auto">
          <a:xfrm>
            <a:off x="871537" y="57150"/>
            <a:ext cx="1828800" cy="6858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197654" name="Line 22"/>
          <p:cNvSpPr>
            <a:spLocks noChangeShapeType="1"/>
          </p:cNvSpPr>
          <p:nvPr/>
        </p:nvSpPr>
        <p:spPr bwMode="auto">
          <a:xfrm flipV="1">
            <a:off x="3048000" y="838200"/>
            <a:ext cx="381000" cy="3810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55" name="Line 23"/>
          <p:cNvSpPr>
            <a:spLocks noChangeShapeType="1"/>
          </p:cNvSpPr>
          <p:nvPr/>
        </p:nvSpPr>
        <p:spPr bwMode="auto">
          <a:xfrm>
            <a:off x="3048000" y="20574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56" name="Line 24"/>
          <p:cNvSpPr>
            <a:spLocks noChangeShapeType="1"/>
          </p:cNvSpPr>
          <p:nvPr/>
        </p:nvSpPr>
        <p:spPr bwMode="auto">
          <a:xfrm>
            <a:off x="3124200" y="3352800"/>
            <a:ext cx="304800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57" name="Line 25"/>
          <p:cNvSpPr>
            <a:spLocks noChangeShapeType="1"/>
          </p:cNvSpPr>
          <p:nvPr/>
        </p:nvSpPr>
        <p:spPr bwMode="auto">
          <a:xfrm>
            <a:off x="3048000" y="4953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58" name="Line 26"/>
          <p:cNvSpPr>
            <a:spLocks noChangeShapeType="1"/>
          </p:cNvSpPr>
          <p:nvPr/>
        </p:nvSpPr>
        <p:spPr bwMode="auto">
          <a:xfrm>
            <a:off x="3048000" y="640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3" grpId="0" animBg="1"/>
      <p:bldP spid="197644" grpId="0" animBg="1"/>
      <p:bldP spid="197645" grpId="0" animBg="1"/>
      <p:bldP spid="197646" grpId="0" animBg="1"/>
      <p:bldP spid="197647" grpId="0" animBg="1"/>
      <p:bldP spid="197648" grpId="0" animBg="1"/>
      <p:bldP spid="197649" grpId="0" animBg="1"/>
      <p:bldP spid="197650" grpId="0" animBg="1"/>
      <p:bldP spid="197651" grpId="0" animBg="1"/>
      <p:bldP spid="197652" grpId="0" animBg="1"/>
      <p:bldP spid="197654" grpId="0" animBg="1"/>
      <p:bldP spid="197655" grpId="0" animBg="1"/>
      <p:bldP spid="197656" grpId="0" animBg="1"/>
      <p:bldP spid="197657" grpId="0" animBg="1"/>
      <p:bldP spid="1976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457200" y="609600"/>
            <a:ext cx="7924800" cy="9556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vi-VN" sz="2800" b="1" dirty="0">
                <a:solidFill>
                  <a:srgbClr val="006600"/>
                </a:solidFill>
              </a:rPr>
              <a:t>Ư</a:t>
            </a:r>
            <a:r>
              <a:rPr lang="en-US" sz="2800" b="1" dirty="0">
                <a:solidFill>
                  <a:srgbClr val="006600"/>
                </a:solidFill>
              </a:rPr>
              <a:t>ỚC 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6600"/>
                </a:solidFill>
              </a:rPr>
              <a:t> SỐ NG</a:t>
            </a:r>
            <a:r>
              <a:rPr lang="vi-VN" sz="2800" b="1" dirty="0">
                <a:solidFill>
                  <a:srgbClr val="006600"/>
                </a:solidFill>
              </a:rPr>
              <a:t>Ư</a:t>
            </a:r>
            <a:r>
              <a:rPr lang="en-US" sz="2800" b="1" dirty="0">
                <a:solidFill>
                  <a:srgbClr val="006600"/>
                </a:solidFill>
              </a:rPr>
              <a:t>ỜI NHIỄM HIV/AIDS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2800" b="1" dirty="0">
                <a:solidFill>
                  <a:srgbClr val="006600"/>
                </a:solidFill>
              </a:rPr>
              <a:t>Ở VIỆT NAM</a:t>
            </a:r>
          </a:p>
        </p:txBody>
      </p:sp>
      <p:graphicFrame>
        <p:nvGraphicFramePr>
          <p:cNvPr id="233610" name="Group 1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61341"/>
              </p:ext>
            </p:extLst>
          </p:nvPr>
        </p:nvGraphicFramePr>
        <p:xfrm>
          <a:off x="380999" y="1981200"/>
          <a:ext cx="7924801" cy="4106863"/>
        </p:xfrm>
        <a:graphic>
          <a:graphicData uri="http://schemas.openxmlformats.org/drawingml/2006/table">
            <a:tbl>
              <a:tblPr/>
              <a:tblGrid>
                <a:gridCol w="149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AIDS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165.444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30.755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27.135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197.500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48.864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44.102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2010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350.970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112.227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  <a:cs typeface="Times New Roman" pitchFamily="18" charset="0"/>
                        </a:rPr>
                        <a:t>104.710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3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2" name="Picture 6" descr="khoa 5 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7086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5" descr="KIM T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01800"/>
            <a:ext cx="3609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6" name="AutoShape 10"/>
          <p:cNvSpPr>
            <a:spLocks noChangeArrowheads="1"/>
          </p:cNvSpPr>
          <p:nvPr/>
        </p:nvSpPr>
        <p:spPr bwMode="auto">
          <a:xfrm>
            <a:off x="1143000" y="5181600"/>
            <a:ext cx="3048000" cy="9906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dùng bơm kim </a:t>
            </a:r>
          </a:p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 một lần rồi bỏ</a:t>
            </a:r>
          </a:p>
        </p:txBody>
      </p:sp>
      <p:sp>
        <p:nvSpPr>
          <p:cNvPr id="214027" name="AutoShape 11"/>
          <p:cNvSpPr>
            <a:spLocks noChangeArrowheads="1"/>
          </p:cNvSpPr>
          <p:nvPr/>
        </p:nvSpPr>
        <p:spPr bwMode="auto">
          <a:xfrm>
            <a:off x="4648200" y="5181600"/>
            <a:ext cx="3886200" cy="1219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phải dùng chung bơm </a:t>
            </a:r>
          </a:p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tiêm thì cần luộc 20 </a:t>
            </a:r>
          </a:p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kể từ khi nước sôi.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1676400" y="381000"/>
            <a:ext cx="5562600" cy="523875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 animBg="1"/>
      <p:bldP spid="2140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5" name="Picture 5" descr="HIV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38862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48200" y="1219200"/>
            <a:ext cx="4019550" cy="3657600"/>
            <a:chOff x="2928" y="1200"/>
            <a:chExt cx="2532" cy="1872"/>
          </a:xfrm>
        </p:grpSpPr>
        <p:pic>
          <p:nvPicPr>
            <p:cNvPr id="15367" name="Picture 6" descr="DAO CẠ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1200"/>
              <a:ext cx="1344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7" descr="BAN CHAI DANH RA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1200"/>
              <a:ext cx="1044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8" descr="KIM CHÂ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6" y="2304"/>
              <a:ext cx="115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0170" name="AutoShape 10"/>
          <p:cNvSpPr>
            <a:spLocks noChangeArrowheads="1"/>
          </p:cNvSpPr>
          <p:nvPr/>
        </p:nvSpPr>
        <p:spPr bwMode="auto">
          <a:xfrm>
            <a:off x="838200" y="5143500"/>
            <a:ext cx="3048000" cy="9906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71" name="AutoShape 11"/>
          <p:cNvSpPr>
            <a:spLocks noChangeArrowheads="1"/>
          </p:cNvSpPr>
          <p:nvPr/>
        </p:nvSpPr>
        <p:spPr bwMode="auto">
          <a:xfrm>
            <a:off x="4191000" y="5067300"/>
            <a:ext cx="4876800" cy="1500554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. .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676400" y="381000"/>
            <a:ext cx="5562600" cy="523875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0" grpId="0" animBg="1"/>
      <p:bldP spid="2201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990600" y="1371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HIV/ AIDS</a:t>
            </a:r>
          </a:p>
        </p:txBody>
      </p:sp>
      <p:pic>
        <p:nvPicPr>
          <p:cNvPr id="221197" name="Picture 13" descr="tranh co d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312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8" name="Picture 14" descr="tranh co dong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87587"/>
            <a:ext cx="4343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1676400" y="3810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1524000" y="1143000"/>
            <a:ext cx="617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thông tin, tranh ảnh về phòng tránh HIV / AIDS.</a:t>
            </a:r>
          </a:p>
        </p:txBody>
      </p:sp>
      <p:pic>
        <p:nvPicPr>
          <p:cNvPr id="130081" name="Picture 33" descr="0004-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11400"/>
            <a:ext cx="60198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34"/>
          <p:cNvSpPr txBox="1">
            <a:spLocks noChangeArrowheads="1"/>
          </p:cNvSpPr>
          <p:nvPr/>
        </p:nvSpPr>
        <p:spPr bwMode="auto">
          <a:xfrm>
            <a:off x="1676400" y="3810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609600" y="13716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cổ động, tờ rơi phòng tránh HIV/ AIDS</a:t>
            </a:r>
          </a:p>
        </p:txBody>
      </p:sp>
      <p:pic>
        <p:nvPicPr>
          <p:cNvPr id="1843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38862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800"/>
            <a:ext cx="42672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1676400" y="3810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914400" y="16764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cổ động, tờ rơi phòng tránh HIV/ AIDS</a:t>
            </a:r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1676400" y="3810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  <p:pic>
        <p:nvPicPr>
          <p:cNvPr id="19460" name="Picture 12" descr="phong-chong-h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180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050610so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352800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3" descr="ImageHand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"/>
            <a:ext cx="777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290915417100526978_574_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77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38385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KIỂM TRA BÀI CŨ</a:t>
            </a:r>
            <a:endParaRPr lang="en-US" sz="3600" b="1" i="1" kern="10" dirty="0">
              <a:ln w="19050">
                <a:solidFill>
                  <a:srgbClr val="0066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28762"/>
            <a:ext cx="8229600" cy="1219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617786"/>
            <a:ext cx="8229600" cy="6111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nimBg="1"/>
      <p:bldP spid="24883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57200" y="5057775"/>
            <a:ext cx="868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30-11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1-12,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HIV/AIDS (1-12).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AIDS”</a:t>
            </a:r>
          </a:p>
        </p:txBody>
      </p:sp>
      <p:pic>
        <p:nvPicPr>
          <p:cNvPr id="252934" name="Picture 6" descr="Chum-anh-the-gioi-ky-niem-Ngay-the-gioi-phong-chong-HIVAIDS-12246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1628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6" name="Picture 8" descr="Camer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73152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8" name="Picture 10" descr="mit%20ti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048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533400" y="5562600"/>
            <a:ext cx="8458200" cy="99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hay </a:t>
            </a:r>
            <a:b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1676400" y="3810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  <p:pic>
        <p:nvPicPr>
          <p:cNvPr id="23556" name="Picture 11" descr="20445809_images626415_AIDSlab_bt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102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xet%20nghiem%20vite%20H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464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685800" y="121920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HIV là một loại vi – rút, khi xâm nhập vào cơ thể sẽ làm 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chống đỡ bệnh tật của cơ thể bị suy giảm.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685800" y="2286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HIV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qua:</a:t>
            </a:r>
          </a:p>
          <a:p>
            <a:pPr eaLnBrk="1" hangingPunct="1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con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762000" y="41148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HIV/AIDS:</a:t>
            </a:r>
          </a:p>
          <a:p>
            <a:pPr eaLnBrk="1" hangingPunct="1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676400" y="3810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4" grpId="0"/>
      <p:bldP spid="229385" grpId="0"/>
      <p:bldP spid="2293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7239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HIV/AIDS,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30/6/2011,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176.436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41.239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47.466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25,9%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143000" y="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THÔNG TIN VỀ HIV/AIDS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2E6C9-B291-4352-BC55-8CE89340F0C4}"/>
              </a:ext>
            </a:extLst>
          </p:cNvPr>
          <p:cNvSpPr/>
          <p:nvPr/>
        </p:nvSpPr>
        <p:spPr>
          <a:xfrm>
            <a:off x="457200" y="4459484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4.812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HIV, 1.881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943600" y="1592263"/>
            <a:ext cx="2590800" cy="5265737"/>
            <a:chOff x="3744" y="1003"/>
            <a:chExt cx="1632" cy="3317"/>
          </a:xfrm>
        </p:grpSpPr>
        <p:sp>
          <p:nvSpPr>
            <p:cNvPr id="27662" name="Oval 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38673">
              <a:off x="4416" y="1003"/>
              <a:ext cx="960" cy="12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27663" name="Freeform 5">
              <a:hlinkClick r:id="rId3" action="ppaction://hlinksldjump"/>
            </p:cNvPr>
            <p:cNvSpPr>
              <a:spLocks/>
            </p:cNvSpPr>
            <p:nvPr/>
          </p:nvSpPr>
          <p:spPr bwMode="auto">
            <a:xfrm rot="877440">
              <a:off x="3744" y="2110"/>
              <a:ext cx="624" cy="2210"/>
            </a:xfrm>
            <a:custGeom>
              <a:avLst/>
              <a:gdLst>
                <a:gd name="T0" fmla="*/ 777 w 501"/>
                <a:gd name="T1" fmla="*/ 0 h 1902"/>
                <a:gd name="T2" fmla="*/ 683 w 501"/>
                <a:gd name="T3" fmla="*/ 491 h 1902"/>
                <a:gd name="T4" fmla="*/ 542 w 501"/>
                <a:gd name="T5" fmla="*/ 920 h 1902"/>
                <a:gd name="T6" fmla="*/ 447 w 501"/>
                <a:gd name="T7" fmla="*/ 1106 h 1902"/>
                <a:gd name="T8" fmla="*/ 213 w 501"/>
                <a:gd name="T9" fmla="*/ 1556 h 1902"/>
                <a:gd name="T10" fmla="*/ 189 w 501"/>
                <a:gd name="T11" fmla="*/ 1637 h 1902"/>
                <a:gd name="T12" fmla="*/ 141 w 501"/>
                <a:gd name="T13" fmla="*/ 1719 h 1902"/>
                <a:gd name="T14" fmla="*/ 118 w 501"/>
                <a:gd name="T15" fmla="*/ 2517 h 1902"/>
                <a:gd name="T16" fmla="*/ 189 w 501"/>
                <a:gd name="T17" fmla="*/ 2538 h 1902"/>
                <a:gd name="T18" fmla="*/ 95 w 501"/>
                <a:gd name="T19" fmla="*/ 2559 h 1902"/>
                <a:gd name="T20" fmla="*/ 49 w 501"/>
                <a:gd name="T21" fmla="*/ 2496 h 1902"/>
                <a:gd name="T22" fmla="*/ 0 w 501"/>
                <a:gd name="T23" fmla="*/ 2496 h 19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1"/>
                <a:gd name="T37" fmla="*/ 0 h 1902"/>
                <a:gd name="T38" fmla="*/ 501 w 501"/>
                <a:gd name="T39" fmla="*/ 1902 h 19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1" h="1902">
                  <a:moveTo>
                    <a:pt x="501" y="0"/>
                  </a:moveTo>
                  <a:cubicBezTo>
                    <a:pt x="487" y="123"/>
                    <a:pt x="469" y="244"/>
                    <a:pt x="440" y="364"/>
                  </a:cubicBezTo>
                  <a:cubicBezTo>
                    <a:pt x="427" y="507"/>
                    <a:pt x="424" y="569"/>
                    <a:pt x="349" y="682"/>
                  </a:cubicBezTo>
                  <a:cubicBezTo>
                    <a:pt x="335" y="740"/>
                    <a:pt x="330" y="777"/>
                    <a:pt x="288" y="819"/>
                  </a:cubicBezTo>
                  <a:cubicBezTo>
                    <a:pt x="249" y="936"/>
                    <a:pt x="191" y="1041"/>
                    <a:pt x="137" y="1152"/>
                  </a:cubicBezTo>
                  <a:cubicBezTo>
                    <a:pt x="128" y="1171"/>
                    <a:pt x="129" y="1193"/>
                    <a:pt x="122" y="1213"/>
                  </a:cubicBezTo>
                  <a:cubicBezTo>
                    <a:pt x="114" y="1234"/>
                    <a:pt x="101" y="1253"/>
                    <a:pt x="91" y="1273"/>
                  </a:cubicBezTo>
                  <a:cubicBezTo>
                    <a:pt x="48" y="1449"/>
                    <a:pt x="44" y="1691"/>
                    <a:pt x="76" y="1864"/>
                  </a:cubicBezTo>
                  <a:cubicBezTo>
                    <a:pt x="79" y="1880"/>
                    <a:pt x="107" y="1875"/>
                    <a:pt x="122" y="1880"/>
                  </a:cubicBezTo>
                  <a:cubicBezTo>
                    <a:pt x="102" y="1885"/>
                    <a:pt x="81" y="1902"/>
                    <a:pt x="61" y="1895"/>
                  </a:cubicBezTo>
                  <a:cubicBezTo>
                    <a:pt x="44" y="1889"/>
                    <a:pt x="46" y="1860"/>
                    <a:pt x="31" y="1849"/>
                  </a:cubicBezTo>
                  <a:cubicBezTo>
                    <a:pt x="23" y="1843"/>
                    <a:pt x="10" y="1849"/>
                    <a:pt x="0" y="1849"/>
                  </a:cubicBezTo>
                </a:path>
              </a:pathLst>
            </a:custGeom>
            <a:noFill/>
            <a:ln w="571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34000" y="1371600"/>
            <a:ext cx="1524000" cy="5486400"/>
            <a:chOff x="2832" y="1008"/>
            <a:chExt cx="960" cy="3456"/>
          </a:xfrm>
        </p:grpSpPr>
        <p:sp>
          <p:nvSpPr>
            <p:cNvPr id="27660" name="Oval 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1315248">
              <a:off x="2832" y="1008"/>
              <a:ext cx="960" cy="124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F91B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27661" name="Freeform 12">
              <a:hlinkClick r:id="rId4" action="ppaction://hlinksldjump"/>
            </p:cNvPr>
            <p:cNvSpPr>
              <a:spLocks/>
            </p:cNvSpPr>
            <p:nvPr/>
          </p:nvSpPr>
          <p:spPr bwMode="auto">
            <a:xfrm flipH="1">
              <a:off x="2928" y="2256"/>
              <a:ext cx="192" cy="2208"/>
            </a:xfrm>
            <a:custGeom>
              <a:avLst/>
              <a:gdLst>
                <a:gd name="T0" fmla="*/ 1 w 257"/>
                <a:gd name="T1" fmla="*/ 0 h 2359"/>
                <a:gd name="T2" fmla="*/ 26 w 257"/>
                <a:gd name="T3" fmla="*/ 7 h 2359"/>
                <a:gd name="T4" fmla="*/ 31 w 257"/>
                <a:gd name="T5" fmla="*/ 33 h 2359"/>
                <a:gd name="T6" fmla="*/ 47 w 257"/>
                <a:gd name="T7" fmla="*/ 56 h 2359"/>
                <a:gd name="T8" fmla="*/ 57 w 257"/>
                <a:gd name="T9" fmla="*/ 80 h 2359"/>
                <a:gd name="T10" fmla="*/ 78 w 257"/>
                <a:gd name="T11" fmla="*/ 168 h 2359"/>
                <a:gd name="T12" fmla="*/ 108 w 257"/>
                <a:gd name="T13" fmla="*/ 288 h 2359"/>
                <a:gd name="T14" fmla="*/ 114 w 257"/>
                <a:gd name="T15" fmla="*/ 321 h 2359"/>
                <a:gd name="T16" fmla="*/ 123 w 257"/>
                <a:gd name="T17" fmla="*/ 369 h 2359"/>
                <a:gd name="T18" fmla="*/ 143 w 257"/>
                <a:gd name="T19" fmla="*/ 689 h 2359"/>
                <a:gd name="T20" fmla="*/ 138 w 257"/>
                <a:gd name="T21" fmla="*/ 1210 h 2359"/>
                <a:gd name="T22" fmla="*/ 108 w 257"/>
                <a:gd name="T23" fmla="*/ 1281 h 2359"/>
                <a:gd name="T24" fmla="*/ 87 w 257"/>
                <a:gd name="T25" fmla="*/ 1338 h 2359"/>
                <a:gd name="T26" fmla="*/ 72 w 257"/>
                <a:gd name="T27" fmla="*/ 1473 h 2359"/>
                <a:gd name="T28" fmla="*/ 47 w 257"/>
                <a:gd name="T29" fmla="*/ 1666 h 2359"/>
                <a:gd name="T30" fmla="*/ 31 w 257"/>
                <a:gd name="T31" fmla="*/ 1786 h 2359"/>
                <a:gd name="T32" fmla="*/ 47 w 257"/>
                <a:gd name="T33" fmla="*/ 2026 h 2359"/>
                <a:gd name="T34" fmla="*/ 57 w 257"/>
                <a:gd name="T35" fmla="*/ 2067 h 23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7"/>
                <a:gd name="T55" fmla="*/ 0 h 2359"/>
                <a:gd name="T56" fmla="*/ 257 w 257"/>
                <a:gd name="T57" fmla="*/ 2359 h 23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7" h="2359">
                  <a:moveTo>
                    <a:pt x="1" y="0"/>
                  </a:moveTo>
                  <a:cubicBezTo>
                    <a:pt x="16" y="3"/>
                    <a:pt x="34" y="0"/>
                    <a:pt x="47" y="9"/>
                  </a:cubicBezTo>
                  <a:cubicBezTo>
                    <a:pt x="55" y="14"/>
                    <a:pt x="51" y="29"/>
                    <a:pt x="56" y="37"/>
                  </a:cubicBezTo>
                  <a:cubicBezTo>
                    <a:pt x="63" y="48"/>
                    <a:pt x="76" y="54"/>
                    <a:pt x="84" y="64"/>
                  </a:cubicBezTo>
                  <a:cubicBezTo>
                    <a:pt x="91" y="72"/>
                    <a:pt x="96" y="82"/>
                    <a:pt x="102" y="91"/>
                  </a:cubicBezTo>
                  <a:cubicBezTo>
                    <a:pt x="123" y="176"/>
                    <a:pt x="105" y="144"/>
                    <a:pt x="139" y="192"/>
                  </a:cubicBezTo>
                  <a:cubicBezTo>
                    <a:pt x="149" y="245"/>
                    <a:pt x="178" y="279"/>
                    <a:pt x="193" y="329"/>
                  </a:cubicBezTo>
                  <a:cubicBezTo>
                    <a:pt x="197" y="341"/>
                    <a:pt x="199" y="354"/>
                    <a:pt x="203" y="366"/>
                  </a:cubicBezTo>
                  <a:cubicBezTo>
                    <a:pt x="209" y="384"/>
                    <a:pt x="221" y="421"/>
                    <a:pt x="221" y="421"/>
                  </a:cubicBezTo>
                  <a:cubicBezTo>
                    <a:pt x="229" y="544"/>
                    <a:pt x="248" y="663"/>
                    <a:pt x="257" y="786"/>
                  </a:cubicBezTo>
                  <a:cubicBezTo>
                    <a:pt x="254" y="984"/>
                    <a:pt x="254" y="1183"/>
                    <a:pt x="248" y="1381"/>
                  </a:cubicBezTo>
                  <a:cubicBezTo>
                    <a:pt x="247" y="1424"/>
                    <a:pt x="230" y="1445"/>
                    <a:pt x="193" y="1463"/>
                  </a:cubicBezTo>
                  <a:cubicBezTo>
                    <a:pt x="182" y="1485"/>
                    <a:pt x="167" y="1504"/>
                    <a:pt x="157" y="1527"/>
                  </a:cubicBezTo>
                  <a:cubicBezTo>
                    <a:pt x="138" y="1573"/>
                    <a:pt x="137" y="1634"/>
                    <a:pt x="129" y="1682"/>
                  </a:cubicBezTo>
                  <a:cubicBezTo>
                    <a:pt x="117" y="1756"/>
                    <a:pt x="102" y="1829"/>
                    <a:pt x="84" y="1902"/>
                  </a:cubicBezTo>
                  <a:cubicBezTo>
                    <a:pt x="73" y="1948"/>
                    <a:pt x="70" y="1994"/>
                    <a:pt x="56" y="2039"/>
                  </a:cubicBezTo>
                  <a:cubicBezTo>
                    <a:pt x="45" y="2126"/>
                    <a:pt x="0" y="2259"/>
                    <a:pt x="84" y="2313"/>
                  </a:cubicBezTo>
                  <a:cubicBezTo>
                    <a:pt x="94" y="2354"/>
                    <a:pt x="84" y="2341"/>
                    <a:pt x="102" y="2359"/>
                  </a:cubicBezTo>
                </a:path>
              </a:pathLst>
            </a:cu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124200" y="2867025"/>
            <a:ext cx="2286000" cy="3990975"/>
            <a:chOff x="1584" y="1961"/>
            <a:chExt cx="1440" cy="2514"/>
          </a:xfrm>
        </p:grpSpPr>
        <p:sp>
          <p:nvSpPr>
            <p:cNvPr id="27658" name="Oval 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-1678664">
              <a:off x="1584" y="1961"/>
              <a:ext cx="960" cy="1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27659" name="Freeform 13">
              <a:hlinkClick r:id="rId5" action="ppaction://hlinksldjump"/>
            </p:cNvPr>
            <p:cNvSpPr>
              <a:spLocks/>
            </p:cNvSpPr>
            <p:nvPr/>
          </p:nvSpPr>
          <p:spPr bwMode="auto">
            <a:xfrm rot="-683421">
              <a:off x="2512" y="3021"/>
              <a:ext cx="512" cy="1454"/>
            </a:xfrm>
            <a:custGeom>
              <a:avLst/>
              <a:gdLst>
                <a:gd name="T0" fmla="*/ 0 w 512"/>
                <a:gd name="T1" fmla="*/ 0 h 1454"/>
                <a:gd name="T2" fmla="*/ 83 w 512"/>
                <a:gd name="T3" fmla="*/ 91 h 1454"/>
                <a:gd name="T4" fmla="*/ 119 w 512"/>
                <a:gd name="T5" fmla="*/ 146 h 1454"/>
                <a:gd name="T6" fmla="*/ 192 w 512"/>
                <a:gd name="T7" fmla="*/ 247 h 1454"/>
                <a:gd name="T8" fmla="*/ 211 w 512"/>
                <a:gd name="T9" fmla="*/ 320 h 1454"/>
                <a:gd name="T10" fmla="*/ 311 w 512"/>
                <a:gd name="T11" fmla="*/ 466 h 1454"/>
                <a:gd name="T12" fmla="*/ 348 w 512"/>
                <a:gd name="T13" fmla="*/ 603 h 1454"/>
                <a:gd name="T14" fmla="*/ 448 w 512"/>
                <a:gd name="T15" fmla="*/ 1170 h 1454"/>
                <a:gd name="T16" fmla="*/ 494 w 512"/>
                <a:gd name="T17" fmla="*/ 1253 h 1454"/>
                <a:gd name="T18" fmla="*/ 512 w 512"/>
                <a:gd name="T19" fmla="*/ 1307 h 1454"/>
                <a:gd name="T20" fmla="*/ 503 w 512"/>
                <a:gd name="T21" fmla="*/ 1454 h 1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2"/>
                <a:gd name="T34" fmla="*/ 0 h 1454"/>
                <a:gd name="T35" fmla="*/ 512 w 512"/>
                <a:gd name="T36" fmla="*/ 1454 h 14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2" h="1454">
                  <a:moveTo>
                    <a:pt x="0" y="0"/>
                  </a:moveTo>
                  <a:cubicBezTo>
                    <a:pt x="29" y="29"/>
                    <a:pt x="58" y="58"/>
                    <a:pt x="83" y="91"/>
                  </a:cubicBezTo>
                  <a:cubicBezTo>
                    <a:pt x="96" y="109"/>
                    <a:pt x="119" y="146"/>
                    <a:pt x="119" y="146"/>
                  </a:cubicBezTo>
                  <a:cubicBezTo>
                    <a:pt x="133" y="191"/>
                    <a:pt x="154" y="222"/>
                    <a:pt x="192" y="247"/>
                  </a:cubicBezTo>
                  <a:cubicBezTo>
                    <a:pt x="200" y="271"/>
                    <a:pt x="201" y="297"/>
                    <a:pt x="211" y="320"/>
                  </a:cubicBezTo>
                  <a:cubicBezTo>
                    <a:pt x="237" y="377"/>
                    <a:pt x="287" y="408"/>
                    <a:pt x="311" y="466"/>
                  </a:cubicBezTo>
                  <a:cubicBezTo>
                    <a:pt x="329" y="510"/>
                    <a:pt x="348" y="603"/>
                    <a:pt x="348" y="603"/>
                  </a:cubicBezTo>
                  <a:cubicBezTo>
                    <a:pt x="366" y="803"/>
                    <a:pt x="359" y="988"/>
                    <a:pt x="448" y="1170"/>
                  </a:cubicBezTo>
                  <a:cubicBezTo>
                    <a:pt x="462" y="1227"/>
                    <a:pt x="474" y="1207"/>
                    <a:pt x="494" y="1253"/>
                  </a:cubicBezTo>
                  <a:cubicBezTo>
                    <a:pt x="502" y="1270"/>
                    <a:pt x="512" y="1307"/>
                    <a:pt x="512" y="1307"/>
                  </a:cubicBezTo>
                  <a:cubicBezTo>
                    <a:pt x="509" y="1356"/>
                    <a:pt x="503" y="1454"/>
                    <a:pt x="503" y="1454"/>
                  </a:cubicBezTo>
                </a:path>
              </a:pathLst>
            </a:cu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24200" y="38862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05400" y="25146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34200" y="26670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05" name="09 Track 9 Chú voi con ở Bản Đô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6" name="WordArt 26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5181600" cy="19732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TRÒ </a:t>
            </a:r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0104 -0.00556 0.00104 -0.01181 0.00312 -0.01644 C 0.00868 -0.02871 0.01718 -0.02871 0.025 -0.03264 C 0.0375 -0.03912 0.04965 -0.04445 0.0625 -0.04908 C 0.07222 -0.05741 0.07812 -0.0595 0.08437 -0.07616 C 0.08628 -0.08102 0.08611 -0.08727 0.0875 -0.09237 C 0.08975 -0.10024 0.10104 -0.1257 0.10312 -0.13056 C 0.10625 -0.15278 0.1125 -0.16783 0.11562 -0.19028 C 0.11215 -0.20533 0.10833 -0.22848 0.1 -0.23912 C 0.08489 -0.25811 0.07777 -0.25973 0.0625 -0.26621 C 0.04114 -0.29399 0.01944 -0.29792 -0.00625 -0.3044 C -0.01875 -0.31297 -0.03108 -0.31875 -0.04375 -0.32593 C -0.0566 -0.34838 -0.05886 -0.34375 -0.075 -0.35325 C -0.07917 -0.36412 -0.08334 -0.375 -0.0875 -0.38612 C -0.09167 -0.3963 -0.08577 -0.41112 -0.08438 -0.42385 C -0.08177 -0.44653 -0.07084 -0.45348 -0.05938 -0.46181 C -0.03941 -0.47662 -0.01806 -0.4794 0.00312 -0.48357 C 0.01771 -0.49213 0.0309 -0.49584 0.04375 -0.51065 C 0.04479 -0.51621 0.04461 -0.52315 0.04687 -0.52709 C 0.04913 -0.53102 0.05347 -0.52917 0.05625 -0.53241 C 0.05989 -0.53658 0.0625 -0.54329 0.06562 -0.54885 C 0.06684 -0.55695 0.07187 -0.59051 0.07187 -0.59746 C 0.07187 -0.6375 0.06718 -0.67709 0.06562 -0.7169 C 0.06944 -0.74977 0.07239 -0.75255 0.05625 -0.7713 C 0.05312 -0.78033 0.05086 -0.79028 0.04687 -0.79838 C 0.04444 -0.80325 0.03993 -0.80417 0.0375 -0.80926 C 0.03541 -0.81389 0.03698 -0.82223 0.03437 -0.82547 C 0.02899 -0.83218 0.02187 -0.83287 0.01562 -0.83635 C 0.0125 -0.8382 0.00625 -0.8419 0.00625 -0.84167 C -0.00521 -0.87176 -0.0092 -0.90487 -0.0125 -0.93959 C -0.01146 -0.95232 -0.00938 -0.97778 -0.00938 -0.97732 " pathEditMode="relative" rAng="0" ptsTypes="ffffffffffffffffffffffffffffff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4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023 C -0.02101 -0.00208 -0.03907 0.0007 -0.05643 -0.00555 C -0.06007 -0.00671 -0.05973 -0.01736 -0.06268 -0.02153 C -0.06528 -0.025 -0.06893 -0.025 -0.07205 -0.02685 C -0.08125 -0.05833 -0.09393 -0.08541 -0.1033 -0.1169 C -0.11129 -0.14375 -0.10573 -0.13379 -0.11893 -0.14884 C -0.11997 -0.15393 -0.11997 -0.16018 -0.12205 -0.16458 C -0.12448 -0.16967 -0.13108 -0.16875 -0.13143 -0.17523 C -0.13334 -0.20347 -0.13004 -0.23171 -0.1283 -0.25995 C -0.12795 -0.26574 -0.12778 -0.27245 -0.12518 -0.27592 C -0.12188 -0.28032 -0.11684 -0.2794 -0.11268 -0.28125 C -0.08039 -0.31782 -0.03629 -0.30856 -0.00018 -0.32893 C 0.00399 -0.33426 0.00781 -0.34051 0.01232 -0.34491 C 0.0151 -0.34745 0.01944 -0.34629 0.0217 -0.35023 C 0.03836 -0.37847 0.0092 -0.35717 0.0342 -0.37129 C 0.04097 -0.38866 0.04027 -0.38403 0.04357 -0.40324 C 0.04479 -0.41018 0.04461 -0.41828 0.0467 -0.4243 C 0.04896 -0.43078 0.05295 -0.43495 0.05607 -0.44028 C 0.05955 -0.45764 0.0651 -0.4706 0.06857 -0.48796 C 0.06475 -0.50416 0.06111 -0.5375 0.04982 -0.54606 C 0.04201 -0.55231 0.03281 -0.55162 0.02482 -0.55671 C 0.01059 -0.56643 -0.0007 -0.57315 -0.0158 -0.57778 C -0.01997 -0.58148 -0.02379 -0.58634 -0.0283 -0.58842 C -0.03646 -0.59236 -0.04566 -0.58796 -0.0533 -0.59398 C -0.05625 -0.59606 -0.05504 -0.60486 -0.05643 -0.60995 C -0.06077 -0.62453 -0.06511 -0.6294 -0.07205 -0.64143 C -0.07448 -0.65416 -0.08091 -0.66504 -0.08143 -0.67801 C -0.08229 -0.69953 -0.07969 -0.7206 -0.0783 -0.74213 C -0.07761 -0.7544 -0.07882 -0.76852 -0.07518 -0.77916 C -0.07292 -0.78565 -0.06684 -0.78611 -0.06268 -0.79004 C -0.02952 -0.85995 -0.06719 -0.77176 -0.04705 -0.84815 C -0.04514 -0.85532 -0.02275 -0.88472 -0.02205 -0.88541 C -0.01823 -0.88889 -0.01372 -0.88866 -0.00955 -0.89074 C -0.0033 -0.89398 0.0092 -0.90116 0.0092 -0.90092 C 0.01232 -0.90648 0.01614 -0.91088 0.01857 -0.91713 C 0.02048 -0.92199 0.02031 -0.92801 0.0217 -0.9331 C 0.02343 -0.93866 0.02586 -0.94375 0.02795 -0.94907 C 0.02691 -0.96852 0.02639 -0.98796 0.02482 -1.00717 C 0.0243 -1.01296 0.02396 -1.01944 0.0217 -1.02315 C 0.01944 -1.02708 0.01545 -1.02708 0.01232 -1.02847 C -0.00139 -1.03518 -0.01424 -1.03958 -0.0283 -1.04444 C -0.04289 -1.0493 -0.0408 -1.04282 -0.0408 -1.06041 " pathEditMode="relative" rAng="0" ptsTypes="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5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0764 -0.00486 -0.03976 -0.01968 -0.04688 -0.02732 C -0.05 -0.03125 -0.05261 -0.03658 -0.05625 -0.03843 C -0.06441 -0.0419 -0.07292 -0.04167 -0.08125 -0.04352 C -0.08542 -0.04699 -0.08941 -0.05209 -0.09375 -0.05417 C -0.10191 -0.05949 -0.11875 -0.06528 -0.11875 -0.06505 C -0.12934 -0.07755 -0.13768 -0.08148 -0.15 -0.08704 C -0.16233 -0.10301 -0.16719 -0.11111 -0.17188 -0.13542 C -0.16997 -0.15926 -0.17205 -0.17292 -0.1625 -0.18959 C -0.15139 -0.2088 -0.14132 -0.20672 -0.12813 -0.21644 C -0.1099 -0.23009 -0.09132 -0.24051 -0.07188 -0.24931 C -0.06875 -0.25278 -0.06598 -0.25718 -0.0625 -0.25972 C -0.05643 -0.26435 -0.04375 -0.2706 -0.04375 -0.27037 C -0.04063 -0.27639 -0.03802 -0.28241 -0.03438 -0.28681 C -0.03056 -0.29167 -0.02518 -0.2919 -0.02188 -0.29746 C -0.01962 -0.30162 -0.02032 -0.30903 -0.01875 -0.31366 C -0.01615 -0.32176 -0.0125 -0.32847 -0.00938 -0.33542 C -0.00104 -0.37917 -0.00938 -0.32477 -0.00938 -0.36783 C -0.00938 -0.39121 -0.00729 -0.41482 -0.00625 -0.4382 C -0.04445 -0.48264 -0.08802 -0.50556 -0.13125 -0.53009 C -0.1382 -0.53449 -0.14584 -0.5331 -0.15313 -0.53542 C -0.16181 -0.5382 -0.16702 -0.5419 -0.175 -0.54653 C -0.18351 -0.56829 -0.18698 -0.59144 -0.19063 -0.61667 C -0.18664 -0.66482 -0.18021 -0.71829 -0.14688 -0.72454 C -0.12813 -0.72824 -0.09063 -0.73542 -0.09063 -0.73519 C -0.07969 -0.74468 -0.06945 -0.7507 -0.05938 -0.76227 C -0.05469 -0.78681 -0.03438 -0.82709 -0.03438 -0.82662 C -0.029 -0.85533 -0.02657 -0.88472 -0.02188 -0.91366 C -0.02223 -0.91667 -0.02518 -0.95695 -0.02813 -0.96227 C -0.03039 -0.96597 -0.03455 -0.96528 -0.0375 -0.96759 C -0.06181 -0.98866 -0.03264 -0.97037 -0.05625 -0.9838 C -0.07778 -1.01181 -0.06441 -0.99491 -0.09688 -1.03264 C -0.10348 -1.04005 -0.11164 -1.04283 -0.11875 -1.04884 C -0.12205 -1.05185 -0.12466 -1.05741 -0.12813 -1.05949 C -0.13924 -1.06644 -0.15191 -1.06644 -0.1625 -1.0757 C -0.1658 -1.07871 -0.17188 -1.08681 -0.17188 -1.08611 " pathEditMode="relative" rAng="0" ptsTypes="fffffffffffffffffffffffffffffffffff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5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2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05"/>
                </p:tgtEl>
              </p:cMediaNode>
            </p:audio>
          </p:childTnLst>
        </p:cTn>
      </p:par>
    </p:tnLst>
    <p:bldLst>
      <p:bldP spid="2253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AutoShape 2"/>
          <p:cNvSpPr>
            <a:spLocks noChangeArrowheads="1"/>
          </p:cNvSpPr>
          <p:nvPr/>
        </p:nvSpPr>
        <p:spPr bwMode="auto">
          <a:xfrm>
            <a:off x="914400" y="557212"/>
            <a:ext cx="7391400" cy="2667000"/>
          </a:xfrm>
          <a:prstGeom prst="cloudCallout">
            <a:avLst>
              <a:gd name="adj1" fmla="val -49894"/>
              <a:gd name="adj2" fmla="val 11963"/>
            </a:avLst>
          </a:prstGeom>
          <a:solidFill>
            <a:srgbClr val="FFFF66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có thể lây truyền qua:</a:t>
            </a: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219200" y="3224212"/>
            <a:ext cx="723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máu; đường hô hấp;     	đường tình dục.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295400" y="4443412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máu; đường tình dục; từ mẹ sang con.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1219200" y="5667375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hô hấp; đường tình 	dục; từ mẹ sang con.</a:t>
            </a:r>
          </a:p>
        </p:txBody>
      </p:sp>
      <p:sp>
        <p:nvSpPr>
          <p:cNvPr id="226310" name="Oval 6"/>
          <p:cNvSpPr>
            <a:spLocks noChangeArrowheads="1"/>
          </p:cNvSpPr>
          <p:nvPr/>
        </p:nvSpPr>
        <p:spPr bwMode="auto">
          <a:xfrm>
            <a:off x="1066800" y="4419600"/>
            <a:ext cx="685800" cy="762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867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8680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6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07" grpId="0"/>
      <p:bldP spid="226307" grpId="1"/>
      <p:bldP spid="226308" grpId="0"/>
      <p:bldP spid="226309" grpId="0"/>
      <p:bldP spid="226309" grpId="1"/>
      <p:bldP spid="226310" grpId="0" animBg="1"/>
      <p:bldP spid="2263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AutoShape 3"/>
          <p:cNvSpPr>
            <a:spLocks noChangeArrowheads="1"/>
          </p:cNvSpPr>
          <p:nvPr/>
        </p:nvSpPr>
        <p:spPr bwMode="auto">
          <a:xfrm>
            <a:off x="342900" y="457200"/>
            <a:ext cx="8534400" cy="2971800"/>
          </a:xfrm>
          <a:prstGeom prst="cloudCallout">
            <a:avLst>
              <a:gd name="adj1" fmla="val 25856"/>
              <a:gd name="adj2" fmla="val 33546"/>
            </a:avLst>
          </a:prstGeom>
          <a:solidFill>
            <a:srgbClr val="FF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phát hiện một người có nhiễm HIV hay không người ta thuờng xét nghiệm:</a:t>
            </a:r>
          </a:p>
        </p:txBody>
      </p:sp>
      <p:sp>
        <p:nvSpPr>
          <p:cNvPr id="227332" name="AutoShape 4"/>
          <p:cNvSpPr>
            <a:spLocks noChangeArrowheads="1"/>
          </p:cNvSpPr>
          <p:nvPr/>
        </p:nvSpPr>
        <p:spPr bwMode="auto">
          <a:xfrm>
            <a:off x="495300" y="3886200"/>
            <a:ext cx="2286000" cy="990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tiểu</a:t>
            </a:r>
          </a:p>
        </p:txBody>
      </p:sp>
      <p:sp>
        <p:nvSpPr>
          <p:cNvPr id="227333" name="AutoShape 5"/>
          <p:cNvSpPr>
            <a:spLocks noChangeArrowheads="1"/>
          </p:cNvSpPr>
          <p:nvPr/>
        </p:nvSpPr>
        <p:spPr bwMode="auto">
          <a:xfrm>
            <a:off x="3124200" y="3886200"/>
            <a:ext cx="2628900" cy="990600"/>
          </a:xfrm>
          <a:prstGeom prst="horizontalScroll">
            <a:avLst>
              <a:gd name="adj" fmla="val 12500"/>
            </a:avLst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</a:p>
        </p:txBody>
      </p:sp>
      <p:sp>
        <p:nvSpPr>
          <p:cNvPr id="227334" name="AutoShape 6"/>
          <p:cNvSpPr>
            <a:spLocks noChangeArrowheads="1"/>
          </p:cNvSpPr>
          <p:nvPr/>
        </p:nvSpPr>
        <p:spPr bwMode="auto">
          <a:xfrm>
            <a:off x="6096000" y="3657600"/>
            <a:ext cx="2590800" cy="11858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Ph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</a:p>
        </p:txBody>
      </p:sp>
      <p:sp>
        <p:nvSpPr>
          <p:cNvPr id="29702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685800" cy="685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970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152400"/>
            <a:ext cx="685800" cy="685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1965E-6 L -0.31667 0.455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22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.01665 L 0.2375 0.504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24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nimBg="1"/>
      <p:bldP spid="227332" grpId="0" animBg="1"/>
      <p:bldP spid="227332" grpId="1" animBg="1"/>
      <p:bldP spid="227333" grpId="0" animBg="1"/>
      <p:bldP spid="227333" grpId="1" animBg="1"/>
      <p:bldP spid="227334" grpId="0" animBg="1"/>
      <p:bldP spid="22733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AutoShape 2"/>
          <p:cNvSpPr>
            <a:spLocks noChangeArrowheads="1"/>
          </p:cNvSpPr>
          <p:nvPr/>
        </p:nvSpPr>
        <p:spPr bwMode="auto">
          <a:xfrm>
            <a:off x="838200" y="533400"/>
            <a:ext cx="8001000" cy="1981200"/>
          </a:xfrm>
          <a:prstGeom prst="cloudCallout">
            <a:avLst>
              <a:gd name="adj1" fmla="val -22144"/>
              <a:gd name="adj2" fmla="val 41588"/>
            </a:avLst>
          </a:prstGeom>
          <a:solidFill>
            <a:srgbClr val="66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tránh HIV/AIDS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457200" y="2854325"/>
            <a:ext cx="8686800" cy="830263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Chỉ dùng bơm kim tiêm một lần; Nếu phải dùng chung thì cần luộc 20 phút kể từ khi nước sôi.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33400" y="5410200"/>
            <a:ext cx="3429000" cy="461963"/>
          </a:xfrm>
          <a:prstGeom prst="rect">
            <a:avLst/>
          </a:prstGeom>
          <a:solidFill>
            <a:srgbClr val="FF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c.Tất cả các ý trên.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533400" y="4149725"/>
            <a:ext cx="8001000" cy="830263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b.Không tiêm chích ma tuý; không dùng chung các dụng cụ có thể dính máu</a:t>
            </a:r>
          </a:p>
        </p:txBody>
      </p:sp>
      <p:sp>
        <p:nvSpPr>
          <p:cNvPr id="30726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27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1.02916 -0.008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1.04583 -0.008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00" y="-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167 0.02222 L 0.10834 -0.261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4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animBg="1"/>
      <p:bldP spid="228355" grpId="0" animBg="1"/>
      <p:bldP spid="228355" grpId="1" animBg="1"/>
      <p:bldP spid="228356" grpId="0" animBg="1"/>
      <p:bldP spid="228356" grpId="1" animBg="1"/>
      <p:bldP spid="228356" grpId="2" animBg="1"/>
      <p:bldP spid="228362" grpId="0" animBg="1"/>
      <p:bldP spid="22836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ANd9GcQ9owMzt0opOcW-7Y4akvaImeujVpiexU3kLH128ibbvTGabsOmF_H5LEF1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838200" y="3200400"/>
            <a:ext cx="6323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Thái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 với ng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nhiễm HIV/AIDS</a:t>
            </a:r>
          </a:p>
        </p:txBody>
      </p:sp>
      <p:sp>
        <p:nvSpPr>
          <p:cNvPr id="249864" name="WordArt 8"/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553200" cy="1581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EM HỌC GIỎI</a:t>
            </a:r>
            <a:endParaRPr lang="en-US" sz="36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 animBg="1"/>
      <p:bldP spid="24986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38385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905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KIỂM TRA BÀI CŨ</a:t>
            </a:r>
            <a:endParaRPr lang="en-US" sz="3600" b="1" i="1" kern="10">
              <a:ln w="19050">
                <a:solidFill>
                  <a:srgbClr val="0066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685800" y="1371600"/>
            <a:ext cx="7239000" cy="631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381000" y="2438400"/>
            <a:ext cx="8382000" cy="283845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vi-ta-min.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/>
      <p:bldP spid="2478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2362200" y="1524000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biết gì về HIV / AIDS</a:t>
            </a:r>
            <a:r>
              <a:rPr lang="en-US" sz="21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94573" name="Picture 13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733800"/>
            <a:ext cx="176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4" name="Picture 14" descr="RBWBUTN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5" name="Picture 15" descr="aob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810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1676400" y="3810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1066800" y="1371600"/>
            <a:ext cx="701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HIV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AIDS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/>
      <p:bldP spid="194571" grpId="1"/>
      <p:bldP spid="194571" grpId="2"/>
      <p:bldP spid="194577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3" name="Picture 9" descr="hiv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4" name="Picture 10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5" name="Picture 11" descr="HI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281488"/>
            <a:ext cx="40386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1676400" y="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685800" y="8382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3962400" cy="4557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4267200" cy="466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1676400" y="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1752600" y="9144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4219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3962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752600" y="3048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1066800" y="10668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bị bệnh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685800" y="60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876300" y="2133600"/>
            <a:ext cx="7924800" cy="41148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ò chơi </a:t>
            </a:r>
          </a:p>
          <a:p>
            <a:pPr algn="ctr" eaLnBrk="1" hangingPunct="1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NHANH AI ĐÚNG”</a:t>
            </a:r>
          </a:p>
        </p:txBody>
      </p:sp>
      <p:pic>
        <p:nvPicPr>
          <p:cNvPr id="196621" name="Picture 13" descr="Tweety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819150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1714500" y="381000"/>
            <a:ext cx="5562600" cy="608013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8" grpId="0"/>
      <p:bldP spid="1966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381000" y="19050"/>
            <a:ext cx="8458200" cy="563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câu trả lời tương ứng với từng câu hỏi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381000" y="628650"/>
            <a:ext cx="2819400" cy="400050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HIV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381000" y="1390650"/>
            <a:ext cx="2819400" cy="400050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AIDS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381000" y="2152650"/>
            <a:ext cx="2819400" cy="1015663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381000" y="3981450"/>
            <a:ext cx="2819400" cy="707886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HIV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304800" y="5565775"/>
            <a:ext cx="2895600" cy="708025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Ai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HIV?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3581400" y="685800"/>
            <a:ext cx="5257800" cy="40005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3581400" y="1352550"/>
            <a:ext cx="5257800" cy="40011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3581400" y="2343150"/>
            <a:ext cx="5257800" cy="1077913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581400" y="3790950"/>
            <a:ext cx="5257800" cy="10160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AIDS. AIDS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3581400" y="5048250"/>
            <a:ext cx="5257800" cy="1354138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- Đường máu.  </a:t>
            </a:r>
          </a:p>
          <a:p>
            <a:pPr eaLnBrk="1" hangingPunct="1">
              <a:spcBef>
                <a:spcPct val="5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Đường tình dục.</a:t>
            </a:r>
          </a:p>
          <a:p>
            <a:pPr eaLnBrk="1" hangingPunct="1">
              <a:spcBef>
                <a:spcPct val="5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-Từ mẹ sang con lúc mang thai      	hoặc khi sinh con.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0" grpId="0"/>
      <p:bldP spid="135181" grpId="0" animBg="1"/>
      <p:bldP spid="135182" grpId="0" animBg="1"/>
      <p:bldP spid="135183" grpId="0" animBg="1"/>
      <p:bldP spid="135184" grpId="0" animBg="1"/>
      <p:bldP spid="135185" grpId="0" animBg="1"/>
      <p:bldP spid="135186" grpId="0" animBg="1"/>
      <p:bldP spid="135187" grpId="0" animBg="1"/>
      <p:bldP spid="135188" grpId="0" animBg="1"/>
      <p:bldP spid="135189" grpId="0" animBg="1"/>
      <p:bldP spid="135190" grpId="0" animBg="1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3722</TotalTime>
  <Words>1077</Words>
  <Application>Microsoft Office PowerPoint</Application>
  <PresentationFormat>On-screen Show (4:3)</PresentationFormat>
  <Paragraphs>127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.VnAvant</vt:lpstr>
      <vt:lpstr>Arial</vt:lpstr>
      <vt:lpstr>Times New Roman</vt:lpstr>
      <vt:lpstr>Wingdings</vt:lpstr>
      <vt:lpstr>Watermark</vt:lpstr>
      <vt:lpstr>PowerPoint Presentation</vt:lpstr>
      <vt:lpstr>Làm thế nào để phòng bệnh viêm gan A?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</dc:creator>
  <cp:lastModifiedBy>Admin</cp:lastModifiedBy>
  <cp:revision>319</cp:revision>
  <dcterms:created xsi:type="dcterms:W3CDTF">2008-01-01T02:37:38Z</dcterms:created>
  <dcterms:modified xsi:type="dcterms:W3CDTF">2023-11-29T10:17:55Z</dcterms:modified>
</cp:coreProperties>
</file>