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8"/>
  </p:notesMasterIdLst>
  <p:sldIdLst>
    <p:sldId id="397" r:id="rId2"/>
    <p:sldId id="329" r:id="rId3"/>
    <p:sldId id="333" r:id="rId4"/>
    <p:sldId id="394" r:id="rId5"/>
    <p:sldId id="403" r:id="rId6"/>
    <p:sldId id="336" r:id="rId7"/>
    <p:sldId id="364" r:id="rId8"/>
    <p:sldId id="363" r:id="rId9"/>
    <p:sldId id="361" r:id="rId10"/>
    <p:sldId id="360" r:id="rId11"/>
    <p:sldId id="399" r:id="rId12"/>
    <p:sldId id="362" r:id="rId13"/>
    <p:sldId id="359" r:id="rId14"/>
    <p:sldId id="358" r:id="rId15"/>
    <p:sldId id="401" r:id="rId16"/>
    <p:sldId id="343" r:id="rId17"/>
    <p:sldId id="402" r:id="rId18"/>
    <p:sldId id="387" r:id="rId19"/>
    <p:sldId id="380" r:id="rId20"/>
    <p:sldId id="382" r:id="rId21"/>
    <p:sldId id="383" r:id="rId22"/>
    <p:sldId id="384" r:id="rId23"/>
    <p:sldId id="377" r:id="rId24"/>
    <p:sldId id="378" r:id="rId25"/>
    <p:sldId id="395" r:id="rId26"/>
    <p:sldId id="30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3399"/>
    <a:srgbClr val="0D358D"/>
    <a:srgbClr val="FF0066"/>
    <a:srgbClr val="049604"/>
    <a:srgbClr val="006600"/>
    <a:srgbClr val="FF0000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660"/>
  </p:normalViewPr>
  <p:slideViewPr>
    <p:cSldViewPr>
      <p:cViewPr varScale="1">
        <p:scale>
          <a:sx n="83" d="100"/>
          <a:sy n="83" d="100"/>
        </p:scale>
        <p:origin x="10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010A9B3-023B-4545-8DAC-25F040A1B926}" type="datetimeFigureOut">
              <a:rPr lang="en-US"/>
              <a:pPr>
                <a:defRPr/>
              </a:pPr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4E12EF6-FDE2-47A5-A114-7DC08FA1D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35665B-A380-413B-BDE7-26F2472D854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32DE47-3BE6-44C3-90CD-2F47F48161D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02D2F73-F723-4782-B5C4-023843C77BB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F3E15D5-1333-45EC-885D-EDDDA151DA5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6DFD48-FE8C-4FCE-820C-4DB5C033C0C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3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17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689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77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902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1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242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946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709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98EC1-C3A1-4F80-89CE-ABA94DD890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151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A92FF-967F-4783-93A7-C2CABC3E0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4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81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80896-7206-46B1-A618-6C8DBD3496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9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81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98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19E0C-B9DE-446F-A398-66FE916A5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31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0E27E-9C7A-4020-A2FA-A8CAEFF4FE1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63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91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733BA-1668-4CD2-901C-82FCDF78304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2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1F4B813-0C45-4CBD-9027-15FB10853A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2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  <p:sldLayoutId id="214748401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8" y="0"/>
            <a:ext cx="9235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76550" y="1452645"/>
            <a:ext cx="3429000" cy="11461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5000" b="1" cap="all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ĐỊA LÝ</a:t>
            </a:r>
            <a:endParaRPr lang="en-US" sz="5000" b="1" cap="all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" y="3257550"/>
            <a:ext cx="8991600" cy="108585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3d extrusionH="57150" contourW="6350" prstMaterial="metal">
              <a:bevelT w="127000" h="31750" prst="angle"/>
              <a:contourClr>
                <a:schemeClr val="accent1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5400" b="1" cap="all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Bài 4: </a:t>
            </a:r>
            <a:r>
              <a:rPr lang="en-US" sz="5400" b="1" cap="all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sông ngòi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Song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0" y="1524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Sông Mã</a:t>
            </a:r>
          </a:p>
        </p:txBody>
      </p:sp>
      <p:pic>
        <p:nvPicPr>
          <p:cNvPr id="5122" name="Picture 2" descr="Đóng thuyền xuôi sông Mã - Báo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7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52400" y="9525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Sông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Gianh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saigonriver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-152400" y="0"/>
            <a:ext cx="3886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Sông Đồng Nai</a:t>
            </a:r>
          </a:p>
        </p:txBody>
      </p:sp>
    </p:spTree>
  </p:cSld>
  <p:clrMapOvr>
    <a:masterClrMapping/>
  </p:clrMapOvr>
  <p:transition spd="slow" advTm="26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mietvu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0" y="762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Sông Tiền</a:t>
            </a:r>
          </a:p>
        </p:txBody>
      </p:sp>
      <p:pic>
        <p:nvPicPr>
          <p:cNvPr id="1638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29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longx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-228600" y="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Sông Hậu</a:t>
            </a:r>
          </a:p>
        </p:txBody>
      </p:sp>
      <p:pic>
        <p:nvPicPr>
          <p:cNvPr id="1741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Trên dòng sông Hậ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36611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5" name="Group 3"/>
          <p:cNvGraphicFramePr>
            <a:graphicFrameLocks noGrp="1"/>
          </p:cNvGraphicFramePr>
          <p:nvPr>
            <p:ph/>
          </p:nvPr>
        </p:nvGraphicFramePr>
        <p:xfrm>
          <a:off x="6350" y="-34925"/>
          <a:ext cx="9067800" cy="6857999"/>
        </p:xfrm>
        <a:graphic>
          <a:graphicData uri="http://schemas.openxmlformats.org/drawingml/2006/table">
            <a:tbl>
              <a:tblPr/>
              <a:tblGrid>
                <a:gridCol w="113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0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33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Thời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gian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Ảnh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hưởng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tới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đời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sống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sản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30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lũ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230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34" name="Rectangle 22"/>
          <p:cNvSpPr>
            <a:spLocks noChangeArrowheads="1"/>
          </p:cNvSpPr>
          <p:nvPr/>
        </p:nvSpPr>
        <p:spPr bwMode="auto">
          <a:xfrm>
            <a:off x="1166813" y="1169988"/>
            <a:ext cx="3352800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l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1277938" y="4267200"/>
            <a:ext cx="3200400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l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ãi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</a:p>
        </p:txBody>
      </p:sp>
      <p:sp>
        <p:nvSpPr>
          <p:cNvPr id="38936" name="Rectangle 24"/>
          <p:cNvSpPr>
            <a:spLocks noChangeArrowheads="1"/>
          </p:cNvSpPr>
          <p:nvPr/>
        </p:nvSpPr>
        <p:spPr bwMode="auto">
          <a:xfrm>
            <a:off x="4648200" y="1600200"/>
            <a:ext cx="434340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ụt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d</a:t>
            </a:r>
            <a:r>
              <a:rPr lang="vi-VN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n…</a:t>
            </a:r>
            <a:endParaRPr lang="vi-VN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37" name="Rectangle 25"/>
          <p:cNvSpPr>
            <a:spLocks noChangeArrowheads="1"/>
          </p:cNvSpPr>
          <p:nvPr/>
        </p:nvSpPr>
        <p:spPr bwMode="auto">
          <a:xfrm>
            <a:off x="4724400" y="3851275"/>
            <a:ext cx="43434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 ra h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ạn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thi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ếu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cho đời sống và s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 nghi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ệp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s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thu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ỷ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ện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giao th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thu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ỷ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ặp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</a:t>
            </a:r>
            <a:r>
              <a:rPr lang="vi-VN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alt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n…</a:t>
            </a:r>
            <a:endParaRPr lang="vi-VN" altLang="en-US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54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4" grpId="0"/>
      <p:bldP spid="38935" grpId="0"/>
      <p:bldP spid="38936" grpId="0"/>
      <p:bldP spid="389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images1423810_NgheAn4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8094"/>
            <a:ext cx="4572001" cy="350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1"/>
            <a:ext cx="4572000" cy="3341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3356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Toàn cảnh lũ lụt miền Trung: Đại hồng thủy trăm năm có một - Báo Công an 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4348"/>
            <a:ext cx="4464050" cy="3453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794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419600" cy="350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686300" cy="3721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10" descr="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60" y="3452813"/>
            <a:ext cx="5085640" cy="34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Miền Trung ứng phó với biến đổi khí hậu:* Bài 1: Thiên tai và nhân t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28" y="3657600"/>
            <a:ext cx="4445028" cy="31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6200" y="2200275"/>
            <a:ext cx="7620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hậu</a:t>
            </a:r>
            <a:endParaRPr lang="en-US" alt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9267" name="Line 3"/>
          <p:cNvSpPr>
            <a:spLocks noChangeShapeType="1"/>
          </p:cNvSpPr>
          <p:nvPr/>
        </p:nvSpPr>
        <p:spPr bwMode="auto">
          <a:xfrm flipV="1">
            <a:off x="838200" y="2057400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8382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1295400" y="1524000"/>
            <a:ext cx="9144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Mùa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mưa</a:t>
            </a:r>
            <a:endParaRPr lang="en-US" alt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1295400" y="2819400"/>
            <a:ext cx="9144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Mùa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</a:rPr>
              <a:t>khô</a:t>
            </a:r>
            <a:endParaRPr lang="en-US" alt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39271" name="Line 7"/>
          <p:cNvSpPr>
            <a:spLocks noChangeShapeType="1"/>
          </p:cNvSpPr>
          <p:nvPr/>
        </p:nvSpPr>
        <p:spPr bwMode="auto">
          <a:xfrm>
            <a:off x="2209800" y="190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2" name="Line 8"/>
          <p:cNvSpPr>
            <a:spLocks noChangeShapeType="1"/>
          </p:cNvSpPr>
          <p:nvPr/>
        </p:nvSpPr>
        <p:spPr bwMode="auto">
          <a:xfrm>
            <a:off x="22098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2667000" y="1295400"/>
            <a:ext cx="12192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70C0"/>
                </a:solidFill>
                <a:latin typeface="Times New Roman" pitchFamily="18" charset="0"/>
              </a:rPr>
              <a:t>Mưa to, mưa nhiều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2667000" y="2701925"/>
            <a:ext cx="1219200" cy="180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</a:rPr>
              <a:t>Ít mưa, khô hạn</a:t>
            </a:r>
          </a:p>
        </p:txBody>
      </p:sp>
      <p:sp>
        <p:nvSpPr>
          <p:cNvPr id="139275" name="Line 11"/>
          <p:cNvSpPr>
            <a:spLocks noChangeShapeType="1"/>
          </p:cNvSpPr>
          <p:nvPr/>
        </p:nvSpPr>
        <p:spPr bwMode="auto">
          <a:xfrm>
            <a:off x="3886200" y="190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6" name="Line 12"/>
          <p:cNvSpPr>
            <a:spLocks noChangeShapeType="1"/>
          </p:cNvSpPr>
          <p:nvPr/>
        </p:nvSpPr>
        <p:spPr bwMode="auto">
          <a:xfrm>
            <a:off x="3886200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4267200" y="1066800"/>
            <a:ext cx="1295400" cy="1382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</a:rPr>
              <a:t>Nước sông nhiều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4267200" y="2819400"/>
            <a:ext cx="12954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</a:rPr>
              <a:t>Nước sông ít</a:t>
            </a:r>
          </a:p>
        </p:txBody>
      </p:sp>
      <p:sp>
        <p:nvSpPr>
          <p:cNvPr id="139279" name="Line 15"/>
          <p:cNvSpPr>
            <a:spLocks noChangeShapeType="1"/>
          </p:cNvSpPr>
          <p:nvPr/>
        </p:nvSpPr>
        <p:spPr bwMode="auto">
          <a:xfrm>
            <a:off x="5562600" y="1905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0" name="Line 16"/>
          <p:cNvSpPr>
            <a:spLocks noChangeShapeType="1"/>
          </p:cNvSpPr>
          <p:nvPr/>
        </p:nvSpPr>
        <p:spPr bwMode="auto">
          <a:xfrm flipV="1">
            <a:off x="5562600" y="25908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1" name="Text Box 17"/>
          <p:cNvSpPr txBox="1">
            <a:spLocks noChangeArrowheads="1"/>
          </p:cNvSpPr>
          <p:nvPr/>
        </p:nvSpPr>
        <p:spPr bwMode="auto">
          <a:xfrm>
            <a:off x="6172200" y="1981200"/>
            <a:ext cx="2743200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70C0"/>
                </a:solidFill>
                <a:latin typeface="Times New Roman" pitchFamily="18" charset="0"/>
              </a:rPr>
              <a:t>Nước sông thay đổi theo mùa</a:t>
            </a:r>
          </a:p>
        </p:txBody>
      </p:sp>
      <p:sp>
        <p:nvSpPr>
          <p:cNvPr id="139282" name="Text Box 18"/>
          <p:cNvSpPr txBox="1">
            <a:spLocks noChangeArrowheads="1"/>
          </p:cNvSpPr>
          <p:nvPr/>
        </p:nvSpPr>
        <p:spPr bwMode="auto">
          <a:xfrm>
            <a:off x="1753590" y="4678740"/>
            <a:ext cx="7239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    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xuống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mùa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gây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khăn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đời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sản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xuất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 ta.</a:t>
            </a:r>
          </a:p>
        </p:txBody>
      </p:sp>
    </p:spTree>
    <p:custDataLst>
      <p:tags r:id="rId1"/>
    </p:custDataLst>
  </p:cSld>
  <p:clrMapOvr>
    <a:masterClrMapping/>
  </p:clrMapOvr>
  <p:transition spd="slow" advTm="29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3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9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9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139267" grpId="0" animBg="1"/>
      <p:bldP spid="139268" grpId="0" animBg="1"/>
      <p:bldP spid="139269" grpId="0" animBg="1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 animBg="1"/>
      <p:bldP spid="139277" grpId="0" animBg="1"/>
      <p:bldP spid="139278" grpId="0" animBg="1"/>
      <p:bldP spid="139279" grpId="0" animBg="1"/>
      <p:bldP spid="139280" grpId="0" animBg="1"/>
      <p:bldP spid="139281" grpId="0" animBg="1"/>
      <p:bldP spid="1392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201906121327341-1520322560-hinh1-75-dl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76962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5" name="AutoShape 5"/>
          <p:cNvSpPr>
            <a:spLocks/>
          </p:cNvSpPr>
          <p:nvPr/>
        </p:nvSpPr>
        <p:spPr bwMode="auto">
          <a:xfrm>
            <a:off x="5715000" y="650875"/>
            <a:ext cx="2057400" cy="873125"/>
          </a:xfrm>
          <a:prstGeom prst="borderCallout2">
            <a:avLst>
              <a:gd name="adj1" fmla="val 18750"/>
              <a:gd name="adj2" fmla="val -2630"/>
              <a:gd name="adj3" fmla="val 18750"/>
              <a:gd name="adj4" fmla="val -14255"/>
              <a:gd name="adj5" fmla="val 61051"/>
              <a:gd name="adj6" fmla="val -90961"/>
            </a:avLst>
          </a:prstGeom>
          <a:solidFill>
            <a:schemeClr val="bg1"/>
          </a:solidFill>
          <a:ln w="57150" algn="ctr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vi-VN" altLang="en-US" sz="2400" dirty="0">
                <a:solidFill>
                  <a:srgbClr val="002060"/>
                </a:solidFill>
              </a:rPr>
              <a:t>Thủy điện Hòa Bình</a:t>
            </a:r>
            <a:endParaRPr lang="en-US" altLang="en-US" sz="2400" dirty="0">
              <a:solidFill>
                <a:srgbClr val="002060"/>
              </a:solidFill>
            </a:endParaRPr>
          </a:p>
        </p:txBody>
      </p:sp>
      <p:sp>
        <p:nvSpPr>
          <p:cNvPr id="153606" name="AutoShape 6"/>
          <p:cNvSpPr>
            <a:spLocks/>
          </p:cNvSpPr>
          <p:nvPr/>
        </p:nvSpPr>
        <p:spPr bwMode="auto">
          <a:xfrm>
            <a:off x="6553200" y="3276600"/>
            <a:ext cx="1828800" cy="838200"/>
          </a:xfrm>
          <a:prstGeom prst="borderCallout2">
            <a:avLst>
              <a:gd name="adj1" fmla="val 18750"/>
              <a:gd name="adj2" fmla="val -2630"/>
              <a:gd name="adj3" fmla="val 18750"/>
              <a:gd name="adj4" fmla="val -14255"/>
              <a:gd name="adj5" fmla="val 85690"/>
              <a:gd name="adj6" fmla="val -64954"/>
            </a:avLst>
          </a:prstGeom>
          <a:solidFill>
            <a:schemeClr val="bg1"/>
          </a:solidFill>
          <a:ln w="57150" algn="ctr">
            <a:solidFill>
              <a:srgbClr val="FF33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Thủy điện Y-a-ly</a:t>
            </a:r>
            <a:endParaRPr lang="en-US" alt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53607" name="AutoShape 7"/>
          <p:cNvSpPr>
            <a:spLocks/>
          </p:cNvSpPr>
          <p:nvPr/>
        </p:nvSpPr>
        <p:spPr bwMode="auto">
          <a:xfrm>
            <a:off x="152400" y="187325"/>
            <a:ext cx="1295400" cy="1143000"/>
          </a:xfrm>
          <a:prstGeom prst="borderCallout2">
            <a:avLst>
              <a:gd name="adj1" fmla="val 18750"/>
              <a:gd name="adj2" fmla="val 102630"/>
              <a:gd name="adj3" fmla="val 18750"/>
              <a:gd name="adj4" fmla="val 119079"/>
              <a:gd name="adj5" fmla="val 54772"/>
              <a:gd name="adj6" fmla="val 267736"/>
            </a:avLst>
          </a:prstGeom>
          <a:solidFill>
            <a:schemeClr val="bg1"/>
          </a:solidFill>
          <a:ln w="57150" algn="ctr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vi-VN" altLang="en-US" sz="2400" dirty="0">
                <a:solidFill>
                  <a:srgbClr val="002060"/>
                </a:solidFill>
              </a:rPr>
              <a:t>Thủy điện Thác Bà</a:t>
            </a:r>
            <a:endParaRPr lang="en-US" altLang="en-US" sz="2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524000"/>
            <a:ext cx="1295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sp>
        <p:nvSpPr>
          <p:cNvPr id="153608" name="AutoShape 8"/>
          <p:cNvSpPr>
            <a:spLocks/>
          </p:cNvSpPr>
          <p:nvPr/>
        </p:nvSpPr>
        <p:spPr bwMode="auto">
          <a:xfrm>
            <a:off x="76200" y="4648200"/>
            <a:ext cx="1295400" cy="1219200"/>
          </a:xfrm>
          <a:prstGeom prst="borderCallout2">
            <a:avLst>
              <a:gd name="adj1" fmla="val 23365"/>
              <a:gd name="adj2" fmla="val 100537"/>
              <a:gd name="adj3" fmla="val 25673"/>
              <a:gd name="adj4" fmla="val 104116"/>
              <a:gd name="adj5" fmla="val 53003"/>
              <a:gd name="adj6" fmla="val 368643"/>
            </a:avLst>
          </a:prstGeom>
          <a:solidFill>
            <a:schemeClr val="bg1"/>
          </a:solidFill>
          <a:ln w="57150" algn="ctr">
            <a:solidFill>
              <a:srgbClr val="FF33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vi-VN" altLang="en-US" sz="2400" b="1" dirty="0">
                <a:solidFill>
                  <a:srgbClr val="002060"/>
                </a:solidFill>
                <a:latin typeface="Times New Roman" pitchFamily="18" charset="0"/>
              </a:rPr>
              <a:t>Thủy điện Trị An</a:t>
            </a:r>
            <a:endParaRPr lang="en-US" alt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9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5" grpId="0" animBg="1"/>
      <p:bldP spid="153606" grpId="0" animBg="1"/>
      <p:bldP spid="153607" grpId="0" animBg="1"/>
      <p:bldP spid="2" grpId="0"/>
      <p:bldP spid="2" grpId="1"/>
      <p:bldP spid="1536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3657600" y="1706563"/>
            <a:ext cx="1557338" cy="579437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 Câu 1</a:t>
            </a:r>
          </a:p>
        </p:txBody>
      </p:sp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2293938" y="2530475"/>
            <a:ext cx="7840662" cy="3108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marL="514350" indent="-514350">
              <a:lnSpc>
                <a:spcPct val="150000"/>
              </a:lnSpc>
              <a:buFontTx/>
              <a:buAutoNum type="alphaUcPeriod"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UcPeriod"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UcPeriod"/>
              <a:defRPr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lphaUcPeriod"/>
              <a:defRPr/>
            </a:pPr>
            <a:r>
              <a:rPr lang="pt-BR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Gió mùa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381000"/>
            <a:ext cx="5867400" cy="10668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 spd="med" advTm="3315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thuy-dien-hoa-binh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008900" y="6189025"/>
            <a:ext cx="5257800" cy="47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                  </a:t>
            </a:r>
          </a:p>
        </p:txBody>
      </p:sp>
    </p:spTree>
  </p:cSld>
  <p:clrMapOvr>
    <a:masterClrMapping/>
  </p:clrMapOvr>
  <p:transition spd="slow" advTm="5497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59875" cy="591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85800" y="6115504"/>
            <a:ext cx="76200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Y-a-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ly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Sê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San)</a:t>
            </a:r>
          </a:p>
        </p:txBody>
      </p:sp>
    </p:spTree>
  </p:cSld>
  <p:clrMapOvr>
    <a:masterClrMapping/>
  </p:clrMapOvr>
  <p:transition spd="slow" advTm="5868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Tri_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265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48530" y="6110742"/>
            <a:ext cx="617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Thuỷ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An (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</a:rPr>
              <a:t>Nai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 advTm="5457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857250" y="228600"/>
            <a:ext cx="74295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cs typeface="Arial" pitchFamily="34" charset="0"/>
              </a:rPr>
              <a:t>Chúng ta cần làm gì để cho các  con sông không bị ô nhiễm?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1447800"/>
            <a:ext cx="8153400" cy="4695825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0000" lnSpcReduction="2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GB" altLang="en-US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60000"/>
              </a:lnSpc>
              <a:defRPr/>
            </a:pP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60000"/>
              </a:lnSpc>
              <a:defRPr/>
            </a:pP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60000"/>
              </a:lnSpc>
              <a:defRPr/>
            </a:pP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4600" b="1" dirty="0" err="1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GB" altLang="en-US" sz="4600" b="1" dirty="0">
                <a:solidFill>
                  <a:srgbClr val="0D358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endParaRPr lang="en-GB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3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524669" y="1905000"/>
            <a:ext cx="7924800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en-US" sz="4000" dirty="0">
                <a:latin typeface="Times New Roman" pitchFamily="18" charset="0"/>
              </a:rPr>
              <a:t>     </a:t>
            </a:r>
            <a:r>
              <a:rPr lang="en-US" altLang="en-US" sz="4000" dirty="0" err="1">
                <a:latin typeface="Times New Roman" pitchFamily="18" charset="0"/>
              </a:rPr>
              <a:t>Nước</a:t>
            </a:r>
            <a:r>
              <a:rPr lang="en-US" altLang="en-US" sz="4000" dirty="0">
                <a:latin typeface="Times New Roman" pitchFamily="18" charset="0"/>
              </a:rPr>
              <a:t> ta </a:t>
            </a:r>
            <a:r>
              <a:rPr lang="en-US" altLang="en-US" sz="4000" dirty="0" err="1">
                <a:latin typeface="Times New Roman" pitchFamily="18" charset="0"/>
              </a:rPr>
              <a:t>có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mạng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lưới</a:t>
            </a:r>
            <a:r>
              <a:rPr lang="en-US" altLang="en-US" sz="4000" dirty="0">
                <a:latin typeface="Times New Roman" pitchFamily="18" charset="0"/>
              </a:rPr>
              <a:t> s</a:t>
            </a:r>
            <a:r>
              <a:rPr lang="vi-VN" altLang="en-US" sz="4000" dirty="0">
                <a:latin typeface="Times New Roman" pitchFamily="18" charset="0"/>
              </a:rPr>
              <a:t>ông ngòi </a:t>
            </a:r>
            <a:r>
              <a:rPr lang="en-US" altLang="en-US" sz="4000" dirty="0" err="1">
                <a:latin typeface="Times New Roman" pitchFamily="18" charset="0"/>
              </a:rPr>
              <a:t>dày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đặc</a:t>
            </a:r>
            <a:r>
              <a:rPr lang="en-US" altLang="en-US" sz="4000" dirty="0">
                <a:latin typeface="Times New Roman" pitchFamily="18" charset="0"/>
              </a:rPr>
              <a:t>, </a:t>
            </a:r>
            <a:r>
              <a:rPr lang="en-US" altLang="en-US" sz="4000" dirty="0" err="1">
                <a:latin typeface="Times New Roman" pitchFamily="18" charset="0"/>
              </a:rPr>
              <a:t>nhưng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ít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sông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lớn</a:t>
            </a:r>
            <a:r>
              <a:rPr lang="en-US" altLang="en-US" sz="4000" dirty="0">
                <a:latin typeface="Times New Roman" pitchFamily="18" charset="0"/>
              </a:rPr>
              <a:t>. </a:t>
            </a:r>
            <a:r>
              <a:rPr lang="en-US" altLang="en-US" sz="4000" dirty="0" err="1">
                <a:latin typeface="Times New Roman" pitchFamily="18" charset="0"/>
              </a:rPr>
              <a:t>Sông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nước</a:t>
            </a:r>
            <a:r>
              <a:rPr lang="en-US" altLang="en-US" sz="4000" dirty="0">
                <a:latin typeface="Times New Roman" pitchFamily="18" charset="0"/>
              </a:rPr>
              <a:t> ta </a:t>
            </a:r>
            <a:r>
              <a:rPr lang="en-US" altLang="en-US" sz="4000" dirty="0" err="1">
                <a:latin typeface="Times New Roman" pitchFamily="18" charset="0"/>
              </a:rPr>
              <a:t>có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lượng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nước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thay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đổi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theo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mùa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và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có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nhiều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phù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sa</a:t>
            </a:r>
            <a:r>
              <a:rPr lang="en-US" altLang="en-US" sz="4000" dirty="0">
                <a:latin typeface="Times New Roman" pitchFamily="18" charset="0"/>
              </a:rPr>
              <a:t>. </a:t>
            </a:r>
            <a:r>
              <a:rPr lang="en-US" altLang="en-US" sz="4000" dirty="0" err="1">
                <a:latin typeface="Times New Roman" pitchFamily="18" charset="0"/>
              </a:rPr>
              <a:t>Sông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ngòi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có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vai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trò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quan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trọng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đối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với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sản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xuất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và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đời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sống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của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nhân</a:t>
            </a:r>
            <a:r>
              <a:rPr lang="en-US" altLang="en-US" sz="4000" dirty="0">
                <a:latin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</a:rPr>
              <a:t>dân</a:t>
            </a:r>
            <a:r>
              <a:rPr lang="en-US" altLang="en-US" sz="4000" dirty="0">
                <a:latin typeface="Times New Roman" pitchFamily="18" charset="0"/>
              </a:rPr>
              <a:t> ta.</a:t>
            </a:r>
          </a:p>
        </p:txBody>
      </p:sp>
      <p:sp>
        <p:nvSpPr>
          <p:cNvPr id="37895" name="Rectangle 1"/>
          <p:cNvSpPr>
            <a:spLocks noChangeArrowheads="1"/>
          </p:cNvSpPr>
          <p:nvPr/>
        </p:nvSpPr>
        <p:spPr bwMode="auto">
          <a:xfrm>
            <a:off x="3373438" y="511175"/>
            <a:ext cx="2417762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00FF"/>
                </a:solidFill>
              </a:rPr>
              <a:t>GHI NHỚ</a:t>
            </a:r>
            <a:endParaRPr lang="en-US" altLang="en-US" sz="4000" dirty="0"/>
          </a:p>
        </p:txBody>
      </p:sp>
    </p:spTree>
  </p:cSld>
  <p:clrMapOvr>
    <a:masterClrMapping/>
  </p:clrMapOvr>
  <p:transition spd="slow" advTm="22856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 txBox="1">
            <a:spLocks/>
          </p:cNvSpPr>
          <p:nvPr/>
        </p:nvSpPr>
        <p:spPr bwMode="auto">
          <a:xfrm>
            <a:off x="2913063" y="300038"/>
            <a:ext cx="3335337" cy="7667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Ô chữ kì diệu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38916" name="Group 8"/>
          <p:cNvGrpSpPr>
            <a:grpSpLocks/>
          </p:cNvGrpSpPr>
          <p:nvPr/>
        </p:nvGrpSpPr>
        <p:grpSpPr bwMode="auto">
          <a:xfrm>
            <a:off x="1527175" y="2295525"/>
            <a:ext cx="6089650" cy="763588"/>
            <a:chOff x="1680960" y="2054000"/>
            <a:chExt cx="6089169" cy="76316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680960" y="2054000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442900" y="2054000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204840" y="2054000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965193" y="2054000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727132" y="2054000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489072" y="2054000"/>
              <a:ext cx="763527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246249" y="2055587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008189" y="2055587"/>
              <a:ext cx="761940" cy="76157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4473575"/>
            <a:ext cx="8305800" cy="95408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</a:rPr>
              <a:t>Câu </a:t>
            </a:r>
            <a:r>
              <a:rPr lang="vi-VN" altLang="en-US" sz="2800" b="1">
                <a:latin typeface="Times New Roman" pitchFamily="18" charset="0"/>
              </a:rPr>
              <a:t>1. </a:t>
            </a:r>
            <a:r>
              <a:rPr lang="en-US" altLang="en-US" sz="2800" b="1">
                <a:latin typeface="Times New Roman" pitchFamily="18" charset="0"/>
              </a:rPr>
              <a:t>Đây là từ gồm 6 chữ cái chỉ m</a:t>
            </a:r>
            <a:r>
              <a:rPr lang="vi-VN" altLang="en-US" sz="2800" b="1">
                <a:latin typeface="Times New Roman" pitchFamily="18" charset="0"/>
              </a:rPr>
              <a:t>ạng lưới sông ngòi nước ta</a:t>
            </a:r>
            <a:r>
              <a:rPr lang="en-US" altLang="en-US" sz="2800" b="1">
                <a:latin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4497388"/>
            <a:ext cx="8305800" cy="95408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ên con sông lớn nhất ở miền Bắc nước ta.</a:t>
            </a:r>
            <a:endParaRPr lang="en-US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919" name="Group 47"/>
          <p:cNvGrpSpPr>
            <a:grpSpLocks/>
          </p:cNvGrpSpPr>
          <p:nvPr/>
        </p:nvGrpSpPr>
        <p:grpSpPr bwMode="auto">
          <a:xfrm>
            <a:off x="2287588" y="1525588"/>
            <a:ext cx="4584700" cy="762000"/>
            <a:chOff x="948626" y="1219200"/>
            <a:chExt cx="4584700" cy="762000"/>
          </a:xfrm>
        </p:grpSpPr>
        <p:sp>
          <p:nvSpPr>
            <p:cNvPr id="49" name="Rectangle 48"/>
            <p:cNvSpPr/>
            <p:nvPr/>
          </p:nvSpPr>
          <p:spPr bwMode="auto">
            <a:xfrm>
              <a:off x="948626" y="1219200"/>
              <a:ext cx="762000" cy="762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710626" y="1219200"/>
              <a:ext cx="762000" cy="762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2472626" y="1219200"/>
              <a:ext cx="762000" cy="762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247326" y="1219200"/>
              <a:ext cx="762000" cy="762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009326" y="1219200"/>
              <a:ext cx="762000" cy="762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771326" y="1219200"/>
              <a:ext cx="762000" cy="762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2281238" y="1538286"/>
            <a:ext cx="4584700" cy="762000"/>
            <a:chOff x="914400" y="1219200"/>
            <a:chExt cx="4584700" cy="762000"/>
          </a:xfrm>
          <a:solidFill>
            <a:srgbClr val="FFFF00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914400" y="1219200"/>
              <a:ext cx="762000" cy="762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D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76400" y="1219200"/>
              <a:ext cx="762000" cy="762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À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438400" y="1219200"/>
              <a:ext cx="762000" cy="762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Y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213100" y="1219200"/>
              <a:ext cx="762000" cy="762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Đ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975100" y="1219200"/>
              <a:ext cx="762000" cy="762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Ặ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737100" y="1219200"/>
              <a:ext cx="762000" cy="762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C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538288" y="2293725"/>
            <a:ext cx="6089650" cy="763588"/>
            <a:chOff x="1680960" y="2054000"/>
            <a:chExt cx="6089169" cy="763161"/>
          </a:xfrm>
          <a:solidFill>
            <a:srgbClr val="FFFF00"/>
          </a:solidFill>
        </p:grpSpPr>
        <p:sp>
          <p:nvSpPr>
            <p:cNvPr id="56" name="Rectangle 55"/>
            <p:cNvSpPr/>
            <p:nvPr/>
          </p:nvSpPr>
          <p:spPr bwMode="auto">
            <a:xfrm>
              <a:off x="1680960" y="2054000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S</a:t>
              </a: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442900" y="2054000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Ô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3204840" y="2054000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N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965193" y="2054000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G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4727132" y="2054000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H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5489072" y="2054000"/>
              <a:ext cx="763527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Ồ</a:t>
              </a: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6246249" y="2055587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N</a:t>
              </a: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7008189" y="2055587"/>
              <a:ext cx="761940" cy="76157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/>
                </a:rPr>
                <a:t>G</a:t>
              </a:r>
            </a:p>
          </p:txBody>
        </p:sp>
      </p:grpSp>
      <p:sp>
        <p:nvSpPr>
          <p:cNvPr id="109" name="TextBox 1"/>
          <p:cNvSpPr txBox="1">
            <a:spLocks noChangeArrowheads="1"/>
          </p:cNvSpPr>
          <p:nvPr/>
        </p:nvSpPr>
        <p:spPr bwMode="auto">
          <a:xfrm>
            <a:off x="498475" y="4283075"/>
            <a:ext cx="8364538" cy="1384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3</a:t>
            </a:r>
            <a:r>
              <a:rPr lang="vi-V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dốc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1516063" y="3044825"/>
            <a:ext cx="6100762" cy="766763"/>
            <a:chOff x="1447800" y="2057400"/>
            <a:chExt cx="6100544" cy="766544"/>
          </a:xfrm>
        </p:grpSpPr>
        <p:sp>
          <p:nvSpPr>
            <p:cNvPr id="111" name="Rectangle 110"/>
            <p:cNvSpPr/>
            <p:nvPr/>
          </p:nvSpPr>
          <p:spPr bwMode="auto">
            <a:xfrm>
              <a:off x="1447800" y="2057400"/>
              <a:ext cx="761973" cy="76178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  <p:grpSp>
          <p:nvGrpSpPr>
            <p:cNvPr id="38941" name="Group 3"/>
            <p:cNvGrpSpPr>
              <a:grpSpLocks/>
            </p:cNvGrpSpPr>
            <p:nvPr/>
          </p:nvGrpSpPr>
          <p:grpSpPr bwMode="auto">
            <a:xfrm>
              <a:off x="2209800" y="2057400"/>
              <a:ext cx="2288272" cy="764272"/>
              <a:chOff x="2209800" y="2057400"/>
              <a:chExt cx="2288272" cy="764272"/>
            </a:xfrm>
          </p:grpSpPr>
          <p:sp>
            <p:nvSpPr>
              <p:cNvPr id="118" name="Rectangle 117"/>
              <p:cNvSpPr/>
              <p:nvPr/>
            </p:nvSpPr>
            <p:spPr bwMode="auto">
              <a:xfrm>
                <a:off x="2209773" y="2057400"/>
                <a:ext cx="761973" cy="76337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Times New Roman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2974921" y="2058988"/>
                <a:ext cx="761973" cy="76336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Times New Roman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3736893" y="2058988"/>
                <a:ext cx="801658" cy="76336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Times New Roman"/>
                </a:endParaRPr>
              </a:p>
            </p:txBody>
          </p:sp>
        </p:grpSp>
        <p:grpSp>
          <p:nvGrpSpPr>
            <p:cNvPr id="38942" name="Group 8"/>
            <p:cNvGrpSpPr>
              <a:grpSpLocks/>
            </p:cNvGrpSpPr>
            <p:nvPr/>
          </p:nvGrpSpPr>
          <p:grpSpPr bwMode="auto">
            <a:xfrm>
              <a:off x="4498072" y="2059672"/>
              <a:ext cx="2288272" cy="764272"/>
              <a:chOff x="2209800" y="2057400"/>
              <a:chExt cx="2288272" cy="764272"/>
            </a:xfrm>
          </p:grpSpPr>
          <p:sp>
            <p:nvSpPr>
              <p:cNvPr id="115" name="Rectangle 114"/>
              <p:cNvSpPr/>
              <p:nvPr/>
            </p:nvSpPr>
            <p:spPr bwMode="auto">
              <a:xfrm>
                <a:off x="2212181" y="2056715"/>
                <a:ext cx="760386" cy="76336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Times New Roman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2972567" y="2058302"/>
                <a:ext cx="761973" cy="76337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Times New Roman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3736126" y="2058302"/>
                <a:ext cx="761973" cy="76337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Times New Roman"/>
                </a:endParaRPr>
              </a:p>
            </p:txBody>
          </p:sp>
        </p:grpSp>
        <p:sp>
          <p:nvSpPr>
            <p:cNvPr id="114" name="Rectangle 113"/>
            <p:cNvSpPr/>
            <p:nvPr/>
          </p:nvSpPr>
          <p:spPr bwMode="auto">
            <a:xfrm>
              <a:off x="6786371" y="2062162"/>
              <a:ext cx="761973" cy="76178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/>
              </a:endParaRPr>
            </a:p>
          </p:txBody>
        </p:sp>
      </p:grpSp>
      <p:grpSp>
        <p:nvGrpSpPr>
          <p:cNvPr id="121" name="Group 29"/>
          <p:cNvGrpSpPr>
            <a:grpSpLocks/>
          </p:cNvGrpSpPr>
          <p:nvPr/>
        </p:nvGrpSpPr>
        <p:grpSpPr bwMode="auto">
          <a:xfrm>
            <a:off x="1514475" y="3017838"/>
            <a:ext cx="6100763" cy="771525"/>
            <a:chOff x="1447800" y="2052856"/>
            <a:chExt cx="6100544" cy="771088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1447800" y="2057615"/>
              <a:ext cx="761973" cy="76156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4000" b="1" dirty="0">
                  <a:solidFill>
                    <a:schemeClr val="bg2">
                      <a:lumMod val="75000"/>
                    </a:schemeClr>
                  </a:solidFill>
                  <a:latin typeface="Times New Roman"/>
                </a:rPr>
                <a:t> </a:t>
              </a:r>
              <a:r>
                <a:rPr lang="en-US" sz="4000" b="1" dirty="0">
                  <a:solidFill>
                    <a:srgbClr val="FF0000"/>
                  </a:solidFill>
                  <a:latin typeface="Times New Roman"/>
                </a:rPr>
                <a:t>T</a:t>
              </a:r>
              <a:endParaRPr lang="en-US" sz="4000" b="1" dirty="0">
                <a:solidFill>
                  <a:schemeClr val="bg2">
                    <a:lumMod val="75000"/>
                  </a:schemeClr>
                </a:solidFill>
                <a:latin typeface="Times New Roman"/>
              </a:endParaRPr>
            </a:p>
          </p:txBody>
        </p:sp>
        <p:grpSp>
          <p:nvGrpSpPr>
            <p:cNvPr id="38931" name="Group 31"/>
            <p:cNvGrpSpPr>
              <a:grpSpLocks/>
            </p:cNvGrpSpPr>
            <p:nvPr/>
          </p:nvGrpSpPr>
          <p:grpSpPr bwMode="auto">
            <a:xfrm>
              <a:off x="2200704" y="2052856"/>
              <a:ext cx="2297368" cy="768816"/>
              <a:chOff x="2200704" y="2052856"/>
              <a:chExt cx="2297368" cy="768816"/>
            </a:xfrm>
          </p:grpSpPr>
          <p:sp>
            <p:nvSpPr>
              <p:cNvPr id="129" name="Rectangle 128"/>
              <p:cNvSpPr/>
              <p:nvPr/>
            </p:nvSpPr>
            <p:spPr bwMode="auto">
              <a:xfrm>
                <a:off x="2200248" y="2052856"/>
                <a:ext cx="761973" cy="76315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en-US" sz="3600" b="1" dirty="0">
                    <a:solidFill>
                      <a:schemeClr val="bg2">
                        <a:lumMod val="75000"/>
                      </a:schemeClr>
                    </a:solidFill>
                    <a:latin typeface="Times New Roman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</a:rPr>
                  <a:t>H</a:t>
                </a:r>
                <a:endPara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 bwMode="auto">
              <a:xfrm>
                <a:off x="2973333" y="2059202"/>
                <a:ext cx="763560" cy="76315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en-US" sz="3600" b="1" dirty="0">
                    <a:solidFill>
                      <a:schemeClr val="bg2">
                        <a:lumMod val="75000"/>
                      </a:schemeClr>
                    </a:solidFill>
                    <a:latin typeface="Times New Roman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</a:rPr>
                  <a:t>Ủ</a:t>
                </a:r>
                <a:endPara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3736893" y="2059202"/>
                <a:ext cx="801659" cy="76315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en-US" sz="3600" b="1" dirty="0">
                    <a:solidFill>
                      <a:schemeClr val="bg2">
                        <a:lumMod val="75000"/>
                      </a:schemeClr>
                    </a:solidFill>
                    <a:latin typeface="Times New Roman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</a:rPr>
                  <a:t>Y</a:t>
                </a:r>
                <a:endPara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/>
                </a:endParaRPr>
              </a:p>
            </p:txBody>
          </p:sp>
        </p:grpSp>
        <p:grpSp>
          <p:nvGrpSpPr>
            <p:cNvPr id="38932" name="Group 32"/>
            <p:cNvGrpSpPr>
              <a:grpSpLocks/>
            </p:cNvGrpSpPr>
            <p:nvPr/>
          </p:nvGrpSpPr>
          <p:grpSpPr bwMode="auto">
            <a:xfrm>
              <a:off x="4498865" y="2059202"/>
              <a:ext cx="2287506" cy="764742"/>
              <a:chOff x="2210593" y="2056930"/>
              <a:chExt cx="2287506" cy="764742"/>
            </a:xfrm>
          </p:grpSpPr>
          <p:sp>
            <p:nvSpPr>
              <p:cNvPr id="126" name="Rectangle 125"/>
              <p:cNvSpPr/>
              <p:nvPr/>
            </p:nvSpPr>
            <p:spPr bwMode="auto">
              <a:xfrm>
                <a:off x="2210593" y="2056930"/>
                <a:ext cx="761973" cy="763155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r>
                  <a:rPr lang="en-US" sz="3600" b="1" dirty="0">
                    <a:solidFill>
                      <a:schemeClr val="bg2">
                        <a:lumMod val="75000"/>
                      </a:schemeClr>
                    </a:solidFill>
                    <a:latin typeface="Times New Roman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/>
                  </a:rPr>
                  <a:t>Đ</a:t>
                </a:r>
                <a:endParaRPr lang="en-US" sz="3600" b="1" dirty="0">
                  <a:solidFill>
                    <a:schemeClr val="bg2">
                      <a:lumMod val="75000"/>
                    </a:schemeClr>
                  </a:solidFill>
                  <a:latin typeface="Times New Roman"/>
                </a:endParaRPr>
              </a:p>
            </p:txBody>
          </p:sp>
          <p:sp>
            <p:nvSpPr>
              <p:cNvPr id="38935" name="Rectangle 35"/>
              <p:cNvSpPr>
                <a:spLocks noChangeArrowheads="1"/>
              </p:cNvSpPr>
              <p:nvPr/>
            </p:nvSpPr>
            <p:spPr bwMode="auto">
              <a:xfrm>
                <a:off x="2972566" y="2058517"/>
                <a:ext cx="761973" cy="763155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en-US" sz="3200" b="1">
                    <a:solidFill>
                      <a:srgbClr val="FF0000"/>
                    </a:solidFill>
                    <a:latin typeface="Times New Roman" pitchFamily="18" charset="0"/>
                  </a:rPr>
                  <a:t>I</a:t>
                </a:r>
              </a:p>
            </p:txBody>
          </p:sp>
          <p:sp>
            <p:nvSpPr>
              <p:cNvPr id="38936" name="Rectangle 36"/>
              <p:cNvSpPr>
                <a:spLocks noChangeArrowheads="1"/>
              </p:cNvSpPr>
              <p:nvPr/>
            </p:nvSpPr>
            <p:spPr bwMode="auto">
              <a:xfrm>
                <a:off x="3736126" y="2058517"/>
                <a:ext cx="761973" cy="763155"/>
              </a:xfrm>
              <a:prstGeom prst="rect">
                <a:avLst/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altLang="en-US" sz="3200" b="1">
                    <a:solidFill>
                      <a:srgbClr val="FF0000"/>
                    </a:solidFill>
                    <a:latin typeface="Times New Roman" pitchFamily="18" charset="0"/>
                  </a:rPr>
                  <a:t>Ệ</a:t>
                </a:r>
              </a:p>
              <a:p>
                <a:endParaRPr lang="en-US" altLang="en-US" sz="3600" b="1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8933" name="Rectangle 33"/>
            <p:cNvSpPr>
              <a:spLocks noChangeArrowheads="1"/>
            </p:cNvSpPr>
            <p:nvPr/>
          </p:nvSpPr>
          <p:spPr bwMode="auto">
            <a:xfrm>
              <a:off x="6786371" y="2062376"/>
              <a:ext cx="761973" cy="761568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en-US" sz="3200" b="1">
                  <a:solidFill>
                    <a:srgbClr val="FF0000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pic>
        <p:nvPicPr>
          <p:cNvPr id="3892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97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9" grpId="0" animBg="1"/>
      <p:bldP spid="10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304800" y="838200"/>
            <a:ext cx="8534400" cy="3505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TẠM BIỆT!</a:t>
            </a:r>
            <a:endParaRPr lang="en-US" sz="2400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3657600" y="1630363"/>
            <a:ext cx="1557338" cy="579437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 Câu 2</a:t>
            </a:r>
          </a:p>
        </p:txBody>
      </p:sp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1227138" y="2392363"/>
            <a:ext cx="7840662" cy="31702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xuyên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mùa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tháng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304800"/>
            <a:ext cx="5867400" cy="10668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 spd="med" advTm="28895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8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8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8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733800" y="1630363"/>
            <a:ext cx="1557338" cy="579437"/>
          </a:xfrm>
          <a:prstGeom prst="rect">
            <a:avLst/>
          </a:prstGeom>
          <a:solidFill>
            <a:srgbClr val="009900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 Câu 3</a:t>
            </a:r>
          </a:p>
        </p:txBody>
      </p:sp>
      <p:sp>
        <p:nvSpPr>
          <p:cNvPr id="108580" name="Rectangle 1"/>
          <p:cNvSpPr>
            <a:spLocks noChangeArrowheads="1"/>
          </p:cNvSpPr>
          <p:nvPr/>
        </p:nvSpPr>
        <p:spPr bwMode="auto">
          <a:xfrm>
            <a:off x="1608138" y="2327275"/>
            <a:ext cx="7840662" cy="3540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2pPr>
            <a:lvl3pPr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6666"/>
                </a:solidFill>
                <a:latin typeface=".VnTime" panose="020B7200000000000000" pitchFamily="34" charset="0"/>
              </a:defRPr>
            </a:lvl9pPr>
          </a:lstStyle>
          <a:p>
            <a:pPr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defRPr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nóng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hòa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mưa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FontTx/>
              <a:buAutoNum type="alphaUcPeriod"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Mát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mẻ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304800"/>
            <a:ext cx="6096000" cy="9906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p:transition spd="med" advTm="2831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8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7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500063"/>
            <a:ext cx="7416800" cy="632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1275" y="-6350"/>
            <a:ext cx="9448800" cy="492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1.Kể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tên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chỉ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trên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1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vị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trí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lớn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ở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nước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ta?</a:t>
            </a:r>
          </a:p>
        </p:txBody>
      </p:sp>
      <p:cxnSp>
        <p:nvCxnSpPr>
          <p:cNvPr id="7" name="Straight Arrow Connector 6"/>
          <p:cNvCxnSpPr>
            <a:endCxn id="8" idx="3"/>
          </p:cNvCxnSpPr>
          <p:nvPr/>
        </p:nvCxnSpPr>
        <p:spPr>
          <a:xfrm flipH="1">
            <a:off x="1671638" y="884238"/>
            <a:ext cx="145256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1275" y="654050"/>
            <a:ext cx="1630363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Hồng</a:t>
            </a:r>
            <a:endParaRPr lang="en-US" sz="2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0600" y="1249363"/>
            <a:ext cx="2133600" cy="427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0" y="1425575"/>
            <a:ext cx="1365250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800600" y="1981200"/>
            <a:ext cx="1433513" cy="4619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Mã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7292975" y="2622550"/>
            <a:ext cx="1809750" cy="4603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Gianh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7040563" y="3663950"/>
            <a:ext cx="2062162" cy="4619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Thu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Bồn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7070725" y="4799013"/>
            <a:ext cx="2066925" cy="46196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Rằng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76200" y="4953000"/>
            <a:ext cx="1576388" cy="461963"/>
          </a:xfrm>
          <a:prstGeom prst="rect">
            <a:avLst/>
          </a:prstGeom>
          <a:solidFill>
            <a:srgbClr val="99FF66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Tiền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6019800"/>
            <a:ext cx="1554163" cy="461963"/>
          </a:xfrm>
          <a:prstGeom prst="rect">
            <a:avLst/>
          </a:prstGeom>
          <a:solidFill>
            <a:srgbClr val="99FF66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Hậu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34188" y="1363663"/>
            <a:ext cx="2268537" cy="4619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Thái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Bình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7753350" y="788988"/>
            <a:ext cx="1349375" cy="4603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Lô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76200" y="2279650"/>
            <a:ext cx="1509713" cy="46196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6908800" y="5570538"/>
            <a:ext cx="2228850" cy="461962"/>
          </a:xfrm>
          <a:prstGeom prst="rect">
            <a:avLst/>
          </a:prstGeom>
          <a:solidFill>
            <a:srgbClr val="99FF66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Sông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Đồng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Nai</a:t>
            </a: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733800" y="884238"/>
            <a:ext cx="40195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20" idx="1"/>
          </p:cNvCxnSpPr>
          <p:nvPr/>
        </p:nvCxnSpPr>
        <p:spPr>
          <a:xfrm>
            <a:off x="4800600" y="1541463"/>
            <a:ext cx="2033588" cy="53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054475" y="1787525"/>
            <a:ext cx="762000" cy="38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2" idx="3"/>
          </p:cNvCxnSpPr>
          <p:nvPr/>
        </p:nvCxnSpPr>
        <p:spPr>
          <a:xfrm flipH="1">
            <a:off x="1585913" y="2174875"/>
            <a:ext cx="1889125" cy="336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727575" y="2754313"/>
            <a:ext cx="2571750" cy="41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867400" y="3636963"/>
            <a:ext cx="1203325" cy="147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29400" y="4824413"/>
            <a:ext cx="441325" cy="257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41988" y="5410200"/>
            <a:ext cx="1328737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8" idx="3"/>
          </p:cNvCxnSpPr>
          <p:nvPr/>
        </p:nvCxnSpPr>
        <p:spPr>
          <a:xfrm flipH="1" flipV="1">
            <a:off x="1652588" y="5184775"/>
            <a:ext cx="2401887" cy="758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19" idx="3"/>
          </p:cNvCxnSpPr>
          <p:nvPr/>
        </p:nvCxnSpPr>
        <p:spPr>
          <a:xfrm flipH="1">
            <a:off x="1630363" y="6249988"/>
            <a:ext cx="263683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4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200972511142_Song-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479" y="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2895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</a:rPr>
              <a:t>Sông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Hồng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Bí ẩn sau tên gọi sông Hồng là Nhĩ Hà, phong thủy khúc s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1746"/>
            <a:ext cx="601980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38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1017159198_4d372f85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" y="1714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-228600" y="14288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FF0000"/>
                </a:solidFill>
              </a:rPr>
              <a:t>Sông Đà</a:t>
            </a:r>
          </a:p>
        </p:txBody>
      </p:sp>
      <p:pic>
        <p:nvPicPr>
          <p:cNvPr id="1126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ình ảnh con sông Đà trong tuỳ bút “Người lái đò sông Đà” của Nguyễn Tuân -  Lớp Văn Cô T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8625"/>
            <a:ext cx="9139706" cy="5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Picture_398.jpg th16 image by ngochienlvc0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28600" y="20638"/>
            <a:ext cx="2971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Sông Đà Rằng</a:t>
            </a:r>
          </a:p>
        </p:txBody>
      </p:sp>
      <p:pic>
        <p:nvPicPr>
          <p:cNvPr id="4098" name="Picture 2" descr="Hình Ảnh - Sông Đà Rằng lúc hoàng hôn | TUY HÒA PLUS - DIỄN ĐÀN HÀNG ĐẦU  TUY HÒA PHÚ YÊ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87" y="3657599"/>
            <a:ext cx="6336113" cy="35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36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6|4|1.2|2.1|1.2|1.6|1.2|2.8|1|2.2|1.1|2|0.8|2.2|1|2.2|1.2|2.3|1.3|1.7|1.1|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4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0.3|3.8|12.9|3.9|13.4"/>
</p:tagLst>
</file>

<file path=ppt/theme/theme1.xml><?xml version="1.0" encoding="utf-8"?>
<a:theme xmlns:a="http://schemas.openxmlformats.org/drawingml/2006/main" name="Drople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1626</TotalTime>
  <Words>605</Words>
  <Application>Microsoft Office PowerPoint</Application>
  <PresentationFormat>On-screen Show (4:3)</PresentationFormat>
  <Paragraphs>110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B4B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Khoa</dc:creator>
  <cp:lastModifiedBy>ASUS</cp:lastModifiedBy>
  <cp:revision>187</cp:revision>
  <dcterms:created xsi:type="dcterms:W3CDTF">2009-09-20T10:05:12Z</dcterms:created>
  <dcterms:modified xsi:type="dcterms:W3CDTF">2023-11-29T04:05:39Z</dcterms:modified>
</cp:coreProperties>
</file>