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8"/>
  </p:notesMasterIdLst>
  <p:sldIdLst>
    <p:sldId id="344" r:id="rId2"/>
    <p:sldId id="350" r:id="rId3"/>
    <p:sldId id="331" r:id="rId4"/>
    <p:sldId id="333" r:id="rId5"/>
    <p:sldId id="339" r:id="rId6"/>
    <p:sldId id="35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5050"/>
    <a:srgbClr val="99FF66"/>
    <a:srgbClr val="FF9900"/>
    <a:srgbClr val="FF66FF"/>
    <a:srgbClr val="FFFF00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9" autoAdjust="0"/>
    <p:restoredTop sz="90799" autoAdjust="0"/>
  </p:normalViewPr>
  <p:slideViewPr>
    <p:cSldViewPr>
      <p:cViewPr varScale="1">
        <p:scale>
          <a:sx n="66" d="100"/>
          <a:sy n="66" d="100"/>
        </p:scale>
        <p:origin x="14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0F589490-D7B5-48DB-B141-2265E7960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620B4-C2B3-4473-B402-15B6A22DB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9D4A2-C0DF-49A6-93F0-7B3D0E7FF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6449-8645-4BAA-AFE1-51665AADF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7D6F8-38B4-40EB-9909-DDC060BB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E70F-794F-4651-866D-7C2B240A4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FD67-3FBA-4CC8-B49A-1E5F50068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BF2-6FC6-42A3-8945-DAA6B476E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0B503-51F6-4FEA-94D6-C51A14561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6B7A6-FAA8-47D9-A6B5-0E29B3A6A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A86CC-D748-472F-8A7A-5BCA7615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EA58E-9E7D-45A8-B6FF-6FF56877A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C6484-EF71-4FEB-9FEA-B6651AEA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4B9D535C-0F79-449F-856C-FE2C0DFB6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img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62400" y="-3429000"/>
            <a:ext cx="18288000" cy="137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483475" y="-168275"/>
            <a:ext cx="1416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858000" y="5572125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832" y="5137943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11"/>
          <p:cNvSpPr>
            <a:spLocks noChangeArrowheads="1"/>
          </p:cNvSpPr>
          <p:nvPr/>
        </p:nvSpPr>
        <p:spPr bwMode="auto">
          <a:xfrm>
            <a:off x="2286000" y="1749425"/>
            <a:ext cx="203200" cy="692150"/>
          </a:xfrm>
          <a:prstGeom prst="flowChartTerminator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3276600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7101" name="AutoShape 13"/>
          <p:cNvSpPr>
            <a:spLocks noChangeArrowheads="1"/>
          </p:cNvSpPr>
          <p:nvPr/>
        </p:nvSpPr>
        <p:spPr bwMode="auto">
          <a:xfrm>
            <a:off x="457200" y="1677988"/>
            <a:ext cx="3048000" cy="649287"/>
          </a:xfrm>
          <a:prstGeom prst="flowChartTerminator">
            <a:avLst/>
          </a:prstGeom>
          <a:solidFill>
            <a:srgbClr val="66FF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r>
              <a:rPr lang="en-US" sz="2400" u="sng">
                <a:solidFill>
                  <a:srgbClr val="FF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cũ:</a:t>
            </a:r>
          </a:p>
        </p:txBody>
      </p:sp>
      <p:sp>
        <p:nvSpPr>
          <p:cNvPr id="2060" name="WordArt 17"/>
          <p:cNvSpPr>
            <a:spLocks noChangeArrowheads="1" noChangeShapeType="1" noTextEdit="1"/>
          </p:cNvSpPr>
          <p:nvPr/>
        </p:nvSpPr>
        <p:spPr bwMode="auto">
          <a:xfrm>
            <a:off x="2438400" y="400050"/>
            <a:ext cx="38671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LUYỆN TỪ VÀ CÂU </a:t>
            </a:r>
          </a:p>
        </p:txBody>
      </p:sp>
      <p:sp>
        <p:nvSpPr>
          <p:cNvPr id="217109" name="AutoShape 21"/>
          <p:cNvSpPr>
            <a:spLocks noChangeArrowheads="1"/>
          </p:cNvSpPr>
          <p:nvPr/>
        </p:nvSpPr>
        <p:spPr bwMode="auto">
          <a:xfrm rot="10800000">
            <a:off x="3048000" y="2590800"/>
            <a:ext cx="5410200" cy="914400"/>
          </a:xfrm>
          <a:prstGeom prst="wedgeEllipseCallout">
            <a:avLst>
              <a:gd name="adj1" fmla="val 40287"/>
              <a:gd name="adj2" fmla="val 107810"/>
            </a:avLst>
          </a:prstGeom>
          <a:solidFill>
            <a:srgbClr val="CCFFFF"/>
          </a:solidFill>
          <a:ln w="9525" algn="ctr">
            <a:noFill/>
            <a:miter lim="800000"/>
            <a:headEnd/>
            <a:tailEnd/>
          </a:ln>
        </p:spPr>
        <p:txBody>
          <a:bodyPr rot="10800000"/>
          <a:lstStyle/>
          <a:p>
            <a:pPr marL="342900" indent="-342900" algn="ctr"/>
            <a:r>
              <a:rPr lang="en-US" sz="2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Thế nào là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nhiều nghĩa. Cho ví dụ?</a:t>
            </a:r>
          </a:p>
        </p:txBody>
      </p:sp>
      <p:sp>
        <p:nvSpPr>
          <p:cNvPr id="217110" name="AutoShape 22"/>
          <p:cNvSpPr>
            <a:spLocks noChangeArrowheads="1"/>
          </p:cNvSpPr>
          <p:nvPr/>
        </p:nvSpPr>
        <p:spPr bwMode="auto">
          <a:xfrm rot="10800000">
            <a:off x="2514600" y="4724400"/>
            <a:ext cx="6172200" cy="1066800"/>
          </a:xfrm>
          <a:prstGeom prst="wedgeEllipseCallout">
            <a:avLst>
              <a:gd name="adj1" fmla="val 72347"/>
              <a:gd name="adj2" fmla="val 270833"/>
            </a:avLst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rot="10800000"/>
          <a:lstStyle/>
          <a:p>
            <a:pPr marL="342900" indent="-342900" algn="ctr"/>
            <a:r>
              <a:rPr lang="en-US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nào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gốc? Thế nào là nghĩa chuyển?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01" grpId="0" animBg="1"/>
      <p:bldP spid="217109" grpId="0" animBg="1"/>
      <p:bldP spid="2171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941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76236"/>
              </p:ext>
            </p:extLst>
          </p:nvPr>
        </p:nvGraphicFramePr>
        <p:xfrm>
          <a:off x="457200" y="1676400"/>
          <a:ext cx="8229600" cy="480060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9392" name="Text Box 16"/>
          <p:cNvSpPr txBox="1">
            <a:spLocks noChangeArrowheads="1"/>
          </p:cNvSpPr>
          <p:nvPr/>
        </p:nvSpPr>
        <p:spPr bwMode="auto">
          <a:xfrm>
            <a:off x="304800" y="12192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800" b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Tìm ở cột B lời giải nghĩa thích hợp cho từ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mỗi câu ở cột A: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9393" name="Text Box 17"/>
          <p:cNvSpPr txBox="1">
            <a:spLocks noChangeArrowheads="1"/>
          </p:cNvSpPr>
          <p:nvPr/>
        </p:nvSpPr>
        <p:spPr bwMode="auto">
          <a:xfrm>
            <a:off x="457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(1) Bé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lon ton trên sân.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394" name="Text Box 18"/>
          <p:cNvSpPr txBox="1">
            <a:spLocks noChangeArrowheads="1"/>
          </p:cNvSpPr>
          <p:nvPr/>
        </p:nvSpPr>
        <p:spPr bwMode="auto">
          <a:xfrm>
            <a:off x="457200" y="3184525"/>
            <a:ext cx="4114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b</a:t>
            </a:r>
            <a:r>
              <a:rPr lang="vi-VN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ray. </a:t>
            </a:r>
          </a:p>
          <a:p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457200" y="4175125"/>
            <a:ext cx="4114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(3) Đồng hồ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úng giờ.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396" name="Text Box 20"/>
          <p:cNvSpPr txBox="1">
            <a:spLocks noChangeArrowheads="1"/>
          </p:cNvSpPr>
          <p:nvPr/>
        </p:nvSpPr>
        <p:spPr bwMode="auto">
          <a:xfrm>
            <a:off x="457200" y="51816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(4) Dân làng khẩn tr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lũ.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397" name="Text Box 21"/>
          <p:cNvSpPr txBox="1">
            <a:spLocks noChangeArrowheads="1"/>
          </p:cNvSpPr>
          <p:nvPr/>
        </p:nvSpPr>
        <p:spPr bwMode="auto">
          <a:xfrm>
            <a:off x="4648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a) Hoạt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ộng của máy móc.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398" name="Text Box 22"/>
          <p:cNvSpPr txBox="1">
            <a:spLocks noChangeArrowheads="1"/>
          </p:cNvSpPr>
          <p:nvPr/>
        </p:nvSpPr>
        <p:spPr bwMode="auto">
          <a:xfrm>
            <a:off x="4648200" y="3184525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b) Khẩn tr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tránh những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iều không may sắp xảy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ến.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399" name="Text Box 23"/>
          <p:cNvSpPr txBox="1">
            <a:spLocks noChangeArrowheads="1"/>
          </p:cNvSpPr>
          <p:nvPr/>
        </p:nvSpPr>
        <p:spPr bwMode="auto">
          <a:xfrm>
            <a:off x="4648200" y="4175125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c) Sự di chuyển nhanh của ph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tiện giao thông.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4572000" y="51816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d) Sự di chuyển nhanh bằng chân.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97" name="Picture 2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239000" y="-27305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8" name="Picture 3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9" name="Picture 3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934200" y="5613400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3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832" y="5179218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411" name="Text Box 35"/>
          <p:cNvSpPr txBox="1">
            <a:spLocks noChangeArrowheads="1"/>
          </p:cNvSpPr>
          <p:nvPr/>
        </p:nvSpPr>
        <p:spPr bwMode="auto">
          <a:xfrm>
            <a:off x="2971800" y="609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TỪ NHIỀU NGHĨA</a:t>
            </a:r>
          </a:p>
        </p:txBody>
      </p:sp>
      <p:sp>
        <p:nvSpPr>
          <p:cNvPr id="3102" name="Text Box 36"/>
          <p:cNvSpPr txBox="1">
            <a:spLocks noChangeArrowheads="1"/>
          </p:cNvSpPr>
          <p:nvPr/>
        </p:nvSpPr>
        <p:spPr bwMode="auto">
          <a:xfrm>
            <a:off x="304800" y="609600"/>
            <a:ext cx="297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u="sng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  <a:r>
              <a:rPr lang="en-US" sz="240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2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03" name="AutoShape 37"/>
          <p:cNvCxnSpPr>
            <a:cxnSpLocks noChangeShapeType="1"/>
          </p:cNvCxnSpPr>
          <p:nvPr/>
        </p:nvCxnSpPr>
        <p:spPr bwMode="auto">
          <a:xfrm rot="16200000" flipH="1">
            <a:off x="4762500" y="5943600"/>
            <a:ext cx="1588" cy="1588"/>
          </a:xfrm>
          <a:prstGeom prst="bentConnector3">
            <a:avLst>
              <a:gd name="adj1" fmla="val 14400005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  <p:pic>
        <p:nvPicPr>
          <p:cNvPr id="229424" name="Picture 48" descr="Man-04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25146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9425" name="Picture 49" descr="Train-02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3581400"/>
            <a:ext cx="1905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9426" name="Picture 50" descr="Compass-01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57425" y="4581525"/>
            <a:ext cx="6381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427" name="Line 51"/>
          <p:cNvSpPr>
            <a:spLocks noChangeShapeType="1"/>
          </p:cNvSpPr>
          <p:nvPr/>
        </p:nvSpPr>
        <p:spPr bwMode="auto">
          <a:xfrm flipH="1" flipV="1">
            <a:off x="3657600" y="2514600"/>
            <a:ext cx="990600" cy="28956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428" name="Line 52"/>
          <p:cNvSpPr>
            <a:spLocks noChangeShapeType="1"/>
          </p:cNvSpPr>
          <p:nvPr/>
        </p:nvSpPr>
        <p:spPr bwMode="auto">
          <a:xfrm flipH="1">
            <a:off x="4114800" y="3352800"/>
            <a:ext cx="609600" cy="1905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429" name="Line 53"/>
          <p:cNvSpPr>
            <a:spLocks noChangeShapeType="1"/>
          </p:cNvSpPr>
          <p:nvPr/>
        </p:nvSpPr>
        <p:spPr bwMode="auto">
          <a:xfrm flipH="1" flipV="1">
            <a:off x="3810000" y="3505200"/>
            <a:ext cx="914400" cy="838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430" name="Line 54"/>
          <p:cNvSpPr>
            <a:spLocks noChangeShapeType="1"/>
          </p:cNvSpPr>
          <p:nvPr/>
        </p:nvSpPr>
        <p:spPr bwMode="auto">
          <a:xfrm flipH="1">
            <a:off x="3581400" y="2514600"/>
            <a:ext cx="1219200" cy="1828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431" name="Line 55"/>
          <p:cNvSpPr>
            <a:spLocks noChangeShapeType="1"/>
          </p:cNvSpPr>
          <p:nvPr/>
        </p:nvSpPr>
        <p:spPr bwMode="auto">
          <a:xfrm>
            <a:off x="1295400" y="2525713"/>
            <a:ext cx="533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9432" name="Picture 56" descr="chay lui o Phu Ye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6400" y="5562600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9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9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9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9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9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9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9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9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2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2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229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29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229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229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9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9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9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9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92" grpId="0"/>
      <p:bldP spid="229393" grpId="0"/>
      <p:bldP spid="229394" grpId="0"/>
      <p:bldP spid="229395" grpId="0"/>
      <p:bldP spid="229396" grpId="0"/>
      <p:bldP spid="229397" grpId="0"/>
      <p:bldP spid="229398" grpId="0"/>
      <p:bldP spid="229399" grpId="0"/>
      <p:bldP spid="229400" grpId="0"/>
      <p:bldP spid="229411" grpId="0"/>
      <p:bldP spid="229427" grpId="0" animBg="1"/>
      <p:bldP spid="229428" grpId="0" animBg="1"/>
      <p:bldP spid="229429" grpId="0" animBg="1"/>
      <p:bldP spid="229430" grpId="0" animBg="1"/>
      <p:bldP spid="2294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8446" name="Group 30"/>
          <p:cNvGraphicFramePr>
            <a:graphicFrameLocks noGrp="1"/>
          </p:cNvGraphicFramePr>
          <p:nvPr/>
        </p:nvGraphicFramePr>
        <p:xfrm>
          <a:off x="457200" y="1676400"/>
          <a:ext cx="8229600" cy="251618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9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04800" y="12192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Tìm ở cột B lời giải nghĩa thích hợp cho từ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mỗi câu ở cột A: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13" name="Text Box 19"/>
          <p:cNvSpPr txBox="1">
            <a:spLocks noChangeArrowheads="1"/>
          </p:cNvSpPr>
          <p:nvPr/>
        </p:nvSpPr>
        <p:spPr bwMode="auto">
          <a:xfrm>
            <a:off x="457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(1) Bé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lon ton trên sân.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4" name="Text Box 20"/>
          <p:cNvSpPr txBox="1">
            <a:spLocks noChangeArrowheads="1"/>
          </p:cNvSpPr>
          <p:nvPr/>
        </p:nvSpPr>
        <p:spPr bwMode="auto">
          <a:xfrm>
            <a:off x="457200" y="2514600"/>
            <a:ext cx="4114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(2) Tàu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b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trên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ờng ray.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457200" y="3124200"/>
            <a:ext cx="4114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(3) Đồng hồ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úng giờ.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457200" y="37338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(4) Dân làng khẩn tr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 lũ.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7" name="Text Box 23"/>
          <p:cNvSpPr txBox="1">
            <a:spLocks noChangeArrowheads="1"/>
          </p:cNvSpPr>
          <p:nvPr/>
        </p:nvSpPr>
        <p:spPr bwMode="auto">
          <a:xfrm>
            <a:off x="4648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a) Hoạt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ộng của máy móc.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4648200" y="2514600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b) Khẩn tr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tránh những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iều không may sắp xảy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ến.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9" name="Text Box 25"/>
          <p:cNvSpPr txBox="1">
            <a:spLocks noChangeArrowheads="1"/>
          </p:cNvSpPr>
          <p:nvPr/>
        </p:nvSpPr>
        <p:spPr bwMode="auto">
          <a:xfrm>
            <a:off x="4648200" y="3124200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c) Sự di chuyển nhanh của ph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ng tiện giao thông.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6"/>
          <p:cNvSpPr txBox="1">
            <a:spLocks noChangeArrowheads="1"/>
          </p:cNvSpPr>
          <p:nvPr/>
        </p:nvSpPr>
        <p:spPr bwMode="auto">
          <a:xfrm>
            <a:off x="4572000" y="37338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d) Sự di chuyển nhanh bằng chân. </a:t>
            </a:r>
          </a:p>
          <a:p>
            <a:endParaRPr lang="en-US" sz="1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1" name="Text Box 31"/>
          <p:cNvSpPr txBox="1">
            <a:spLocks noChangeArrowheads="1"/>
          </p:cNvSpPr>
          <p:nvPr/>
        </p:nvSpPr>
        <p:spPr bwMode="auto">
          <a:xfrm>
            <a:off x="381000" y="4403725"/>
            <a:ext cx="830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Dòng nào d</a:t>
            </a:r>
            <a:r>
              <a:rPr lang="vi-VN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ới </a:t>
            </a:r>
            <a:r>
              <a:rPr lang="vi-VN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ây nêu </a:t>
            </a:r>
            <a:r>
              <a:rPr lang="vi-VN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úng nét nghĩa chung của từ </a:t>
            </a:r>
            <a:r>
              <a:rPr lang="en-US" sz="1800" b="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1800" b="0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trong tất cả các câu trên?</a:t>
            </a:r>
          </a:p>
        </p:txBody>
      </p:sp>
      <p:sp>
        <p:nvSpPr>
          <p:cNvPr id="188448" name="Text Box 32"/>
          <p:cNvSpPr txBox="1">
            <a:spLocks noChangeArrowheads="1"/>
          </p:cNvSpPr>
          <p:nvPr/>
        </p:nvSpPr>
        <p:spPr bwMode="auto">
          <a:xfrm>
            <a:off x="609600" y="5089525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a) Sự di chuyển.</a:t>
            </a:r>
          </a:p>
        </p:txBody>
      </p:sp>
      <p:sp>
        <p:nvSpPr>
          <p:cNvPr id="188449" name="Text Box 33"/>
          <p:cNvSpPr txBox="1">
            <a:spLocks noChangeArrowheads="1"/>
          </p:cNvSpPr>
          <p:nvPr/>
        </p:nvSpPr>
        <p:spPr bwMode="auto">
          <a:xfrm>
            <a:off x="609600" y="5546725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b) Sự vận </a:t>
            </a:r>
            <a:r>
              <a:rPr lang="vi-VN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ộng nhanh.</a:t>
            </a:r>
          </a:p>
        </p:txBody>
      </p:sp>
      <p:sp>
        <p:nvSpPr>
          <p:cNvPr id="188450" name="Text Box 34"/>
          <p:cNvSpPr txBox="1">
            <a:spLocks noChangeArrowheads="1"/>
          </p:cNvSpPr>
          <p:nvPr/>
        </p:nvSpPr>
        <p:spPr bwMode="auto">
          <a:xfrm>
            <a:off x="609600" y="6003925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c) Di chuyển bằng chân.</a:t>
            </a:r>
          </a:p>
        </p:txBody>
      </p:sp>
      <p:pic>
        <p:nvPicPr>
          <p:cNvPr id="4125" name="Picture 3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239000" y="-27305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6" name="Picture 3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7" name="Picture 3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934200" y="5613400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8" name="Picture 3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832" y="5179218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457" name="AutoShape 41"/>
          <p:cNvSpPr>
            <a:spLocks noChangeArrowheads="1"/>
          </p:cNvSpPr>
          <p:nvPr/>
        </p:nvSpPr>
        <p:spPr bwMode="auto">
          <a:xfrm>
            <a:off x="3352800" y="5181600"/>
            <a:ext cx="1295400" cy="533400"/>
          </a:xfrm>
          <a:prstGeom prst="wedgeEllipseCallout">
            <a:avLst>
              <a:gd name="adj1" fmla="val -54903"/>
              <a:gd name="adj2" fmla="val 63690"/>
            </a:avLst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</a:p>
        </p:txBody>
      </p:sp>
      <p:sp>
        <p:nvSpPr>
          <p:cNvPr id="4130" name="Text Box 43"/>
          <p:cNvSpPr txBox="1">
            <a:spLocks noChangeArrowheads="1"/>
          </p:cNvSpPr>
          <p:nvPr/>
        </p:nvSpPr>
        <p:spPr bwMode="auto">
          <a:xfrm>
            <a:off x="2971800" y="609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TỪ NHIỀU NGHĨA</a:t>
            </a:r>
          </a:p>
        </p:txBody>
      </p:sp>
      <p:sp>
        <p:nvSpPr>
          <p:cNvPr id="4131" name="Text Box 44"/>
          <p:cNvSpPr txBox="1">
            <a:spLocks noChangeArrowheads="1"/>
          </p:cNvSpPr>
          <p:nvPr/>
        </p:nvSpPr>
        <p:spPr bwMode="auto">
          <a:xfrm>
            <a:off x="304800" y="609600"/>
            <a:ext cx="297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u="sng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  <a:r>
              <a:rPr lang="en-US" sz="240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2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32" name="AutoShape 45"/>
          <p:cNvCxnSpPr>
            <a:cxnSpLocks noChangeShapeType="1"/>
            <a:stCxn id="188449" idx="2"/>
            <a:endCxn id="188449" idx="2"/>
          </p:cNvCxnSpPr>
          <p:nvPr/>
        </p:nvCxnSpPr>
        <p:spPr bwMode="auto">
          <a:xfrm rot="5400000">
            <a:off x="4762500" y="5916613"/>
            <a:ext cx="1587" cy="1588"/>
          </a:xfrm>
          <a:prstGeom prst="bentConnector3">
            <a:avLst>
              <a:gd name="adj1" fmla="val 14395468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48" grpId="0"/>
      <p:bldP spid="188449" grpId="0"/>
      <p:bldP spid="188450" grpId="0"/>
      <p:bldP spid="18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t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3400" y="-685800"/>
            <a:ext cx="10058400" cy="79248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828800" y="1143000"/>
            <a:ext cx="6264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en-US" sz="4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2209800" y="2819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Text Box 19"/>
          <p:cNvSpPr txBox="1">
            <a:spLocks noChangeArrowheads="1"/>
          </p:cNvSpPr>
          <p:nvPr/>
        </p:nvSpPr>
        <p:spPr bwMode="auto">
          <a:xfrm>
            <a:off x="914400" y="19812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Từ </a:t>
            </a:r>
            <a:r>
              <a:rPr lang="vi-VN" sz="2000" b="0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câu nào d</a:t>
            </a:r>
            <a:r>
              <a:rPr lang="vi-VN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ới </a:t>
            </a:r>
            <a:r>
              <a:rPr lang="vi-VN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ây </a:t>
            </a:r>
            <a:r>
              <a:rPr lang="vi-VN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2000" b="0" i="1">
                <a:solidFill>
                  <a:srgbClr val="99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dùng với nghĩa gốc?</a:t>
            </a:r>
          </a:p>
        </p:txBody>
      </p:sp>
      <p:sp>
        <p:nvSpPr>
          <p:cNvPr id="5126" name="Text Box 21"/>
          <p:cNvSpPr txBox="1">
            <a:spLocks noChangeArrowheads="1"/>
          </p:cNvSpPr>
          <p:nvPr/>
        </p:nvSpPr>
        <p:spPr bwMode="auto">
          <a:xfrm>
            <a:off x="914400" y="24987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a) Bác Lê lội ruộng nhiều nên bị n</a:t>
            </a:r>
            <a:r>
              <a:rPr lang="vi-VN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ớc </a:t>
            </a:r>
            <a:r>
              <a:rPr lang="vi-VN" sz="20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chân.</a:t>
            </a:r>
          </a:p>
        </p:txBody>
      </p:sp>
      <p:sp>
        <p:nvSpPr>
          <p:cNvPr id="5127" name="Text Box 22"/>
          <p:cNvSpPr txBox="1">
            <a:spLocks noChangeArrowheads="1"/>
          </p:cNvSpPr>
          <p:nvPr/>
        </p:nvSpPr>
        <p:spPr bwMode="auto">
          <a:xfrm>
            <a:off x="914400" y="2955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b) Cứ chiều chiều, Vũ lại nghe tiếng còi tàu vào cảng </a:t>
            </a:r>
            <a:r>
              <a:rPr lang="vi-VN" sz="20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than.</a:t>
            </a:r>
          </a:p>
        </p:txBody>
      </p:sp>
      <p:sp>
        <p:nvSpPr>
          <p:cNvPr id="5128" name="Text Box 23"/>
          <p:cNvSpPr txBox="1">
            <a:spLocks noChangeArrowheads="1"/>
          </p:cNvSpPr>
          <p:nvPr/>
        </p:nvSpPr>
        <p:spPr bwMode="auto">
          <a:xfrm>
            <a:off x="914400" y="3413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c) Hôm nào cũng vậy, cả gia </a:t>
            </a:r>
            <a:r>
              <a:rPr lang="vi-VN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ình tôi cùng </a:t>
            </a:r>
            <a:r>
              <a:rPr lang="vi-VN" sz="20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0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bữa c</a:t>
            </a:r>
            <a:r>
              <a:rPr lang="vi-VN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 tối rất vui vẻ. </a:t>
            </a:r>
          </a:p>
        </p:txBody>
      </p:sp>
      <p:sp>
        <p:nvSpPr>
          <p:cNvPr id="190488" name="Line 24"/>
          <p:cNvSpPr>
            <a:spLocks noChangeShapeType="1"/>
          </p:cNvSpPr>
          <p:nvPr/>
        </p:nvSpPr>
        <p:spPr bwMode="auto">
          <a:xfrm>
            <a:off x="5811838" y="3733800"/>
            <a:ext cx="304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0" name="Text Box 30"/>
          <p:cNvSpPr txBox="1">
            <a:spLocks noChangeArrowheads="1"/>
          </p:cNvSpPr>
          <p:nvPr/>
        </p:nvSpPr>
        <p:spPr bwMode="auto">
          <a:xfrm>
            <a:off x="2971800" y="1020763"/>
            <a:ext cx="5715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TỪ NHIỀU NGHĨA</a:t>
            </a:r>
          </a:p>
        </p:txBody>
      </p:sp>
      <p:sp>
        <p:nvSpPr>
          <p:cNvPr id="5131" name="Text Box 31"/>
          <p:cNvSpPr txBox="1">
            <a:spLocks noChangeArrowheads="1"/>
          </p:cNvSpPr>
          <p:nvPr/>
        </p:nvSpPr>
        <p:spPr bwMode="auto">
          <a:xfrm>
            <a:off x="304800" y="1020763"/>
            <a:ext cx="29718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u="sng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  <a:r>
              <a:rPr lang="en-US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ChangeArrowheads="1"/>
          </p:cNvSpPr>
          <p:nvPr/>
        </p:nvSpPr>
        <p:spPr bwMode="auto">
          <a:xfrm>
            <a:off x="1447800" y="4191000"/>
            <a:ext cx="914400" cy="762000"/>
          </a:xfrm>
          <a:prstGeom prst="star5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63050" cy="7010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59675" y="-168275"/>
            <a:ext cx="1416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934200" y="5572125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00832" y="5137943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53"/>
          <p:cNvSpPr txBox="1">
            <a:spLocks noChangeArrowheads="1"/>
          </p:cNvSpPr>
          <p:nvPr/>
        </p:nvSpPr>
        <p:spPr bwMode="auto">
          <a:xfrm>
            <a:off x="3048000" y="6858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TỪ NHIỀU NGHĨA</a:t>
            </a:r>
          </a:p>
        </p:txBody>
      </p:sp>
      <p:sp>
        <p:nvSpPr>
          <p:cNvPr id="6153" name="Text Box 54"/>
          <p:cNvSpPr txBox="1">
            <a:spLocks noChangeArrowheads="1"/>
          </p:cNvSpPr>
          <p:nvPr/>
        </p:nvSpPr>
        <p:spPr bwMode="auto">
          <a:xfrm>
            <a:off x="533400" y="6858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0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và câu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54" name="Text Box 56"/>
          <p:cNvSpPr txBox="1">
            <a:spLocks noChangeArrowheads="1"/>
          </p:cNvSpPr>
          <p:nvPr/>
        </p:nvSpPr>
        <p:spPr bwMode="auto">
          <a:xfrm>
            <a:off x="152400" y="1447800"/>
            <a:ext cx="91440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Chọn một trong hai từ dưới đây và đặt câu để phân biệt các nghĩa của từ ấy:</a:t>
            </a:r>
          </a:p>
        </p:txBody>
      </p:sp>
      <p:sp>
        <p:nvSpPr>
          <p:cNvPr id="6155" name="Text Box 57"/>
          <p:cNvSpPr txBox="1">
            <a:spLocks noChangeArrowheads="1"/>
          </p:cNvSpPr>
          <p:nvPr/>
        </p:nvSpPr>
        <p:spPr bwMode="auto">
          <a:xfrm>
            <a:off x="304800" y="2225675"/>
            <a:ext cx="12192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</a:p>
        </p:txBody>
      </p:sp>
      <p:sp>
        <p:nvSpPr>
          <p:cNvPr id="6156" name="Text Box 58"/>
          <p:cNvSpPr txBox="1">
            <a:spLocks noChangeArrowheads="1"/>
          </p:cNvSpPr>
          <p:nvPr/>
        </p:nvSpPr>
        <p:spPr bwMode="auto">
          <a:xfrm>
            <a:off x="381000" y="2682875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- Nghĩa 1: tự di chuyển bằng bàn chân.</a:t>
            </a:r>
          </a:p>
        </p:txBody>
      </p:sp>
      <p:sp>
        <p:nvSpPr>
          <p:cNvPr id="6157" name="Text Box 60"/>
          <p:cNvSpPr txBox="1">
            <a:spLocks noChangeArrowheads="1"/>
          </p:cNvSpPr>
          <p:nvPr/>
        </p:nvSpPr>
        <p:spPr bwMode="auto">
          <a:xfrm>
            <a:off x="381000" y="31242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- Nghĩa 2: mang (xỏ) vào chân hoặc tay để che, giữ.</a:t>
            </a:r>
          </a:p>
        </p:txBody>
      </p:sp>
      <p:sp>
        <p:nvSpPr>
          <p:cNvPr id="6158" name="Text Box 61"/>
          <p:cNvSpPr txBox="1">
            <a:spLocks noChangeArrowheads="1"/>
          </p:cNvSpPr>
          <p:nvPr/>
        </p:nvSpPr>
        <p:spPr bwMode="auto">
          <a:xfrm>
            <a:off x="381000" y="38862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- Nghĩa 1: ở tư thế thân thẳn, chân đặt trên mặt nền.</a:t>
            </a:r>
          </a:p>
        </p:txBody>
      </p:sp>
      <p:sp>
        <p:nvSpPr>
          <p:cNvPr id="6159" name="Text Box 62"/>
          <p:cNvSpPr txBox="1">
            <a:spLocks noChangeArrowheads="1"/>
          </p:cNvSpPr>
          <p:nvPr/>
        </p:nvSpPr>
        <p:spPr bwMode="auto">
          <a:xfrm>
            <a:off x="304800" y="35052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</a:p>
        </p:txBody>
      </p:sp>
      <p:sp>
        <p:nvSpPr>
          <p:cNvPr id="6160" name="Text Box 63"/>
          <p:cNvSpPr txBox="1">
            <a:spLocks noChangeArrowheads="1"/>
          </p:cNvSpPr>
          <p:nvPr/>
        </p:nvSpPr>
        <p:spPr bwMode="auto">
          <a:xfrm>
            <a:off x="381000" y="43434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- Nghĩa 2: ngừng chuyển động</a:t>
            </a:r>
          </a:p>
        </p:txBody>
      </p:sp>
      <p:sp>
        <p:nvSpPr>
          <p:cNvPr id="6161" name="AutoShape 64"/>
          <p:cNvSpPr>
            <a:spLocks noChangeArrowheads="1"/>
          </p:cNvSpPr>
          <p:nvPr/>
        </p:nvSpPr>
        <p:spPr bwMode="auto">
          <a:xfrm>
            <a:off x="5562600" y="1828800"/>
            <a:ext cx="3581400" cy="9144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2" name="AutoShape 65"/>
          <p:cNvSpPr>
            <a:spLocks noChangeArrowheads="1"/>
          </p:cNvSpPr>
          <p:nvPr/>
        </p:nvSpPr>
        <p:spPr bwMode="auto">
          <a:xfrm>
            <a:off x="5638800" y="1828800"/>
            <a:ext cx="3352800" cy="9144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748" name="AutoShape 68"/>
          <p:cNvSpPr>
            <a:spLocks noChangeArrowheads="1"/>
          </p:cNvSpPr>
          <p:nvPr/>
        </p:nvSpPr>
        <p:spPr bwMode="auto">
          <a:xfrm>
            <a:off x="5867400" y="1752600"/>
            <a:ext cx="3276600" cy="533400"/>
          </a:xfrm>
          <a:prstGeom prst="wedgeEllipseCallout">
            <a:avLst>
              <a:gd name="adj1" fmla="val -70977"/>
              <a:gd name="adj2" fmla="val 153569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 Nga đang tập </a:t>
            </a:r>
            <a:r>
              <a:rPr lang="en-US" sz="1600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</a:p>
        </p:txBody>
      </p:sp>
      <p:sp>
        <p:nvSpPr>
          <p:cNvPr id="199749" name="AutoShape 69"/>
          <p:cNvSpPr>
            <a:spLocks noChangeArrowheads="1"/>
          </p:cNvSpPr>
          <p:nvPr/>
        </p:nvSpPr>
        <p:spPr bwMode="auto">
          <a:xfrm>
            <a:off x="6172200" y="2362200"/>
            <a:ext cx="2971800" cy="533400"/>
          </a:xfrm>
          <a:prstGeom prst="wedgeEllipseCallout">
            <a:avLst>
              <a:gd name="adj1" fmla="val -31412"/>
              <a:gd name="adj2" fmla="val 125000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thích </a:t>
            </a:r>
            <a:r>
              <a:rPr lang="en-US" sz="1600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giày.</a:t>
            </a:r>
          </a:p>
        </p:txBody>
      </p:sp>
      <p:sp>
        <p:nvSpPr>
          <p:cNvPr id="199750" name="AutoShape 70"/>
          <p:cNvSpPr>
            <a:spLocks noChangeArrowheads="1"/>
          </p:cNvSpPr>
          <p:nvPr/>
        </p:nvSpPr>
        <p:spPr bwMode="auto">
          <a:xfrm>
            <a:off x="6858000" y="3276600"/>
            <a:ext cx="2286000" cy="762000"/>
          </a:xfrm>
          <a:prstGeom prst="wedgeEllipseCallout">
            <a:avLst>
              <a:gd name="adj1" fmla="val -57014"/>
              <a:gd name="adj2" fmla="val 59792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bộ đội </a:t>
            </a:r>
            <a:r>
              <a:rPr lang="en-US" sz="1600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gác.</a:t>
            </a:r>
          </a:p>
        </p:txBody>
      </p:sp>
      <p:sp>
        <p:nvSpPr>
          <p:cNvPr id="199751" name="AutoShape 71"/>
          <p:cNvSpPr>
            <a:spLocks noChangeArrowheads="1"/>
          </p:cNvSpPr>
          <p:nvPr/>
        </p:nvSpPr>
        <p:spPr bwMode="auto">
          <a:xfrm>
            <a:off x="5410200" y="4343400"/>
            <a:ext cx="3505200" cy="685800"/>
          </a:xfrm>
          <a:prstGeom prst="wedgeEllipseCallout">
            <a:avLst>
              <a:gd name="adj1" fmla="val -83787"/>
              <a:gd name="adj2" fmla="val -22454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xe </a:t>
            </a:r>
            <a:r>
              <a:rPr lang="en-US" sz="1600" i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1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khựng lại.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9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48" grpId="0" animBg="1"/>
      <p:bldP spid="199749" grpId="0" animBg="1"/>
      <p:bldP spid="199750" grpId="0" animBg="1"/>
      <p:bldP spid="1997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4343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4229100" y="1524000"/>
          <a:ext cx="2171700" cy="669925"/>
        </p:xfrm>
        <a:graphic>
          <a:graphicData uri="http://schemas.openxmlformats.org/drawingml/2006/table">
            <a:tbl>
              <a:tblPr/>
              <a:tblGrid>
                <a:gridCol w="725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581" name="Group 13"/>
          <p:cNvGraphicFramePr>
            <a:graphicFrameLocks noGrp="1"/>
          </p:cNvGraphicFramePr>
          <p:nvPr/>
        </p:nvGraphicFramePr>
        <p:xfrm>
          <a:off x="2209800" y="2209800"/>
          <a:ext cx="2724150" cy="685800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593" name="Group 25"/>
          <p:cNvGraphicFramePr>
            <a:graphicFrameLocks noGrp="1"/>
          </p:cNvGraphicFramePr>
          <p:nvPr/>
        </p:nvGraphicFramePr>
        <p:xfrm>
          <a:off x="4219575" y="3581400"/>
          <a:ext cx="1524000" cy="685800"/>
        </p:xfrm>
        <a:graphic>
          <a:graphicData uri="http://schemas.openxmlformats.org/drawingml/2006/table">
            <a:tbl>
              <a:tblPr/>
              <a:tblGrid>
                <a:gridCol w="73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 NarrowH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.VnArial NarrowH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01" name="Group 33"/>
          <p:cNvGraphicFramePr>
            <a:graphicFrameLocks noGrp="1"/>
          </p:cNvGraphicFramePr>
          <p:nvPr/>
        </p:nvGraphicFramePr>
        <p:xfrm>
          <a:off x="3505200" y="4953000"/>
          <a:ext cx="2917825" cy="685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13" name="Group 45"/>
          <p:cNvGraphicFramePr>
            <a:graphicFrameLocks noGrp="1"/>
          </p:cNvGraphicFramePr>
          <p:nvPr>
            <p:ph sz="half" idx="2"/>
          </p:nvPr>
        </p:nvGraphicFramePr>
        <p:xfrm>
          <a:off x="4238625" y="4267200"/>
          <a:ext cx="2085975" cy="685800"/>
        </p:xfrm>
        <a:graphic>
          <a:graphicData uri="http://schemas.openxmlformats.org/drawingml/2006/table">
            <a:tbl>
              <a:tblPr/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23" name="Group 55"/>
          <p:cNvGraphicFramePr>
            <a:graphicFrameLocks noGrp="1"/>
          </p:cNvGraphicFramePr>
          <p:nvPr>
            <p:ph sz="half" idx="1"/>
          </p:nvPr>
        </p:nvGraphicFramePr>
        <p:xfrm>
          <a:off x="2857500" y="2895600"/>
          <a:ext cx="3543300" cy="685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37" name="Group 69"/>
          <p:cNvGraphicFramePr>
            <a:graphicFrameLocks noGrp="1"/>
          </p:cNvGraphicFramePr>
          <p:nvPr/>
        </p:nvGraphicFramePr>
        <p:xfrm>
          <a:off x="4229100" y="1539875"/>
          <a:ext cx="2171700" cy="669925"/>
        </p:xfrm>
        <a:graphic>
          <a:graphicData uri="http://schemas.openxmlformats.org/drawingml/2006/table">
            <a:tbl>
              <a:tblPr/>
              <a:tblGrid>
                <a:gridCol w="725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47" name="Group 79"/>
          <p:cNvGraphicFramePr>
            <a:graphicFrameLocks noGrp="1"/>
          </p:cNvGraphicFramePr>
          <p:nvPr/>
        </p:nvGraphicFramePr>
        <p:xfrm>
          <a:off x="2224088" y="2209800"/>
          <a:ext cx="2743200" cy="685800"/>
        </p:xfrm>
        <a:graphic>
          <a:graphicData uri="http://schemas.openxmlformats.org/drawingml/2006/table">
            <a:tbl>
              <a:tblPr/>
              <a:tblGrid>
                <a:gridCol w="66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59" name="Group 91"/>
          <p:cNvGraphicFramePr>
            <a:graphicFrameLocks noGrp="1"/>
          </p:cNvGraphicFramePr>
          <p:nvPr/>
        </p:nvGraphicFramePr>
        <p:xfrm>
          <a:off x="4248150" y="3581400"/>
          <a:ext cx="1466850" cy="685800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67" name="Group 99"/>
          <p:cNvGraphicFramePr>
            <a:graphicFrameLocks noGrp="1"/>
          </p:cNvGraphicFramePr>
          <p:nvPr/>
        </p:nvGraphicFramePr>
        <p:xfrm>
          <a:off x="3505200" y="4953000"/>
          <a:ext cx="2917825" cy="685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79" name="Group 111"/>
          <p:cNvGraphicFramePr>
            <a:graphicFrameLocks noGrp="1"/>
          </p:cNvGraphicFramePr>
          <p:nvPr/>
        </p:nvGraphicFramePr>
        <p:xfrm>
          <a:off x="4224338" y="4267200"/>
          <a:ext cx="2209800" cy="685800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7689" name="Group 121"/>
          <p:cNvGraphicFramePr>
            <a:graphicFrameLocks noGrp="1"/>
          </p:cNvGraphicFramePr>
          <p:nvPr/>
        </p:nvGraphicFramePr>
        <p:xfrm>
          <a:off x="2867025" y="2895600"/>
          <a:ext cx="3657600" cy="685800"/>
        </p:xfrm>
        <a:graphic>
          <a:graphicData uri="http://schemas.openxmlformats.org/drawingml/2006/table">
            <a:tbl>
              <a:tblPr/>
              <a:tblGrid>
                <a:gridCol w="64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7703" name="Rectangle 135"/>
          <p:cNvSpPr>
            <a:spLocks noChangeArrowheads="1"/>
          </p:cNvSpPr>
          <p:nvPr/>
        </p:nvSpPr>
        <p:spPr bwMode="auto">
          <a:xfrm>
            <a:off x="381000" y="1752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7704" name="Rectangle 136"/>
          <p:cNvSpPr>
            <a:spLocks noChangeArrowheads="1"/>
          </p:cNvSpPr>
          <p:nvPr/>
        </p:nvSpPr>
        <p:spPr bwMode="auto">
          <a:xfrm>
            <a:off x="381000" y="2438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7705" name="Rectangle 137"/>
          <p:cNvSpPr>
            <a:spLocks noChangeArrowheads="1"/>
          </p:cNvSpPr>
          <p:nvPr/>
        </p:nvSpPr>
        <p:spPr bwMode="auto">
          <a:xfrm>
            <a:off x="381000" y="3048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7706" name="Rectangle 138"/>
          <p:cNvSpPr>
            <a:spLocks noChangeArrowheads="1"/>
          </p:cNvSpPr>
          <p:nvPr/>
        </p:nvSpPr>
        <p:spPr bwMode="auto">
          <a:xfrm>
            <a:off x="381000" y="3733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7707" name="Rectangle 139"/>
          <p:cNvSpPr>
            <a:spLocks noChangeArrowheads="1"/>
          </p:cNvSpPr>
          <p:nvPr/>
        </p:nvSpPr>
        <p:spPr bwMode="auto">
          <a:xfrm>
            <a:off x="381000" y="4419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308" name="Rectangle 140"/>
          <p:cNvSpPr>
            <a:spLocks noChangeArrowheads="1"/>
          </p:cNvSpPr>
          <p:nvPr/>
        </p:nvSpPr>
        <p:spPr bwMode="auto">
          <a:xfrm>
            <a:off x="381000" y="5105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37709" name="AutoShape 141"/>
          <p:cNvSpPr>
            <a:spLocks noChangeArrowheads="1"/>
          </p:cNvSpPr>
          <p:nvPr/>
        </p:nvSpPr>
        <p:spPr bwMode="auto">
          <a:xfrm>
            <a:off x="1219200" y="1828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10" name="AutoShape 142"/>
          <p:cNvSpPr>
            <a:spLocks noChangeArrowheads="1"/>
          </p:cNvSpPr>
          <p:nvPr/>
        </p:nvSpPr>
        <p:spPr bwMode="auto">
          <a:xfrm>
            <a:off x="1219200" y="2514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11" name="AutoShape 143"/>
          <p:cNvSpPr>
            <a:spLocks noChangeArrowheads="1"/>
          </p:cNvSpPr>
          <p:nvPr/>
        </p:nvSpPr>
        <p:spPr bwMode="auto">
          <a:xfrm>
            <a:off x="1219200" y="31242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12" name="AutoShape 144"/>
          <p:cNvSpPr>
            <a:spLocks noChangeArrowheads="1"/>
          </p:cNvSpPr>
          <p:nvPr/>
        </p:nvSpPr>
        <p:spPr bwMode="auto">
          <a:xfrm>
            <a:off x="1219200" y="38100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13" name="AutoShape 145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14" name="AutoShape 146"/>
          <p:cNvSpPr>
            <a:spLocks noChangeArrowheads="1"/>
          </p:cNvSpPr>
          <p:nvPr/>
        </p:nvSpPr>
        <p:spPr bwMode="auto">
          <a:xfrm>
            <a:off x="1219200" y="5181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15" name="AutoShape 147"/>
          <p:cNvSpPr>
            <a:spLocks noChangeArrowheads="1"/>
          </p:cNvSpPr>
          <p:nvPr/>
        </p:nvSpPr>
        <p:spPr bwMode="auto">
          <a:xfrm>
            <a:off x="1981200" y="533400"/>
            <a:ext cx="5638800" cy="8382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Hoa gì nở báo hiệu mùa xuân đến?</a:t>
            </a:r>
          </a:p>
        </p:txBody>
      </p:sp>
      <p:sp>
        <p:nvSpPr>
          <p:cNvPr id="237716" name="AutoShape 148"/>
          <p:cNvSpPr>
            <a:spLocks noChangeArrowheads="1"/>
          </p:cNvSpPr>
          <p:nvPr/>
        </p:nvSpPr>
        <p:spPr bwMode="auto">
          <a:xfrm>
            <a:off x="1981200" y="533400"/>
            <a:ext cx="5638800" cy="8382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Di chuyển bằng 2 chân nhưng không phải chạy?</a:t>
            </a:r>
          </a:p>
        </p:txBody>
      </p:sp>
      <p:sp>
        <p:nvSpPr>
          <p:cNvPr id="237717" name="AutoShape 149"/>
          <p:cNvSpPr>
            <a:spLocks noChangeArrowheads="1"/>
          </p:cNvSpPr>
          <p:nvPr/>
        </p:nvSpPr>
        <p:spPr bwMode="auto">
          <a:xfrm>
            <a:off x="1981200" y="533400"/>
            <a:ext cx="5638800" cy="8382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Đồ dùng làm cho áo quần phẳng đẹp?</a:t>
            </a:r>
          </a:p>
        </p:txBody>
      </p:sp>
      <p:sp>
        <p:nvSpPr>
          <p:cNvPr id="237718" name="AutoShape 150"/>
          <p:cNvSpPr>
            <a:spLocks noChangeArrowheads="1"/>
          </p:cNvSpPr>
          <p:nvPr/>
        </p:nvSpPr>
        <p:spPr bwMode="auto">
          <a:xfrm>
            <a:off x="1981200" y="533400"/>
            <a:ext cx="5638800" cy="9144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1700" b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>
                <a:latin typeface="Times New Roman" panose="02020603050405020304" pitchFamily="18" charset="0"/>
                <a:cs typeface="Times New Roman" panose="02020603050405020304" pitchFamily="18" charset="0"/>
              </a:rPr>
              <a:t>Con vật 2 chân cung cấp trứng và thịt ăn rất ngon?</a:t>
            </a: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7719" name="AutoShape 151"/>
          <p:cNvSpPr>
            <a:spLocks noChangeArrowheads="1"/>
          </p:cNvSpPr>
          <p:nvPr/>
        </p:nvSpPr>
        <p:spPr bwMode="auto">
          <a:xfrm>
            <a:off x="1981200" y="533400"/>
            <a:ext cx="5638800" cy="9144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 Bộ phận dùng để</a:t>
            </a: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nghe của người và động vật?</a:t>
            </a:r>
          </a:p>
        </p:txBody>
      </p:sp>
      <p:sp>
        <p:nvSpPr>
          <p:cNvPr id="237720" name="AutoShape 152"/>
          <p:cNvSpPr>
            <a:spLocks noChangeArrowheads="1"/>
          </p:cNvSpPr>
          <p:nvPr/>
        </p:nvSpPr>
        <p:spPr bwMode="auto">
          <a:xfrm>
            <a:off x="1981200" y="533400"/>
            <a:ext cx="5638800" cy="9144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Nơi có các động vật và cây cối rậm rạp?</a:t>
            </a:r>
          </a:p>
        </p:txBody>
      </p:sp>
      <p:sp>
        <p:nvSpPr>
          <p:cNvPr id="237721" name="AutoShape 153"/>
          <p:cNvSpPr>
            <a:spLocks noChangeArrowheads="1"/>
          </p:cNvSpPr>
          <p:nvPr/>
        </p:nvSpPr>
        <p:spPr bwMode="auto">
          <a:xfrm>
            <a:off x="914400" y="17526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22" name="AutoShape 154"/>
          <p:cNvSpPr>
            <a:spLocks noChangeArrowheads="1"/>
          </p:cNvSpPr>
          <p:nvPr/>
        </p:nvSpPr>
        <p:spPr bwMode="auto">
          <a:xfrm>
            <a:off x="914400" y="24384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23" name="AutoShape 155"/>
          <p:cNvSpPr>
            <a:spLocks noChangeArrowheads="1"/>
          </p:cNvSpPr>
          <p:nvPr/>
        </p:nvSpPr>
        <p:spPr bwMode="auto">
          <a:xfrm>
            <a:off x="914400" y="30480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24" name="AutoShape 156"/>
          <p:cNvSpPr>
            <a:spLocks noChangeArrowheads="1"/>
          </p:cNvSpPr>
          <p:nvPr/>
        </p:nvSpPr>
        <p:spPr bwMode="auto">
          <a:xfrm>
            <a:off x="838200" y="37338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25" name="AutoShape 157"/>
          <p:cNvSpPr>
            <a:spLocks noChangeArrowheads="1"/>
          </p:cNvSpPr>
          <p:nvPr/>
        </p:nvSpPr>
        <p:spPr bwMode="auto">
          <a:xfrm>
            <a:off x="914400" y="43434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726" name="AutoShape 158"/>
          <p:cNvSpPr>
            <a:spLocks noChangeArrowheads="1"/>
          </p:cNvSpPr>
          <p:nvPr/>
        </p:nvSpPr>
        <p:spPr bwMode="auto">
          <a:xfrm>
            <a:off x="914400" y="51054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27" name="Text Box 159"/>
          <p:cNvSpPr txBox="1">
            <a:spLocks noChangeArrowheads="1"/>
          </p:cNvSpPr>
          <p:nvPr/>
        </p:nvSpPr>
        <p:spPr bwMode="auto">
          <a:xfrm>
            <a:off x="762000" y="914400"/>
            <a:ext cx="1676400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28" name="Text Box 160"/>
          <p:cNvSpPr txBox="1">
            <a:spLocks noChangeArrowheads="1"/>
          </p:cNvSpPr>
          <p:nvPr/>
        </p:nvSpPr>
        <p:spPr bwMode="auto">
          <a:xfrm>
            <a:off x="2133600" y="76200"/>
            <a:ext cx="5257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chữ bí mật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77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77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376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77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376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77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76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77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376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7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376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77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376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7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7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377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7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2377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37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377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37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377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37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2000"/>
                                        <p:tgtEl>
                                          <p:spTgt spid="237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37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237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37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2000"/>
                                        <p:tgtEl>
                                          <p:spTgt spid="237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37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 nodeType="clickPar">
                      <p:stCondLst>
                        <p:cond delay="0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237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37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237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5"/>
                  </p:tgtEl>
                </p:cond>
              </p:nextCondLst>
            </p:seq>
          </p:childTnLst>
        </p:cTn>
      </p:par>
    </p:tnLst>
    <p:bldLst>
      <p:bldP spid="237715" grpId="0" animBg="1"/>
      <p:bldP spid="237715" grpId="1" animBg="1"/>
      <p:bldP spid="237716" grpId="0" animBg="1"/>
      <p:bldP spid="237716" grpId="1" animBg="1"/>
      <p:bldP spid="237717" grpId="0" animBg="1"/>
      <p:bldP spid="237717" grpId="1" animBg="1"/>
      <p:bldP spid="237718" grpId="0" animBg="1"/>
      <p:bldP spid="237718" grpId="1" animBg="1"/>
      <p:bldP spid="237719" grpId="0" animBg="1"/>
      <p:bldP spid="237719" grpId="1" animBg="1"/>
      <p:bldP spid="23772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3638</TotalTime>
  <Words>644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.VnArial NarrowH</vt:lpstr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34TRIEUKHUC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hn@</dc:creator>
  <cp:lastModifiedBy>Admin</cp:lastModifiedBy>
  <cp:revision>698</cp:revision>
  <dcterms:created xsi:type="dcterms:W3CDTF">2000-12-31T17:18:31Z</dcterms:created>
  <dcterms:modified xsi:type="dcterms:W3CDTF">2023-11-29T07:49:20Z</dcterms:modified>
</cp:coreProperties>
</file>