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712" r:id="rId3"/>
  </p:sldMasterIdLst>
  <p:notesMasterIdLst>
    <p:notesMasterId r:id="rId13"/>
  </p:notesMasterIdLst>
  <p:sldIdLst>
    <p:sldId id="300" r:id="rId4"/>
    <p:sldId id="320" r:id="rId5"/>
    <p:sldId id="323" r:id="rId6"/>
    <p:sldId id="308" r:id="rId7"/>
    <p:sldId id="310" r:id="rId8"/>
    <p:sldId id="318" r:id="rId9"/>
    <p:sldId id="317" r:id="rId10"/>
    <p:sldId id="32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10F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14DF8-4BB2-4F60-BE45-F6C4591FC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C&#272;%20TV\Bong-Hong-Tang-co%20Hu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C&#272;%20TV\&#273;&#7891;%20d&#249;ng1%20(1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4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2.wav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gif"/><Relationship Id="rId18" Type="http://schemas.openxmlformats.org/officeDocument/2006/relationships/image" Target="../media/image21.png"/><Relationship Id="rId26" Type="http://schemas.microsoft.com/office/2007/relationships/hdphoto" Target="../media/hdphoto13.wdp"/><Relationship Id="rId3" Type="http://schemas.openxmlformats.org/officeDocument/2006/relationships/image" Target="../media/image12.gif"/><Relationship Id="rId21" Type="http://schemas.openxmlformats.org/officeDocument/2006/relationships/image" Target="../media/image24.png"/><Relationship Id="rId7" Type="http://schemas.microsoft.com/office/2007/relationships/hdphoto" Target="../media/hdphoto6.wdp"/><Relationship Id="rId12" Type="http://schemas.openxmlformats.org/officeDocument/2006/relationships/image" Target="../media/image17.gif"/><Relationship Id="rId17" Type="http://schemas.microsoft.com/office/2007/relationships/hdphoto" Target="../media/hdphoto10.wdp"/><Relationship Id="rId25" Type="http://schemas.openxmlformats.org/officeDocument/2006/relationships/image" Target="../media/image26.png"/><Relationship Id="rId33" Type="http://schemas.microsoft.com/office/2007/relationships/hdphoto" Target="../media/hdphoto1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3.gif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8.wdp"/><Relationship Id="rId24" Type="http://schemas.microsoft.com/office/2007/relationships/hdphoto" Target="../media/hdphoto12.wdp"/><Relationship Id="rId32" Type="http://schemas.openxmlformats.org/officeDocument/2006/relationships/image" Target="../media/image30.png"/><Relationship Id="rId5" Type="http://schemas.microsoft.com/office/2007/relationships/hdphoto" Target="../media/hdphoto5.wdp"/><Relationship Id="rId15" Type="http://schemas.microsoft.com/office/2007/relationships/hdphoto" Target="../media/hdphoto9.wdp"/><Relationship Id="rId23" Type="http://schemas.openxmlformats.org/officeDocument/2006/relationships/image" Target="../media/image25.png"/><Relationship Id="rId28" Type="http://schemas.microsoft.com/office/2007/relationships/hdphoto" Target="../media/hdphoto14.wdp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31" Type="http://schemas.openxmlformats.org/officeDocument/2006/relationships/image" Target="../media/image29.gif"/><Relationship Id="rId4" Type="http://schemas.openxmlformats.org/officeDocument/2006/relationships/image" Target="../media/image13.png"/><Relationship Id="rId9" Type="http://schemas.microsoft.com/office/2007/relationships/hdphoto" Target="../media/hdphoto7.wdp"/><Relationship Id="rId14" Type="http://schemas.openxmlformats.org/officeDocument/2006/relationships/image" Target="../media/image19.png"/><Relationship Id="rId22" Type="http://schemas.microsoft.com/office/2007/relationships/hdphoto" Target="../media/hdphoto11.wdp"/><Relationship Id="rId27" Type="http://schemas.openxmlformats.org/officeDocument/2006/relationships/image" Target="../media/image27.png"/><Relationship Id="rId30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4898" y="0"/>
            <a:ext cx="8707902" cy="2447778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</a:t>
            </a:r>
            <a:r>
              <a:rPr lang="en-US" sz="4000" b="1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thầy cô về dự giờ thăm lớp </a:t>
            </a:r>
            <a: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0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3600" b="1" smtClean="0">
                <a:solidFill>
                  <a:srgbClr val="B10FA9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6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36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</a:t>
            </a:r>
            <a:r>
              <a:rPr lang="en-US" altLang="vi-VN" sz="36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Việt- Lớp 2A </a:t>
            </a:r>
            <a:br>
              <a:rPr lang="en-US" altLang="vi-VN" sz="3600" b="1" smtClean="0">
                <a:solidFill>
                  <a:srgbClr val="B10FA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tập: MRVT chỉ đồ dùng học tập.</a:t>
            </a:r>
            <a:b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 chấm, dấu chấm hỏi. </a:t>
            </a:r>
            <a:b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" y="1934308"/>
            <a:ext cx="11718388" cy="4754880"/>
          </a:xfrm>
          <a:prstGeom prst="rect">
            <a:avLst/>
          </a:prstGeom>
        </p:spPr>
      </p:pic>
      <p:pic>
        <p:nvPicPr>
          <p:cNvPr id="7" name="Bong-Hong-Tang-co H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304584" y="589671"/>
            <a:ext cx="1309468" cy="11195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ồ dùng1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535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Bài 1: Nói tên các đồ dùng có ở góc học tập.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313" y="450167"/>
            <a:ext cx="11467075" cy="63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Bài 2: Đặt một câu nêu công dụng của một đồ dùng học tập.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869" y="759656"/>
            <a:ext cx="9510785" cy="316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281353"/>
            <a:ext cx="11824260" cy="65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9"/>
          <p:cNvSpPr txBox="1">
            <a:spLocks noChangeArrowheads="1"/>
          </p:cNvSpPr>
          <p:nvPr/>
        </p:nvSpPr>
        <p:spPr bwMode="auto">
          <a:xfrm>
            <a:off x="692151" y="24399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23" name="Picture 38" descr="Hinh dong Phao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70392" y="-1805517"/>
            <a:ext cx="1771650" cy="60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3" descr="Hinh dong Phao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654174" y="-2281767"/>
            <a:ext cx="1771650" cy="60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4" name="AutoShape 64"/>
          <p:cNvSpPr>
            <a:spLocks noChangeArrowheads="1"/>
          </p:cNvSpPr>
          <p:nvPr/>
        </p:nvSpPr>
        <p:spPr bwMode="auto">
          <a:xfrm>
            <a:off x="2171700" y="1503363"/>
            <a:ext cx="8534400" cy="576262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800" b="1" i="1" err="1">
                <a:solidFill>
                  <a:schemeClr val="bg1"/>
                </a:solidFill>
                <a:latin typeface="Times New Roman" pitchFamily="18" charset="0"/>
              </a:rPr>
              <a:t>Chọn</a:t>
            </a:r>
            <a:r>
              <a:rPr lang="en-US" sz="2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smtClean="0">
                <a:solidFill>
                  <a:schemeClr val="bg1"/>
                </a:solidFill>
                <a:latin typeface="Times New Roman" pitchFamily="18" charset="0"/>
              </a:rPr>
              <a:t> đáp án A, B ,C 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07" name="AutoShape 67"/>
          <p:cNvSpPr>
            <a:spLocks noChangeArrowheads="1"/>
          </p:cNvSpPr>
          <p:nvPr/>
        </p:nvSpPr>
        <p:spPr bwMode="auto">
          <a:xfrm>
            <a:off x="412751" y="2728685"/>
            <a:ext cx="11601449" cy="7547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FFFF">
                  <a:alpha val="79999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8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48684" y="1363663"/>
            <a:ext cx="2015067" cy="8572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en-US" sz="2800" b="1" i="1">
                <a:solidFill>
                  <a:srgbClr val="FF3300"/>
                </a:solidFill>
                <a:latin typeface="Times New Roman" pitchFamily="18" charset="0"/>
              </a:rPr>
              <a:t>Câu </a:t>
            </a:r>
            <a:r>
              <a:rPr lang="en-US" sz="2800" b="1" i="1" smtClean="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2800" b="1" i="1">
              <a:solidFill>
                <a:srgbClr val="FF3300"/>
              </a:solidFill>
              <a:latin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309" name="AutoShape 69" descr="5%"/>
          <p:cNvSpPr>
            <a:spLocks noChangeArrowheads="1"/>
          </p:cNvSpPr>
          <p:nvPr/>
        </p:nvSpPr>
        <p:spPr bwMode="auto">
          <a:xfrm>
            <a:off x="2447472" y="3696834"/>
            <a:ext cx="2381251" cy="164306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Hoa hồng</a:t>
            </a:r>
            <a:endParaRPr lang="vi-VN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10" name="AutoShape 70" descr="5%"/>
          <p:cNvSpPr>
            <a:spLocks noChangeArrowheads="1"/>
          </p:cNvSpPr>
          <p:nvPr/>
        </p:nvSpPr>
        <p:spPr bwMode="auto">
          <a:xfrm>
            <a:off x="4961165" y="3673023"/>
            <a:ext cx="2383367" cy="1643063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28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Hộp bút</a:t>
            </a:r>
            <a:endParaRPr lang="vi-VN" sz="28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vi-VN" sz="2800" b="1">
                <a:solidFill>
                  <a:schemeClr val="bg1"/>
                </a:solidFill>
                <a:latin typeface="Times New Roman" pitchFamily="18" charset="0"/>
              </a:rPr>
              <a:t>       </a:t>
            </a:r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11" name="AutoShape 71" descr="5%"/>
          <p:cNvSpPr>
            <a:spLocks noChangeArrowheads="1"/>
          </p:cNvSpPr>
          <p:nvPr/>
        </p:nvSpPr>
        <p:spPr bwMode="auto">
          <a:xfrm>
            <a:off x="7560128" y="3705452"/>
            <a:ext cx="2381251" cy="164306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Tivi</a:t>
            </a:r>
            <a:endParaRPr lang="vi-VN" sz="28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vi-VN" sz="2800" b="1">
                <a:solidFill>
                  <a:schemeClr val="bg1"/>
                </a:solidFill>
                <a:latin typeface="Times New Roman" pitchFamily="18" charset="0"/>
              </a:rPr>
              <a:t>     </a:t>
            </a:r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13" name="WordArt 73"/>
          <p:cNvSpPr>
            <a:spLocks noChangeArrowheads="1" noChangeShapeType="1" noTextEdit="1"/>
          </p:cNvSpPr>
          <p:nvPr/>
        </p:nvSpPr>
        <p:spPr bwMode="auto">
          <a:xfrm>
            <a:off x="3215218" y="5544458"/>
            <a:ext cx="6235700" cy="530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007534" y="5084763"/>
            <a:ext cx="1248833" cy="754062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0326" name="WordArt 86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855134" y="211139"/>
            <a:ext cx="9362017" cy="1182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Chuông Vàng</a:t>
            </a:r>
          </a:p>
        </p:txBody>
      </p:sp>
      <p:pic>
        <p:nvPicPr>
          <p:cNvPr id="5143" name="Picture 87" descr="an3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61600" y="1"/>
            <a:ext cx="193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7920567" y="33210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80417" y="31765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80417" y="3632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61367" y="3632200"/>
            <a:ext cx="19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80417" y="3632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9943" y="2728686"/>
            <a:ext cx="1139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 Trong những từ sau từ nào chỉ đồ dùng học tập?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 animBg="1"/>
      <p:bldP spid="10309" grpId="0" animBg="1"/>
      <p:bldP spid="10310" grpId="0" animBg="1"/>
      <p:bldP spid="10311" grpId="0" animBg="1"/>
      <p:bldP spid="10313" grpId="0" animBg="1"/>
      <p:bldP spid="10313" grpId="1" animBg="1"/>
      <p:bldP spid="103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-1366308" y="-2094442"/>
            <a:ext cx="1771650" cy="60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2419351" y="1305833"/>
            <a:ext cx="85344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81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i="1" err="1">
                <a:solidFill>
                  <a:srgbClr val="C00000"/>
                </a:solidFill>
                <a:latin typeface="Times New Roman" pitchFamily="18" charset="0"/>
              </a:rPr>
              <a:t>Chọn</a:t>
            </a:r>
            <a:r>
              <a:rPr lang="en-US" sz="3600" b="1" i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C00000"/>
                </a:solidFill>
                <a:latin typeface="Times New Roman" pitchFamily="18" charset="0"/>
              </a:rPr>
              <a:t> đáp án A, B, C</a:t>
            </a:r>
            <a:endParaRPr lang="en-US" sz="36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446618" y="2229986"/>
            <a:ext cx="11410949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0" scaled="1"/>
          </a:gra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vi-VN" sz="2800" b="1" i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smtClean="0">
                <a:latin typeface="Times New Roman" pitchFamily="18" charset="0"/>
              </a:rPr>
              <a:t>Câu nào dưới đây nếu công dụng của chiếc cặp</a:t>
            </a:r>
            <a:r>
              <a:rPr lang="vi-VN" sz="2800" b="1" smtClean="0">
                <a:latin typeface="Times New Roman" pitchFamily="18" charset="0"/>
              </a:rPr>
              <a:t>?</a:t>
            </a:r>
            <a:endParaRPr lang="en-US" sz="2800" b="1">
              <a:latin typeface="Times New Roman" pitchFamily="18" charset="0"/>
            </a:endParaRPr>
          </a:p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247652" y="1752601"/>
            <a:ext cx="2000249" cy="785813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 descr="5%"/>
          <p:cNvSpPr>
            <a:spLocks noChangeArrowheads="1"/>
          </p:cNvSpPr>
          <p:nvPr/>
        </p:nvSpPr>
        <p:spPr bwMode="auto">
          <a:xfrm>
            <a:off x="2446867" y="3165476"/>
            <a:ext cx="7840133" cy="10001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    A.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Chiếc cặp sách này rất đẹp. </a:t>
            </a:r>
            <a:endParaRPr lang="vi-VN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2" name="AutoShape 20" descr="5%"/>
          <p:cNvSpPr>
            <a:spLocks noChangeArrowheads="1"/>
          </p:cNvSpPr>
          <p:nvPr/>
        </p:nvSpPr>
        <p:spPr bwMode="auto">
          <a:xfrm>
            <a:off x="2404534" y="4334556"/>
            <a:ext cx="7840133" cy="85725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    B.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Chiếc cặp của em màu hồng.</a:t>
            </a:r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4" name="AutoShape 22" descr="5%"/>
          <p:cNvSpPr>
            <a:spLocks noChangeArrowheads="1"/>
          </p:cNvSpPr>
          <p:nvPr/>
        </p:nvSpPr>
        <p:spPr bwMode="auto">
          <a:xfrm>
            <a:off x="2446867" y="5412469"/>
            <a:ext cx="7969251" cy="785813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      C.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</a:rPr>
              <a:t>Chiếc cặp dùng để đựng sách vở.</a:t>
            </a:r>
            <a:endParaRPr lang="en-US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56" name="WordArt 24"/>
          <p:cNvSpPr>
            <a:spLocks noChangeArrowheads="1" noChangeShapeType="1" noTextEdit="1"/>
          </p:cNvSpPr>
          <p:nvPr/>
        </p:nvSpPr>
        <p:spPr bwMode="auto">
          <a:xfrm>
            <a:off x="3215218" y="6125029"/>
            <a:ext cx="6015868" cy="5442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MỪNG CÁC EM !</a:t>
            </a:r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624418" y="5229226"/>
            <a:ext cx="1246716" cy="75406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8469" name="WordArt 37" descr="Narrow vertical"/>
          <p:cNvSpPr>
            <a:spLocks noChangeArrowheads="1" noChangeShapeType="1" noTextEdit="1"/>
          </p:cNvSpPr>
          <p:nvPr/>
        </p:nvSpPr>
        <p:spPr bwMode="auto">
          <a:xfrm rot="-128454">
            <a:off x="469901" y="354013"/>
            <a:ext cx="9751484" cy="1046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Rung Chuông Vàng</a:t>
            </a:r>
          </a:p>
        </p:txBody>
      </p:sp>
      <p:pic>
        <p:nvPicPr>
          <p:cNvPr id="4117" name="Picture 38" descr="an3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61600" y="1"/>
            <a:ext cx="193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6" descr="anixmas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9600" y="1"/>
            <a:ext cx="670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7" descr="anixmasl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914400" y="1"/>
            <a:ext cx="670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20" name="Object 30"/>
          <p:cNvGraphicFramePr>
            <a:graphicFrameLocks noChangeAspect="1"/>
          </p:cNvGraphicFramePr>
          <p:nvPr/>
        </p:nvGraphicFramePr>
        <p:xfrm>
          <a:off x="5619751" y="3786188"/>
          <a:ext cx="203200" cy="317500"/>
        </p:xfrm>
        <a:graphic>
          <a:graphicData uri="http://schemas.openxmlformats.org/presentationml/2006/ole">
            <p:oleObj spid="_x0000_s1026" name="Equation" r:id="rId10" imgW="152268" imgH="317225" progId="Equation.3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4" grpId="0" animBg="1"/>
      <p:bldP spid="18456" grpId="0" animBg="1"/>
      <p:bldP spid="18456" grpId="1" animBg="1"/>
      <p:bldP spid="18457" grpId="0" animBg="1"/>
      <p:bldP spid="18457" grpId="1" animBg="1"/>
      <p:bldP spid="18458" grpId="0" animBg="1"/>
      <p:bldP spid="18458" grpId="1" animBg="1"/>
      <p:bldP spid="18459" grpId="0" animBg="1"/>
      <p:bldP spid="18459" grpId="1" animBg="1"/>
      <p:bldP spid="18460" grpId="0" animBg="1"/>
      <p:bldP spid="18460" grpId="1" animBg="1"/>
      <p:bldP spid="18461" grpId="0" animBg="1"/>
      <p:bldP spid="18461" grpId="1" animBg="1"/>
      <p:bldP spid="18462" grpId="0" animBg="1"/>
      <p:bldP spid="18462" grpId="1" animBg="1"/>
      <p:bldP spid="18463" grpId="0" animBg="1"/>
      <p:bldP spid="18463" grpId="1" animBg="1"/>
      <p:bldP spid="18464" grpId="0" animBg="1"/>
      <p:bldP spid="18464" grpId="1" animBg="1"/>
      <p:bldP spid="18465" grpId="0" animBg="1"/>
      <p:bldP spid="18465" grpId="1" animBg="1"/>
      <p:bldP spid="18466" grpId="0" animBg="1"/>
      <p:bldP spid="18466" grpId="1" animBg="1"/>
      <p:bldP spid="184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274637"/>
            <a:ext cx="11577711" cy="2806187"/>
          </a:xfrm>
        </p:spPr>
        <p:txBody>
          <a:bodyPr>
            <a:normAutofit/>
          </a:bodyPr>
          <a:lstStyle/>
          <a:p>
            <a:pPr algn="l"/>
            <a:r>
              <a:rPr lang="en-US" smtClean="0">
                <a:latin typeface="Times New Roman" pitchFamily="18" charset="0"/>
                <a:cs typeface="Times New Roman" pitchFamily="18" charset="0"/>
              </a:rPr>
              <a:t>  - GV NX trò chơi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  - Tuyên dương bạn có đáp án đúng.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  - GV nhận xét tiết học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9634" y="3408949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361851" y="3812487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1511" y="3549002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91837" y="3424470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069758" y="2854849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1564" y="5751790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Xin chân thành cảm ơn!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 xmlns="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173</Words>
  <Application>Microsoft Office PowerPoint</Application>
  <PresentationFormat>Custom</PresentationFormat>
  <Paragraphs>54</Paragraphs>
  <Slides>9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Theme</vt:lpstr>
      <vt:lpstr>5_Office Theme</vt:lpstr>
      <vt:lpstr>7_Office Theme</vt:lpstr>
      <vt:lpstr>Equation</vt:lpstr>
      <vt:lpstr>     Chào mừng các thầy cô về dự giờ thăm lớp   Môn Tiếng Việt- Lớp 2A  Luyện tập: MRVT chỉ đồ dùng học tập. Dấu chấm, dấu chấm hỏi.  </vt:lpstr>
      <vt:lpstr>Slide 2</vt:lpstr>
      <vt:lpstr>Slide 3</vt:lpstr>
      <vt:lpstr>Slide 4</vt:lpstr>
      <vt:lpstr>Slide 5</vt:lpstr>
      <vt:lpstr>Slide 6</vt:lpstr>
      <vt:lpstr>Slide 7</vt:lpstr>
      <vt:lpstr>  - GV NX trò chơi   - Tuyên dương bạn có đáp án đúng.   - GV nhận xét tiết học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Admin</cp:lastModifiedBy>
  <cp:revision>97</cp:revision>
  <dcterms:created xsi:type="dcterms:W3CDTF">2021-05-25T05:02:22Z</dcterms:created>
  <dcterms:modified xsi:type="dcterms:W3CDTF">2022-10-17T01:00:43Z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