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68"/>
  </p:notesMasterIdLst>
  <p:sldIdLst>
    <p:sldId id="256" r:id="rId4"/>
    <p:sldId id="262" r:id="rId5"/>
    <p:sldId id="258" r:id="rId6"/>
    <p:sldId id="259" r:id="rId7"/>
    <p:sldId id="260" r:id="rId8"/>
    <p:sldId id="257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5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8" r:id="rId43"/>
    <p:sldId id="295" r:id="rId44"/>
    <p:sldId id="296" r:id="rId45"/>
    <p:sldId id="297" r:id="rId46"/>
    <p:sldId id="299" r:id="rId47"/>
    <p:sldId id="300" r:id="rId48"/>
    <p:sldId id="301" r:id="rId49"/>
    <p:sldId id="302" r:id="rId50"/>
    <p:sldId id="305" r:id="rId51"/>
    <p:sldId id="304" r:id="rId52"/>
    <p:sldId id="303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06" r:id="rId66"/>
    <p:sldId id="307" r:id="rId67"/>
  </p:sldIdLst>
  <p:sldSz cx="18288000" cy="10287000"/>
  <p:notesSz cx="6858000" cy="9144000"/>
  <p:embeddedFontLst>
    <p:embeddedFont>
      <p:font typeface="等线 Light" panose="02010600030101010101" pitchFamily="2" charset="-122"/>
      <p:regular r:id="rId69"/>
    </p:embeddedFont>
    <p:embeddedFont>
      <p:font typeface="#9Slide02 Noi dung dai" panose="020B0604020202020204" charset="0"/>
      <p:regular r:id="rId70"/>
    </p:embeddedFont>
    <p:embeddedFont>
      <p:font typeface="#9Slide02 Tieu de dai" panose="020B0604020202020204" charset="0"/>
      <p:bold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Cambria Math" panose="02040503050406030204" pitchFamily="18" charset="0"/>
      <p:regular r:id="rId76"/>
    </p:embeddedFont>
    <p:embeddedFont>
      <p:font typeface="DengXian" panose="02010600030101010101" pitchFamily="2" charset="-122"/>
      <p:regular r:id="rId77"/>
      <p:bold r:id="rId78"/>
    </p:embeddedFont>
    <p:embeddedFont>
      <p:font typeface="iCiel Cadena" panose="02000503000000020004" charset="0"/>
      <p:bold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4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1F81E-C5E7-497B-A1C3-A6A50D447841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04A27-EFA8-4734-91C2-BFFD1D31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6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2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9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05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83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81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3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33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7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666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26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271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45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4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8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28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160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860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2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006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5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5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0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1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14248023" y="5573694"/>
            <a:ext cx="4039977" cy="471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3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7669237" y="-2268498"/>
            <a:ext cx="2949525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81" y="10617638"/>
            <a:ext cx="3267039" cy="175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12" Type="http://schemas.openxmlformats.org/officeDocument/2006/relationships/image" Target="../media/image8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8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89.png"/><Relationship Id="rId5" Type="http://schemas.openxmlformats.org/officeDocument/2006/relationships/image" Target="../media/image32.svg"/><Relationship Id="rId10" Type="http://schemas.openxmlformats.org/officeDocument/2006/relationships/image" Target="../media/image88.png"/><Relationship Id="rId4" Type="http://schemas.openxmlformats.org/officeDocument/2006/relationships/image" Target="../media/image31.png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3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12" Type="http://schemas.openxmlformats.org/officeDocument/2006/relationships/image" Target="../media/image9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91.png"/><Relationship Id="rId5" Type="http://schemas.openxmlformats.org/officeDocument/2006/relationships/image" Target="../media/image36.svg"/><Relationship Id="rId10" Type="http://schemas.openxmlformats.org/officeDocument/2006/relationships/image" Target="../media/image90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9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6.png"/><Relationship Id="rId5" Type="http://schemas.openxmlformats.org/officeDocument/2006/relationships/image" Target="../media/image73.svg"/><Relationship Id="rId10" Type="http://schemas.openxmlformats.org/officeDocument/2006/relationships/image" Target="../media/image105.png"/><Relationship Id="rId4" Type="http://schemas.openxmlformats.org/officeDocument/2006/relationships/image" Target="../media/image72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12" Type="http://schemas.openxmlformats.org/officeDocument/2006/relationships/image" Target="../media/image10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0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6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12" Type="http://schemas.openxmlformats.org/officeDocument/2006/relationships/image" Target="../media/image1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4.png"/><Relationship Id="rId5" Type="http://schemas.openxmlformats.org/officeDocument/2006/relationships/image" Target="../media/image26.svg"/><Relationship Id="rId10" Type="http://schemas.openxmlformats.org/officeDocument/2006/relationships/image" Target="../media/image113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17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12" Type="http://schemas.openxmlformats.org/officeDocument/2006/relationships/image" Target="../media/image1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21.png"/><Relationship Id="rId5" Type="http://schemas.openxmlformats.org/officeDocument/2006/relationships/image" Target="../media/image49.svg"/><Relationship Id="rId10" Type="http://schemas.openxmlformats.org/officeDocument/2006/relationships/image" Target="../media/image120.png"/><Relationship Id="rId4" Type="http://schemas.openxmlformats.org/officeDocument/2006/relationships/image" Target="../media/image48.png"/><Relationship Id="rId9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26.png"/><Relationship Id="rId5" Type="http://schemas.openxmlformats.org/officeDocument/2006/relationships/image" Target="../media/image15.svg"/><Relationship Id="rId10" Type="http://schemas.openxmlformats.org/officeDocument/2006/relationships/image" Target="../media/image125.png"/><Relationship Id="rId4" Type="http://schemas.openxmlformats.org/officeDocument/2006/relationships/image" Target="../media/image14.png"/><Relationship Id="rId9" Type="http://schemas.openxmlformats.org/officeDocument/2006/relationships/image" Target="../media/image1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12" Type="http://schemas.openxmlformats.org/officeDocument/2006/relationships/image" Target="../media/image1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8.svg"/><Relationship Id="rId10" Type="http://schemas.openxmlformats.org/officeDocument/2006/relationships/image" Target="../media/image129.png"/><Relationship Id="rId4" Type="http://schemas.openxmlformats.org/officeDocument/2006/relationships/image" Target="../media/image37.png"/><Relationship Id="rId9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35.png"/><Relationship Id="rId5" Type="http://schemas.openxmlformats.org/officeDocument/2006/relationships/image" Target="../media/image56.svg"/><Relationship Id="rId10" Type="http://schemas.openxmlformats.org/officeDocument/2006/relationships/image" Target="../media/image134.png"/><Relationship Id="rId4" Type="http://schemas.openxmlformats.org/officeDocument/2006/relationships/image" Target="../media/image55.png"/><Relationship Id="rId9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43.png"/><Relationship Id="rId5" Type="http://schemas.openxmlformats.org/officeDocument/2006/relationships/image" Target="../media/image73.svg"/><Relationship Id="rId10" Type="http://schemas.openxmlformats.org/officeDocument/2006/relationships/image" Target="../media/image142.png"/><Relationship Id="rId4" Type="http://schemas.openxmlformats.org/officeDocument/2006/relationships/image" Target="../media/image72.png"/><Relationship Id="rId9" Type="http://schemas.openxmlformats.org/officeDocument/2006/relationships/image" Target="../media/image1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svg"/><Relationship Id="rId10" Type="http://schemas.openxmlformats.org/officeDocument/2006/relationships/image" Target="../media/image146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147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.svg"/><Relationship Id="rId7" Type="http://schemas.openxmlformats.org/officeDocument/2006/relationships/image" Target="../media/image2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5.svg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12" Type="http://schemas.openxmlformats.org/officeDocument/2006/relationships/image" Target="../media/image1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57.png"/><Relationship Id="rId5" Type="http://schemas.openxmlformats.org/officeDocument/2006/relationships/image" Target="../media/image7.sv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6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3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68.png"/><Relationship Id="rId5" Type="http://schemas.openxmlformats.org/officeDocument/2006/relationships/image" Target="../media/image163.png"/><Relationship Id="rId10" Type="http://schemas.openxmlformats.org/officeDocument/2006/relationships/image" Target="../media/image167.png"/><Relationship Id="rId4" Type="http://schemas.openxmlformats.org/officeDocument/2006/relationships/audio" Target="../media/audio1.wav"/><Relationship Id="rId9" Type="http://schemas.openxmlformats.org/officeDocument/2006/relationships/image" Target="../media/image166.png"/><Relationship Id="rId1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3.png"/><Relationship Id="rId5" Type="http://schemas.openxmlformats.org/officeDocument/2006/relationships/image" Target="../media/image172.emf"/><Relationship Id="rId4" Type="http://schemas.openxmlformats.org/officeDocument/2006/relationships/image" Target="../media/image1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0.png"/><Relationship Id="rId13" Type="http://schemas.openxmlformats.org/officeDocument/2006/relationships/image" Target="../media/image176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69.png"/><Relationship Id="rId17" Type="http://schemas.openxmlformats.org/officeDocument/2006/relationships/image" Target="../media/image170.png"/><Relationship Id="rId2" Type="http://schemas.openxmlformats.org/officeDocument/2006/relationships/audio" Target="../media/media2.wav"/><Relationship Id="rId16" Type="http://schemas.openxmlformats.org/officeDocument/2006/relationships/image" Target="../media/image179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8.png"/><Relationship Id="rId10" Type="http://schemas.openxmlformats.org/officeDocument/2006/relationships/image" Target="../media/image1220.png"/><Relationship Id="rId4" Type="http://schemas.openxmlformats.org/officeDocument/2006/relationships/audio" Target="../media/media3.mp3"/><Relationship Id="rId9" Type="http://schemas.openxmlformats.org/officeDocument/2006/relationships/image" Target="../media/image1210.png"/><Relationship Id="rId14" Type="http://schemas.openxmlformats.org/officeDocument/2006/relationships/image" Target="../media/image17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13" Type="http://schemas.openxmlformats.org/officeDocument/2006/relationships/image" Target="../media/image132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0.png"/><Relationship Id="rId10" Type="http://schemas.openxmlformats.org/officeDocument/2006/relationships/image" Target="../media/image130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290.png"/><Relationship Id="rId1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69.png"/><Relationship Id="rId18" Type="http://schemas.openxmlformats.org/officeDocument/2006/relationships/image" Target="../media/image170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6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7.png"/><Relationship Id="rId10" Type="http://schemas.openxmlformats.org/officeDocument/2006/relationships/image" Target="../media/image1361.png"/><Relationship Id="rId4" Type="http://schemas.openxmlformats.org/officeDocument/2006/relationships/audio" Target="../media/media3.mp3"/><Relationship Id="rId9" Type="http://schemas.openxmlformats.org/officeDocument/2006/relationships/image" Target="../media/image1350.png"/><Relationship Id="rId14" Type="http://schemas.openxmlformats.org/officeDocument/2006/relationships/image" Target="../media/image1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2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6.png"/><Relationship Id="rId10" Type="http://schemas.openxmlformats.org/officeDocument/2006/relationships/image" Target="../media/image140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390.png"/><Relationship Id="rId1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0.png"/><Relationship Id="rId13" Type="http://schemas.openxmlformats.org/officeDocument/2006/relationships/image" Target="../media/image169.png"/><Relationship Id="rId18" Type="http://schemas.openxmlformats.org/officeDocument/2006/relationships/image" Target="../media/image170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9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46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77.png"/><Relationship Id="rId10" Type="http://schemas.openxmlformats.org/officeDocument/2006/relationships/image" Target="../media/image1450.png"/><Relationship Id="rId4" Type="http://schemas.openxmlformats.org/officeDocument/2006/relationships/audio" Target="../media/media3.mp3"/><Relationship Id="rId9" Type="http://schemas.openxmlformats.org/officeDocument/2006/relationships/image" Target="../media/image1440.png"/><Relationship Id="rId14" Type="http://schemas.openxmlformats.org/officeDocument/2006/relationships/image" Target="../media/image1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77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76.png"/><Relationship Id="rId4" Type="http://schemas.openxmlformats.org/officeDocument/2006/relationships/audio" Target="../media/media3.mp3"/><Relationship Id="rId9" Type="http://schemas.openxmlformats.org/officeDocument/2006/relationships/image" Target="../media/image169.png"/><Relationship Id="rId1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0.png"/><Relationship Id="rId13" Type="http://schemas.openxmlformats.org/officeDocument/2006/relationships/image" Target="../media/image151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50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0.png"/><Relationship Id="rId10" Type="http://schemas.openxmlformats.org/officeDocument/2006/relationships/image" Target="../media/image149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480.png"/><Relationship Id="rId14" Type="http://schemas.openxmlformats.org/officeDocument/2006/relationships/image" Target="../media/image16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13" Type="http://schemas.openxmlformats.org/officeDocument/2006/relationships/image" Target="../media/image1560.png"/><Relationship Id="rId18" Type="http://schemas.openxmlformats.org/officeDocument/2006/relationships/image" Target="../media/image179.png"/><Relationship Id="rId3" Type="http://schemas.microsoft.com/office/2007/relationships/media" Target="../media/media3.mp3"/><Relationship Id="rId7" Type="http://schemas.openxmlformats.org/officeDocument/2006/relationships/image" Target="../media/image163.png"/><Relationship Id="rId12" Type="http://schemas.openxmlformats.org/officeDocument/2006/relationships/image" Target="../media/image175.png"/><Relationship Id="rId17" Type="http://schemas.openxmlformats.org/officeDocument/2006/relationships/image" Target="../media/image178.png"/><Relationship Id="rId2" Type="http://schemas.openxmlformats.org/officeDocument/2006/relationships/audio" Target="../media/media2.wav"/><Relationship Id="rId16" Type="http://schemas.openxmlformats.org/officeDocument/2006/relationships/image" Target="../media/image177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55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81.png"/><Relationship Id="rId10" Type="http://schemas.openxmlformats.org/officeDocument/2006/relationships/image" Target="../media/image1540.png"/><Relationship Id="rId19" Type="http://schemas.openxmlformats.org/officeDocument/2006/relationships/image" Target="../media/image170.png"/><Relationship Id="rId4" Type="http://schemas.openxmlformats.org/officeDocument/2006/relationships/audio" Target="../media/media3.mp3"/><Relationship Id="rId9" Type="http://schemas.openxmlformats.org/officeDocument/2006/relationships/image" Target="../media/image1530.png"/><Relationship Id="rId14" Type="http://schemas.openxmlformats.org/officeDocument/2006/relationships/image" Target="../media/image16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microsoft.com/office/2007/relationships/hdphoto" Target="../media/hdphoto1.wdp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Relationship Id="rId9" Type="http://schemas.openxmlformats.org/officeDocument/2006/relationships/image" Target="../media/image1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8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5.svg"/><Relationship Id="rId5" Type="http://schemas.openxmlformats.org/officeDocument/2006/relationships/image" Target="../media/image78.svg"/><Relationship Id="rId10" Type="http://schemas.openxmlformats.org/officeDocument/2006/relationships/image" Target="../media/image14.png"/><Relationship Id="rId4" Type="http://schemas.openxmlformats.org/officeDocument/2006/relationships/image" Target="../media/image77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svg"/><Relationship Id="rId7" Type="http://schemas.openxmlformats.org/officeDocument/2006/relationships/image" Target="../media/image5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554675" y="6848855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390" y="5143500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FFCE9-AF7B-A6D1-356D-1C8E799D469F}"/>
              </a:ext>
            </a:extLst>
          </p:cNvPr>
          <p:cNvSpPr txBox="1"/>
          <p:nvPr/>
        </p:nvSpPr>
        <p:spPr>
          <a:xfrm>
            <a:off x="3428139" y="3554928"/>
            <a:ext cx="11431722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HỌC!</a:t>
            </a:r>
          </a:p>
        </p:txBody>
      </p:sp>
    </p:spTree>
    <p:extLst>
      <p:ext uri="{BB962C8B-B14F-4D97-AF65-F5344CB8AC3E}">
        <p14:creationId xmlns:p14="http://schemas.microsoft.com/office/powerpoint/2010/main" val="224738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-213265" y="8638615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D7760B-7D0A-BBF5-AC54-800D717CC342}"/>
              </a:ext>
            </a:extLst>
          </p:cNvPr>
          <p:cNvSpPr txBox="1"/>
          <p:nvPr/>
        </p:nvSpPr>
        <p:spPr>
          <a:xfrm>
            <a:off x="2981254" y="1699020"/>
            <a:ext cx="671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II. MỆNH ĐỀ CHỨA BIẾN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C54FF18-1EDE-ED53-8A10-80BE725EF926}"/>
              </a:ext>
            </a:extLst>
          </p:cNvPr>
          <p:cNvSpPr/>
          <p:nvPr/>
        </p:nvSpPr>
        <p:spPr>
          <a:xfrm>
            <a:off x="3105545" y="2740430"/>
            <a:ext cx="1301565" cy="888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1419161-AAFF-1379-46A2-03B866FC4414}"/>
                  </a:ext>
                </a:extLst>
              </p:cNvPr>
              <p:cNvSpPr txBox="1"/>
              <p:nvPr/>
            </p:nvSpPr>
            <p:spPr>
              <a:xfrm>
                <a:off x="4738875" y="2971121"/>
                <a:ext cx="941344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1419161-AAFF-1379-46A2-03B866FC4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875" y="2971121"/>
                <a:ext cx="9413449" cy="615553"/>
              </a:xfrm>
              <a:prstGeom prst="rect">
                <a:avLst/>
              </a:prstGeom>
              <a:blipFill>
                <a:blip r:embed="rId8"/>
                <a:stretch>
                  <a:fillRect l="-1812" t="-13861" b="-34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CF62C5-F29C-FC3B-E7F7-521CC76340FB}"/>
              </a:ext>
            </a:extLst>
          </p:cNvPr>
          <p:cNvSpPr txBox="1"/>
          <p:nvPr/>
        </p:nvSpPr>
        <p:spPr>
          <a:xfrm>
            <a:off x="2981254" y="4327115"/>
            <a:ext cx="11538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CD2667-DC8F-F22F-3243-5BFCFA9C0DDD}"/>
              </a:ext>
            </a:extLst>
          </p:cNvPr>
          <p:cNvSpPr txBox="1"/>
          <p:nvPr/>
        </p:nvSpPr>
        <p:spPr>
          <a:xfrm>
            <a:off x="2981254" y="5346202"/>
            <a:ext cx="1218788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chưa thể khẳng định tính đúng sai của câu trên.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820DEE4-0216-A637-65A1-D7D2776A7789}"/>
                  </a:ext>
                </a:extLst>
              </p:cNvPr>
              <p:cNvSpPr txBox="1"/>
              <p:nvPr/>
            </p:nvSpPr>
            <p:spPr>
              <a:xfrm>
                <a:off x="2981254" y="6703210"/>
                <a:ext cx="1232549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820DEE4-0216-A637-65A1-D7D2776A7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254" y="6703210"/>
                <a:ext cx="12325491" cy="1478418"/>
              </a:xfrm>
              <a:prstGeom prst="rect">
                <a:avLst/>
              </a:prstGeom>
              <a:blipFill>
                <a:blip r:embed="rId9"/>
                <a:stretch>
                  <a:fillRect l="-1236" r="-9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AE9E812-AF49-F3A7-EF2D-E8820FDF7AD9}"/>
                  </a:ext>
                </a:extLst>
              </p:cNvPr>
              <p:cNvSpPr txBox="1"/>
              <p:nvPr/>
            </p:nvSpPr>
            <p:spPr>
              <a:xfrm>
                <a:off x="2981254" y="8353161"/>
                <a:ext cx="103895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một mệnh đề toán học.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AE9E812-AF49-F3A7-EF2D-E8820FDF7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254" y="8353161"/>
                <a:ext cx="10389516" cy="584775"/>
              </a:xfrm>
              <a:prstGeom prst="rect">
                <a:avLst/>
              </a:prstGeom>
              <a:blipFill>
                <a:blip r:embed="rId10"/>
                <a:stretch>
                  <a:fillRect l="-146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6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222E4-7CD1-EA17-D136-00C8DF536FF9}"/>
                  </a:ext>
                </a:extLst>
              </p:cNvPr>
              <p:cNvSpPr txBox="1"/>
              <p:nvPr/>
            </p:nvSpPr>
            <p:spPr>
              <a:xfrm>
                <a:off x="2999294" y="2316152"/>
                <a:ext cx="1038951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21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mệnh đề đúng hay sai?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C1222E4-7CD1-EA17-D136-00C8DF536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294" y="2316152"/>
                <a:ext cx="10389516" cy="584775"/>
              </a:xfrm>
              <a:prstGeom prst="rect">
                <a:avLst/>
              </a:prstGeom>
              <a:blipFill>
                <a:blip r:embed="rId8"/>
                <a:stretch>
                  <a:fillRect l="-146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E9B9A1A-CCED-3E77-0150-B1D6BD586E31}"/>
              </a:ext>
            </a:extLst>
          </p:cNvPr>
          <p:cNvSpPr txBox="1"/>
          <p:nvPr/>
        </p:nvSpPr>
        <p:spPr>
          <a:xfrm>
            <a:off x="3023106" y="3296746"/>
            <a:ext cx="366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đúng.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B8C714-7A8F-709A-0F69-79B28FDAE8E2}"/>
                  </a:ext>
                </a:extLst>
              </p:cNvPr>
              <p:cNvSpPr txBox="1"/>
              <p:nvPr/>
            </p:nvSpPr>
            <p:spPr>
              <a:xfrm>
                <a:off x="3004057" y="4223541"/>
                <a:ext cx="1227988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B8C714-7A8F-709A-0F69-79B28FDAE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57" y="4223541"/>
                <a:ext cx="12279886" cy="1478418"/>
              </a:xfrm>
              <a:prstGeom prst="rect">
                <a:avLst/>
              </a:prstGeom>
              <a:blipFill>
                <a:blip r:embed="rId9"/>
                <a:stretch>
                  <a:fillRect l="-1291" r="-298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67ACD05-726E-F7A4-B52E-46F0F023FD45}"/>
                  </a:ext>
                </a:extLst>
              </p:cNvPr>
              <p:cNvSpPr txBox="1"/>
              <p:nvPr/>
            </p:nvSpPr>
            <p:spPr>
              <a:xfrm>
                <a:off x="3023106" y="6051349"/>
                <a:ext cx="82529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hết cho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là một mệnh đề toán học.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67ACD05-726E-F7A4-B52E-46F0F023F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106" y="6051349"/>
                <a:ext cx="8252972" cy="584775"/>
              </a:xfrm>
              <a:prstGeom prst="rect">
                <a:avLst/>
              </a:prstGeom>
              <a:blipFill>
                <a:blip r:embed="rId10"/>
                <a:stretch>
                  <a:fillRect l="-1920" t="-13542" r="-169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30BB7C-3B9C-DF52-357C-57023C553845}"/>
              </a:ext>
            </a:extLst>
          </p:cNvPr>
          <p:cNvSpPr txBox="1"/>
          <p:nvPr/>
        </p:nvSpPr>
        <p:spPr>
          <a:xfrm>
            <a:off x="3051681" y="7119855"/>
            <a:ext cx="6528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trên đúng hay sai?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6FE0D39-B885-3E25-E814-C56D11248941}"/>
              </a:ext>
            </a:extLst>
          </p:cNvPr>
          <p:cNvSpPr txBox="1"/>
          <p:nvPr/>
        </p:nvSpPr>
        <p:spPr>
          <a:xfrm>
            <a:off x="2999294" y="8169014"/>
            <a:ext cx="3663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 đề sai.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C1E16A3-EBDC-D5BE-9FB3-812D28B70A09}"/>
                  </a:ext>
                </a:extLst>
              </p:cNvPr>
              <p:cNvSpPr txBox="1"/>
              <p:nvPr/>
            </p:nvSpPr>
            <p:spPr>
              <a:xfrm>
                <a:off x="3011578" y="4762500"/>
                <a:ext cx="12264843" cy="35829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 hết cho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với n là số tự nhiên là một </a:t>
                </a:r>
                <a:r>
                  <a:rPr lang="nl-NL" sz="36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chứa biến</a:t>
                </a: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thường kí hiệu mệnh đề chứa biến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mệnh đề chứa biến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6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)….</m:t>
                    </m:r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C1E16A3-EBDC-D5BE-9FB3-812D28B70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578" y="4762500"/>
                <a:ext cx="12264843" cy="3582969"/>
              </a:xfrm>
              <a:prstGeom prst="rect">
                <a:avLst/>
              </a:prstGeom>
              <a:blipFill>
                <a:blip r:embed="rId8"/>
                <a:stretch>
                  <a:fillRect l="-1491" r="-2535" b="-5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04AD0A-7A1E-434D-449B-80A495C39DEA}"/>
              </a:ext>
            </a:extLst>
          </p:cNvPr>
          <p:cNvSpPr txBox="1"/>
          <p:nvPr/>
        </p:nvSpPr>
        <p:spPr>
          <a:xfrm>
            <a:off x="7902454" y="2304208"/>
            <a:ext cx="2483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3627" y="-144895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91488" y="1052958"/>
            <a:ext cx="2434726" cy="2337337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3C410E-2811-258C-7F15-DFA1B0BE36A9}"/>
              </a:ext>
            </a:extLst>
          </p:cNvPr>
          <p:cNvSpPr/>
          <p:nvPr/>
        </p:nvSpPr>
        <p:spPr>
          <a:xfrm>
            <a:off x="2527337" y="2177586"/>
            <a:ext cx="2434727" cy="106481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56C222-C05E-836C-0B6C-D857CB9C4169}"/>
              </a:ext>
            </a:extLst>
          </p:cNvPr>
          <p:cNvSpPr txBox="1"/>
          <p:nvPr/>
        </p:nvSpPr>
        <p:spPr>
          <a:xfrm>
            <a:off x="5073786" y="2355416"/>
            <a:ext cx="1181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251CF5F-7D5F-0E89-0779-DE34D5E32B60}"/>
              </a:ext>
            </a:extLst>
          </p:cNvPr>
          <p:cNvSpPr txBox="1"/>
          <p:nvPr/>
        </p:nvSpPr>
        <p:spPr>
          <a:xfrm>
            <a:off x="5934091" y="3747354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18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1296A57-78FE-84D4-464B-DD1E98F398EF}"/>
                  </a:ext>
                </a:extLst>
              </p:cNvPr>
              <p:cNvSpPr txBox="1"/>
              <p:nvPr/>
            </p:nvSpPr>
            <p:spPr>
              <a:xfrm>
                <a:off x="5943600" y="6311930"/>
                <a:ext cx="5860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1296A57-78FE-84D4-464B-DD1E98F39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6311930"/>
                <a:ext cx="5860809" cy="584775"/>
              </a:xfrm>
              <a:prstGeom prst="rect">
                <a:avLst/>
              </a:prstGeom>
              <a:blipFill>
                <a:blip r:embed="rId12"/>
                <a:stretch>
                  <a:fillRect l="-26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A4FF8C8-F050-8784-2AD1-F674721A1FF8}"/>
              </a:ext>
            </a:extLst>
          </p:cNvPr>
          <p:cNvSpPr txBox="1"/>
          <p:nvPr/>
        </p:nvSpPr>
        <p:spPr>
          <a:xfrm>
            <a:off x="5934093" y="4926181"/>
            <a:ext cx="676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C8AA016-0469-FBE0-F610-F84C1575B4A3}"/>
              </a:ext>
            </a:extLst>
          </p:cNvPr>
          <p:cNvSpPr txBox="1"/>
          <p:nvPr/>
        </p:nvSpPr>
        <p:spPr>
          <a:xfrm>
            <a:off x="5943601" y="7359077"/>
            <a:ext cx="552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52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70138" y="8210615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0"/>
            <a:ext cx="2855913" cy="2700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sp>
        <p:nvSpPr>
          <p:cNvPr id="4" name="Lưu đồ: Băng Đục lỗ 3">
            <a:extLst>
              <a:ext uri="{FF2B5EF4-FFF2-40B4-BE49-F238E27FC236}">
                <a16:creationId xmlns:a16="http://schemas.microsoft.com/office/drawing/2014/main" id="{2E9516B5-01E4-3936-237E-35209F3EE62E}"/>
              </a:ext>
            </a:extLst>
          </p:cNvPr>
          <p:cNvSpPr/>
          <p:nvPr/>
        </p:nvSpPr>
        <p:spPr>
          <a:xfrm>
            <a:off x="2716947" y="1858032"/>
            <a:ext cx="3445426" cy="181687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8E2FCEB-1225-5025-62A6-86360AA83DF1}"/>
              </a:ext>
            </a:extLst>
          </p:cNvPr>
          <p:cNvSpPr txBox="1"/>
          <p:nvPr/>
        </p:nvSpPr>
        <p:spPr>
          <a:xfrm>
            <a:off x="6344285" y="2247746"/>
            <a:ext cx="6747292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13C8878-85A8-99C2-AA7E-9B6A53B3D424}"/>
                  </a:ext>
                </a:extLst>
              </p:cNvPr>
              <p:cNvSpPr txBox="1"/>
              <p:nvPr/>
            </p:nvSpPr>
            <p:spPr>
              <a:xfrm>
                <a:off x="7001861" y="5091178"/>
                <a:ext cx="3275311" cy="27556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&gt;3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&lt;2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13C8878-85A8-99C2-AA7E-9B6A53B3D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861" y="5091178"/>
                <a:ext cx="3275311" cy="2755691"/>
              </a:xfrm>
              <a:prstGeom prst="rect">
                <a:avLst/>
              </a:prstGeom>
              <a:blipFill>
                <a:blip r:embed="rId10"/>
                <a:stretch>
                  <a:fillRect b="-6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BD2A456-7C5B-E4AB-8F35-0190C55CAB92}"/>
              </a:ext>
            </a:extLst>
          </p:cNvPr>
          <p:cNvSpPr txBox="1"/>
          <p:nvPr/>
        </p:nvSpPr>
        <p:spPr>
          <a:xfrm>
            <a:off x="8570069" y="3766368"/>
            <a:ext cx="11478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8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0665F3-D19A-0873-4075-ED680F11B44D}"/>
              </a:ext>
            </a:extLst>
          </p:cNvPr>
          <p:cNvSpPr txBox="1"/>
          <p:nvPr/>
        </p:nvSpPr>
        <p:spPr>
          <a:xfrm>
            <a:off x="5319134" y="1546070"/>
            <a:ext cx="764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PHỦ ĐỊNH CỦA MỘT MỆNH ĐỀ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7F222B1-7038-2AAC-488D-D7CC6E113132}"/>
              </a:ext>
            </a:extLst>
          </p:cNvPr>
          <p:cNvSpPr/>
          <p:nvPr/>
        </p:nvSpPr>
        <p:spPr>
          <a:xfrm>
            <a:off x="2602525" y="2401176"/>
            <a:ext cx="1465017" cy="888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758D5B7-8ED7-CC9A-A59F-1B8A7B2B450D}"/>
                  </a:ext>
                </a:extLst>
              </p:cNvPr>
              <p:cNvSpPr txBox="1"/>
              <p:nvPr/>
            </p:nvSpPr>
            <p:spPr>
              <a:xfrm>
                <a:off x="3737318" y="3240024"/>
                <a:ext cx="11399193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Cường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758D5B7-8ED7-CC9A-A59F-1B8A7B2B45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18" y="3240024"/>
                <a:ext cx="11399193" cy="2955746"/>
              </a:xfrm>
              <a:prstGeom prst="rect">
                <a:avLst/>
              </a:prstGeom>
              <a:blipFill>
                <a:blip r:embed="rId8"/>
                <a:stretch>
                  <a:fillRect l="-133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5344EF-8DA3-3672-90C4-11001A62B907}"/>
              </a:ext>
            </a:extLst>
          </p:cNvPr>
          <p:cNvSpPr txBox="1"/>
          <p:nvPr/>
        </p:nvSpPr>
        <p:spPr>
          <a:xfrm>
            <a:off x="4110274" y="7397248"/>
            <a:ext cx="10653283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câu phát biểu của Kiên và Cường là trái ngược nhau.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CF94A0F-41C5-1F61-B59C-0B608F411B11}"/>
              </a:ext>
            </a:extLst>
          </p:cNvPr>
          <p:cNvSpPr/>
          <p:nvPr/>
        </p:nvSpPr>
        <p:spPr>
          <a:xfrm>
            <a:off x="2714756" y="7614298"/>
            <a:ext cx="1242064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887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72B390D-3226-D751-26A4-E3277CCB5B7F}"/>
              </a:ext>
            </a:extLst>
          </p:cNvPr>
          <p:cNvSpPr txBox="1"/>
          <p:nvPr/>
        </p:nvSpPr>
        <p:spPr>
          <a:xfrm>
            <a:off x="7801582" y="729674"/>
            <a:ext cx="2104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7DF7D47-ACAC-467C-FEDF-A5A397B54C6D}"/>
                  </a:ext>
                </a:extLst>
              </p:cNvPr>
              <p:cNvSpPr/>
              <p:nvPr/>
            </p:nvSpPr>
            <p:spPr>
              <a:xfrm>
                <a:off x="3505200" y="2260824"/>
                <a:ext cx="11822200" cy="2482603"/>
              </a:xfrm>
              <a:prstGeom prst="round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 defTabSz="137160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  <a:defRPr/>
                </a:pPr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mệnh đề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Mệnh đề "Không phải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được gọi là mệnh đề phủ định của mệnh đề </a:t>
                </a:r>
                <a14:m>
                  <m:oMath xmlns:m="http://schemas.openxmlformats.org/officeDocument/2006/math">
                    <m:r>
                      <a:rPr lang="nl-NL" sz="3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kí hiệu là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bar>
                  </m:oMath>
                </a14:m>
                <a:r>
                  <a:rPr lang="nl-NL" sz="36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17DF7D47-ACAC-467C-FEDF-A5A397B54C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260824"/>
                <a:ext cx="11822200" cy="248260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2EE1BD8-04CB-FE25-DC36-EDAFDA6B8D47}"/>
                  </a:ext>
                </a:extLst>
              </p:cNvPr>
              <p:cNvSpPr txBox="1"/>
              <p:nvPr/>
            </p:nvSpPr>
            <p:spPr>
              <a:xfrm>
                <a:off x="5990691" y="5608011"/>
                <a:ext cx="5726200" cy="2482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Lưu ý: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2EE1BD8-04CB-FE25-DC36-EDAFDA6B8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0691" y="5608011"/>
                <a:ext cx="5726200" cy="2482603"/>
              </a:xfrm>
              <a:prstGeom prst="rect">
                <a:avLst/>
              </a:prstGeom>
              <a:blipFill>
                <a:blip r:embed="rId9"/>
                <a:stretch>
                  <a:fillRect l="-3301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13564622" y="8231232"/>
            <a:ext cx="3576659" cy="11575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F0E17C6-2E67-AD68-E882-F28E09044BF3}"/>
              </a:ext>
            </a:extLst>
          </p:cNvPr>
          <p:cNvSpPr/>
          <p:nvPr/>
        </p:nvSpPr>
        <p:spPr>
          <a:xfrm>
            <a:off x="459016" y="1032541"/>
            <a:ext cx="2573000" cy="146303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1AD1AE-AACB-7F1C-C81B-C1BFE7BF4CFA}"/>
              </a:ext>
            </a:extLst>
          </p:cNvPr>
          <p:cNvSpPr txBox="1"/>
          <p:nvPr/>
        </p:nvSpPr>
        <p:spPr>
          <a:xfrm>
            <a:off x="3555459" y="1032541"/>
            <a:ext cx="11177082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E1A3AE-86AA-41A1-C698-7168D479A546}"/>
                  </a:ext>
                </a:extLst>
              </p:cNvPr>
              <p:cNvSpPr txBox="1"/>
              <p:nvPr/>
            </p:nvSpPr>
            <p:spPr>
              <a:xfrm>
                <a:off x="2522404" y="4122854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40E1A3AE-86AA-41A1-C698-7168D479A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04" y="4122854"/>
                <a:ext cx="9951396" cy="584775"/>
              </a:xfrm>
              <a:prstGeom prst="rect">
                <a:avLst/>
              </a:prstGeom>
              <a:blipFill>
                <a:blip r:embed="rId8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37A4BB2-49D7-58CA-3CAE-CE3821ACD34E}"/>
                  </a:ext>
                </a:extLst>
              </p:cNvPr>
              <p:cNvSpPr txBox="1"/>
              <p:nvPr/>
            </p:nvSpPr>
            <p:spPr>
              <a:xfrm>
                <a:off x="2560394" y="6872707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37A4BB2-49D7-58CA-3CAE-CE3821ACD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4" y="6872707"/>
                <a:ext cx="9951396" cy="584775"/>
              </a:xfrm>
              <a:prstGeom prst="rect">
                <a:avLst/>
              </a:prstGeom>
              <a:blipFill>
                <a:blip r:embed="rId9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047246-6F71-654C-9969-0756E11DBB04}"/>
                  </a:ext>
                </a:extLst>
              </p:cNvPr>
              <p:cNvSpPr txBox="1"/>
              <p:nvPr/>
            </p:nvSpPr>
            <p:spPr>
              <a:xfrm>
                <a:off x="2522404" y="5051728"/>
                <a:ext cx="13527931" cy="740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“16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8047246-6F71-654C-9969-0756E11DB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404" y="5051728"/>
                <a:ext cx="13527931" cy="740652"/>
              </a:xfrm>
              <a:prstGeom prst="rect">
                <a:avLst/>
              </a:prstGeom>
              <a:blipFill>
                <a:blip r:embed="rId10"/>
                <a:stretch>
                  <a:fillRect l="-1172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E1BF5BA-D557-FC32-DCA9-4175D6C5E6F2}"/>
                  </a:ext>
                </a:extLst>
              </p:cNvPr>
              <p:cNvSpPr txBox="1"/>
              <p:nvPr/>
            </p:nvSpPr>
            <p:spPr>
              <a:xfrm>
                <a:off x="2560394" y="7903200"/>
                <a:ext cx="99513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DE1BF5BA-D557-FC32-DCA9-4175D6C5E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394" y="7903200"/>
                <a:ext cx="9951396" cy="584775"/>
              </a:xfrm>
              <a:prstGeom prst="rect">
                <a:avLst/>
              </a:prstGeom>
              <a:blipFill>
                <a:blip r:embed="rId11"/>
                <a:stretch>
                  <a:fillRect l="-153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01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Lưu đồ: Băng Đục lỗ 1">
            <a:extLst>
              <a:ext uri="{FF2B5EF4-FFF2-40B4-BE49-F238E27FC236}">
                <a16:creationId xmlns:a16="http://schemas.microsoft.com/office/drawing/2014/main" id="{A436FDDE-371C-29CB-8919-8301FFDA6513}"/>
              </a:ext>
            </a:extLst>
          </p:cNvPr>
          <p:cNvSpPr/>
          <p:nvPr/>
        </p:nvSpPr>
        <p:spPr>
          <a:xfrm>
            <a:off x="1940669" y="1781179"/>
            <a:ext cx="3293026" cy="1683348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5DBA341-7747-22B4-0D43-86189C820652}"/>
              </a:ext>
            </a:extLst>
          </p:cNvPr>
          <p:cNvSpPr txBox="1"/>
          <p:nvPr/>
        </p:nvSpPr>
        <p:spPr>
          <a:xfrm>
            <a:off x="5467669" y="1937381"/>
            <a:ext cx="1069486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9931E79-F396-6B79-9FB6-499467C6D545}"/>
                  </a:ext>
                </a:extLst>
              </p:cNvPr>
              <p:cNvSpPr txBox="1"/>
              <p:nvPr/>
            </p:nvSpPr>
            <p:spPr>
              <a:xfrm>
                <a:off x="3962400" y="4193503"/>
                <a:ext cx="572909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9931E79-F396-6B79-9FB6-499467C6D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193503"/>
                <a:ext cx="5729096" cy="584775"/>
              </a:xfrm>
              <a:prstGeom prst="rect">
                <a:avLst/>
              </a:prstGeom>
              <a:blipFill>
                <a:blip r:embed="rId10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7F1D0AE-5529-A486-7DF5-64C22B1A0D63}"/>
                  </a:ext>
                </a:extLst>
              </p:cNvPr>
              <p:cNvSpPr txBox="1"/>
              <p:nvPr/>
            </p:nvSpPr>
            <p:spPr>
              <a:xfrm>
                <a:off x="3929062" y="6365109"/>
                <a:ext cx="46887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chẵn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7F1D0AE-5529-A486-7DF5-64C22B1A0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2" y="6365109"/>
                <a:ext cx="4688731" cy="584775"/>
              </a:xfrm>
              <a:prstGeom prst="rect">
                <a:avLst/>
              </a:prstGeom>
              <a:blipFill>
                <a:blip r:embed="rId11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03D4B3F-4D21-ED56-AB5F-98A9EAEBB31F}"/>
                  </a:ext>
                </a:extLst>
              </p:cNvPr>
              <p:cNvSpPr txBox="1"/>
              <p:nvPr/>
            </p:nvSpPr>
            <p:spPr>
              <a:xfrm>
                <a:off x="3962400" y="4929354"/>
                <a:ext cx="10287000" cy="739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5,15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03D4B3F-4D21-ED56-AB5F-98A9EAEBB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4929354"/>
                <a:ext cx="10287000" cy="739690"/>
              </a:xfrm>
              <a:prstGeom prst="rect">
                <a:avLst/>
              </a:prstGeom>
              <a:blipFill>
                <a:blip r:embed="rId12"/>
                <a:stretch>
                  <a:fillRect l="-1481" r="-237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8248B9-B1DF-E151-AC6D-BF064D1CB838}"/>
                  </a:ext>
                </a:extLst>
              </p:cNvPr>
              <p:cNvSpPr txBox="1"/>
              <p:nvPr/>
            </p:nvSpPr>
            <p:spPr>
              <a:xfrm>
                <a:off x="3929063" y="7321351"/>
                <a:ext cx="9786938" cy="58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2 023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chẵn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32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đúng.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F68248B9-B1DF-E151-AC6D-BF064D1CB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063" y="7321351"/>
                <a:ext cx="9786938" cy="585930"/>
              </a:xfrm>
              <a:prstGeom prst="rect">
                <a:avLst/>
              </a:prstGeom>
              <a:blipFill>
                <a:blip r:embed="rId13"/>
                <a:stretch>
                  <a:fillRect l="-1620" t="-13542" r="-1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71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2534EEA-757F-8794-74B3-1F8636BC62EA}"/>
              </a:ext>
            </a:extLst>
          </p:cNvPr>
          <p:cNvSpPr/>
          <p:nvPr/>
        </p:nvSpPr>
        <p:spPr>
          <a:xfrm>
            <a:off x="3726413" y="3554700"/>
            <a:ext cx="10835174" cy="39625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900"/>
              </a:spcBef>
              <a:spcAft>
                <a:spcPts val="1200"/>
              </a:spcAft>
              <a:tabLst>
                <a:tab pos="540068" algn="l"/>
                <a:tab pos="1080135" algn="l"/>
              </a:tabLst>
            </a:pPr>
            <a:r>
              <a:rPr lang="nl-NL" sz="36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ý: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phủ định một mệnh đề (có dạng phát biểu như trên), ta chỉ cần thêm (hoặc bớt) từ "không" (hoặc "không phải") vào trước vị ngữ của mệnh đề đó.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5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36B451C-28BE-DC36-5471-D97DF4D2A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013" y="1381522"/>
            <a:ext cx="2443163" cy="395763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3E1761B-C7F1-9B5F-23C8-F4E6F5F11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887" y="1488232"/>
            <a:ext cx="5472113" cy="1114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D9D6D88-28D6-4417-CF3B-F7FD9FD726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8965" y="1000125"/>
            <a:ext cx="2386013" cy="414337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4C05F96-B543-AC3E-13BE-B0D7307F3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6802" y="2683870"/>
            <a:ext cx="5886450" cy="1528763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39C429C-C65A-7075-428C-F48050DB5E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94" y="7684343"/>
            <a:ext cx="1502703" cy="1376843"/>
          </a:xfrm>
          <a:prstGeom prst="rect">
            <a:avLst/>
          </a:prstGeom>
        </p:spPr>
      </p:pic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A485C7C2-2184-5E7A-E785-9D37756D5A02}"/>
              </a:ext>
            </a:extLst>
          </p:cNvPr>
          <p:cNvSpPr/>
          <p:nvPr/>
        </p:nvSpPr>
        <p:spPr>
          <a:xfrm>
            <a:off x="4552545" y="4805678"/>
            <a:ext cx="8112867" cy="366246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14871">
            <a:off x="12940" y="402129"/>
            <a:ext cx="3695481" cy="11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36363" y="5808975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5" y="862167"/>
            <a:ext cx="3695481" cy="119599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2268241-C318-28CE-CD98-95897ED743F5}"/>
              </a:ext>
            </a:extLst>
          </p:cNvPr>
          <p:cNvSpPr txBox="1"/>
          <p:nvPr/>
        </p:nvSpPr>
        <p:spPr>
          <a:xfrm>
            <a:off x="3357574" y="1799027"/>
            <a:ext cx="5504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IV. MỆNH ĐỀ KÉO THEO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CB49781-F066-6637-915A-44DA5ED50E1C}"/>
              </a:ext>
            </a:extLst>
          </p:cNvPr>
          <p:cNvSpPr/>
          <p:nvPr/>
        </p:nvSpPr>
        <p:spPr>
          <a:xfrm>
            <a:off x="1388545" y="3160568"/>
            <a:ext cx="1541283" cy="10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A0B2568-B77C-316B-D391-1CE100D25967}"/>
                  </a:ext>
                </a:extLst>
              </p:cNvPr>
              <p:cNvSpPr txBox="1"/>
              <p:nvPr/>
            </p:nvSpPr>
            <p:spPr>
              <a:xfrm>
                <a:off x="3357574" y="2897694"/>
                <a:ext cx="12847451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”;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A0B2568-B77C-316B-D391-1CE100D25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574" y="2897694"/>
                <a:ext cx="12847451" cy="3694409"/>
              </a:xfrm>
              <a:prstGeom prst="rect">
                <a:avLst/>
              </a:prstGeom>
              <a:blipFill>
                <a:blip r:embed="rId8"/>
                <a:stretch>
                  <a:fillRect l="-1234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A2593D9-47CE-0EBC-A412-85448F294E1C}"/>
                  </a:ext>
                </a:extLst>
              </p:cNvPr>
              <p:cNvSpPr txBox="1"/>
              <p:nvPr/>
            </p:nvSpPr>
            <p:spPr>
              <a:xfrm>
                <a:off x="4198030" y="7389306"/>
                <a:ext cx="8153400" cy="1478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kết hợp từ hai 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có dạng "Nếu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A2593D9-47CE-0EBC-A412-85448F294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030" y="7389306"/>
                <a:ext cx="8153400" cy="1478418"/>
              </a:xfrm>
              <a:prstGeom prst="rect">
                <a:avLst/>
              </a:prstGeom>
              <a:blipFill>
                <a:blip r:embed="rId9"/>
                <a:stretch>
                  <a:fillRect l="-1945" r="-1870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D6F73BA6-C3CA-818D-FAC6-4F42AA4C3350}"/>
              </a:ext>
            </a:extLst>
          </p:cNvPr>
          <p:cNvSpPr/>
          <p:nvPr/>
        </p:nvSpPr>
        <p:spPr>
          <a:xfrm>
            <a:off x="2427682" y="7690770"/>
            <a:ext cx="1211094" cy="875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9473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155638" y="8268745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6164" y="1316066"/>
            <a:ext cx="3703136" cy="2740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15C11074-84A4-4946-0C30-CB2686AF31A5}"/>
                  </a:ext>
                </a:extLst>
              </p:cNvPr>
              <p:cNvSpPr txBox="1"/>
              <p:nvPr/>
            </p:nvSpPr>
            <p:spPr>
              <a:xfrm>
                <a:off x="2514600" y="2102505"/>
                <a:ext cx="11954601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 defTabSz="137160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hai 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Mệnh đề "Nếu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được gọi là mệnh đề kéo theo và kí hiệu là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 defTabSz="1371600">
                  <a:lnSpc>
                    <a:spcPct val="150000"/>
                  </a:lnSpc>
                  <a:buFont typeface="Wingdings" panose="05000000000000000000" pitchFamily="2" charset="2"/>
                  <a:buChar char="v"/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sai khi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đúng,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sai và đúng trong các trường hợp còn lại.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15C11074-84A4-4946-0C30-CB2686AF3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102505"/>
                <a:ext cx="11954601" cy="3694409"/>
              </a:xfrm>
              <a:prstGeom prst="rect">
                <a:avLst/>
              </a:prstGeom>
              <a:blipFill>
                <a:blip r:embed="rId8"/>
                <a:stretch>
                  <a:fillRect l="-1326" r="-2193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499DB45-270A-D77D-450D-72915B27D547}"/>
                  </a:ext>
                </a:extLst>
              </p:cNvPr>
              <p:cNvSpPr txBox="1"/>
              <p:nvPr/>
            </p:nvSpPr>
            <p:spPr>
              <a:xfrm>
                <a:off x="2514600" y="6098059"/>
                <a:ext cx="13530603" cy="221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Tùy theo nội dung cụ thể, đôi khi người ta còn phát biểu 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kéo theo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“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suy ra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“Vì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….</m:t>
                    </m:r>
                  </m:oMath>
                </a14:m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499DB45-270A-D77D-450D-72915B27D5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6098059"/>
                <a:ext cx="13530603" cy="2217082"/>
              </a:xfrm>
              <a:prstGeom prst="rect">
                <a:avLst/>
              </a:prstGeom>
              <a:blipFill>
                <a:blip r:embed="rId9"/>
                <a:stretch>
                  <a:fillRect l="-1172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30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8955" y="6753641"/>
            <a:ext cx="2773012" cy="3170804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19B66C17-AF5D-61F9-7ACA-034EAAAAEA31}"/>
              </a:ext>
            </a:extLst>
          </p:cNvPr>
          <p:cNvSpPr/>
          <p:nvPr/>
        </p:nvSpPr>
        <p:spPr>
          <a:xfrm>
            <a:off x="1072730" y="2692578"/>
            <a:ext cx="2411367" cy="14477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B8CB61-19AB-EC70-1589-998AA45818B1}"/>
                  </a:ext>
                </a:extLst>
              </p:cNvPr>
              <p:cNvSpPr txBox="1"/>
              <p:nvPr/>
            </p:nvSpPr>
            <p:spPr>
              <a:xfrm>
                <a:off x="3631371" y="1938593"/>
                <a:ext cx="11634858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”;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B8CB61-19AB-EC70-1589-998AA4581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371" y="1938593"/>
                <a:ext cx="11634858" cy="2955746"/>
              </a:xfrm>
              <a:prstGeom prst="rect">
                <a:avLst/>
              </a:prstGeom>
              <a:blipFill>
                <a:blip r:embed="rId8"/>
                <a:stretch>
                  <a:fillRect l="-1363" r="-734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B95ADE-1294-BCAB-3EAC-B8BBF77B6A8F}"/>
              </a:ext>
            </a:extLst>
          </p:cNvPr>
          <p:cNvSpPr txBox="1"/>
          <p:nvPr/>
        </p:nvSpPr>
        <p:spPr>
          <a:xfrm>
            <a:off x="8286181" y="4842224"/>
            <a:ext cx="11626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F8039E2-3F2F-ACFF-0FE2-AF816038F2E7}"/>
                  </a:ext>
                </a:extLst>
              </p:cNvPr>
              <p:cNvSpPr txBox="1"/>
              <p:nvPr/>
            </p:nvSpPr>
            <p:spPr>
              <a:xfrm>
                <a:off x="3733808" y="5920846"/>
                <a:ext cx="10515592" cy="1490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 </a:t>
                </a:r>
                <a:endParaRPr lang="en-US" sz="3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F8039E2-3F2F-ACFF-0FE2-AF816038F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8" y="5920846"/>
                <a:ext cx="10515592" cy="1490152"/>
              </a:xfrm>
              <a:prstGeom prst="rect">
                <a:avLst/>
              </a:prstGeom>
              <a:blipFill>
                <a:blip r:embed="rId9"/>
                <a:stretch>
                  <a:fillRect l="-150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280379E-B4DC-A6B1-E4D8-5F41B6F3F03F}"/>
              </a:ext>
            </a:extLst>
          </p:cNvPr>
          <p:cNvSpPr txBox="1"/>
          <p:nvPr/>
        </p:nvSpPr>
        <p:spPr>
          <a:xfrm>
            <a:off x="3733808" y="7993601"/>
            <a:ext cx="7201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93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31397" y="923788"/>
            <a:ext cx="2674653" cy="25676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B6BAD2-C14A-7188-B853-F66318450A51}"/>
                  </a:ext>
                </a:extLst>
              </p:cNvPr>
              <p:cNvSpPr txBox="1"/>
              <p:nvPr/>
            </p:nvSpPr>
            <p:spPr>
              <a:xfrm>
                <a:off x="2711439" y="3238500"/>
                <a:ext cx="12865121" cy="4216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định lí toán học là những mệnh đề đúng và thường phát biểu ở dạng mệnh đề kéo theo </a:t>
                </a:r>
                <a14:m>
                  <m:oMath xmlns:m="http://schemas.openxmlformats.org/officeDocument/2006/math"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 ta nói: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giả thiết,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kết luận của định lí, hay 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đủ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hoặc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cần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B6BAD2-C14A-7188-B853-F66318450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439" y="3238500"/>
                <a:ext cx="12865121" cy="4216539"/>
              </a:xfrm>
              <a:prstGeom prst="rect">
                <a:avLst/>
              </a:prstGeom>
              <a:blipFill>
                <a:blip r:embed="rId8"/>
                <a:stretch>
                  <a:fillRect l="-1327" r="-1327" b="-4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3857F6B-1757-C177-DF2B-8CFB993A5280}"/>
              </a:ext>
            </a:extLst>
          </p:cNvPr>
          <p:cNvSpPr txBox="1"/>
          <p:nvPr/>
        </p:nvSpPr>
        <p:spPr>
          <a:xfrm>
            <a:off x="7816173" y="2229254"/>
            <a:ext cx="265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1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1F88C20C-1305-7DD9-ABC6-A977D01629BE}"/>
              </a:ext>
            </a:extLst>
          </p:cNvPr>
          <p:cNvSpPr/>
          <p:nvPr/>
        </p:nvSpPr>
        <p:spPr>
          <a:xfrm>
            <a:off x="2807378" y="1956269"/>
            <a:ext cx="3072534" cy="1596365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BEC386-C543-5EAC-D34E-67C31A5F2238}"/>
                  </a:ext>
                </a:extLst>
              </p:cNvPr>
              <p:cNvSpPr txBox="1"/>
              <p:nvPr/>
            </p:nvSpPr>
            <p:spPr>
              <a:xfrm>
                <a:off x="6629400" y="1956269"/>
                <a:ext cx="8302559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Hãy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BEC386-C543-5EAC-D34E-67C31A5F2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1956269"/>
                <a:ext cx="8302559" cy="1478418"/>
              </a:xfrm>
              <a:prstGeom prst="rect">
                <a:avLst/>
              </a:prstGeom>
              <a:blipFill>
                <a:blip r:embed="rId8"/>
                <a:stretch>
                  <a:fillRect l="-1910" r="-1910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2C1FCE-1879-2384-5154-34490F5CA88E}"/>
              </a:ext>
            </a:extLst>
          </p:cNvPr>
          <p:cNvSpPr txBox="1"/>
          <p:nvPr/>
        </p:nvSpPr>
        <p:spPr>
          <a:xfrm>
            <a:off x="8500619" y="3702961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22A675-7875-7060-F60A-B3CE59FB5195}"/>
                  </a:ext>
                </a:extLst>
              </p:cNvPr>
              <p:cNvSpPr txBox="1"/>
              <p:nvPr/>
            </p:nvSpPr>
            <p:spPr>
              <a:xfrm>
                <a:off x="3140978" y="4436461"/>
                <a:ext cx="12006043" cy="4155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Phát biểu dưới dạng điều kiện cần: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đủ để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22A675-7875-7060-F60A-B3CE59FB5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978" y="4436461"/>
                <a:ext cx="12006043" cy="4155946"/>
              </a:xfrm>
              <a:prstGeom prst="rect">
                <a:avLst/>
              </a:prstGeom>
              <a:blipFill>
                <a:blip r:embed="rId9"/>
                <a:stretch>
                  <a:fillRect l="-1269" r="-1269" b="-3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4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76601" y="-6827405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57058" y="442742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4186" y="7548118"/>
            <a:ext cx="2698191" cy="25510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0961BEC-A540-E104-4A77-F0D9F7890CB6}"/>
              </a:ext>
            </a:extLst>
          </p:cNvPr>
          <p:cNvSpPr txBox="1"/>
          <p:nvPr/>
        </p:nvSpPr>
        <p:spPr>
          <a:xfrm>
            <a:off x="1828800" y="700983"/>
            <a:ext cx="1109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V. MỆNH ĐỀ ĐẢO. HAI MỆNH ĐỀ TƯƠNG ĐƯƠNG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6131D9D-3E16-F163-7A39-73037D118D15}"/>
              </a:ext>
            </a:extLst>
          </p:cNvPr>
          <p:cNvSpPr/>
          <p:nvPr/>
        </p:nvSpPr>
        <p:spPr>
          <a:xfrm>
            <a:off x="1986544" y="1662610"/>
            <a:ext cx="1290056" cy="899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158CCD7-CAD6-80E3-26E6-B15616F83984}"/>
                  </a:ext>
                </a:extLst>
              </p:cNvPr>
              <p:cNvSpPr txBox="1"/>
              <p:nvPr/>
            </p:nvSpPr>
            <p:spPr>
              <a:xfrm>
                <a:off x="1981782" y="2877598"/>
                <a:ext cx="1007829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158CCD7-CAD6-80E3-26E6-B15616F83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782" y="2877598"/>
                <a:ext cx="10078290" cy="584775"/>
              </a:xfrm>
              <a:prstGeom prst="rect">
                <a:avLst/>
              </a:prstGeom>
              <a:blipFill>
                <a:blip r:embed="rId8"/>
                <a:stretch>
                  <a:fillRect l="-1512" t="-13542" r="-5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62949FD-E2AF-0A9F-EF56-E646C3D1E140}"/>
                  </a:ext>
                </a:extLst>
              </p:cNvPr>
              <p:cNvSpPr txBox="1"/>
              <p:nvPr/>
            </p:nvSpPr>
            <p:spPr>
              <a:xfrm>
                <a:off x="1828800" y="3886575"/>
                <a:ext cx="15112724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62949FD-E2AF-0A9F-EF56-E646C3D1E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886575"/>
                <a:ext cx="15112724" cy="739626"/>
              </a:xfrm>
              <a:prstGeom prst="rect">
                <a:avLst/>
              </a:prstGeom>
              <a:blipFill>
                <a:blip r:embed="rId9"/>
                <a:stretch>
                  <a:fillRect l="-1008" r="-363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E122C81-46B5-963F-1991-7AB2E0130650}"/>
                  </a:ext>
                </a:extLst>
              </p:cNvPr>
              <p:cNvSpPr txBox="1"/>
              <p:nvPr/>
            </p:nvSpPr>
            <p:spPr>
              <a:xfrm>
                <a:off x="1981782" y="4941497"/>
                <a:ext cx="1581121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E122C81-46B5-963F-1991-7AB2E0130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782" y="4941497"/>
                <a:ext cx="15811210" cy="739754"/>
              </a:xfrm>
              <a:prstGeom prst="rect">
                <a:avLst/>
              </a:prstGeom>
              <a:blipFill>
                <a:blip r:embed="rId10"/>
                <a:stretch>
                  <a:fillRect l="-964" r="-501" b="-26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6CD8EAD-FAF1-23CD-C1A7-5EE77DB98D1C}"/>
              </a:ext>
            </a:extLst>
          </p:cNvPr>
          <p:cNvSpPr txBox="1"/>
          <p:nvPr/>
        </p:nvSpPr>
        <p:spPr>
          <a:xfrm>
            <a:off x="8500619" y="6349908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EE6BB9B-1AF0-26E3-EC19-42A8CD718E2B}"/>
                  </a:ext>
                </a:extLst>
              </p:cNvPr>
              <p:cNvSpPr txBox="1"/>
              <p:nvPr/>
            </p:nvSpPr>
            <p:spPr>
              <a:xfrm>
                <a:off x="2604005" y="7112294"/>
                <a:ext cx="13079989" cy="2524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nl-NL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nl-NL" sz="3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 defTabSz="137160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đúng, mệnh đề </a:t>
                </a:r>
                <a14:m>
                  <m:oMath xmlns:m="http://schemas.openxmlformats.org/officeDocument/2006/math"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đúng.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5EE6BB9B-1AF0-26E3-EC19-42A8CD718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4005" y="7112294"/>
                <a:ext cx="13079989" cy="2524858"/>
              </a:xfrm>
              <a:prstGeom prst="rect">
                <a:avLst/>
              </a:prstGeom>
              <a:blipFill>
                <a:blip r:embed="rId11"/>
                <a:stretch>
                  <a:fillRect l="-1165" r="-140" b="-7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5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572FC0-E3D8-AB2F-5FAA-8FD124EB1D49}"/>
              </a:ext>
            </a:extLst>
          </p:cNvPr>
          <p:cNvSpPr txBox="1"/>
          <p:nvPr/>
        </p:nvSpPr>
        <p:spPr>
          <a:xfrm>
            <a:off x="7884681" y="2688421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7E24FF44-F9E9-9E9D-475C-F01AE70BDFDD}"/>
                  </a:ext>
                </a:extLst>
              </p:cNvPr>
              <p:cNvSpPr txBox="1"/>
              <p:nvPr/>
            </p:nvSpPr>
            <p:spPr>
              <a:xfrm>
                <a:off x="4371984" y="3830579"/>
                <a:ext cx="9781767" cy="3694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marR="0" lvl="0" indent="-6858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gọi là </a:t>
                </a: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mệnh đề đảo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 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685800" marR="0" lvl="0" indent="-6858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Nếu cả hai mệnh đề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⇒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đều đúng thì ta nói P và Q là </a:t>
                </a: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 mệnh đề tương đương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kí hiệu </a:t>
                </a:r>
                <a14:m>
                  <m:oMath xmlns:m="http://schemas.openxmlformats.org/officeDocument/2006/math"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⇔</m:t>
                    </m:r>
                    <m:r>
                      <a:rPr kumimoji="0" lang="nl-NL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7E24FF44-F9E9-9E9D-475C-F01AE70BD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84" y="3830579"/>
                <a:ext cx="9781767" cy="3694409"/>
              </a:xfrm>
              <a:prstGeom prst="rect">
                <a:avLst/>
              </a:prstGeom>
              <a:blipFill>
                <a:blip r:embed="rId12"/>
                <a:stretch>
                  <a:fillRect l="-1371" r="-1558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293975" y="823953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308121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7DC2AD3-C87E-6F76-FEB1-05773CEC0CC0}"/>
                  </a:ext>
                </a:extLst>
              </p:cNvPr>
              <p:cNvSpPr txBox="1"/>
              <p:nvPr/>
            </p:nvSpPr>
            <p:spPr>
              <a:xfrm>
                <a:off x="3938897" y="2728738"/>
                <a:ext cx="11134285" cy="54738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nl-NL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thể phát biểu ở những dạng như sau: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đương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điều kiện cần và đủ để có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nếu và chỉ nếu </a:t>
                </a:r>
                <a14:m>
                  <m:oMath xmlns:m="http://schemas.openxmlformats.org/officeDocument/2006/math">
                    <m:r>
                      <a:rPr lang="nl-NL" sz="34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  <a:endParaRPr lang="en-US" sz="3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7DC2AD3-C87E-6F76-FEB1-05773CEC0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897" y="2728738"/>
                <a:ext cx="11134285" cy="5473806"/>
              </a:xfrm>
              <a:prstGeom prst="rect">
                <a:avLst/>
              </a:prstGeom>
              <a:blipFill>
                <a:blip r:embed="rId10"/>
                <a:stretch>
                  <a:fillRect l="-1533" r="-1423" b="-2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933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77" y="469442"/>
            <a:ext cx="1812285" cy="13410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7380C337-A142-F0D0-88C2-4A7BE1FB7192}"/>
              </a:ext>
            </a:extLst>
          </p:cNvPr>
          <p:cNvSpPr/>
          <p:nvPr/>
        </p:nvSpPr>
        <p:spPr>
          <a:xfrm>
            <a:off x="7600278" y="522119"/>
            <a:ext cx="3087442" cy="134109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0493439-CEDD-471B-2B00-714702D8478C}"/>
                  </a:ext>
                </a:extLst>
              </p:cNvPr>
              <p:cNvSpPr txBox="1"/>
              <p:nvPr/>
            </p:nvSpPr>
            <p:spPr>
              <a:xfrm>
                <a:off x="3039535" y="1863210"/>
                <a:ext cx="12208928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0493439-CEDD-471B-2B00-714702D84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535" y="1863210"/>
                <a:ext cx="12208928" cy="1478418"/>
              </a:xfrm>
              <a:prstGeom prst="rect">
                <a:avLst/>
              </a:prstGeom>
              <a:blipFill>
                <a:blip r:embed="rId8"/>
                <a:stretch>
                  <a:fillRect l="-1299" r="-129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6AAA992-5639-F0E7-B149-D9C7FE6780FB}"/>
              </a:ext>
            </a:extLst>
          </p:cNvPr>
          <p:cNvSpPr txBox="1"/>
          <p:nvPr/>
        </p:nvSpPr>
        <p:spPr>
          <a:xfrm>
            <a:off x="8603536" y="3449391"/>
            <a:ext cx="10809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340C062-3A60-3E6D-A42B-044B10ADED6E}"/>
                  </a:ext>
                </a:extLst>
              </p:cNvPr>
              <p:cNvSpPr txBox="1"/>
              <p:nvPr/>
            </p:nvSpPr>
            <p:spPr>
              <a:xfrm>
                <a:off x="2579273" y="4179202"/>
                <a:ext cx="13129453" cy="4432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6,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340C062-3A60-3E6D-A42B-044B10AD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273" y="4179202"/>
                <a:ext cx="13129453" cy="4432945"/>
              </a:xfrm>
              <a:prstGeom prst="rect">
                <a:avLst/>
              </a:prstGeom>
              <a:blipFill>
                <a:blip r:embed="rId9"/>
                <a:stretch>
                  <a:fillRect l="-1161" r="-836" b="-3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7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34679">
            <a:off x="15699383" y="94527"/>
            <a:ext cx="3170920" cy="1960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195DDE-AC4E-7C28-3259-A1E9E3F829D9}"/>
                  </a:ext>
                </a:extLst>
              </p:cNvPr>
              <p:cNvSpPr txBox="1"/>
              <p:nvPr/>
            </p:nvSpPr>
            <p:spPr>
              <a:xfrm>
                <a:off x="1831431" y="809233"/>
                <a:ext cx="13899475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195DDE-AC4E-7C28-3259-A1E9E3F82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31" y="809233"/>
                <a:ext cx="13899475" cy="3694409"/>
              </a:xfrm>
              <a:prstGeom prst="rect">
                <a:avLst/>
              </a:prstGeom>
              <a:blipFill>
                <a:blip r:embed="rId6"/>
                <a:stretch>
                  <a:fillRect l="-1096" r="-1096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ưu đồ: Băng Đục lỗ 5">
            <a:extLst>
              <a:ext uri="{FF2B5EF4-FFF2-40B4-BE49-F238E27FC236}">
                <a16:creationId xmlns:a16="http://schemas.microsoft.com/office/drawing/2014/main" id="{898C42F4-CB38-1D48-55D1-E5FC1083CF22}"/>
              </a:ext>
            </a:extLst>
          </p:cNvPr>
          <p:cNvSpPr/>
          <p:nvPr/>
        </p:nvSpPr>
        <p:spPr>
          <a:xfrm>
            <a:off x="11977436" y="266700"/>
            <a:ext cx="3753470" cy="170648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2BBC7-368A-B517-CDF7-6CC0B0B598C3}"/>
              </a:ext>
            </a:extLst>
          </p:cNvPr>
          <p:cNvSpPr txBox="1"/>
          <p:nvPr/>
        </p:nvSpPr>
        <p:spPr>
          <a:xfrm>
            <a:off x="8614918" y="4835723"/>
            <a:ext cx="10581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338ED9-1C39-960F-CBE9-5A53BAF0C3A8}"/>
                  </a:ext>
                </a:extLst>
              </p:cNvPr>
              <p:cNvSpPr txBox="1"/>
              <p:nvPr/>
            </p:nvSpPr>
            <p:spPr>
              <a:xfrm>
                <a:off x="1831431" y="5539552"/>
                <a:ext cx="14625135" cy="4309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"Nếu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"Nếu tam giác ABC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tương đương, phát biểu như sau: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đều khi và chỉ khi tam giác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cân và có một góc bằng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1338ED9-1C39-960F-CBE9-5A53BAF0C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1431" y="5539552"/>
                <a:ext cx="14625135" cy="4309962"/>
              </a:xfrm>
              <a:prstGeom prst="rect">
                <a:avLst/>
              </a:prstGeom>
              <a:blipFill>
                <a:blip r:embed="rId7"/>
                <a:stretch>
                  <a:fillRect l="-1042" b="-3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60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03875B0-5660-715A-636B-8D94461925E9}"/>
              </a:ext>
            </a:extLst>
          </p:cNvPr>
          <p:cNvSpPr txBox="1"/>
          <p:nvPr/>
        </p:nvSpPr>
        <p:spPr>
          <a:xfrm>
            <a:off x="3359549" y="4686300"/>
            <a:ext cx="1246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BÀI 1: MỆNH ĐỀ TOÁN HỌC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CD2AF43-3838-E544-8FB6-0B9E8B2DF834}"/>
              </a:ext>
            </a:extLst>
          </p:cNvPr>
          <p:cNvSpPr txBox="1"/>
          <p:nvPr/>
        </p:nvSpPr>
        <p:spPr>
          <a:xfrm>
            <a:off x="8007982" y="6566241"/>
            <a:ext cx="2285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BE88E7E-BC57-DF3F-F7FA-D3741387E0D2}"/>
              </a:ext>
            </a:extLst>
          </p:cNvPr>
          <p:cNvSpPr txBox="1"/>
          <p:nvPr/>
        </p:nvSpPr>
        <p:spPr>
          <a:xfrm>
            <a:off x="1830783" y="2302681"/>
            <a:ext cx="14639925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CHƯƠNG I: MỆNH ĐỀ TOÁN HỌC. TẬP HỢP</a:t>
            </a:r>
          </a:p>
        </p:txBody>
      </p:sp>
    </p:spTree>
    <p:extLst>
      <p:ext uri="{BB962C8B-B14F-4D97-AF65-F5344CB8AC3E}">
        <p14:creationId xmlns:p14="http://schemas.microsoft.com/office/powerpoint/2010/main" val="165659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080458-A19C-E744-3BB7-E5B3E512302D}"/>
                  </a:ext>
                </a:extLst>
              </p:cNvPr>
              <p:cNvSpPr txBox="1"/>
              <p:nvPr/>
            </p:nvSpPr>
            <p:spPr>
              <a:xfrm>
                <a:off x="3284276" y="1455896"/>
                <a:ext cx="41579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VI. KÍ HIỆU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∀</m:t>
                    </m:r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∃</m:t>
                    </m:r>
                  </m:oMath>
                </a14:m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2080458-A19C-E744-3BB7-E5B3E5123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276" y="1455896"/>
                <a:ext cx="4157956" cy="584775"/>
              </a:xfrm>
              <a:prstGeom prst="rect">
                <a:avLst/>
              </a:prstGeom>
              <a:blipFill>
                <a:blip r:embed="rId10"/>
                <a:stretch>
                  <a:fillRect l="-381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3621EEF-4F15-2CC0-C67C-99D6256855CB}"/>
              </a:ext>
            </a:extLst>
          </p:cNvPr>
          <p:cNvSpPr/>
          <p:nvPr/>
        </p:nvSpPr>
        <p:spPr>
          <a:xfrm>
            <a:off x="8523806" y="2326037"/>
            <a:ext cx="1240387" cy="8374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F289BB1-8EE0-D063-516D-653AA1A90299}"/>
                  </a:ext>
                </a:extLst>
              </p:cNvPr>
              <p:cNvSpPr txBox="1"/>
              <p:nvPr/>
            </p:nvSpPr>
            <p:spPr>
              <a:xfrm>
                <a:off x="3532575" y="3332583"/>
                <a:ext cx="115320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F289BB1-8EE0-D063-516D-653AA1A90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575" y="3332583"/>
                <a:ext cx="11532073" cy="584775"/>
              </a:xfrm>
              <a:prstGeom prst="rect">
                <a:avLst/>
              </a:prstGeom>
              <a:blipFill>
                <a:blip r:embed="rId11"/>
                <a:stretch>
                  <a:fillRect l="-1321" t="-13542" r="-15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7B1CC45-254F-701C-6CB7-598E328EAA76}"/>
                  </a:ext>
                </a:extLst>
              </p:cNvPr>
              <p:cNvSpPr txBox="1"/>
              <p:nvPr/>
            </p:nvSpPr>
            <p:spPr>
              <a:xfrm>
                <a:off x="3532575" y="4255463"/>
                <a:ext cx="11222850" cy="295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n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C7B1CC45-254F-701C-6CB7-598E328EA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575" y="4255463"/>
                <a:ext cx="11222850" cy="2955746"/>
              </a:xfrm>
              <a:prstGeom prst="rect">
                <a:avLst/>
              </a:prstGeom>
              <a:blipFill>
                <a:blip r:embed="rId12"/>
                <a:stretch>
                  <a:fillRect l="-1357" r="-1357" b="-5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25D32E06-554A-EB13-2740-D2A782D1CB9D}"/>
              </a:ext>
            </a:extLst>
          </p:cNvPr>
          <p:cNvSpPr/>
          <p:nvPr/>
        </p:nvSpPr>
        <p:spPr>
          <a:xfrm>
            <a:off x="1557044" y="7696703"/>
            <a:ext cx="1541283" cy="598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3605BF6-B081-8644-3414-7D114A5DC28C}"/>
                  </a:ext>
                </a:extLst>
              </p:cNvPr>
              <p:cNvSpPr txBox="1"/>
              <p:nvPr/>
            </p:nvSpPr>
            <p:spPr>
              <a:xfrm>
                <a:off x="5867400" y="7824341"/>
                <a:ext cx="6019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3605BF6-B081-8644-3414-7D114A5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7824341"/>
                <a:ext cx="6019800" cy="584775"/>
              </a:xfrm>
              <a:prstGeom prst="rect">
                <a:avLst/>
              </a:prstGeom>
              <a:blipFill>
                <a:blip r:embed="rId13"/>
                <a:stretch>
                  <a:fillRect l="-2634" t="-13684" b="-3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95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64A0464-F927-BF77-A6A4-BA06AF3CADBE}"/>
                  </a:ext>
                </a:extLst>
              </p:cNvPr>
              <p:cNvSpPr txBox="1"/>
              <p:nvPr/>
            </p:nvSpPr>
            <p:spPr>
              <a:xfrm>
                <a:off x="3580589" y="3162300"/>
                <a:ext cx="11126822" cy="432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600" b="1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Kết luận:</a:t>
                </a:r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đúng nếu với mọi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mệnh đề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đúng nếu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𝑜</m:t>
                        </m:r>
                      </m:sub>
                    </m:sSub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mệnh đề đúng.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64A0464-F927-BF77-A6A4-BA06AF3CA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589" y="3162300"/>
                <a:ext cx="11126822" cy="4325351"/>
              </a:xfrm>
              <a:prstGeom prst="rect">
                <a:avLst/>
              </a:prstGeom>
              <a:blipFill>
                <a:blip r:embed="rId10"/>
                <a:stretch>
                  <a:fillRect l="-1369" r="-1369" b="-3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6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A62C86AD-9547-DD16-76F7-2E68DB6FC142}"/>
              </a:ext>
            </a:extLst>
          </p:cNvPr>
          <p:cNvSpPr/>
          <p:nvPr/>
        </p:nvSpPr>
        <p:spPr>
          <a:xfrm>
            <a:off x="1661861" y="1993189"/>
            <a:ext cx="2816273" cy="136599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54F01FC9-BCB9-D7BE-BFB4-895355F37502}"/>
                  </a:ext>
                </a:extLst>
              </p:cNvPr>
              <p:cNvSpPr txBox="1"/>
              <p:nvPr/>
            </p:nvSpPr>
            <p:spPr>
              <a:xfrm>
                <a:off x="4779358" y="1909345"/>
                <a:ext cx="10689242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54F01FC9-BCB9-D7BE-BFB4-895355F37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358" y="1909345"/>
                <a:ext cx="10689242" cy="1478418"/>
              </a:xfrm>
              <a:prstGeom prst="rect">
                <a:avLst/>
              </a:prstGeom>
              <a:blipFill>
                <a:blip r:embed="rId8"/>
                <a:stretch>
                  <a:fillRect l="-1425" r="-1425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32BD244-496A-EE69-9428-C239E6FD48C9}"/>
                  </a:ext>
                </a:extLst>
              </p:cNvPr>
              <p:cNvSpPr txBox="1"/>
              <p:nvPr/>
            </p:nvSpPr>
            <p:spPr>
              <a:xfrm>
                <a:off x="5082254" y="3761395"/>
                <a:ext cx="68932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32BD244-496A-EE69-9428-C239E6FD4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254" y="3761395"/>
                <a:ext cx="6893202" cy="584775"/>
              </a:xfrm>
              <a:prstGeom prst="rect">
                <a:avLst/>
              </a:prstGeom>
              <a:blipFill>
                <a:blip r:embed="rId9"/>
                <a:stretch>
                  <a:fillRect l="-23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C422B66-05D3-9ABD-C4AC-BEE94A354B84}"/>
                  </a:ext>
                </a:extLst>
              </p:cNvPr>
              <p:cNvSpPr txBox="1"/>
              <p:nvPr/>
            </p:nvSpPr>
            <p:spPr>
              <a:xfrm>
                <a:off x="5105400" y="5835627"/>
                <a:ext cx="686286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C422B66-05D3-9ABD-C4AC-BEE94A354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835627"/>
                <a:ext cx="6862863" cy="584775"/>
              </a:xfrm>
              <a:prstGeom prst="rect">
                <a:avLst/>
              </a:prstGeom>
              <a:blipFill>
                <a:blip r:embed="rId10"/>
                <a:stretch>
                  <a:fillRect l="-231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E0560AC-54EE-8EE4-DB6B-6B535E5BCE51}"/>
              </a:ext>
            </a:extLst>
          </p:cNvPr>
          <p:cNvSpPr txBox="1"/>
          <p:nvPr/>
        </p:nvSpPr>
        <p:spPr>
          <a:xfrm>
            <a:off x="8500620" y="4684663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700496-71C8-81C2-8847-15FF359626F8}"/>
                  </a:ext>
                </a:extLst>
              </p:cNvPr>
              <p:cNvSpPr txBox="1"/>
              <p:nvPr/>
            </p:nvSpPr>
            <p:spPr>
              <a:xfrm>
                <a:off x="5105400" y="6939970"/>
                <a:ext cx="76214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x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700496-71C8-81C2-8847-15FF35962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939970"/>
                <a:ext cx="7621423" cy="584775"/>
              </a:xfrm>
              <a:prstGeom prst="rect">
                <a:avLst/>
              </a:prstGeom>
              <a:blipFill>
                <a:blip r:embed="rId11"/>
                <a:stretch>
                  <a:fillRect l="-2080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4F9E77C-B282-16C8-E4B7-82B903939F64}"/>
                  </a:ext>
                </a:extLst>
              </p:cNvPr>
              <p:cNvSpPr txBox="1"/>
              <p:nvPr/>
            </p:nvSpPr>
            <p:spPr>
              <a:xfrm>
                <a:off x="5105400" y="8044314"/>
                <a:ext cx="5063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4F9E77C-B282-16C8-E4B7-82B90393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8044314"/>
                <a:ext cx="5063247" cy="584775"/>
              </a:xfrm>
              <a:prstGeom prst="rect">
                <a:avLst/>
              </a:prstGeom>
              <a:blipFill>
                <a:blip r:embed="rId12"/>
                <a:stretch>
                  <a:fillRect l="-313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120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6172538"/>
            <a:ext cx="3942923" cy="37852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58154F6-AEAD-6471-D732-AF7580A5C5FC}"/>
                  </a:ext>
                </a:extLst>
              </p:cNvPr>
              <p:cNvSpPr txBox="1"/>
              <p:nvPr/>
            </p:nvSpPr>
            <p:spPr>
              <a:xfrm>
                <a:off x="4419600" y="2373735"/>
                <a:ext cx="98056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058154F6-AEAD-6471-D732-AF7580A5C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73735"/>
                <a:ext cx="9805647" cy="584775"/>
              </a:xfrm>
              <a:prstGeom prst="rect">
                <a:avLst/>
              </a:prstGeom>
              <a:blipFill>
                <a:blip r:embed="rId8"/>
                <a:stretch>
                  <a:fillRect l="-155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86228EC-A8B1-6E68-7667-3AB7D34B4FE5}"/>
                  </a:ext>
                </a:extLst>
              </p:cNvPr>
              <p:cNvSpPr txBox="1"/>
              <p:nvPr/>
            </p:nvSpPr>
            <p:spPr>
              <a:xfrm>
                <a:off x="4343402" y="4713974"/>
                <a:ext cx="63004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86228EC-A8B1-6E68-7667-3AB7D34B4F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2" y="4713974"/>
                <a:ext cx="6300446" cy="584775"/>
              </a:xfrm>
              <a:prstGeom prst="rect">
                <a:avLst/>
              </a:prstGeom>
              <a:blipFill>
                <a:blip r:embed="rId9"/>
                <a:stretch>
                  <a:fillRect l="-251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B420E0-55CD-DC84-5419-823FC1CD7ECB}"/>
              </a:ext>
            </a:extLst>
          </p:cNvPr>
          <p:cNvSpPr txBox="1"/>
          <p:nvPr/>
        </p:nvSpPr>
        <p:spPr>
          <a:xfrm>
            <a:off x="8500620" y="3460413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CAE11D4-A0D8-7094-316F-0DBDBB96CC05}"/>
                  </a:ext>
                </a:extLst>
              </p:cNvPr>
              <p:cNvSpPr txBox="1"/>
              <p:nvPr/>
            </p:nvSpPr>
            <p:spPr>
              <a:xfrm>
                <a:off x="4343400" y="6036161"/>
                <a:ext cx="98818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CAE11D4-A0D8-7094-316F-0DBDBB96C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6036161"/>
                <a:ext cx="9881847" cy="584775"/>
              </a:xfrm>
              <a:prstGeom prst="rect">
                <a:avLst/>
              </a:prstGeom>
              <a:blipFill>
                <a:blip r:embed="rId10"/>
                <a:stretch>
                  <a:fillRect l="-160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8D4A7D2-86AC-413F-2E22-5FE212A20185}"/>
                  </a:ext>
                </a:extLst>
              </p:cNvPr>
              <p:cNvSpPr txBox="1"/>
              <p:nvPr/>
            </p:nvSpPr>
            <p:spPr>
              <a:xfrm>
                <a:off x="4343400" y="7480366"/>
                <a:ext cx="39429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sai.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8D4A7D2-86AC-413F-2E22-5FE212A20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7480366"/>
                <a:ext cx="3942923" cy="584775"/>
              </a:xfrm>
              <a:prstGeom prst="rect">
                <a:avLst/>
              </a:prstGeom>
              <a:blipFill>
                <a:blip r:embed="rId11"/>
                <a:stretch>
                  <a:fillRect l="-40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56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75105" y="706481"/>
            <a:ext cx="3703136" cy="2740321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99DF325-647F-5CB9-6839-6CE356C5FC2B}"/>
              </a:ext>
            </a:extLst>
          </p:cNvPr>
          <p:cNvSpPr/>
          <p:nvPr/>
        </p:nvSpPr>
        <p:spPr>
          <a:xfrm>
            <a:off x="1257487" y="2046210"/>
            <a:ext cx="2862263" cy="11846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1BB096E-1BFC-E5DE-1EA5-3EE4A28CA5E0}"/>
                  </a:ext>
                </a:extLst>
              </p:cNvPr>
              <p:cNvSpPr txBox="1"/>
              <p:nvPr/>
            </p:nvSpPr>
            <p:spPr>
              <a:xfrm>
                <a:off x="4339415" y="1953905"/>
                <a:ext cx="10565864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1BB096E-1BFC-E5DE-1EA5-3EE4A28CA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415" y="1953905"/>
                <a:ext cx="10565864" cy="1478418"/>
              </a:xfrm>
              <a:prstGeom prst="rect">
                <a:avLst/>
              </a:prstGeom>
              <a:blipFill>
                <a:blip r:embed="rId8"/>
                <a:stretch>
                  <a:fillRect l="-1500" r="-1443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4BD6908-F050-5D46-FF88-6356AB165F13}"/>
                  </a:ext>
                </a:extLst>
              </p:cNvPr>
              <p:cNvSpPr txBox="1"/>
              <p:nvPr/>
            </p:nvSpPr>
            <p:spPr>
              <a:xfrm>
                <a:off x="4254413" y="4009550"/>
                <a:ext cx="81535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4BD6908-F050-5D46-FF88-6356AB165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4413" y="4009550"/>
                <a:ext cx="8153515" cy="584775"/>
              </a:xfrm>
              <a:prstGeom prst="rect">
                <a:avLst/>
              </a:prstGeom>
              <a:blipFill>
                <a:blip r:embed="rId9"/>
                <a:stretch>
                  <a:fillRect l="-194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46147B8-FF2C-DA45-14F1-07E9BA0B4B42}"/>
                  </a:ext>
                </a:extLst>
              </p:cNvPr>
              <p:cNvSpPr txBox="1"/>
              <p:nvPr/>
            </p:nvSpPr>
            <p:spPr>
              <a:xfrm>
                <a:off x="5257800" y="6070778"/>
                <a:ext cx="56060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46147B8-FF2C-DA45-14F1-07E9BA0B4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6070778"/>
                <a:ext cx="5606010" cy="584775"/>
              </a:xfrm>
              <a:prstGeom prst="rect">
                <a:avLst/>
              </a:prstGeom>
              <a:blipFill>
                <a:blip r:embed="rId10"/>
                <a:stretch>
                  <a:fillRect l="-282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E45B8A2-EA78-A899-97DC-CA2461077193}"/>
              </a:ext>
            </a:extLst>
          </p:cNvPr>
          <p:cNvSpPr txBox="1"/>
          <p:nvPr/>
        </p:nvSpPr>
        <p:spPr>
          <a:xfrm>
            <a:off x="8500620" y="4909758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5623141-E97B-4651-DC11-88F519F2077C}"/>
                  </a:ext>
                </a:extLst>
              </p:cNvPr>
              <p:cNvSpPr txBox="1"/>
              <p:nvPr/>
            </p:nvSpPr>
            <p:spPr>
              <a:xfrm>
                <a:off x="5257800" y="8178371"/>
                <a:ext cx="4386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5623141-E97B-4651-DC11-88F519F20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8178371"/>
                <a:ext cx="4386809" cy="584775"/>
              </a:xfrm>
              <a:prstGeom prst="rect">
                <a:avLst/>
              </a:prstGeom>
              <a:blipFill>
                <a:blip r:embed="rId11"/>
                <a:stretch>
                  <a:fillRect l="-361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E6FD747-AD34-3CC8-0924-C334B0380165}"/>
                  </a:ext>
                </a:extLst>
              </p:cNvPr>
              <p:cNvSpPr txBox="1"/>
              <p:nvPr/>
            </p:nvSpPr>
            <p:spPr>
              <a:xfrm>
                <a:off x="5257799" y="7113471"/>
                <a:ext cx="65204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=−8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E6FD747-AD34-3CC8-0924-C334B0380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799" y="7113471"/>
                <a:ext cx="6520410" cy="584775"/>
              </a:xfrm>
              <a:prstGeom prst="rect">
                <a:avLst/>
              </a:prstGeom>
              <a:blipFill>
                <a:blip r:embed="rId12"/>
                <a:stretch>
                  <a:fillRect l="-233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63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8D98F25-B8D3-3BBA-23E6-6B376DC41670}"/>
                  </a:ext>
                </a:extLst>
              </p:cNvPr>
              <p:cNvSpPr txBox="1"/>
              <p:nvPr/>
            </p:nvSpPr>
            <p:spPr>
              <a:xfrm>
                <a:off x="4708180" y="2220849"/>
                <a:ext cx="88310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Tồn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8D98F25-B8D3-3BBA-23E6-6B376DC41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2220849"/>
                <a:ext cx="8831092" cy="584775"/>
              </a:xfrm>
              <a:prstGeom prst="rect">
                <a:avLst/>
              </a:prstGeom>
              <a:blipFill>
                <a:blip r:embed="rId8"/>
                <a:stretch>
                  <a:fillRect l="-17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2E4B7A9-6AB8-1B85-345C-40EBBC4024D8}"/>
                  </a:ext>
                </a:extLst>
              </p:cNvPr>
              <p:cNvSpPr txBox="1"/>
              <p:nvPr/>
            </p:nvSpPr>
            <p:spPr>
              <a:xfrm>
                <a:off x="4708180" y="4187317"/>
                <a:ext cx="57017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lại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2E4B7A9-6AB8-1B85-345C-40EBBC402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4187317"/>
                <a:ext cx="5701795" cy="584775"/>
              </a:xfrm>
              <a:prstGeom prst="rect">
                <a:avLst/>
              </a:prstGeom>
              <a:blipFill>
                <a:blip r:embed="rId9"/>
                <a:stretch>
                  <a:fillRect l="-267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67356C7-59FC-EE4E-532A-BFFD6EF70AD7}"/>
              </a:ext>
            </a:extLst>
          </p:cNvPr>
          <p:cNvSpPr txBox="1"/>
          <p:nvPr/>
        </p:nvSpPr>
        <p:spPr>
          <a:xfrm>
            <a:off x="8480346" y="3151551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9C28D23-AFB8-9915-A435-987B406D8106}"/>
                  </a:ext>
                </a:extLst>
              </p:cNvPr>
              <p:cNvSpPr txBox="1"/>
              <p:nvPr/>
            </p:nvSpPr>
            <p:spPr>
              <a:xfrm>
                <a:off x="4708180" y="4991100"/>
                <a:ext cx="8301746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+1≠0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9C28D23-AFB8-9915-A435-987B406D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180" y="4991100"/>
                <a:ext cx="8301746" cy="1478418"/>
              </a:xfrm>
              <a:prstGeom prst="rect">
                <a:avLst/>
              </a:prstGeom>
              <a:blipFill>
                <a:blip r:embed="rId10"/>
                <a:stretch>
                  <a:fillRect l="-1836" r="-1909" b="-12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CE2D354-D5F5-65C1-7F76-AD26D0725B28}"/>
                  </a:ext>
                </a:extLst>
              </p:cNvPr>
              <p:cNvSpPr txBox="1"/>
              <p:nvPr/>
            </p:nvSpPr>
            <p:spPr>
              <a:xfrm>
                <a:off x="4717705" y="6795837"/>
                <a:ext cx="50632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sai.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CE2D354-D5F5-65C1-7F76-AD26D0725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705" y="6795837"/>
                <a:ext cx="5063247" cy="584775"/>
              </a:xfrm>
              <a:prstGeom prst="rect">
                <a:avLst/>
              </a:prstGeom>
              <a:blipFill>
                <a:blip r:embed="rId11"/>
                <a:stretch>
                  <a:fillRect l="-3133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61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501" y="3414033"/>
            <a:ext cx="2674653" cy="256766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09C37E10-9D43-3EDD-07FE-77F53B8809A3}"/>
              </a:ext>
            </a:extLst>
          </p:cNvPr>
          <p:cNvSpPr/>
          <p:nvPr/>
        </p:nvSpPr>
        <p:spPr>
          <a:xfrm>
            <a:off x="1277378" y="3378549"/>
            <a:ext cx="1541283" cy="10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FBC8882-44B1-9456-1FEA-034D5AF94B5C}"/>
                  </a:ext>
                </a:extLst>
              </p:cNvPr>
              <p:cNvSpPr txBox="1"/>
              <p:nvPr/>
            </p:nvSpPr>
            <p:spPr>
              <a:xfrm>
                <a:off x="3004257" y="1791005"/>
                <a:ext cx="12279482" cy="3694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FBC8882-44B1-9456-1FEA-034D5AF94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257" y="1791005"/>
                <a:ext cx="12279482" cy="3694409"/>
              </a:xfrm>
              <a:prstGeom prst="rect">
                <a:avLst/>
              </a:prstGeom>
              <a:blipFill>
                <a:blip r:embed="rId8"/>
                <a:stretch>
                  <a:fillRect l="-1291" r="-2135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036DD9-C56B-1849-AE1E-63380AF58AFD}"/>
              </a:ext>
            </a:extLst>
          </p:cNvPr>
          <p:cNvSpPr txBox="1"/>
          <p:nvPr/>
        </p:nvSpPr>
        <p:spPr>
          <a:xfrm>
            <a:off x="8500619" y="5981700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06FFC42-613A-DB2A-8282-949142006FDD}"/>
                  </a:ext>
                </a:extLst>
              </p:cNvPr>
              <p:cNvSpPr txBox="1"/>
              <p:nvPr/>
            </p:nvSpPr>
            <p:spPr>
              <a:xfrm>
                <a:off x="5498356" y="7085902"/>
                <a:ext cx="7291287" cy="1632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An: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 một số không âm".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Bình: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 một số âm"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06FFC42-613A-DB2A-8282-949142006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356" y="7085902"/>
                <a:ext cx="7291287" cy="1632178"/>
              </a:xfrm>
              <a:prstGeom prst="rect">
                <a:avLst/>
              </a:prstGeom>
              <a:blipFill>
                <a:blip r:embed="rId9"/>
                <a:stretch>
                  <a:fillRect l="-2174" r="-1421" b="-1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9409" y="7331787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D493D7F-AD01-627A-CE8E-E4B289771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124" y="1690459"/>
            <a:ext cx="10014930" cy="31828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224A32D-FB24-C1DB-700A-55AEA0E6FBF4}"/>
                  </a:ext>
                </a:extLst>
              </p:cNvPr>
              <p:cNvSpPr/>
              <p:nvPr/>
            </p:nvSpPr>
            <p:spPr>
              <a:xfrm>
                <a:off x="3007100" y="5446996"/>
                <a:ext cx="12273800" cy="31828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 mệnh đề “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 định của mệnh đề “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” là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ba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Phủ định của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" là mệnh đề "</a:t>
                </a:r>
                <a14:m>
                  <m:oMath xmlns:m="http://schemas.openxmlformats.org/officeDocument/2006/math"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∃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𝑋</m:t>
                    </m:r>
                    <m:r>
                      <a:rPr lang="nl-NL" sz="3200" i="1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,</m:t>
                    </m:r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𝑃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ba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".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A224A32D-FB24-C1DB-700A-55AEA0E6FB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00" y="5446996"/>
                <a:ext cx="12273800" cy="318288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632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2C8581C7-97DE-C48E-7462-560403FBF872}"/>
              </a:ext>
            </a:extLst>
          </p:cNvPr>
          <p:cNvSpPr/>
          <p:nvPr/>
        </p:nvSpPr>
        <p:spPr>
          <a:xfrm>
            <a:off x="2464609" y="1663968"/>
            <a:ext cx="2698192" cy="12855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8731B5-CA07-EE68-1AFA-249982B13F9F}"/>
              </a:ext>
            </a:extLst>
          </p:cNvPr>
          <p:cNvSpPr txBox="1"/>
          <p:nvPr/>
        </p:nvSpPr>
        <p:spPr>
          <a:xfrm>
            <a:off x="5370401" y="2026229"/>
            <a:ext cx="88424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9392DD-4EF2-3B3C-14A8-F9F8E5ADBAFF}"/>
                  </a:ext>
                </a:extLst>
              </p:cNvPr>
              <p:cNvSpPr txBox="1"/>
              <p:nvPr/>
            </p:nvSpPr>
            <p:spPr>
              <a:xfrm>
                <a:off x="5457950" y="4290935"/>
                <a:ext cx="43336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9392DD-4EF2-3B3C-14A8-F9F8E5ADB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7950" y="4290935"/>
                <a:ext cx="4333673" cy="584775"/>
              </a:xfrm>
              <a:prstGeom prst="rect">
                <a:avLst/>
              </a:prstGeom>
              <a:blipFill>
                <a:blip r:embed="rId8"/>
                <a:stretch>
                  <a:fillRect l="-351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1593613-CF37-AEF5-A603-609679AE397D}"/>
                  </a:ext>
                </a:extLst>
              </p:cNvPr>
              <p:cNvSpPr txBox="1"/>
              <p:nvPr/>
            </p:nvSpPr>
            <p:spPr>
              <a:xfrm>
                <a:off x="5562600" y="5404743"/>
                <a:ext cx="65369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1593613-CF37-AEF5-A603-609679AE3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5404743"/>
                <a:ext cx="6536988" cy="584775"/>
              </a:xfrm>
              <a:prstGeom prst="rect">
                <a:avLst/>
              </a:prstGeom>
              <a:blipFill>
                <a:blip r:embed="rId9"/>
                <a:stretch>
                  <a:fillRect l="-242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38C04A8-CE36-154D-FCEF-F871767F481F}"/>
                  </a:ext>
                </a:extLst>
              </p:cNvPr>
              <p:cNvSpPr txBox="1"/>
              <p:nvPr/>
            </p:nvSpPr>
            <p:spPr>
              <a:xfrm>
                <a:off x="5562600" y="7140416"/>
                <a:ext cx="4403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+1=0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E38C04A8-CE36-154D-FCEF-F871767F4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7140416"/>
                <a:ext cx="4403388" cy="584775"/>
              </a:xfrm>
              <a:prstGeom prst="rect">
                <a:avLst/>
              </a:prstGeom>
              <a:blipFill>
                <a:blip r:embed="rId10"/>
                <a:stretch>
                  <a:fillRect l="-360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76E3EC-6F2F-02D4-1499-75DDE7272075}"/>
                  </a:ext>
                </a:extLst>
              </p:cNvPr>
              <p:cNvSpPr txBox="1"/>
              <p:nvPr/>
            </p:nvSpPr>
            <p:spPr>
              <a:xfrm>
                <a:off x="5562599" y="8422674"/>
                <a:ext cx="7070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Mệnh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đinh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+1≠0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176E3EC-6F2F-02D4-1499-75DDE7272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99" y="8422674"/>
                <a:ext cx="7070388" cy="584775"/>
              </a:xfrm>
              <a:prstGeom prst="rect">
                <a:avLst/>
              </a:prstGeom>
              <a:blipFill>
                <a:blip r:embed="rId11"/>
                <a:stretch>
                  <a:fillRect l="-215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633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04686" y="266700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5" y="6873253"/>
            <a:ext cx="3126214" cy="1932569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61390B3E-5F9A-5425-99A6-37B1CAF69FFE}"/>
              </a:ext>
            </a:extLst>
          </p:cNvPr>
          <p:cNvSpPr/>
          <p:nvPr/>
        </p:nvSpPr>
        <p:spPr>
          <a:xfrm>
            <a:off x="1784211" y="1493846"/>
            <a:ext cx="3150314" cy="1552596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5A8F1BC-FDB1-6429-3A39-D20623031967}"/>
              </a:ext>
            </a:extLst>
          </p:cNvPr>
          <p:cNvSpPr txBox="1"/>
          <p:nvPr/>
        </p:nvSpPr>
        <p:spPr>
          <a:xfrm>
            <a:off x="5377691" y="1940111"/>
            <a:ext cx="9666218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AB0C5B-1CBE-FF1B-0C48-A2C06A859549}"/>
              </a:ext>
            </a:extLst>
          </p:cNvPr>
          <p:cNvSpPr txBox="1"/>
          <p:nvPr/>
        </p:nvSpPr>
        <p:spPr>
          <a:xfrm>
            <a:off x="4090365" y="3578430"/>
            <a:ext cx="705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44E2528-890F-8162-A32B-5FE500BC9FDF}"/>
              </a:ext>
            </a:extLst>
          </p:cNvPr>
          <p:cNvSpPr txBox="1"/>
          <p:nvPr/>
        </p:nvSpPr>
        <p:spPr>
          <a:xfrm>
            <a:off x="4080840" y="5912603"/>
            <a:ext cx="1010310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5D84B3D-6948-D782-C9A4-EB850752D8A9}"/>
              </a:ext>
            </a:extLst>
          </p:cNvPr>
          <p:cNvSpPr txBox="1"/>
          <p:nvPr/>
        </p:nvSpPr>
        <p:spPr>
          <a:xfrm>
            <a:off x="4039818" y="4833685"/>
            <a:ext cx="763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Mọi số nguyên đều không chia hết cho 3.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494DF3E-22F7-D794-AD4D-689BA08A8AB8}"/>
              </a:ext>
            </a:extLst>
          </p:cNvPr>
          <p:cNvSpPr txBox="1"/>
          <p:nvPr/>
        </p:nvSpPr>
        <p:spPr>
          <a:xfrm>
            <a:off x="4030293" y="7166695"/>
            <a:ext cx="10575180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Tồn tại số thập phân không viết được dưới dạng phân số.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13013626" y="7996302"/>
            <a:ext cx="5054289" cy="16357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4849D8C-A363-06C6-ADEC-E4A94CF3A983}"/>
              </a:ext>
            </a:extLst>
          </p:cNvPr>
          <p:cNvSpPr txBox="1"/>
          <p:nvPr/>
        </p:nvSpPr>
        <p:spPr>
          <a:xfrm>
            <a:off x="1933710" y="410235"/>
            <a:ext cx="6189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MỆNH ĐỀ TOÁN HỌC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7226708-178E-7293-1C30-A574107EA2BF}"/>
              </a:ext>
            </a:extLst>
          </p:cNvPr>
          <p:cNvSpPr/>
          <p:nvPr/>
        </p:nvSpPr>
        <p:spPr>
          <a:xfrm>
            <a:off x="1747967" y="1406832"/>
            <a:ext cx="1376233" cy="865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056C07E-26E0-978B-EFF2-45298081EF85}"/>
              </a:ext>
            </a:extLst>
          </p:cNvPr>
          <p:cNvSpPr txBox="1"/>
          <p:nvPr/>
        </p:nvSpPr>
        <p:spPr>
          <a:xfrm>
            <a:off x="1909897" y="2489058"/>
            <a:ext cx="137443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H’Maryam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39E4972-F0BE-6816-F0CD-554CF6A2A81E}"/>
              </a:ext>
            </a:extLst>
          </p:cNvPr>
          <p:cNvSpPr txBox="1"/>
          <p:nvPr/>
        </p:nvSpPr>
        <p:spPr>
          <a:xfrm>
            <a:off x="2518608" y="4286856"/>
            <a:ext cx="154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71A70D-9D04-50E1-F5E6-DEEDC07098B9}"/>
              </a:ext>
            </a:extLst>
          </p:cNvPr>
          <p:cNvSpPr txBox="1"/>
          <p:nvPr/>
        </p:nvSpPr>
        <p:spPr>
          <a:xfrm>
            <a:off x="1909898" y="5088620"/>
            <a:ext cx="137443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120238D-2BBB-9D16-DA1D-2E39A1358F1B}"/>
              </a:ext>
            </a:extLst>
          </p:cNvPr>
          <p:cNvSpPr txBox="1"/>
          <p:nvPr/>
        </p:nvSpPr>
        <p:spPr>
          <a:xfrm>
            <a:off x="2518608" y="6853846"/>
            <a:ext cx="1541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9551D709-CE53-2E55-9816-1184ABB1CC7D}"/>
              </a:ext>
            </a:extLst>
          </p:cNvPr>
          <p:cNvSpPr/>
          <p:nvPr/>
        </p:nvSpPr>
        <p:spPr>
          <a:xfrm>
            <a:off x="4059893" y="4419177"/>
            <a:ext cx="1329233" cy="44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168124A-00F8-F388-355F-8413AD778127}"/>
              </a:ext>
            </a:extLst>
          </p:cNvPr>
          <p:cNvSpPr txBox="1"/>
          <p:nvPr/>
        </p:nvSpPr>
        <p:spPr>
          <a:xfrm>
            <a:off x="5715000" y="4299764"/>
            <a:ext cx="4355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ũi tên: Phải 12">
            <a:extLst>
              <a:ext uri="{FF2B5EF4-FFF2-40B4-BE49-F238E27FC236}">
                <a16:creationId xmlns:a16="http://schemas.microsoft.com/office/drawing/2014/main" id="{870AA397-A3C7-244E-69B9-56A88B11B766}"/>
              </a:ext>
            </a:extLst>
          </p:cNvPr>
          <p:cNvSpPr/>
          <p:nvPr/>
        </p:nvSpPr>
        <p:spPr>
          <a:xfrm>
            <a:off x="3886200" y="6951538"/>
            <a:ext cx="1329233" cy="444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D90DBA6-0FC2-E003-D543-B31834F9F9A3}"/>
              </a:ext>
            </a:extLst>
          </p:cNvPr>
          <p:cNvSpPr txBox="1"/>
          <p:nvPr/>
        </p:nvSpPr>
        <p:spPr>
          <a:xfrm>
            <a:off x="5509697" y="6843062"/>
            <a:ext cx="793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18790BC-CD8F-1088-CCF7-91D182893D8E}"/>
              </a:ext>
            </a:extLst>
          </p:cNvPr>
          <p:cNvSpPr txBox="1"/>
          <p:nvPr/>
        </p:nvSpPr>
        <p:spPr>
          <a:xfrm>
            <a:off x="1905134" y="7809104"/>
            <a:ext cx="1132153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Khi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sợ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nhầm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lẫn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4646">
            <a:off x="519081" y="9104109"/>
            <a:ext cx="2866115" cy="927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4679">
            <a:off x="13136581" y="690028"/>
            <a:ext cx="3170920" cy="1960205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07C59338-7312-B0DF-28A3-4AAF18808588}"/>
              </a:ext>
            </a:extLst>
          </p:cNvPr>
          <p:cNvSpPr/>
          <p:nvPr/>
        </p:nvSpPr>
        <p:spPr>
          <a:xfrm>
            <a:off x="5942635" y="667337"/>
            <a:ext cx="6347298" cy="17217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ADC460-D81C-48FE-5C6F-7A09E77B4BBD}"/>
              </a:ext>
            </a:extLst>
          </p:cNvPr>
          <p:cNvSpPr txBox="1"/>
          <p:nvPr/>
        </p:nvSpPr>
        <p:spPr>
          <a:xfrm>
            <a:off x="1345052" y="3820092"/>
            <a:ext cx="14646613" cy="450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1525" indent="-771525">
              <a:lnSpc>
                <a:spcPct val="150000"/>
              </a:lnSpc>
              <a:spcBef>
                <a:spcPts val="900"/>
              </a:spcBef>
              <a:spcAft>
                <a:spcPts val="900"/>
              </a:spcAft>
              <a:buFont typeface="+mj-lt"/>
              <a:buAutoNum type="alphaL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Lao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C9F1B561-D50E-46FD-547C-DD32A0F33483}"/>
              </a:ext>
            </a:extLst>
          </p:cNvPr>
          <p:cNvSpPr/>
          <p:nvPr/>
        </p:nvSpPr>
        <p:spPr>
          <a:xfrm>
            <a:off x="10414069" y="4937982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7127B450-4829-D4C9-8F44-FAADB3EDEEAB}"/>
              </a:ext>
            </a:extLst>
          </p:cNvPr>
          <p:cNvSpPr/>
          <p:nvPr/>
        </p:nvSpPr>
        <p:spPr>
          <a:xfrm>
            <a:off x="8510896" y="5894785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A1D5FBEF-422F-917F-BAB2-6060AEA35264}"/>
              </a:ext>
            </a:extLst>
          </p:cNvPr>
          <p:cNvSpPr/>
          <p:nvPr/>
        </p:nvSpPr>
        <p:spPr>
          <a:xfrm>
            <a:off x="7251162" y="6751684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B1279A93-20F3-04FF-82DB-CC83A024CBFD}"/>
              </a:ext>
            </a:extLst>
          </p:cNvPr>
          <p:cNvSpPr/>
          <p:nvPr/>
        </p:nvSpPr>
        <p:spPr>
          <a:xfrm>
            <a:off x="10071169" y="7817539"/>
            <a:ext cx="685800" cy="48151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42443D8-DF61-F171-ED55-B9D725342D1D}"/>
              </a:ext>
            </a:extLst>
          </p:cNvPr>
          <p:cNvSpPr txBox="1"/>
          <p:nvPr/>
        </p:nvSpPr>
        <p:spPr>
          <a:xfrm>
            <a:off x="11355422" y="4851112"/>
            <a:ext cx="51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8545525-AC43-4652-0930-EB683CEA5DB6}"/>
              </a:ext>
            </a:extLst>
          </p:cNvPr>
          <p:cNvSpPr txBox="1"/>
          <p:nvPr/>
        </p:nvSpPr>
        <p:spPr>
          <a:xfrm>
            <a:off x="9358009" y="5794394"/>
            <a:ext cx="5162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97ECC03-50CC-6309-EF97-CE5C74336BC5}"/>
              </a:ext>
            </a:extLst>
          </p:cNvPr>
          <p:cNvSpPr txBox="1"/>
          <p:nvPr/>
        </p:nvSpPr>
        <p:spPr>
          <a:xfrm>
            <a:off x="8186888" y="6690021"/>
            <a:ext cx="7527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168DA83-3A93-05E1-AEF9-DAC8A13E944B}"/>
              </a:ext>
            </a:extLst>
          </p:cNvPr>
          <p:cNvSpPr txBox="1"/>
          <p:nvPr/>
        </p:nvSpPr>
        <p:spPr>
          <a:xfrm>
            <a:off x="10893154" y="7590410"/>
            <a:ext cx="608749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3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96324">
            <a:off x="394137" y="7477536"/>
            <a:ext cx="3900415" cy="13048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9299" y="936166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935F3B8-7391-E87C-7095-3B4648FBE596}"/>
                  </a:ext>
                </a:extLst>
              </p:cNvPr>
              <p:cNvSpPr txBox="1"/>
              <p:nvPr/>
            </p:nvSpPr>
            <p:spPr>
              <a:xfrm>
                <a:off x="4359928" y="2857500"/>
                <a:ext cx="10669399" cy="4810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(SGK-tr.11)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phủ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A: “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1,2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+3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+2=0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C: “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2+3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D: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2 025 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B935F3B8-7391-E87C-7095-3B4648FBE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928" y="2857500"/>
                <a:ext cx="10669399" cy="4810228"/>
              </a:xfrm>
              <a:prstGeom prst="rect">
                <a:avLst/>
              </a:prstGeom>
              <a:blipFill>
                <a:blip r:embed="rId12"/>
                <a:stretch>
                  <a:fillRect l="-1429" r="-1486" b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28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Oval Callout 3">
            <a:extLst>
              <a:ext uri="{FF2B5EF4-FFF2-40B4-BE49-F238E27FC236}">
                <a16:creationId xmlns:a16="http://schemas.microsoft.com/office/drawing/2014/main" id="{53594E43-B873-C525-57A7-D1AD968FC001}"/>
              </a:ext>
            </a:extLst>
          </p:cNvPr>
          <p:cNvSpPr/>
          <p:nvPr/>
        </p:nvSpPr>
        <p:spPr>
          <a:xfrm flipH="1">
            <a:off x="8146025" y="1952209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D229F70-4495-B82A-A0DB-9625BB485125}"/>
                  </a:ext>
                </a:extLst>
              </p:cNvPr>
              <p:cNvSpPr txBox="1"/>
              <p:nvPr/>
            </p:nvSpPr>
            <p:spPr>
              <a:xfrm>
                <a:off x="3780921" y="3494847"/>
                <a:ext cx="10726157" cy="437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ba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1,2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vô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2+3</m:t>
                        </m:r>
                      </m:sup>
                    </m:sSup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bar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ba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"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2025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1D229F70-4495-B82A-A0DB-9625BB485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921" y="3494847"/>
                <a:ext cx="10726157" cy="4371646"/>
              </a:xfrm>
              <a:prstGeom prst="rect">
                <a:avLst/>
              </a:prstGeom>
              <a:blipFill>
                <a:blip r:embed="rId8"/>
                <a:stretch>
                  <a:fillRect l="-1420" r="-57" b="-3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8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26383" y="6767309"/>
            <a:ext cx="3098955" cy="35435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4589" y="498448"/>
            <a:ext cx="14838821" cy="9290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" y="6896100"/>
            <a:ext cx="3152117" cy="30260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71DA34F-EDD8-D9FE-07EF-FD6A54173923}"/>
                  </a:ext>
                </a:extLst>
              </p:cNvPr>
              <p:cNvSpPr txBox="1"/>
              <p:nvPr/>
            </p:nvSpPr>
            <p:spPr>
              <a:xfrm>
                <a:off x="3886200" y="2557630"/>
                <a:ext cx="11560181" cy="5171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(SGK-tr.11)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P: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Q: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đảo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71DA34F-EDD8-D9FE-07EF-FD6A54173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557630"/>
                <a:ext cx="11560181" cy="5171737"/>
              </a:xfrm>
              <a:prstGeom prst="rect">
                <a:avLst/>
              </a:prstGeom>
              <a:blipFill>
                <a:blip r:embed="rId10"/>
                <a:stretch>
                  <a:fillRect l="-1371" r="-1319" b="-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Oval Callout 3">
            <a:extLst>
              <a:ext uri="{FF2B5EF4-FFF2-40B4-BE49-F238E27FC236}">
                <a16:creationId xmlns:a16="http://schemas.microsoft.com/office/drawing/2014/main" id="{5F9BB756-20EA-A597-DE4D-ED351CC42881}"/>
              </a:ext>
            </a:extLst>
          </p:cNvPr>
          <p:cNvSpPr/>
          <p:nvPr/>
        </p:nvSpPr>
        <p:spPr>
          <a:xfrm flipH="1">
            <a:off x="8146025" y="2183526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67A7E30-D504-8CE1-B5F4-41151A8C3EE6}"/>
                  </a:ext>
                </a:extLst>
              </p:cNvPr>
              <p:cNvSpPr txBox="1"/>
              <p:nvPr/>
            </p:nvSpPr>
            <p:spPr>
              <a:xfrm>
                <a:off x="3737383" y="4152900"/>
                <a:ext cx="10813233" cy="3225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“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nhiên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16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”,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E67A7E30-D504-8CE1-B5F4-41151A8C3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383" y="4152900"/>
                <a:ext cx="10813233" cy="3225050"/>
              </a:xfrm>
              <a:prstGeom prst="rect">
                <a:avLst/>
              </a:prstGeom>
              <a:blipFill>
                <a:blip r:embed="rId10"/>
                <a:stretch>
                  <a:fillRect l="-1409" r="-2480" b="-5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78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1130721"/>
            <a:ext cx="15231971" cy="84191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20502" flipH="1">
            <a:off x="14401085" y="899350"/>
            <a:ext cx="2763229" cy="1708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A327ABC-1815-C8EC-AF96-6E78FA9DD7C3}"/>
                  </a:ext>
                </a:extLst>
              </p:cNvPr>
              <p:cNvSpPr txBox="1"/>
              <p:nvPr/>
            </p:nvSpPr>
            <p:spPr>
              <a:xfrm>
                <a:off x="3668560" y="3576148"/>
                <a:ext cx="10950880" cy="3134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 (SGK-tr.11) 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“Tam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3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3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A327ABC-1815-C8EC-AF96-6E78FA9DD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560" y="3576148"/>
                <a:ext cx="10950880" cy="3134704"/>
              </a:xfrm>
              <a:prstGeom prst="rect">
                <a:avLst/>
              </a:prstGeom>
              <a:blipFill>
                <a:blip r:embed="rId8"/>
                <a:stretch>
                  <a:fillRect l="-1559" r="-111" b="-5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4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6327" y="7581900"/>
            <a:ext cx="2493001" cy="23932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14871">
            <a:off x="311447" y="1295335"/>
            <a:ext cx="3695481" cy="1195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9942BCD-96A8-582D-5569-A06987E99649}"/>
                  </a:ext>
                </a:extLst>
              </p:cNvPr>
              <p:cNvSpPr txBox="1"/>
              <p:nvPr/>
            </p:nvSpPr>
            <p:spPr>
              <a:xfrm>
                <a:off x="2865412" y="2705480"/>
                <a:ext cx="12557176" cy="59104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đương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kiện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đủ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685800" indent="-6858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“Tam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cân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99942BCD-96A8-582D-5569-A06987E99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412" y="2705480"/>
                <a:ext cx="12557176" cy="5910401"/>
              </a:xfrm>
              <a:prstGeom prst="rect">
                <a:avLst/>
              </a:prstGeom>
              <a:blipFill>
                <a:blip r:embed="rId8"/>
                <a:stretch>
                  <a:fillRect l="-1068" r="-1262" b="-2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3">
            <a:extLst>
              <a:ext uri="{FF2B5EF4-FFF2-40B4-BE49-F238E27FC236}">
                <a16:creationId xmlns:a16="http://schemas.microsoft.com/office/drawing/2014/main" id="{8F532073-F6BE-0116-5B77-E91D25BA540E}"/>
              </a:ext>
            </a:extLst>
          </p:cNvPr>
          <p:cNvSpPr/>
          <p:nvPr/>
        </p:nvSpPr>
        <p:spPr>
          <a:xfrm flipH="1">
            <a:off x="7673089" y="1150085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64080" y="6889947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90419" y="4170003"/>
            <a:ext cx="3703136" cy="2740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6A03018-ADE9-7EDE-2B11-4609CD0BF203}"/>
                  </a:ext>
                </a:extLst>
              </p:cNvPr>
              <p:cNvSpPr txBox="1"/>
              <p:nvPr/>
            </p:nvSpPr>
            <p:spPr>
              <a:xfrm>
                <a:off x="2634707" y="2183325"/>
                <a:ext cx="12801600" cy="2217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5 (SGK-tr.11)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chính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26A03018-ADE9-7EDE-2B11-4609CD0BF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707" y="2183325"/>
                <a:ext cx="12801600" cy="2217082"/>
              </a:xfrm>
              <a:prstGeom prst="rect">
                <a:avLst/>
              </a:prstGeom>
              <a:blipFill>
                <a:blip r:embed="rId8"/>
                <a:stretch>
                  <a:fillRect l="-1190" b="-7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6D8055-4542-CB38-EED3-C5C1EB8E0146}"/>
                  </a:ext>
                </a:extLst>
              </p:cNvPr>
              <p:cNvSpPr txBox="1"/>
              <p:nvPr/>
            </p:nvSpPr>
            <p:spPr>
              <a:xfrm>
                <a:off x="5761012" y="6628084"/>
                <a:ext cx="6765976" cy="1657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hết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</a:t>
                </a:r>
              </a:p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+0=</m:t>
                    </m:r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6D8055-4542-CB38-EED3-C5C1EB8E0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012" y="6628084"/>
                <a:ext cx="6765976" cy="1657954"/>
              </a:xfrm>
              <a:prstGeom prst="rect">
                <a:avLst/>
              </a:prstGeom>
              <a:blipFill>
                <a:blip r:embed="rId9"/>
                <a:stretch>
                  <a:fillRect l="-2252" b="-1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3">
            <a:extLst>
              <a:ext uri="{FF2B5EF4-FFF2-40B4-BE49-F238E27FC236}">
                <a16:creationId xmlns:a16="http://schemas.microsoft.com/office/drawing/2014/main" id="{901233BC-921C-E348-E957-62DC9C2E82D7}"/>
              </a:ext>
            </a:extLst>
          </p:cNvPr>
          <p:cNvSpPr/>
          <p:nvPr/>
        </p:nvSpPr>
        <p:spPr>
          <a:xfrm flipH="1">
            <a:off x="8146026" y="4991100"/>
            <a:ext cx="1995948" cy="1098129"/>
          </a:xfrm>
          <a:prstGeom prst="wedgeEllipseCallou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124C14B-B52F-5A37-BF58-33E4468BC835}"/>
              </a:ext>
            </a:extLst>
          </p:cNvPr>
          <p:cNvSpPr/>
          <p:nvPr/>
        </p:nvSpPr>
        <p:spPr>
          <a:xfrm>
            <a:off x="5970351" y="291830"/>
            <a:ext cx="6347298" cy="17217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178A23F-8A91-E716-4A54-65BF09900206}"/>
              </a:ext>
            </a:extLst>
          </p:cNvPr>
          <p:cNvSpPr txBox="1"/>
          <p:nvPr/>
        </p:nvSpPr>
        <p:spPr>
          <a:xfrm>
            <a:off x="4773211" y="2811340"/>
            <a:ext cx="8741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8D416B1-4D9E-F9AF-143E-349B11200A97}"/>
                  </a:ext>
                </a:extLst>
              </p:cNvPr>
              <p:cNvSpPr txBox="1"/>
              <p:nvPr/>
            </p:nvSpPr>
            <p:spPr>
              <a:xfrm>
                <a:off x="4806548" y="3984311"/>
                <a:ext cx="4114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8D416B1-4D9E-F9AF-143E-349B11200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48" y="3984311"/>
                <a:ext cx="4114800" cy="584775"/>
              </a:xfrm>
              <a:prstGeom prst="rect">
                <a:avLst/>
              </a:prstGeom>
              <a:blipFill>
                <a:blip r:embed="rId8"/>
                <a:stretch>
                  <a:fillRect l="-3704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799FB2-F84C-BD97-1379-1BA93D69B279}"/>
              </a:ext>
            </a:extLst>
          </p:cNvPr>
          <p:cNvSpPr txBox="1"/>
          <p:nvPr/>
        </p:nvSpPr>
        <p:spPr>
          <a:xfrm>
            <a:off x="5970352" y="5015774"/>
            <a:ext cx="7544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bình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0972D9BF-CBD1-06C3-CD80-E878AAEE1795}"/>
              </a:ext>
            </a:extLst>
          </p:cNvPr>
          <p:cNvSpPr/>
          <p:nvPr/>
        </p:nvSpPr>
        <p:spPr>
          <a:xfrm>
            <a:off x="4842638" y="5052709"/>
            <a:ext cx="933855" cy="5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7E93AE-608E-046D-90BB-030F67770AA3}"/>
                  </a:ext>
                </a:extLst>
              </p:cNvPr>
              <p:cNvSpPr txBox="1"/>
              <p:nvPr/>
            </p:nvSpPr>
            <p:spPr>
              <a:xfrm>
                <a:off x="4806548" y="6365156"/>
                <a:ext cx="4114800" cy="790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7E93AE-608E-046D-90BB-030F67770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548" y="6365156"/>
                <a:ext cx="4114800" cy="790345"/>
              </a:xfrm>
              <a:prstGeom prst="rect">
                <a:avLst/>
              </a:prstGeom>
              <a:blipFill>
                <a:blip r:embed="rId9"/>
                <a:stretch>
                  <a:fillRect l="-3704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C883CF-5AF7-3523-6EF5-31B340648835}"/>
              </a:ext>
            </a:extLst>
          </p:cNvPr>
          <p:cNvSpPr txBox="1"/>
          <p:nvPr/>
        </p:nvSpPr>
        <p:spPr>
          <a:xfrm>
            <a:off x="6003688" y="7186870"/>
            <a:ext cx="751110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nghịch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đảo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8684F8BB-FB80-D8CA-9B91-C138595B68C8}"/>
              </a:ext>
            </a:extLst>
          </p:cNvPr>
          <p:cNvSpPr/>
          <p:nvPr/>
        </p:nvSpPr>
        <p:spPr>
          <a:xfrm>
            <a:off x="4875975" y="7591987"/>
            <a:ext cx="803671" cy="5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04730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36615">
            <a:off x="20685" y="8533907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7DAA30F-B20D-3FA0-8BDB-98FFF99E8E83}"/>
              </a:ext>
            </a:extLst>
          </p:cNvPr>
          <p:cNvSpPr txBox="1"/>
          <p:nvPr/>
        </p:nvSpPr>
        <p:spPr>
          <a:xfrm>
            <a:off x="3045509" y="1367655"/>
            <a:ext cx="12196981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 (SGK-tr.11)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CFEFE9-2590-CAAA-07FA-DA07E94850D4}"/>
                  </a:ext>
                </a:extLst>
              </p:cNvPr>
              <p:cNvSpPr txBox="1"/>
              <p:nvPr/>
            </p:nvSpPr>
            <p:spPr>
              <a:xfrm>
                <a:off x="8315821" y="7763088"/>
                <a:ext cx="7609979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''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+1≥0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0CFEFE9-2590-CAAA-07FA-DA07E9485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821" y="7763088"/>
                <a:ext cx="7609979" cy="739626"/>
              </a:xfrm>
              <a:prstGeom prst="rect">
                <a:avLst/>
              </a:prstGeom>
              <a:blipFill>
                <a:blip r:embed="rId8"/>
                <a:stretch>
                  <a:fillRect l="-2002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EE74551-4239-256C-8DE7-D1470CE8621E}"/>
                  </a:ext>
                </a:extLst>
              </p:cNvPr>
              <p:cNvSpPr txBox="1"/>
              <p:nvPr/>
            </p:nvSpPr>
            <p:spPr>
              <a:xfrm>
                <a:off x="2208116" y="3469129"/>
                <a:ext cx="45577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"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EE74551-4239-256C-8DE7-D1470CE8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3469129"/>
                <a:ext cx="4557727" cy="584775"/>
              </a:xfrm>
              <a:prstGeom prst="rect">
                <a:avLst/>
              </a:prstGeom>
              <a:blipFill>
                <a:blip r:embed="rId9"/>
                <a:stretch>
                  <a:fillRect l="-3342" t="-13542" r="-41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94140FE-321B-A187-7D2E-C8A3B044FC9E}"/>
                  </a:ext>
                </a:extLst>
              </p:cNvPr>
              <p:cNvSpPr txBox="1"/>
              <p:nvPr/>
            </p:nvSpPr>
            <p:spPr>
              <a:xfrm>
                <a:off x="8111117" y="3469129"/>
                <a:ext cx="66234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94140FE-321B-A187-7D2E-C8A3B044F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17" y="3469129"/>
                <a:ext cx="6623437" cy="584775"/>
              </a:xfrm>
              <a:prstGeom prst="rect">
                <a:avLst/>
              </a:prstGeom>
              <a:blipFill>
                <a:blip r:embed="rId10"/>
                <a:stretch>
                  <a:fillRect l="-2394" t="-13542" r="-119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Mũi tên: Phải 8">
            <a:extLst>
              <a:ext uri="{FF2B5EF4-FFF2-40B4-BE49-F238E27FC236}">
                <a16:creationId xmlns:a16="http://schemas.microsoft.com/office/drawing/2014/main" id="{4D132351-2E04-100D-F263-3986AB02F8B7}"/>
              </a:ext>
            </a:extLst>
          </p:cNvPr>
          <p:cNvSpPr/>
          <p:nvPr/>
        </p:nvSpPr>
        <p:spPr>
          <a:xfrm>
            <a:off x="6993561" y="3615481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0337F33-D012-1F17-86A5-B860D668E3DD}"/>
                  </a:ext>
                </a:extLst>
              </p:cNvPr>
              <p:cNvSpPr txBox="1"/>
              <p:nvPr/>
            </p:nvSpPr>
            <p:spPr>
              <a:xfrm>
                <a:off x="2208116" y="4857359"/>
                <a:ext cx="45577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"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0337F33-D012-1F17-86A5-B860D668E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4857359"/>
                <a:ext cx="4557727" cy="584775"/>
              </a:xfrm>
              <a:prstGeom prst="rect">
                <a:avLst/>
              </a:prstGeom>
              <a:blipFill>
                <a:blip r:embed="rId11"/>
                <a:stretch>
                  <a:fillRect l="-3342" t="-13542" r="-18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6F570E4-E2A0-F129-D2D5-D5B76854A541}"/>
                  </a:ext>
                </a:extLst>
              </p:cNvPr>
              <p:cNvSpPr txBox="1"/>
              <p:nvPr/>
            </p:nvSpPr>
            <p:spPr>
              <a:xfrm>
                <a:off x="7920278" y="4702508"/>
                <a:ext cx="7014922" cy="739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350"/>
                  </a:spcAft>
                </a:pP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&gt;2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fr-FR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6F570E4-E2A0-F129-D2D5-D5B76854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278" y="4702508"/>
                <a:ext cx="7014922" cy="739626"/>
              </a:xfrm>
              <a:prstGeom prst="rect">
                <a:avLst/>
              </a:prstGeom>
              <a:blipFill>
                <a:blip r:embed="rId12"/>
                <a:stretch>
                  <a:fillRect l="-2172" r="-1043" b="-25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C3E8E603-CDBC-3F88-4603-741BBC6FB956}"/>
              </a:ext>
            </a:extLst>
          </p:cNvPr>
          <p:cNvSpPr/>
          <p:nvPr/>
        </p:nvSpPr>
        <p:spPr>
          <a:xfrm>
            <a:off x="6993561" y="4959933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AF8A08B-824A-B808-FCF3-D91E4F6C7342}"/>
                  </a:ext>
                </a:extLst>
              </p:cNvPr>
              <p:cNvSpPr txBox="1"/>
              <p:nvPr/>
            </p:nvSpPr>
            <p:spPr>
              <a:xfrm>
                <a:off x="2208116" y="6284864"/>
                <a:ext cx="4100527" cy="79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"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≥2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 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AF8A08B-824A-B808-FCF3-D91E4F6C7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6284864"/>
                <a:ext cx="4100527" cy="790345"/>
              </a:xfrm>
              <a:prstGeom prst="rect">
                <a:avLst/>
              </a:prstGeom>
              <a:blipFill>
                <a:blip r:embed="rId13"/>
                <a:stretch>
                  <a:fillRect l="-3715" r="-3566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D0A3CD9-0CD3-E3B4-90D5-BA23AF674689}"/>
                  </a:ext>
                </a:extLst>
              </p:cNvPr>
              <p:cNvSpPr txBox="1"/>
              <p:nvPr/>
            </p:nvSpPr>
            <p:spPr>
              <a:xfrm>
                <a:off x="8111117" y="6284863"/>
                <a:ext cx="6149821" cy="790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350"/>
                  </a:spcAft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",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sai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1D0A3CD9-0CD3-E3B4-90D5-BA23AF6746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117" y="6284863"/>
                <a:ext cx="6149821" cy="790345"/>
              </a:xfrm>
              <a:prstGeom prst="rect">
                <a:avLst/>
              </a:prstGeom>
              <a:blipFill>
                <a:blip r:embed="rId14"/>
                <a:stretch>
                  <a:fillRect l="-2579" r="-1786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56BCE5AD-FA69-317D-C805-9EF132F1D66D}"/>
              </a:ext>
            </a:extLst>
          </p:cNvPr>
          <p:cNvSpPr/>
          <p:nvPr/>
        </p:nvSpPr>
        <p:spPr>
          <a:xfrm>
            <a:off x="6993561" y="6481751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B7F44E4-21D5-EAD2-A83C-A1F4226FE851}"/>
                  </a:ext>
                </a:extLst>
              </p:cNvPr>
              <p:cNvSpPr txBox="1"/>
              <p:nvPr/>
            </p:nvSpPr>
            <p:spPr>
              <a:xfrm>
                <a:off x="2208116" y="7917939"/>
                <a:ext cx="509112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''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∃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+1&lt;0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"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B7F44E4-21D5-EAD2-A83C-A1F4226FE8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116" y="7917939"/>
                <a:ext cx="5091127" cy="584775"/>
              </a:xfrm>
              <a:prstGeom prst="rect">
                <a:avLst/>
              </a:prstGeom>
              <a:blipFill>
                <a:blip r:embed="rId15"/>
                <a:stretch>
                  <a:fillRect l="-2994" t="-13542" r="-71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DACEB36F-3F2D-0424-B15C-9344970FD6ED}"/>
              </a:ext>
            </a:extLst>
          </p:cNvPr>
          <p:cNvSpPr/>
          <p:nvPr/>
        </p:nvSpPr>
        <p:spPr>
          <a:xfrm>
            <a:off x="7362677" y="8013137"/>
            <a:ext cx="846308" cy="4377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8088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7300" y="784305"/>
            <a:ext cx="15773400" cy="87183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851" y="497378"/>
            <a:ext cx="2098516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52848">
            <a:off x="15546277" y="8654630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6615">
            <a:off x="15434798" y="1459183"/>
            <a:ext cx="2291841" cy="766725"/>
          </a:xfrm>
          <a:prstGeom prst="rect">
            <a:avLst/>
          </a:prstGeom>
        </p:spPr>
      </p:pic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34CC39F8-48CA-E261-BAAC-F087BBB55B03}"/>
              </a:ext>
            </a:extLst>
          </p:cNvPr>
          <p:cNvSpPr/>
          <p:nvPr/>
        </p:nvSpPr>
        <p:spPr>
          <a:xfrm>
            <a:off x="1691408" y="1578860"/>
            <a:ext cx="2762250" cy="125995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030530-6FA4-EBE7-5E17-28C6517E777F}"/>
              </a:ext>
            </a:extLst>
          </p:cNvPr>
          <p:cNvSpPr txBox="1"/>
          <p:nvPr/>
        </p:nvSpPr>
        <p:spPr>
          <a:xfrm>
            <a:off x="4630841" y="1927313"/>
            <a:ext cx="10407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F4950DC-67E9-FD08-311E-0EAEA6DF7B46}"/>
              </a:ext>
            </a:extLst>
          </p:cNvPr>
          <p:cNvSpPr txBox="1"/>
          <p:nvPr/>
        </p:nvSpPr>
        <p:spPr>
          <a:xfrm>
            <a:off x="3315879" y="3322608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C85771-32A5-B5D6-C7CA-4D0C2841D016}"/>
                  </a:ext>
                </a:extLst>
              </p:cNvPr>
              <p:cNvSpPr txBox="1"/>
              <p:nvPr/>
            </p:nvSpPr>
            <p:spPr>
              <a:xfrm>
                <a:off x="3315879" y="5385328"/>
                <a:ext cx="52803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C85771-32A5-B5D6-C7CA-4D0C2841D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79" y="5385328"/>
                <a:ext cx="5280393" cy="584775"/>
              </a:xfrm>
              <a:prstGeom prst="rect">
                <a:avLst/>
              </a:prstGeom>
              <a:blipFill>
                <a:blip r:embed="rId10"/>
                <a:stretch>
                  <a:fillRect l="-300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A58D0B6-957C-AA4C-2BFB-A1E26E5A81D6}"/>
                  </a:ext>
                </a:extLst>
              </p:cNvPr>
              <p:cNvSpPr txBox="1"/>
              <p:nvPr/>
            </p:nvSpPr>
            <p:spPr>
              <a:xfrm>
                <a:off x="3315879" y="7435687"/>
                <a:ext cx="126898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−1=0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không?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8A58D0B6-957C-AA4C-2BFB-A1E26E5A8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879" y="7435687"/>
                <a:ext cx="12689861" cy="584775"/>
              </a:xfrm>
              <a:prstGeom prst="rect">
                <a:avLst/>
              </a:prstGeom>
              <a:blipFill>
                <a:blip r:embed="rId11"/>
                <a:stretch>
                  <a:fillRect l="-1249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D6C966-6B01-CB16-A865-A8D4DB1A58D8}"/>
              </a:ext>
            </a:extLst>
          </p:cNvPr>
          <p:cNvSpPr txBox="1"/>
          <p:nvPr/>
        </p:nvSpPr>
        <p:spPr>
          <a:xfrm>
            <a:off x="3429000" y="4254952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7621755-2917-F10A-1D35-DF9F136B78D4}"/>
              </a:ext>
            </a:extLst>
          </p:cNvPr>
          <p:cNvSpPr txBox="1"/>
          <p:nvPr/>
        </p:nvSpPr>
        <p:spPr>
          <a:xfrm>
            <a:off x="3429000" y="6326025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08B6010-5A97-8E67-A21D-8F90A12730D5}"/>
              </a:ext>
            </a:extLst>
          </p:cNvPr>
          <p:cNvSpPr txBox="1"/>
          <p:nvPr/>
        </p:nvSpPr>
        <p:spPr>
          <a:xfrm>
            <a:off x="3315879" y="8468967"/>
            <a:ext cx="79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213A982A-CFFC-2984-616F-DCC10A5EC4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67100"/>
            <a:ext cx="5075507" cy="5075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 Callout 2">
            <a:extLst>
              <a:ext uri="{FF2B5EF4-FFF2-40B4-BE49-F238E27FC236}">
                <a16:creationId xmlns:a16="http://schemas.microsoft.com/office/drawing/2014/main" id="{E779AFA3-6565-0593-76D7-0F16256B8E60}"/>
              </a:ext>
            </a:extLst>
          </p:cNvPr>
          <p:cNvSpPr/>
          <p:nvPr/>
        </p:nvSpPr>
        <p:spPr>
          <a:xfrm>
            <a:off x="7208262" y="2024254"/>
            <a:ext cx="8946984" cy="3383755"/>
          </a:xfrm>
          <a:prstGeom prst="wedgeEllipseCallout">
            <a:avLst>
              <a:gd name="adj1" fmla="val -55208"/>
              <a:gd name="adj2" fmla="val 2171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397118" y="-662592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3" cy="3648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7" y="1884331"/>
            <a:ext cx="3127520" cy="149974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6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59" y="2930282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4000367" y="7097301"/>
            <a:ext cx="20855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48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7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0" y="5196"/>
            <a:ext cx="731043" cy="7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2216993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86" y="457201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6916929" y="2872514"/>
            <a:ext cx="8277907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Trò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chơi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gồm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4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trắc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nghiệm</a:t>
            </a:r>
            <a:endParaRPr lang="en-US" sz="4200" dirty="0">
              <a:solidFill>
                <a:srgbClr val="00A0E9"/>
              </a:solidFill>
              <a:latin typeface="iCiel Cadena" panose="02000503000000020004" pitchFamily="50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6987000" y="3797313"/>
            <a:ext cx="10379444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Ở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mỗi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câu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hỏi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các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có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thời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gian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10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giây</a:t>
            </a:r>
            <a:b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đưa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ra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6863868" y="5140526"/>
            <a:ext cx="10498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Để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trả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lời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,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em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sẽ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giơ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thẻ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tương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ứng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với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</a:p>
          <a:p>
            <a:pPr defTabSz="1371600">
              <a:defRPr/>
            </a:pP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màu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đáp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 </a:t>
            </a:r>
            <a:r>
              <a:rPr lang="en-US" sz="4200" dirty="0" err="1">
                <a:solidFill>
                  <a:srgbClr val="00A0E9"/>
                </a:solidFill>
                <a:latin typeface="iCiel Cadena" panose="02000503000000020004" pitchFamily="50" charset="0"/>
              </a:rPr>
              <a:t>án</a:t>
            </a:r>
            <a:r>
              <a:rPr lang="en-US" sz="4200" dirty="0">
                <a:solidFill>
                  <a:srgbClr val="00A0E9"/>
                </a:solidFill>
                <a:latin typeface="iCiel Cadena" panose="02000503000000020004" pitchFamily="50" charset="0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6972301" y="6858002"/>
            <a:ext cx="2329385" cy="1431161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316" y="4761479"/>
              <a:ext cx="86669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5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5" cy="1431161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052" y="4672044"/>
              <a:ext cx="85814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12122968" y="6858002"/>
            <a:ext cx="2329385" cy="1431161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2496" y="4672044"/>
              <a:ext cx="687153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1371600"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14698301" y="6858001"/>
            <a:ext cx="2329385" cy="1431161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30516" y="4772054"/>
              <a:ext cx="5471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5400">
                  <a:solidFill>
                    <a:prstClr val="white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7390340" y="8636795"/>
            <a:ext cx="927818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30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37" y="352307"/>
            <a:ext cx="5542134" cy="244536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78" y="3123046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, 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𝒏</m:t>
                      </m:r>
                      <m:d>
                        <m:d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e>
                      </m:d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chia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hết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11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 r="-188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hữu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b="1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tỉ</a:t>
                  </a: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44117" y="740971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, −</m:t>
                      </m:r>
                      <m:sSup>
                        <m:sSupPr>
                          <m:ctrlP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9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endParaRPr lang="en-US" sz="3900" b="1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chẵn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là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b="1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tố</a:t>
              </a:r>
              <a:r>
                <a:rPr lang="fr-FR" sz="3900" b="1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đây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0782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7" y="4458056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00CF7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3900" dirty="0">
                            <a:solidFill>
                              <a:prstClr val="white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“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phương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trình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có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nghiệm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kép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”. 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 defTabSz="1371600">
                      <a:defRPr/>
                    </a:pPr>
                    <a:endParaRPr lang="en-US" sz="2100" dirty="0">
                      <a:solidFill>
                        <a:prstClr val="white"/>
                      </a:solidFill>
                      <a:latin typeface="#9Slide02 Noi dung dai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1" y="4981628"/>
                  <a:ext cx="4647195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phương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kép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 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1" y="4981628"/>
                  <a:ext cx="4647195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 r="-21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48932" y="7442414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337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∃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,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Malgun Gothic" panose="020B0503020000020004" pitchFamily="34" charset="-127"/>
                        <a:cs typeface="Arial" panose="020B0604020202020204" pitchFamily="34" charset="0"/>
                      </a:rPr>
                      <a:t> 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phương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trình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vi-VN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=0</m:t>
                        </m:r>
                      </m:oMath>
                    </a14:m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vô </a:t>
                    </a:r>
                    <a:r>
                      <a:rPr lang="vi-VN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nghiệm</a:t>
                    </a:r>
                    <a:r>
                      <a:rPr lang="vi-VN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 .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225684" y="4981628"/>
              <a:ext cx="460361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en-US" sz="3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phương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trình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vi-VN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a14:m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Yu Mincho" panose="02020400000000000000" pitchFamily="18" charset="-128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vô </a:t>
                  </a:r>
                  <a:r>
                    <a:rPr lang="vi-VN" sz="3900" dirty="0" err="1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nghiệm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 .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vi-VN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</a:t>
                  </a: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vi-VN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ℝ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,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phương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trình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– 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– 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3900" i="1" baseline="30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39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Arial" panose="020B0604020202020204" pitchFamily="34" charset="0"/>
                        </a:rPr>
                        <m:t> = 0 </m:t>
                      </m:r>
                    </m:oMath>
                  </a14:m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có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nghiệm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"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này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vi-VN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r>
                    <a:rPr lang="vi-VN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850" y="4886600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850" y="7923045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3410" y="4783977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7945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72700" y="7405698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FF462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  “</a:t>
                    </a:r>
                    <a14:m>
                      <m:oMath xmlns:m="http://schemas.openxmlformats.org/officeDocument/2006/math"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𝐴𝐵𝐶</m:t>
                        </m:r>
                      </m:oMath>
                    </a14:m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vuông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dirty="0" err="1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tại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900" i="1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A</a:t>
                    </a:r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 </a:t>
                    </a:r>
                    <a:endParaRPr lang="en-US" sz="3900" i="1" dirty="0">
                      <a:solidFill>
                        <a:prstClr val="white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  <a:p>
                    <a:pPr algn="ctr" defTabSz="1371600">
                      <a:lnSpc>
                        <a:spcPct val="150000"/>
                      </a:lnSpc>
                      <a:defRPr/>
                    </a:pPr>
                    <a14:m>
                      <m:oMath xmlns:m="http://schemas.openxmlformats.org/officeDocument/2006/math"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⇔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a14:m>
                    <a:r>
                      <a:rPr lang="en-US" sz="3900" dirty="0">
                        <a:solidFill>
                          <a:prstClr val="white"/>
                        </a:solidFill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”.</a:t>
                    </a:r>
                    <a:endParaRPr lang="en-US" sz="39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9" name="Rectangle: Rounded Corners 48">
                    <a:extLst>
                      <a:ext uri="{FF2B5EF4-FFF2-40B4-BE49-F238E27FC236}">
                        <a16:creationId xmlns:a16="http://schemas.microsoft.com/office/drawing/2014/main" id="{112AD5E6-6201-4B49-AAE8-FFB92C6AFE4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54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72700" y="4454252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337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ad>
                          <m:radPr>
                            <m:degHide m:val="on"/>
                            <m:ctrlP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a14:m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”.</a:t>
                    </a:r>
                    <a:endParaRPr lang="en-US" sz="3900" b="1" dirty="0">
                      <a:solidFill>
                        <a:prstClr val="white"/>
                      </a:solidFill>
                      <a:latin typeface="iCiel Cadena" panose="0200050300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9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00CF7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>
                      <a:defRPr/>
                    </a:pPr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“</a:t>
                    </a:r>
                    <a14:m>
                      <m:oMath xmlns:m="http://schemas.openxmlformats.org/officeDocument/2006/math"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∀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9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9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a14:m>
                    <a:r>
                      <a:rPr lang="en-US" sz="39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”.</a:t>
                    </a:r>
                    <a:endParaRPr lang="en-US" sz="3900" b="1" dirty="0">
                      <a:solidFill>
                        <a:prstClr val="white"/>
                      </a:solidFill>
                      <a:latin typeface="iCiel Cadena" panose="0200050300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: Rounded Corners 42">
                    <a:extLst>
                      <a:ext uri="{FF2B5EF4-FFF2-40B4-BE49-F238E27FC236}">
                        <a16:creationId xmlns:a16="http://schemas.microsoft.com/office/drawing/2014/main" id="{C3D90569-2038-4699-AD4F-2466D4AF519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900" b="1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39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</m:oMath>
                  </a14:m>
                  <a:r>
                    <a:rPr lang="en-US" sz="3900" b="1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</a:t>
                  </a:r>
                  <a:endParaRPr lang="en-US" sz="39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8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3.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8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vi-VN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8150" y="7973394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421" y="7884600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0709" y="4878276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315913" y="741731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=“∃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&lt;−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 r="-2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=“∃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&gt;−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 r="-2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957858" y="4357931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=“∃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≤−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bar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ba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=“∃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≥−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 r="-4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lnSpc>
                      <a:spcPct val="150000"/>
                    </a:lnSpc>
                    <a:defRPr/>
                  </a:pP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4. 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=“∀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≥−</m:t>
                      </m:r>
                      <m:f>
                        <m:f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”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A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 r="-1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648" y="4913418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295" y="782374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2507" y="7842617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80316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294709" y="7539570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9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285047" y="7487096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+1=1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“</a:t>
                  </a:r>
                  <a14:m>
                    <m:oMath xmlns:m="http://schemas.openxmlformats.org/officeDocument/2006/math"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&lt;3⇔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</m:t>
                      </m:r>
                    </m:oMath>
                  </a14:m>
                  <a:r>
                    <a:rPr lang="fr-FR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”.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5.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02437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219926" y="4475924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0172700" y="743378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3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defRPr/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6.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Xét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"n chia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hết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12",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thì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6672" y="7951193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717" y="487171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063679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247537" y="7429155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174361" y="3075428"/>
              <a:ext cx="4587377" cy="1653739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là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còn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tâm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xứng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trục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đối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xứng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051872" y="4458056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đồng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dạng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khi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diện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tích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dirty="0" err="1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lang="fr-FR" sz="36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371600">
                <a:lnSpc>
                  <a:spcPct val="150000"/>
                </a:lnSpc>
                <a:spcAft>
                  <a:spcPts val="1200"/>
                </a:spcAft>
              </a:pPr>
              <a:r>
                <a:rPr lang="fr-FR" sz="39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fr-FR" sz="39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7.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mệnh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9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đúng</a:t>
              </a:r>
              <a:r>
                <a:rPr lang="fr-FR" sz="39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39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602" y="4966590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26" y="782374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24766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342900"/>
            <a:ext cx="4310871" cy="3190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88409">
            <a:off x="14321754" y="8653944"/>
            <a:ext cx="3406834" cy="1003467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E539A65F-D9A7-74B7-8B86-313C1125930A}"/>
              </a:ext>
            </a:extLst>
          </p:cNvPr>
          <p:cNvSpPr/>
          <p:nvPr/>
        </p:nvSpPr>
        <p:spPr>
          <a:xfrm>
            <a:off x="3405463" y="2783669"/>
            <a:ext cx="3704674" cy="1709872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0FC55B7-13B2-FA97-B819-E8665DA221A9}"/>
              </a:ext>
            </a:extLst>
          </p:cNvPr>
          <p:cNvSpPr txBox="1"/>
          <p:nvPr/>
        </p:nvSpPr>
        <p:spPr>
          <a:xfrm>
            <a:off x="7685699" y="3311539"/>
            <a:ext cx="7011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01812F9-F490-7824-A433-DAB6C7568DDB}"/>
                  </a:ext>
                </a:extLst>
              </p:cNvPr>
              <p:cNvSpPr txBox="1"/>
              <p:nvPr/>
            </p:nvSpPr>
            <p:spPr>
              <a:xfrm>
                <a:off x="5257800" y="6038712"/>
                <a:ext cx="7772399" cy="1817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“Số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số thực”.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14350" indent="-514350"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buFont typeface="Wingdings" panose="05000000000000000000" pitchFamily="2" charset="2"/>
                  <a:buChar char="§"/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“Tam giác đều có ba cạnh bằng nhau”.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01812F9-F490-7824-A433-DAB6C756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6038712"/>
                <a:ext cx="7772399" cy="1817357"/>
              </a:xfrm>
              <a:prstGeom prst="rect">
                <a:avLst/>
              </a:prstGeom>
              <a:blipFill>
                <a:blip r:embed="rId8"/>
                <a:stretch>
                  <a:fillRect l="-1805" r="-78" b="-10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116B1EE-DC27-9D66-DF53-9B9FF51BDF9B}"/>
              </a:ext>
            </a:extLst>
          </p:cNvPr>
          <p:cNvSpPr txBox="1"/>
          <p:nvPr/>
        </p:nvSpPr>
        <p:spPr>
          <a:xfrm>
            <a:off x="8229600" y="4804462"/>
            <a:ext cx="11437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"∀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270510" algn="l"/>
                      <a:tab pos="432435" algn="l"/>
                      <a:tab pos="540068" algn="l"/>
                      <a:tab pos="701993" algn="l"/>
                      <a:tab pos="810578" algn="l"/>
                      <a:tab pos="972503" algn="l"/>
                      <a:tab pos="1890713" algn="l"/>
                      <a:tab pos="3780473" algn="l"/>
                      <a:tab pos="5671185" algn="l"/>
                      <a:tab pos="7560945" algn="r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"∃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6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6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≥1".</m:t>
                        </m:r>
                      </m:oMath>
                    </m:oMathPara>
                  </a14:m>
                  <a:endParaRPr lang="en-US" sz="36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"∀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≠1".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"∃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ℝ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5</m:t>
                        </m:r>
                        <m:r>
                          <a:rPr lang="en-US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−3</m:t>
                        </m:r>
                        <m:sSup>
                          <m:sSupPr>
                            <m:ctrlP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9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=1".</m:t>
                        </m:r>
                      </m:oMath>
                    </m:oMathPara>
                  </a14:m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  <a:defRPr/>
                  </a:pPr>
                  <a:r>
                    <a:rPr lang="fr-FR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8.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:"∃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5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=1"</m:t>
                      </m:r>
                    </m:oMath>
                  </a14:m>
                  <a:r>
                    <a:rPr lang="fr-FR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là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573"/>
            <a:ext cx="6070056" cy="3494708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82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/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+1≤0"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5" name="Rectangle: Rounded Corners 124">
                  <a:extLst>
                    <a:ext uri="{FF2B5EF4-FFF2-40B4-BE49-F238E27FC236}">
                      <a16:creationId xmlns:a16="http://schemas.microsoft.com/office/drawing/2014/main" id="{8FEB6CFE-AB0E-4B4E-B91D-88A1DA89A8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3075428"/>
                  <a:ext cx="4515128" cy="1653739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1315913" y="751204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"∃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+1≤0"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10258361" y="7484021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 dirty="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/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</m:t>
                      </m:r>
                      <m:acc>
                        <m:accPr>
                          <m:chr m:val="̸"/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∃</m:t>
                          </m:r>
                        </m:e>
                      </m:acc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+1&gt;0"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6367453D-420B-4D30-B207-A57CC4372B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4981628"/>
                  <a:ext cx="4515128" cy="1653739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1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/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"∀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+1&lt;0"</m:t>
                      </m:r>
                    </m:oMath>
                  </a14:m>
                  <a:r>
                    <a:rPr lang="en-US" sz="3900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 </a:t>
                  </a:r>
                  <a:endParaRPr lang="en-US" sz="3900" dirty="0">
                    <a:solidFill>
                      <a:prstClr val="white"/>
                    </a:solidFill>
                    <a:latin typeface="iCiel Cadena" panose="02000503000000020004" pitchFamily="50" charset="0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817205D1-8ECF-4ECE-A9DE-175B9F209F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4172" y="3075428"/>
                  <a:ext cx="4515128" cy="1653739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/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270510" indent="-270510" algn="just" defTabSz="1371600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  <a:tabLst>
                      <a:tab pos="270510" algn="l"/>
                      <a:tab pos="432435" algn="l"/>
                      <a:tab pos="540068" algn="l"/>
                      <a:tab pos="701993" algn="l"/>
                      <a:tab pos="810578" algn="l"/>
                      <a:tab pos="972503" algn="l"/>
                      <a:tab pos="1890713" algn="l"/>
                      <a:tab pos="3780473" algn="l"/>
                      <a:tab pos="5671185" algn="l"/>
                      <a:tab pos="7560945" algn="r"/>
                    </a:tabLst>
                  </a:pPr>
                  <a:r>
                    <a:rPr lang="en-US" sz="3900" b="1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9. 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:"∀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ℝ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+1&gt;0"</m:t>
                      </m:r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phủ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mệnh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đề</a:t>
                  </a:r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9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en-US" sz="39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9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endParaRPr lang="en-US" sz="39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C514F8ED-55A3-41ED-A6BF-C886257500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760" y="419053"/>
                  <a:ext cx="9471904" cy="2042207"/>
                </a:xfrm>
                <a:prstGeom prst="roundRect">
                  <a:avLst/>
                </a:prstGeom>
                <a:blipFill>
                  <a:blip r:embed="rId13"/>
                  <a:stretch>
                    <a:fillRect l="-129" r="-115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1603" y="7998606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771" y="7940591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defTabSz="1371600">
                <a:defRPr/>
              </a:pPr>
              <a:r>
                <a:rPr lang="en-US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36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1371600">
                  <a:defRPr/>
                </a:pPr>
                <a:r>
                  <a:rPr lang="en-US" sz="21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59661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8480565" y="313538"/>
            <a:ext cx="6517794" cy="2880834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48" y="343964"/>
            <a:ext cx="8074853" cy="93551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7616686" y="4294356"/>
            <a:ext cx="9421811" cy="5596547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 defTabSz="1371600"/>
              <a:r>
                <a:rPr lang="en-US" sz="66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sp>
        <p:nvSpPr>
          <p:cNvPr id="5" name="Google Shape;9176;p72">
            <a:extLst>
              <a:ext uri="{FF2B5EF4-FFF2-40B4-BE49-F238E27FC236}">
                <a16:creationId xmlns:a16="http://schemas.microsoft.com/office/drawing/2014/main" id="{55CC8165-11F2-E7D2-61BB-AEABB8676E56}"/>
              </a:ext>
            </a:extLst>
          </p:cNvPr>
          <p:cNvSpPr txBox="1">
            <a:spLocks/>
          </p:cNvSpPr>
          <p:nvPr/>
        </p:nvSpPr>
        <p:spPr>
          <a:xfrm>
            <a:off x="3969114" y="529217"/>
            <a:ext cx="9294549" cy="1493280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BE3A81-9D3A-FA12-E5A5-79FA1F1E19F2}"/>
              </a:ext>
            </a:extLst>
          </p:cNvPr>
          <p:cNvSpPr txBox="1"/>
          <p:nvPr/>
        </p:nvSpPr>
        <p:spPr>
          <a:xfrm>
            <a:off x="5446386" y="3762007"/>
            <a:ext cx="7395227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A1FF51-FC83-AF2A-EA33-67FF1E6C5D82}"/>
              </a:ext>
            </a:extLst>
          </p:cNvPr>
          <p:cNvSpPr/>
          <p:nvPr/>
        </p:nvSpPr>
        <p:spPr>
          <a:xfrm>
            <a:off x="5441623" y="5777510"/>
            <a:ext cx="7912019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B4F1AA-3C41-3EA7-E85C-AA04868EC00A}"/>
              </a:ext>
            </a:extLst>
          </p:cNvPr>
          <p:cNvSpPr/>
          <p:nvPr/>
        </p:nvSpPr>
        <p:spPr>
          <a:xfrm>
            <a:off x="5422573" y="7605628"/>
            <a:ext cx="8051477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đọc và xem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663A22C-C58A-001D-FCAF-19A50B32DCD0}"/>
              </a:ext>
            </a:extLst>
          </p:cNvPr>
          <p:cNvSpPr/>
          <p:nvPr/>
        </p:nvSpPr>
        <p:spPr>
          <a:xfrm>
            <a:off x="3289945" y="3442378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AC038EEC-402B-17BD-FA26-09E8D1644E0C}"/>
              </a:ext>
            </a:extLst>
          </p:cNvPr>
          <p:cNvSpPr/>
          <p:nvPr/>
        </p:nvSpPr>
        <p:spPr>
          <a:xfrm>
            <a:off x="3285182" y="5524003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3BF719E6-E423-25D6-17E2-2F83507BF127}"/>
              </a:ext>
            </a:extLst>
          </p:cNvPr>
          <p:cNvSpPr/>
          <p:nvPr/>
        </p:nvSpPr>
        <p:spPr>
          <a:xfrm>
            <a:off x="3266132" y="7603925"/>
            <a:ext cx="1547820" cy="1493280"/>
          </a:xfrm>
          <a:prstGeom prst="ellipse">
            <a:avLst/>
          </a:prstGeo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75306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D60A6CDB-3394-F19D-8E05-FE371D61FFDB}"/>
              </a:ext>
            </a:extLst>
          </p:cNvPr>
          <p:cNvSpPr txBox="1"/>
          <p:nvPr/>
        </p:nvSpPr>
        <p:spPr>
          <a:xfrm>
            <a:off x="3743291" y="3296528"/>
            <a:ext cx="11125437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57583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71600" y="571501"/>
            <a:ext cx="15231971" cy="89783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716000" y="2689786"/>
            <a:ext cx="2629480" cy="3006682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0CB5077-4358-5152-A122-78B9328BBE7B}"/>
              </a:ext>
            </a:extLst>
          </p:cNvPr>
          <p:cNvSpPr/>
          <p:nvPr/>
        </p:nvSpPr>
        <p:spPr>
          <a:xfrm>
            <a:off x="607155" y="1593493"/>
            <a:ext cx="1264411" cy="897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58A47FC-C257-0038-5BDA-77895D393356}"/>
              </a:ext>
            </a:extLst>
          </p:cNvPr>
          <p:cNvSpPr txBox="1"/>
          <p:nvPr/>
        </p:nvSpPr>
        <p:spPr>
          <a:xfrm>
            <a:off x="2078057" y="1259710"/>
            <a:ext cx="13686818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8E55F1C-6BE2-5EFB-0E15-1D352B13CBC5}"/>
                  </a:ext>
                </a:extLst>
              </p:cNvPr>
              <p:cNvSpPr txBox="1"/>
              <p:nvPr/>
            </p:nvSpPr>
            <p:spPr>
              <a:xfrm>
                <a:off x="2281491" y="3534782"/>
                <a:ext cx="104484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78E55F1C-6BE2-5EFB-0E15-1D352B13C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491" y="3534782"/>
                <a:ext cx="10448418" cy="584775"/>
              </a:xfrm>
              <a:prstGeom prst="rect">
                <a:avLst/>
              </a:prstGeom>
              <a:blipFill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A342B19-70D6-596F-7A58-C7E1F4810055}"/>
                  </a:ext>
                </a:extLst>
              </p:cNvPr>
              <p:cNvSpPr txBox="1"/>
              <p:nvPr/>
            </p:nvSpPr>
            <p:spPr>
              <a:xfrm>
                <a:off x="2276234" y="5354417"/>
                <a:ext cx="3593820" cy="632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A342B19-70D6-596F-7A58-C7E1F4810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234" y="5354417"/>
                <a:ext cx="3593820" cy="632802"/>
              </a:xfrm>
              <a:prstGeom prst="rect">
                <a:avLst/>
              </a:prstGeom>
              <a:blipFill>
                <a:blip r:embed="rId7"/>
                <a:stretch>
                  <a:fillRect t="-4808" r="-406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F48024-A238-2A81-1D12-E287A21E945D}"/>
              </a:ext>
            </a:extLst>
          </p:cNvPr>
          <p:cNvSpPr txBox="1"/>
          <p:nvPr/>
        </p:nvSpPr>
        <p:spPr>
          <a:xfrm>
            <a:off x="4073144" y="4448109"/>
            <a:ext cx="359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B476E99-8CA9-E6DD-F18E-C4DE82F64D45}"/>
              </a:ext>
            </a:extLst>
          </p:cNvPr>
          <p:cNvSpPr txBox="1"/>
          <p:nvPr/>
        </p:nvSpPr>
        <p:spPr>
          <a:xfrm>
            <a:off x="4073144" y="6300916"/>
            <a:ext cx="3593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ũi tên: Phải 10">
            <a:extLst>
              <a:ext uri="{FF2B5EF4-FFF2-40B4-BE49-F238E27FC236}">
                <a16:creationId xmlns:a16="http://schemas.microsoft.com/office/drawing/2014/main" id="{A3F695D4-930D-29C4-1447-CA620BF0DD08}"/>
              </a:ext>
            </a:extLst>
          </p:cNvPr>
          <p:cNvSpPr/>
          <p:nvPr/>
        </p:nvSpPr>
        <p:spPr>
          <a:xfrm>
            <a:off x="2358756" y="4568793"/>
            <a:ext cx="1415375" cy="50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Mũi tên: Phải 11">
            <a:extLst>
              <a:ext uri="{FF2B5EF4-FFF2-40B4-BE49-F238E27FC236}">
                <a16:creationId xmlns:a16="http://schemas.microsoft.com/office/drawing/2014/main" id="{D5CA6C6A-4221-9D9F-DBDE-135FE6F1D949}"/>
              </a:ext>
            </a:extLst>
          </p:cNvPr>
          <p:cNvSpPr/>
          <p:nvPr/>
        </p:nvSpPr>
        <p:spPr>
          <a:xfrm>
            <a:off x="2354556" y="6405184"/>
            <a:ext cx="1415375" cy="5027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43B7996-A8C1-7EDA-026F-33F3E6A8C27F}"/>
              </a:ext>
            </a:extLst>
          </p:cNvPr>
          <p:cNvSpPr txBox="1"/>
          <p:nvPr/>
        </p:nvSpPr>
        <p:spPr>
          <a:xfrm>
            <a:off x="2078057" y="6885691"/>
            <a:ext cx="13381740" cy="2349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40068" algn="l"/>
                <a:tab pos="1080135" algn="l"/>
              </a:tabLst>
            </a:pPr>
            <a:r>
              <a:rPr lang="nl-NL" sz="3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tabLst>
                <a:tab pos="540068" algn="l"/>
                <a:tab pos="1080135" algn="l"/>
              </a:tabLst>
            </a:pPr>
            <a:r>
              <a:rPr lang="nl-NL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mệnh đề toán học phải đúng hoặc sai. Một mệnh đề toán học không thể vừa đúng, vừa sai.</a:t>
            </a:r>
            <a:endParaRPr lang="en-US" sz="3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7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  <p:bldP spid="11" grpId="0" animBg="1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52848">
            <a:off x="620911" y="809590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600" y="1316065"/>
            <a:ext cx="3703136" cy="2740321"/>
          </a:xfrm>
          <a:prstGeom prst="rect">
            <a:avLst/>
          </a:prstGeom>
        </p:spPr>
      </p:pic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394C65EB-8AFB-0A55-5C17-8590B4C7CCE3}"/>
              </a:ext>
            </a:extLst>
          </p:cNvPr>
          <p:cNvSpPr/>
          <p:nvPr/>
        </p:nvSpPr>
        <p:spPr>
          <a:xfrm>
            <a:off x="1428807" y="1537505"/>
            <a:ext cx="3096705" cy="15695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3C8AF9-18A8-A43E-5583-38CB8B77B43C}"/>
              </a:ext>
            </a:extLst>
          </p:cNvPr>
          <p:cNvSpPr txBox="1"/>
          <p:nvPr/>
        </p:nvSpPr>
        <p:spPr>
          <a:xfrm>
            <a:off x="4797007" y="2098172"/>
            <a:ext cx="89856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200680-F04D-5776-14F4-D124BEE1C8EC}"/>
              </a:ext>
            </a:extLst>
          </p:cNvPr>
          <p:cNvSpPr txBox="1"/>
          <p:nvPr/>
        </p:nvSpPr>
        <p:spPr>
          <a:xfrm>
            <a:off x="3429000" y="3644875"/>
            <a:ext cx="7019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 A: “Tam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76D234A-E29F-57BD-3FAD-4F6472F58A3A}"/>
                  </a:ext>
                </a:extLst>
              </p:cNvPr>
              <p:cNvSpPr txBox="1"/>
              <p:nvPr/>
            </p:nvSpPr>
            <p:spPr>
              <a:xfrm>
                <a:off x="3429000" y="6370620"/>
                <a:ext cx="58608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b) B: “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”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76D234A-E29F-57BD-3FAD-4F6472F58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6370620"/>
                <a:ext cx="5860809" cy="584775"/>
              </a:xfrm>
              <a:prstGeom prst="rect">
                <a:avLst/>
              </a:prstGeom>
              <a:blipFill>
                <a:blip r:embed="rId8"/>
                <a:stretch>
                  <a:fillRect l="-2706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4F2BC0D-446F-F09A-ED74-A87F8E143594}"/>
              </a:ext>
            </a:extLst>
          </p:cNvPr>
          <p:cNvSpPr txBox="1"/>
          <p:nvPr/>
        </p:nvSpPr>
        <p:spPr>
          <a:xfrm>
            <a:off x="3429000" y="4679634"/>
            <a:ext cx="5238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57E2E7D-35C4-77DA-9459-155EBB9DC4D3}"/>
              </a:ext>
            </a:extLst>
          </p:cNvPr>
          <p:cNvSpPr txBox="1"/>
          <p:nvPr/>
        </p:nvSpPr>
        <p:spPr>
          <a:xfrm>
            <a:off x="3429001" y="7692273"/>
            <a:ext cx="4602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87235">
            <a:off x="13936018" y="1306228"/>
            <a:ext cx="3674331" cy="10822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795837"/>
            <a:ext cx="2773012" cy="3170804"/>
          </a:xfrm>
          <a:prstGeom prst="rect">
            <a:avLst/>
          </a:prstGeom>
        </p:spPr>
      </p:pic>
      <p:sp>
        <p:nvSpPr>
          <p:cNvPr id="3" name="Lưu đồ: Băng Đục lỗ 2">
            <a:extLst>
              <a:ext uri="{FF2B5EF4-FFF2-40B4-BE49-F238E27FC236}">
                <a16:creationId xmlns:a16="http://schemas.microsoft.com/office/drawing/2014/main" id="{1C92B76C-154D-1661-D98B-A5594889AD50}"/>
              </a:ext>
            </a:extLst>
          </p:cNvPr>
          <p:cNvSpPr/>
          <p:nvPr/>
        </p:nvSpPr>
        <p:spPr>
          <a:xfrm>
            <a:off x="1894996" y="1567062"/>
            <a:ext cx="4185501" cy="2064470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2F52E1-EB29-B054-2C89-450BEACB53EB}"/>
              </a:ext>
            </a:extLst>
          </p:cNvPr>
          <p:cNvSpPr txBox="1"/>
          <p:nvPr/>
        </p:nvSpPr>
        <p:spPr>
          <a:xfrm>
            <a:off x="6883712" y="1773064"/>
            <a:ext cx="7367048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1A9FD79-1C5E-0DC0-5224-AE1E98483E41}"/>
              </a:ext>
            </a:extLst>
          </p:cNvPr>
          <p:cNvSpPr txBox="1"/>
          <p:nvPr/>
        </p:nvSpPr>
        <p:spPr>
          <a:xfrm>
            <a:off x="8638183" y="4057976"/>
            <a:ext cx="1286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0065B2C-5C39-4E0D-E0EC-6678866E4AFB}"/>
                  </a:ext>
                </a:extLst>
              </p:cNvPr>
              <p:cNvSpPr txBox="1"/>
              <p:nvPr/>
            </p:nvSpPr>
            <p:spPr>
              <a:xfrm>
                <a:off x="4214263" y="4747703"/>
                <a:ext cx="10134600" cy="3815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đúng: 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 Phương trình </a:t>
                </a: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+1=0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nghiệm nguyên".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Mệnh đề sai: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900"/>
                  </a:spcBef>
                  <a:spcAft>
                    <a:spcPts val="1200"/>
                  </a:spcAft>
                  <a:tabLst>
                    <a:tab pos="540068" algn="l"/>
                    <a:tab pos="1080135" algn="l"/>
                  </a:tabLst>
                </a:pPr>
                <a14:m>
                  <m:oMath xmlns:m="http://schemas.openxmlformats.org/officeDocument/2006/math">
                    <m:r>
                      <a:rPr lang="nl-NL" sz="32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"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nl-NL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nl-NL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số hữu tỉ ".</a:t>
                </a:r>
                <a:endPara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0065B2C-5C39-4E0D-E0EC-6678866E4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263" y="4747703"/>
                <a:ext cx="10134600" cy="3815532"/>
              </a:xfrm>
              <a:prstGeom prst="rect">
                <a:avLst/>
              </a:prstGeom>
              <a:blipFill>
                <a:blip r:embed="rId8"/>
                <a:stretch>
                  <a:fillRect l="-1503" b="-4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5130</Words>
  <Application>Microsoft Office PowerPoint</Application>
  <PresentationFormat>Custom</PresentationFormat>
  <Paragraphs>454</Paragraphs>
  <Slides>64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Cambria Math</vt:lpstr>
      <vt:lpstr>iCiel Cadena</vt:lpstr>
      <vt:lpstr>#9Slide02 Tieu de dai</vt:lpstr>
      <vt:lpstr>DengXian</vt:lpstr>
      <vt:lpstr>等线 Light</vt:lpstr>
      <vt:lpstr>Times New Roman</vt:lpstr>
      <vt:lpstr>Arial</vt:lpstr>
      <vt:lpstr>Calibri</vt:lpstr>
      <vt:lpstr>Wingdings</vt:lpstr>
      <vt:lpstr>#9Slide02 Noi dung dai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Vàng Viết tay Nội quy lớp học Trống Bản thuyết trình Giáo dục</dc:title>
  <dc:creator>Lê Thảo</dc:creator>
  <cp:lastModifiedBy>vutienthanhhpvn@gmail.com</cp:lastModifiedBy>
  <cp:revision>3</cp:revision>
  <dcterms:created xsi:type="dcterms:W3CDTF">2006-08-16T00:00:00Z</dcterms:created>
  <dcterms:modified xsi:type="dcterms:W3CDTF">2023-11-27T12:38:27Z</dcterms:modified>
  <dc:identifier>DAFLsnrIChw</dc:identifier>
</cp:coreProperties>
</file>