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28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embeddedFontLst>
    <p:embeddedFont>
      <p:font typeface="Bookman Old Style" panose="02050604050505020204" pitchFamily="18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Open Sans" panose="020B060603050402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iZ/MwVqtmYd1gVpQuSR3t71L/S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82053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5868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3685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8417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7871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9713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23675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6858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77896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7039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40264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3555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70970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2" name="Google Shape;35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58633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39848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93275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67405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98042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11683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1945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3185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4361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7175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853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6092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1190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6355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98063-75D6-A006-A1A2-74CBD94F50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Teacher:Dinh</a:t>
            </a:r>
            <a:r>
              <a:rPr lang="en-US" dirty="0"/>
              <a:t> </a:t>
            </a:r>
            <a:r>
              <a:rPr lang="en-US" dirty="0" err="1"/>
              <a:t>Thi</a:t>
            </a:r>
            <a:r>
              <a:rPr lang="en-US" dirty="0"/>
              <a:t> Hoai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53170C-CB35-A6E6-3DF9-BEBFB15CB2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823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9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2" name="Google Shape;192;p9"/>
          <p:cNvSpPr txBox="1"/>
          <p:nvPr/>
        </p:nvSpPr>
        <p:spPr>
          <a:xfrm>
            <a:off x="1523999" y="1129606"/>
            <a:ext cx="1034657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Listen and repeat. Pay attention to the stressed syllable in each word.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-408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9"/>
          <p:cNvSpPr/>
          <p:nvPr/>
        </p:nvSpPr>
        <p:spPr>
          <a:xfrm>
            <a:off x="1153773" y="1710453"/>
            <a:ext cx="10018532" cy="2446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9"/>
          <p:cNvSpPr/>
          <p:nvPr/>
        </p:nvSpPr>
        <p:spPr>
          <a:xfrm>
            <a:off x="1013388" y="2094922"/>
            <a:ext cx="1085718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  <a:r>
              <a:rPr lang="en-US" sz="2800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ven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tion		com</a:t>
            </a:r>
            <a:r>
              <a:rPr lang="en-US" sz="2800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		</a:t>
            </a:r>
            <a:r>
              <a:rPr lang="en-US" sz="2800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liday		</a:t>
            </a:r>
            <a:r>
              <a:rPr lang="en-US" sz="2800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cen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tury</a:t>
            </a:r>
            <a:endParaRPr/>
          </a:p>
        </p:txBody>
      </p:sp>
      <p:sp>
        <p:nvSpPr>
          <p:cNvPr id="197" name="Google Shape;197;p9"/>
          <p:cNvSpPr txBox="1"/>
          <p:nvPr/>
        </p:nvSpPr>
        <p:spPr>
          <a:xfrm>
            <a:off x="353125" y="116973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PRONUNCIATION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036">
            <a:hlinkClick r:id="" action="ppaction://media"/>
            <a:extLst>
              <a:ext uri="{FF2B5EF4-FFF2-40B4-BE49-F238E27FC236}">
                <a16:creationId xmlns:a16="http://schemas.microsoft.com/office/drawing/2014/main" id="{E6E35FC3-5B6C-4496-89C7-6E00471328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67220" y="128160"/>
            <a:ext cx="590396" cy="59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9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"/>
          <p:cNvSpPr txBox="1"/>
          <p:nvPr/>
        </p:nvSpPr>
        <p:spPr>
          <a:xfrm>
            <a:off x="1582496" y="1002108"/>
            <a:ext cx="991281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 all the words with the stress pattern -•- to cross the river. Then listen and check your answers.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Practise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saying these words in pairs.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-408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0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0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8" name="Google Shape;208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47170" y="2131659"/>
            <a:ext cx="7959663" cy="40047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9" name="Google Shape;209;p10"/>
          <p:cNvCxnSpPr/>
          <p:nvPr/>
        </p:nvCxnSpPr>
        <p:spPr>
          <a:xfrm flipH="1">
            <a:off x="6907576" y="3532909"/>
            <a:ext cx="469969" cy="367062"/>
          </a:xfrm>
          <a:prstGeom prst="straightConnector1">
            <a:avLst/>
          </a:prstGeom>
          <a:noFill/>
          <a:ln w="76200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0" name="Google Shape;210;p10"/>
          <p:cNvCxnSpPr/>
          <p:nvPr/>
        </p:nvCxnSpPr>
        <p:spPr>
          <a:xfrm flipH="1">
            <a:off x="4738255" y="4281055"/>
            <a:ext cx="685654" cy="415635"/>
          </a:xfrm>
          <a:prstGeom prst="straightConnector1">
            <a:avLst/>
          </a:prstGeom>
          <a:noFill/>
          <a:ln w="76200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1" name="Google Shape;211;p10"/>
          <p:cNvCxnSpPr/>
          <p:nvPr/>
        </p:nvCxnSpPr>
        <p:spPr>
          <a:xfrm>
            <a:off x="4738254" y="5135588"/>
            <a:ext cx="685655" cy="475503"/>
          </a:xfrm>
          <a:prstGeom prst="straightConnector1">
            <a:avLst/>
          </a:prstGeom>
          <a:noFill/>
          <a:ln w="76200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12" name="Google Shape;212;p10"/>
          <p:cNvSpPr txBox="1"/>
          <p:nvPr/>
        </p:nvSpPr>
        <p:spPr>
          <a:xfrm>
            <a:off x="353125" y="116973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PRONUNCIATION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037">
            <a:hlinkClick r:id="" action="ppaction://media"/>
            <a:extLst>
              <a:ext uri="{FF2B5EF4-FFF2-40B4-BE49-F238E27FC236}">
                <a16:creationId xmlns:a16="http://schemas.microsoft.com/office/drawing/2014/main" id="{32BB52B9-7721-4447-8B22-94EC96C430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02256" y="232858"/>
            <a:ext cx="643339" cy="643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3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1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1"/>
          <p:cNvSpPr/>
          <p:nvPr/>
        </p:nvSpPr>
        <p:spPr>
          <a:xfrm>
            <a:off x="1153577" y="1338798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1"/>
          <p:cNvSpPr/>
          <p:nvPr/>
        </p:nvSpPr>
        <p:spPr>
          <a:xfrm>
            <a:off x="2625303" y="2421067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1"/>
          <p:cNvSpPr/>
          <p:nvPr/>
        </p:nvSpPr>
        <p:spPr>
          <a:xfrm>
            <a:off x="816037" y="3581361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1"/>
          <p:cNvSpPr/>
          <p:nvPr/>
        </p:nvSpPr>
        <p:spPr>
          <a:xfrm>
            <a:off x="5198564" y="1415749"/>
            <a:ext cx="5763219" cy="496041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Guessing the years of inventions</a:t>
            </a:r>
            <a:endParaRPr sz="1800">
              <a:solidFill>
                <a:srgbClr val="0578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1"/>
          <p:cNvSpPr/>
          <p:nvPr/>
        </p:nvSpPr>
        <p:spPr>
          <a:xfrm>
            <a:off x="5198563" y="2320851"/>
            <a:ext cx="5763220" cy="789514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1: Listen and repeat.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2: Cross the river. </a:t>
            </a:r>
            <a:endParaRPr sz="1800">
              <a:solidFill>
                <a:srgbClr val="0578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1"/>
          <p:cNvSpPr/>
          <p:nvPr/>
        </p:nvSpPr>
        <p:spPr>
          <a:xfrm>
            <a:off x="5214086" y="3581361"/>
            <a:ext cx="5747697" cy="647679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1: Unscramble the letters.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2: Match the words with their meanings.</a:t>
            </a:r>
            <a:endParaRPr sz="1800">
              <a:solidFill>
                <a:srgbClr val="0578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5" name="Google Shape;225;p11"/>
          <p:cNvCxnSpPr>
            <a:stCxn id="219" idx="3"/>
            <a:endCxn id="220" idx="0"/>
          </p:cNvCxnSpPr>
          <p:nvPr/>
        </p:nvCxnSpPr>
        <p:spPr>
          <a:xfrm>
            <a:off x="3037344" y="1666500"/>
            <a:ext cx="563400" cy="7545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6" name="Google Shape;226;p11"/>
          <p:cNvCxnSpPr>
            <a:stCxn id="220" idx="1"/>
            <a:endCxn id="221" idx="0"/>
          </p:cNvCxnSpPr>
          <p:nvPr/>
        </p:nvCxnSpPr>
        <p:spPr>
          <a:xfrm flipH="1">
            <a:off x="1791303" y="2748769"/>
            <a:ext cx="834000" cy="8325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27" name="Google Shape;227;p11"/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2</a:t>
            </a:r>
            <a:endParaRPr/>
          </a:p>
        </p:txBody>
      </p:sp>
      <p:sp>
        <p:nvSpPr>
          <p:cNvPr id="228" name="Google Shape;228;p11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1"/>
          <p:cNvSpPr/>
          <p:nvPr/>
        </p:nvSpPr>
        <p:spPr>
          <a:xfrm>
            <a:off x="6391034" y="372310"/>
            <a:ext cx="161852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2"/>
          <p:cNvSpPr txBox="1"/>
          <p:nvPr/>
        </p:nvSpPr>
        <p:spPr>
          <a:xfrm>
            <a:off x="509241" y="116973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2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2"/>
          <p:cNvSpPr txBox="1"/>
          <p:nvPr/>
        </p:nvSpPr>
        <p:spPr>
          <a:xfrm>
            <a:off x="1466119" y="1127237"/>
            <a:ext cx="38418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Unscramble the words.</a:t>
            </a:r>
            <a:endParaRPr sz="5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2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0" name="Google Shape;24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2062" y="2075835"/>
            <a:ext cx="3609975" cy="356235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2"/>
          <p:cNvSpPr txBox="1"/>
          <p:nvPr/>
        </p:nvSpPr>
        <p:spPr>
          <a:xfrm>
            <a:off x="6735337" y="3267307"/>
            <a:ext cx="359069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EXPERIMENT</a:t>
            </a:r>
            <a:endParaRPr sz="44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3"/>
          <p:cNvSpPr txBox="1"/>
          <p:nvPr/>
        </p:nvSpPr>
        <p:spPr>
          <a:xfrm>
            <a:off x="509241" y="116973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3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3"/>
          <p:cNvSpPr txBox="1"/>
          <p:nvPr/>
        </p:nvSpPr>
        <p:spPr>
          <a:xfrm>
            <a:off x="1466119" y="1127237"/>
            <a:ext cx="38418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Unscramble the words.</a:t>
            </a:r>
            <a:endParaRPr sz="5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3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2" name="Google Shape;252;p13"/>
          <p:cNvSpPr txBox="1"/>
          <p:nvPr/>
        </p:nvSpPr>
        <p:spPr>
          <a:xfrm>
            <a:off x="6802245" y="3267306"/>
            <a:ext cx="359069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DEVICES</a:t>
            </a:r>
            <a:endParaRPr sz="44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09359" y="2107180"/>
            <a:ext cx="3949820" cy="3859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4"/>
          <p:cNvSpPr txBox="1"/>
          <p:nvPr/>
        </p:nvSpPr>
        <p:spPr>
          <a:xfrm>
            <a:off x="509241" y="116973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4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4"/>
          <p:cNvSpPr txBox="1"/>
          <p:nvPr/>
        </p:nvSpPr>
        <p:spPr>
          <a:xfrm>
            <a:off x="1466119" y="1127237"/>
            <a:ext cx="38418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Unscramble the words.</a:t>
            </a:r>
            <a:endParaRPr sz="5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4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4" name="Google Shape;264;p14"/>
          <p:cNvSpPr txBox="1"/>
          <p:nvPr/>
        </p:nvSpPr>
        <p:spPr>
          <a:xfrm>
            <a:off x="2035393" y="3389969"/>
            <a:ext cx="359069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LABORATORY</a:t>
            </a:r>
            <a:endParaRPr sz="44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31424" y="1709994"/>
            <a:ext cx="3838575" cy="360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5"/>
          <p:cNvSpPr txBox="1"/>
          <p:nvPr/>
        </p:nvSpPr>
        <p:spPr>
          <a:xfrm>
            <a:off x="509241" y="116973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5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5"/>
          <p:cNvSpPr txBox="1"/>
          <p:nvPr/>
        </p:nvSpPr>
        <p:spPr>
          <a:xfrm>
            <a:off x="1466119" y="1127237"/>
            <a:ext cx="38418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Unscramble the words.</a:t>
            </a:r>
            <a:endParaRPr sz="5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5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6" name="Google Shape;276;p15"/>
          <p:cNvSpPr txBox="1"/>
          <p:nvPr/>
        </p:nvSpPr>
        <p:spPr>
          <a:xfrm>
            <a:off x="2035393" y="3389969"/>
            <a:ext cx="359069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HARDWARE</a:t>
            </a:r>
            <a:endParaRPr sz="44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7" name="Google Shape;27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96951" y="1974464"/>
            <a:ext cx="3752850" cy="360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6"/>
          <p:cNvSpPr txBox="1"/>
          <p:nvPr/>
        </p:nvSpPr>
        <p:spPr>
          <a:xfrm>
            <a:off x="509241" y="116973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6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6"/>
          <p:cNvSpPr txBox="1"/>
          <p:nvPr/>
        </p:nvSpPr>
        <p:spPr>
          <a:xfrm>
            <a:off x="1466119" y="1127237"/>
            <a:ext cx="38418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Unscramble the words.</a:t>
            </a:r>
            <a:endParaRPr sz="5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8" name="Google Shape;288;p16"/>
          <p:cNvSpPr txBox="1"/>
          <p:nvPr/>
        </p:nvSpPr>
        <p:spPr>
          <a:xfrm>
            <a:off x="6802245" y="3267306"/>
            <a:ext cx="359069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SOFTWARE</a:t>
            </a:r>
            <a:endParaRPr sz="44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9" name="Google Shape;28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6119" y="2074824"/>
            <a:ext cx="3514725" cy="360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7"/>
          <p:cNvSpPr txBox="1"/>
          <p:nvPr/>
        </p:nvSpPr>
        <p:spPr>
          <a:xfrm>
            <a:off x="509241" y="116973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7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7"/>
          <p:cNvSpPr txBox="1"/>
          <p:nvPr/>
        </p:nvSpPr>
        <p:spPr>
          <a:xfrm>
            <a:off x="1466119" y="1127237"/>
            <a:ext cx="38418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Unscramble the words.</a:t>
            </a:r>
            <a:endParaRPr sz="5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7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0" name="Google Shape;300;p17"/>
          <p:cNvSpPr txBox="1"/>
          <p:nvPr/>
        </p:nvSpPr>
        <p:spPr>
          <a:xfrm>
            <a:off x="6802245" y="3267306"/>
            <a:ext cx="359069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EQUIPMENT</a:t>
            </a:r>
            <a:endParaRPr sz="44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1" name="Google Shape;30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3256" y="2033239"/>
            <a:ext cx="3514725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18"/>
          <p:cNvSpPr txBox="1"/>
          <p:nvPr/>
        </p:nvSpPr>
        <p:spPr>
          <a:xfrm>
            <a:off x="509241" y="116973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8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8"/>
          <p:cNvSpPr txBox="1"/>
          <p:nvPr/>
        </p:nvSpPr>
        <p:spPr>
          <a:xfrm>
            <a:off x="1658813" y="979093"/>
            <a:ext cx="1034657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Match the words with their meanings.</a:t>
            </a: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5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8"/>
          <p:cNvSpPr/>
          <p:nvPr/>
        </p:nvSpPr>
        <p:spPr>
          <a:xfrm>
            <a:off x="963322" y="1957856"/>
            <a:ext cx="2096820" cy="5064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device (n)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8"/>
          <p:cNvSpPr/>
          <p:nvPr/>
        </p:nvSpPr>
        <p:spPr>
          <a:xfrm>
            <a:off x="4192859" y="1960378"/>
            <a:ext cx="7585484" cy="5064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the machines and electronic parts in a computer or other electronic system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8"/>
          <p:cNvSpPr/>
          <p:nvPr/>
        </p:nvSpPr>
        <p:spPr>
          <a:xfrm>
            <a:off x="4192859" y="2793850"/>
            <a:ext cx="7585483" cy="5064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a scientific test that is done in order to study what happens and to gain new knowledge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8"/>
          <p:cNvSpPr/>
          <p:nvPr/>
        </p:nvSpPr>
        <p:spPr>
          <a:xfrm>
            <a:off x="4204392" y="3558713"/>
            <a:ext cx="7573950" cy="5064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​the programs used by a computer for doing particular jobs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8"/>
          <p:cNvSpPr/>
          <p:nvPr/>
        </p:nvSpPr>
        <p:spPr>
          <a:xfrm>
            <a:off x="950221" y="2788586"/>
            <a:ext cx="2096630" cy="5064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laboratory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8"/>
          <p:cNvSpPr/>
          <p:nvPr/>
        </p:nvSpPr>
        <p:spPr>
          <a:xfrm>
            <a:off x="937120" y="3565863"/>
            <a:ext cx="2096630" cy="5064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experiment (n)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8"/>
          <p:cNvSpPr/>
          <p:nvPr/>
        </p:nvSpPr>
        <p:spPr>
          <a:xfrm>
            <a:off x="920508" y="4367507"/>
            <a:ext cx="2096630" cy="5064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equipment (n)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8"/>
          <p:cNvSpPr/>
          <p:nvPr/>
        </p:nvSpPr>
        <p:spPr>
          <a:xfrm>
            <a:off x="913863" y="5192235"/>
            <a:ext cx="2096630" cy="5064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software (n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8"/>
          <p:cNvSpPr/>
          <p:nvPr/>
        </p:nvSpPr>
        <p:spPr>
          <a:xfrm>
            <a:off x="4192859" y="4367507"/>
            <a:ext cx="7567305" cy="50113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 a room or building used for scientific research, experiments, testing, etc.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8"/>
          <p:cNvSpPr/>
          <p:nvPr/>
        </p:nvSpPr>
        <p:spPr>
          <a:xfrm>
            <a:off x="4204392" y="5189603"/>
            <a:ext cx="7573950" cy="5064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 the things that are needed for a particular purpose or activity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1" name="Google Shape;321;p18"/>
          <p:cNvCxnSpPr>
            <a:stCxn id="311" idx="3"/>
            <a:endCxn id="322" idx="1"/>
          </p:cNvCxnSpPr>
          <p:nvPr/>
        </p:nvCxnSpPr>
        <p:spPr>
          <a:xfrm>
            <a:off x="3060142" y="2211056"/>
            <a:ext cx="1132800" cy="40728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23" name="Google Shape;323;p18"/>
          <p:cNvCxnSpPr>
            <a:stCxn id="315" idx="3"/>
            <a:endCxn id="319" idx="1"/>
          </p:cNvCxnSpPr>
          <p:nvPr/>
        </p:nvCxnSpPr>
        <p:spPr>
          <a:xfrm>
            <a:off x="3046851" y="3041786"/>
            <a:ext cx="1146000" cy="15762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24" name="Google Shape;324;p18"/>
          <p:cNvCxnSpPr>
            <a:stCxn id="316" idx="3"/>
            <a:endCxn id="313" idx="1"/>
          </p:cNvCxnSpPr>
          <p:nvPr/>
        </p:nvCxnSpPr>
        <p:spPr>
          <a:xfrm rot="10800000" flipH="1">
            <a:off x="3033750" y="3047163"/>
            <a:ext cx="1159200" cy="7719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25" name="Google Shape;325;p18"/>
          <p:cNvCxnSpPr>
            <a:stCxn id="317" idx="3"/>
            <a:endCxn id="320" idx="1"/>
          </p:cNvCxnSpPr>
          <p:nvPr/>
        </p:nvCxnSpPr>
        <p:spPr>
          <a:xfrm>
            <a:off x="3017138" y="4620707"/>
            <a:ext cx="1187400" cy="8220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26" name="Google Shape;326;p18"/>
          <p:cNvCxnSpPr>
            <a:stCxn id="318" idx="3"/>
            <a:endCxn id="314" idx="1"/>
          </p:cNvCxnSpPr>
          <p:nvPr/>
        </p:nvCxnSpPr>
        <p:spPr>
          <a:xfrm rot="10800000" flipH="1">
            <a:off x="3010493" y="3811935"/>
            <a:ext cx="1194000" cy="16335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27" name="Google Shape;327;p18"/>
          <p:cNvSpPr/>
          <p:nvPr/>
        </p:nvSpPr>
        <p:spPr>
          <a:xfrm>
            <a:off x="913863" y="6030772"/>
            <a:ext cx="2096630" cy="5064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hardware (n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8"/>
          <p:cNvSpPr/>
          <p:nvPr/>
        </p:nvSpPr>
        <p:spPr>
          <a:xfrm>
            <a:off x="4192859" y="6030772"/>
            <a:ext cx="7567305" cy="5064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f. a piece of computer equipment, especially a small one such as a smartphone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8" name="Google Shape;328;p18"/>
          <p:cNvCxnSpPr>
            <a:endCxn id="312" idx="1"/>
          </p:cNvCxnSpPr>
          <p:nvPr/>
        </p:nvCxnSpPr>
        <p:spPr>
          <a:xfrm rot="10800000" flipH="1">
            <a:off x="2998859" y="2213578"/>
            <a:ext cx="1194000" cy="42297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29" name="Google Shape;329;p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3" y="6858"/>
            <a:ext cx="12179808" cy="6851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9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9"/>
          <p:cNvSpPr/>
          <p:nvPr/>
        </p:nvSpPr>
        <p:spPr>
          <a:xfrm>
            <a:off x="1153577" y="1338798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9"/>
          <p:cNvSpPr/>
          <p:nvPr/>
        </p:nvSpPr>
        <p:spPr>
          <a:xfrm>
            <a:off x="2625303" y="2421067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9"/>
          <p:cNvSpPr/>
          <p:nvPr/>
        </p:nvSpPr>
        <p:spPr>
          <a:xfrm>
            <a:off x="816037" y="3581361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9"/>
          <p:cNvSpPr/>
          <p:nvPr/>
        </p:nvSpPr>
        <p:spPr>
          <a:xfrm>
            <a:off x="5198564" y="1415749"/>
            <a:ext cx="5763219" cy="496041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Guessing the years of inventions</a:t>
            </a:r>
            <a:endParaRPr sz="1800">
              <a:solidFill>
                <a:srgbClr val="0578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9"/>
          <p:cNvSpPr/>
          <p:nvPr/>
        </p:nvSpPr>
        <p:spPr>
          <a:xfrm>
            <a:off x="5198563" y="2320851"/>
            <a:ext cx="5763220" cy="789514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1: Listen and repeat.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2: Cross the river. </a:t>
            </a:r>
            <a:endParaRPr sz="1800">
              <a:solidFill>
                <a:srgbClr val="0578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9"/>
          <p:cNvSpPr/>
          <p:nvPr/>
        </p:nvSpPr>
        <p:spPr>
          <a:xfrm>
            <a:off x="5214086" y="3581361"/>
            <a:ext cx="5747697" cy="647679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1: Unscramble the letters.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2: Match the words with their meanings.</a:t>
            </a:r>
            <a:endParaRPr sz="1800">
              <a:solidFill>
                <a:srgbClr val="0578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2" name="Google Shape;342;p19"/>
          <p:cNvCxnSpPr>
            <a:stCxn id="336" idx="3"/>
            <a:endCxn id="337" idx="0"/>
          </p:cNvCxnSpPr>
          <p:nvPr/>
        </p:nvCxnSpPr>
        <p:spPr>
          <a:xfrm>
            <a:off x="3037344" y="1666500"/>
            <a:ext cx="563400" cy="7545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43" name="Google Shape;343;p19"/>
          <p:cNvCxnSpPr>
            <a:stCxn id="337" idx="1"/>
            <a:endCxn id="338" idx="0"/>
          </p:cNvCxnSpPr>
          <p:nvPr/>
        </p:nvCxnSpPr>
        <p:spPr>
          <a:xfrm flipH="1">
            <a:off x="1791303" y="2748769"/>
            <a:ext cx="834000" cy="8325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44" name="Google Shape;344;p19"/>
          <p:cNvCxnSpPr>
            <a:stCxn id="338" idx="3"/>
            <a:endCxn id="345" idx="0"/>
          </p:cNvCxnSpPr>
          <p:nvPr/>
        </p:nvCxnSpPr>
        <p:spPr>
          <a:xfrm>
            <a:off x="2766770" y="3936464"/>
            <a:ext cx="824100" cy="7866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45" name="Google Shape;345;p19"/>
          <p:cNvSpPr/>
          <p:nvPr/>
        </p:nvSpPr>
        <p:spPr>
          <a:xfrm>
            <a:off x="2499478" y="4722977"/>
            <a:ext cx="2183000" cy="66614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9"/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2</a:t>
            </a:r>
            <a:endParaRPr/>
          </a:p>
        </p:txBody>
      </p:sp>
      <p:sp>
        <p:nvSpPr>
          <p:cNvPr id="347" name="Google Shape;347;p1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9"/>
          <p:cNvSpPr/>
          <p:nvPr/>
        </p:nvSpPr>
        <p:spPr>
          <a:xfrm>
            <a:off x="6391034" y="372310"/>
            <a:ext cx="161852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endParaRPr/>
          </a:p>
        </p:txBody>
      </p:sp>
      <p:sp>
        <p:nvSpPr>
          <p:cNvPr id="349" name="Google Shape;349;p19"/>
          <p:cNvSpPr/>
          <p:nvPr/>
        </p:nvSpPr>
        <p:spPr>
          <a:xfrm>
            <a:off x="5214086" y="4553209"/>
            <a:ext cx="5747697" cy="106869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Present perfect: Circle the correct answers.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Gerunds and to-infinitives: Complete the sentences.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Game: Running dictation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0"/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/>
          </a:p>
        </p:txBody>
      </p:sp>
      <p:sp>
        <p:nvSpPr>
          <p:cNvPr id="356" name="Google Shape;356;p20"/>
          <p:cNvSpPr txBox="1"/>
          <p:nvPr/>
        </p:nvSpPr>
        <p:spPr>
          <a:xfrm>
            <a:off x="1624439" y="1157023"/>
            <a:ext cx="1027685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Circle the correct answers.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7" name="Google Shape;35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08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20"/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20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20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361" name="Google Shape;361;p20"/>
          <p:cNvSpPr txBox="1"/>
          <p:nvPr/>
        </p:nvSpPr>
        <p:spPr>
          <a:xfrm>
            <a:off x="937120" y="2173711"/>
            <a:ext cx="10637846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9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They </a:t>
            </a:r>
            <a:r>
              <a:rPr lang="en-US" sz="2800">
                <a:solidFill>
                  <a:srgbClr val="E26714"/>
                </a:solidFill>
                <a:latin typeface="Calibri"/>
                <a:ea typeface="Calibri"/>
                <a:cs typeface="Calibri"/>
                <a:sym typeface="Calibri"/>
              </a:rPr>
              <a:t>just found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lang="en-US" sz="2800">
                <a:solidFill>
                  <a:srgbClr val="E26714"/>
                </a:solidFill>
                <a:latin typeface="Calibri"/>
                <a:ea typeface="Calibri"/>
                <a:cs typeface="Calibri"/>
                <a:sym typeface="Calibri"/>
              </a:rPr>
              <a:t>have just found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suitable solution to the problem.</a:t>
            </a:r>
            <a:endParaRPr/>
          </a:p>
          <a:p>
            <a:pPr marL="139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97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Since people </a:t>
            </a:r>
            <a:r>
              <a:rPr lang="en-US" sz="2800">
                <a:solidFill>
                  <a:srgbClr val="E26714"/>
                </a:solidFill>
                <a:latin typeface="Calibri"/>
                <a:ea typeface="Calibri"/>
                <a:cs typeface="Calibri"/>
                <a:sym typeface="Calibri"/>
              </a:rPr>
              <a:t>invented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/ </a:t>
            </a:r>
            <a:r>
              <a:rPr lang="en-US" sz="2800">
                <a:solidFill>
                  <a:srgbClr val="E26714"/>
                </a:solidFill>
                <a:latin typeface="Calibri"/>
                <a:ea typeface="Calibri"/>
                <a:cs typeface="Calibri"/>
                <a:sym typeface="Calibri"/>
              </a:rPr>
              <a:t>have invented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first computer, they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97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26714"/>
                </a:solidFill>
                <a:latin typeface="Calibri"/>
                <a:ea typeface="Calibri"/>
                <a:cs typeface="Calibri"/>
                <a:sym typeface="Calibri"/>
              </a:rPr>
              <a:t>create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/ </a:t>
            </a:r>
            <a:r>
              <a:rPr lang="en-US" sz="2800">
                <a:solidFill>
                  <a:srgbClr val="E26714"/>
                </a:solidFill>
                <a:latin typeface="Calibri"/>
                <a:ea typeface="Calibri"/>
                <a:cs typeface="Calibri"/>
                <a:sym typeface="Calibri"/>
              </a:rPr>
              <a:t>have created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more interesting inventions.</a:t>
            </a:r>
            <a:endParaRPr/>
          </a:p>
          <a:p>
            <a:pPr marL="139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97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The woman is very angry because her son </a:t>
            </a:r>
            <a:r>
              <a:rPr lang="en-US" sz="2800">
                <a:solidFill>
                  <a:srgbClr val="E26714"/>
                </a:solidFill>
                <a:latin typeface="Calibri"/>
                <a:ea typeface="Calibri"/>
                <a:cs typeface="Calibri"/>
                <a:sym typeface="Calibri"/>
              </a:rPr>
              <a:t>lost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lang="en-US" sz="2800">
                <a:solidFill>
                  <a:srgbClr val="E26714"/>
                </a:solidFill>
                <a:latin typeface="Calibri"/>
                <a:ea typeface="Calibri"/>
                <a:cs typeface="Calibri"/>
                <a:sym typeface="Calibri"/>
              </a:rPr>
              <a:t>has lost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 smartphone.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20"/>
          <p:cNvSpPr/>
          <p:nvPr/>
        </p:nvSpPr>
        <p:spPr>
          <a:xfrm>
            <a:off x="4030625" y="2173711"/>
            <a:ext cx="2292115" cy="536035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20"/>
          <p:cNvSpPr/>
          <p:nvPr/>
        </p:nvSpPr>
        <p:spPr>
          <a:xfrm>
            <a:off x="3395986" y="3171312"/>
            <a:ext cx="1347979" cy="536035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20"/>
          <p:cNvSpPr/>
          <p:nvPr/>
        </p:nvSpPr>
        <p:spPr>
          <a:xfrm>
            <a:off x="2336455" y="3800288"/>
            <a:ext cx="1923311" cy="536035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20"/>
          <p:cNvSpPr/>
          <p:nvPr/>
        </p:nvSpPr>
        <p:spPr>
          <a:xfrm>
            <a:off x="8387852" y="4896776"/>
            <a:ext cx="1202198" cy="536035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1"/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/>
          </a:p>
        </p:txBody>
      </p:sp>
      <p:pic>
        <p:nvPicPr>
          <p:cNvPr id="371" name="Google Shape;37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08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21"/>
          <p:cNvSpPr txBox="1"/>
          <p:nvPr/>
        </p:nvSpPr>
        <p:spPr>
          <a:xfrm>
            <a:off x="613121" y="90507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21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21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375" name="Google Shape;375;p21"/>
          <p:cNvSpPr txBox="1"/>
          <p:nvPr/>
        </p:nvSpPr>
        <p:spPr>
          <a:xfrm>
            <a:off x="712448" y="2247819"/>
            <a:ext cx="11287200" cy="24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97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Many children enjoy (use) _________ modern devices nowadays.</a:t>
            </a:r>
            <a:endParaRPr dirty="0"/>
          </a:p>
          <a:p>
            <a:pPr marL="1397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I decided (study) ____________  computer science at university.</a:t>
            </a:r>
            <a:endParaRPr dirty="0"/>
          </a:p>
          <a:p>
            <a:pPr marL="1397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(Play) _________________ language games on a smartphone is fun.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97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It is very convenient (study) _________________  with a smartphone.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21"/>
          <p:cNvSpPr txBox="1"/>
          <p:nvPr/>
        </p:nvSpPr>
        <p:spPr>
          <a:xfrm>
            <a:off x="1526526" y="1117969"/>
            <a:ext cx="460502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44145" marR="0" lvl="0" indent="-14414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the sentences.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21"/>
          <p:cNvSpPr/>
          <p:nvPr/>
        </p:nvSpPr>
        <p:spPr>
          <a:xfrm>
            <a:off x="3702736" y="3057222"/>
            <a:ext cx="22116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to study</a:t>
            </a:r>
            <a:endParaRPr dirty="0"/>
          </a:p>
        </p:txBody>
      </p:sp>
      <p:sp>
        <p:nvSpPr>
          <p:cNvPr id="378" name="Google Shape;378;p21"/>
          <p:cNvSpPr/>
          <p:nvPr/>
        </p:nvSpPr>
        <p:spPr>
          <a:xfrm>
            <a:off x="4744840" y="2425474"/>
            <a:ext cx="23418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using</a:t>
            </a:r>
            <a:endParaRPr dirty="0"/>
          </a:p>
        </p:txBody>
      </p:sp>
      <p:sp>
        <p:nvSpPr>
          <p:cNvPr id="379" name="Google Shape;379;p21"/>
          <p:cNvSpPr/>
          <p:nvPr/>
        </p:nvSpPr>
        <p:spPr>
          <a:xfrm>
            <a:off x="2036373" y="3727999"/>
            <a:ext cx="30531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Playing / To play</a:t>
            </a:r>
            <a:endParaRPr dirty="0"/>
          </a:p>
        </p:txBody>
      </p:sp>
      <p:sp>
        <p:nvSpPr>
          <p:cNvPr id="380" name="Google Shape;380;p21"/>
          <p:cNvSpPr/>
          <p:nvPr/>
        </p:nvSpPr>
        <p:spPr>
          <a:xfrm>
            <a:off x="5709679" y="4346554"/>
            <a:ext cx="23418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to study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2"/>
          <p:cNvSpPr txBox="1"/>
          <p:nvPr/>
        </p:nvSpPr>
        <p:spPr>
          <a:xfrm>
            <a:off x="432846" y="1594897"/>
            <a:ext cx="7610225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groups.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the sentence strips on the walls.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Memorize as much as you can. 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Run back to your teams and dictate what you remember to the secretary. 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Repeat running and dictating until the whole group has correctly dictated the sentences.</a:t>
            </a:r>
            <a:endParaRPr sz="24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6" name="Google Shape;386;p22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5917" y="1784487"/>
            <a:ext cx="4072618" cy="3057655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22"/>
          <p:cNvSpPr txBox="1"/>
          <p:nvPr/>
        </p:nvSpPr>
        <p:spPr>
          <a:xfrm>
            <a:off x="3055238" y="415083"/>
            <a:ext cx="588804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GAME: RUNNING DICTATION </a:t>
            </a:r>
            <a:endParaRPr sz="3600" b="1">
              <a:solidFill>
                <a:srgbClr val="048DA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3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23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23"/>
          <p:cNvSpPr/>
          <p:nvPr/>
        </p:nvSpPr>
        <p:spPr>
          <a:xfrm>
            <a:off x="1153577" y="1338798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23"/>
          <p:cNvSpPr/>
          <p:nvPr/>
        </p:nvSpPr>
        <p:spPr>
          <a:xfrm>
            <a:off x="2625303" y="2421067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23"/>
          <p:cNvSpPr/>
          <p:nvPr/>
        </p:nvSpPr>
        <p:spPr>
          <a:xfrm>
            <a:off x="816037" y="3581361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23"/>
          <p:cNvSpPr/>
          <p:nvPr/>
        </p:nvSpPr>
        <p:spPr>
          <a:xfrm>
            <a:off x="5198564" y="1415749"/>
            <a:ext cx="5763219" cy="496041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Guessing the years of inventions</a:t>
            </a:r>
            <a:endParaRPr sz="1800">
              <a:solidFill>
                <a:srgbClr val="0578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23"/>
          <p:cNvSpPr/>
          <p:nvPr/>
        </p:nvSpPr>
        <p:spPr>
          <a:xfrm>
            <a:off x="5198563" y="2320851"/>
            <a:ext cx="5763220" cy="789514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1: Listen and repeat.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2: Cross the river. </a:t>
            </a:r>
            <a:endParaRPr sz="1800">
              <a:solidFill>
                <a:srgbClr val="0578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23"/>
          <p:cNvSpPr/>
          <p:nvPr/>
        </p:nvSpPr>
        <p:spPr>
          <a:xfrm>
            <a:off x="5214086" y="3581361"/>
            <a:ext cx="5747697" cy="647679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1: Unscramble the letters.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2: Match the words with their meanings.</a:t>
            </a:r>
            <a:endParaRPr sz="1800">
              <a:solidFill>
                <a:srgbClr val="0578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0" name="Google Shape;400;p23"/>
          <p:cNvCxnSpPr>
            <a:stCxn id="394" idx="3"/>
            <a:endCxn id="395" idx="0"/>
          </p:cNvCxnSpPr>
          <p:nvPr/>
        </p:nvCxnSpPr>
        <p:spPr>
          <a:xfrm>
            <a:off x="3037344" y="1666500"/>
            <a:ext cx="563400" cy="7545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01" name="Google Shape;401;p23"/>
          <p:cNvCxnSpPr>
            <a:stCxn id="395" idx="1"/>
            <a:endCxn id="396" idx="0"/>
          </p:cNvCxnSpPr>
          <p:nvPr/>
        </p:nvCxnSpPr>
        <p:spPr>
          <a:xfrm flipH="1">
            <a:off x="1791303" y="2748769"/>
            <a:ext cx="834000" cy="8325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02" name="Google Shape;402;p23"/>
          <p:cNvCxnSpPr>
            <a:stCxn id="396" idx="3"/>
            <a:endCxn id="403" idx="0"/>
          </p:cNvCxnSpPr>
          <p:nvPr/>
        </p:nvCxnSpPr>
        <p:spPr>
          <a:xfrm>
            <a:off x="2766770" y="3936464"/>
            <a:ext cx="824100" cy="7866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03" name="Google Shape;403;p23"/>
          <p:cNvSpPr/>
          <p:nvPr/>
        </p:nvSpPr>
        <p:spPr>
          <a:xfrm>
            <a:off x="2499478" y="4722977"/>
            <a:ext cx="2183000" cy="66614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23"/>
          <p:cNvSpPr/>
          <p:nvPr/>
        </p:nvSpPr>
        <p:spPr>
          <a:xfrm>
            <a:off x="5214086" y="6030960"/>
            <a:ext cx="5747697" cy="521676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23"/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2</a:t>
            </a:r>
            <a:endParaRPr/>
          </a:p>
        </p:txBody>
      </p:sp>
      <p:sp>
        <p:nvSpPr>
          <p:cNvPr id="406" name="Google Shape;406;p23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23"/>
          <p:cNvSpPr/>
          <p:nvPr/>
        </p:nvSpPr>
        <p:spPr>
          <a:xfrm>
            <a:off x="6391034" y="372310"/>
            <a:ext cx="161852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endParaRPr/>
          </a:p>
        </p:txBody>
      </p:sp>
      <p:sp>
        <p:nvSpPr>
          <p:cNvPr id="408" name="Google Shape;408;p23"/>
          <p:cNvSpPr/>
          <p:nvPr/>
        </p:nvSpPr>
        <p:spPr>
          <a:xfrm>
            <a:off x="5214086" y="4553209"/>
            <a:ext cx="5747697" cy="106869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Present perfect: Circle the correct answers.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Gerunds and to-infinitives: Complete the sentences.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Game: Running dictation</a:t>
            </a:r>
            <a:endParaRPr/>
          </a:p>
        </p:txBody>
      </p:sp>
      <p:sp>
        <p:nvSpPr>
          <p:cNvPr id="409" name="Google Shape;409;p23"/>
          <p:cNvSpPr/>
          <p:nvPr/>
        </p:nvSpPr>
        <p:spPr>
          <a:xfrm>
            <a:off x="854344" y="5878726"/>
            <a:ext cx="2183000" cy="66614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0" name="Google Shape;410;p23"/>
          <p:cNvCxnSpPr>
            <a:stCxn id="403" idx="1"/>
            <a:endCxn id="409" idx="0"/>
          </p:cNvCxnSpPr>
          <p:nvPr/>
        </p:nvCxnSpPr>
        <p:spPr>
          <a:xfrm flipH="1">
            <a:off x="1945978" y="5056052"/>
            <a:ext cx="553500" cy="8226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62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24"/>
          <p:cNvSpPr/>
          <p:nvPr/>
        </p:nvSpPr>
        <p:spPr>
          <a:xfrm>
            <a:off x="702927" y="110763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24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8" name="Google Shape;418;p24"/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/>
          </a:p>
        </p:txBody>
      </p:sp>
      <p:sp>
        <p:nvSpPr>
          <p:cNvPr id="419" name="Google Shape;419;p24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532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420" name="Google Shape;420;p24"/>
          <p:cNvSpPr txBox="1"/>
          <p:nvPr/>
        </p:nvSpPr>
        <p:spPr>
          <a:xfrm>
            <a:off x="733099" y="2123749"/>
            <a:ext cx="110046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 lexical items related to the topic </a:t>
            </a: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Inventions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Pronounce stress in three-syllable nouns correctly;</a:t>
            </a:r>
            <a:endParaRPr sz="2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 the </a:t>
            </a:r>
            <a:r>
              <a:rPr lang="en-US" sz="2800" b="0" i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the present perfect, gerunds and to-infinitives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5"/>
          <p:cNvSpPr txBox="1"/>
          <p:nvPr/>
        </p:nvSpPr>
        <p:spPr>
          <a:xfrm>
            <a:off x="1803959" y="2493661"/>
            <a:ext cx="8584082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Prepare for the next lesson: Unit 5 - Reading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Do exercises in the workbook</a:t>
            </a:r>
            <a:endParaRPr/>
          </a:p>
        </p:txBody>
      </p:sp>
      <p:sp>
        <p:nvSpPr>
          <p:cNvPr id="426" name="Google Shape;426;p25"/>
          <p:cNvSpPr/>
          <p:nvPr/>
        </p:nvSpPr>
        <p:spPr>
          <a:xfrm>
            <a:off x="743871" y="111311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25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428" name="Google Shape;428;p25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532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/>
          </a:p>
        </p:txBody>
      </p:sp>
      <p:pic>
        <p:nvPicPr>
          <p:cNvPr id="429" name="Google Shape;42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62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25"/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436" name="Google Shape;43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26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600" b="1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sachmem.vn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Fanpage:</a:t>
            </a:r>
            <a:r>
              <a:rPr lang="en-US" sz="1600" b="1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facebook.com/sachmem.vn/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5" name="Google Shape;95;p2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96" name="Google Shape;96;p2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FAMILY LIFE</a:t>
            </a:r>
            <a:endParaRPr/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 r="37480"/>
          <a:stretch/>
        </p:blipFill>
        <p:spPr>
          <a:xfrm>
            <a:off x="0" y="0"/>
            <a:ext cx="12192000" cy="218829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99" name="Google Shape;99;p2"/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INVENTIONS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6227760" y="2814094"/>
            <a:ext cx="41039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2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8" name="Google Shape;108;p3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109" name="Google Shape;109;p3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FAMILY LIFE</a:t>
            </a:r>
            <a:endParaRPr/>
          </a:p>
        </p:txBody>
      </p:sp>
      <p:sp>
        <p:nvSpPr>
          <p:cNvPr id="110" name="Google Shape;110;p3"/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11" name="Google Shape;111;p3"/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Family Life</a:t>
            </a:r>
            <a:endParaRPr/>
          </a:p>
        </p:txBody>
      </p:sp>
      <p:grpSp>
        <p:nvGrpSpPr>
          <p:cNvPr id="112" name="Google Shape;112;p3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13" name="Google Shape;113;p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3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OBJECTIVES</a:t>
              </a:r>
              <a:endParaRPr/>
            </a:p>
          </p:txBody>
        </p:sp>
        <p:pic>
          <p:nvPicPr>
            <p:cNvPr id="115" name="Google Shape;115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635" y="1191561"/>
              <a:ext cx="1096339" cy="11458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6" name="Google Shape;116;p3"/>
          <p:cNvSpPr txBox="1"/>
          <p:nvPr/>
        </p:nvSpPr>
        <p:spPr>
          <a:xfrm>
            <a:off x="1119197" y="2226027"/>
            <a:ext cx="10155600" cy="20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 New"/>
              <a:buChar char="o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 lexical items related to the topic </a:t>
            </a:r>
            <a:r>
              <a:rPr lang="en-US" sz="3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Inventions;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 New"/>
              <a:buChar char="o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Pronounce stress in three-syllable nouns correctly</a:t>
            </a:r>
            <a:r>
              <a:rPr lang="en-US" sz="3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 New"/>
              <a:buChar char="o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 </a:t>
            </a:r>
            <a:r>
              <a:rPr lang="en-US" sz="3200" b="0" i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the present perfect, gerunds and </a:t>
            </a:r>
            <a:r>
              <a:rPr lang="en-US" sz="3200" b="0" i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en-US" sz="3200" b="0" i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-infinitives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1153577" y="1338798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2625303" y="2421067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816037" y="3581361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5198564" y="1415749"/>
            <a:ext cx="5763219" cy="496041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Guessing the years of inventions</a:t>
            </a:r>
            <a:endParaRPr sz="1800">
              <a:solidFill>
                <a:srgbClr val="0578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5198563" y="2320851"/>
            <a:ext cx="5763220" cy="789514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1: Listen and repeat.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2: Cross the river. </a:t>
            </a:r>
            <a:endParaRPr sz="1800">
              <a:solidFill>
                <a:srgbClr val="0578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5214086" y="3581361"/>
            <a:ext cx="5747697" cy="647679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1: Unscramble the letters.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2: Match the words with their meanings.</a:t>
            </a:r>
            <a:endParaRPr sz="1800">
              <a:solidFill>
                <a:srgbClr val="0578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9" name="Google Shape;129;p4"/>
          <p:cNvCxnSpPr>
            <a:stCxn id="123" idx="3"/>
            <a:endCxn id="124" idx="0"/>
          </p:cNvCxnSpPr>
          <p:nvPr/>
        </p:nvCxnSpPr>
        <p:spPr>
          <a:xfrm>
            <a:off x="3037344" y="1666500"/>
            <a:ext cx="563400" cy="7545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0" name="Google Shape;130;p4"/>
          <p:cNvCxnSpPr>
            <a:stCxn id="124" idx="1"/>
            <a:endCxn id="125" idx="0"/>
          </p:cNvCxnSpPr>
          <p:nvPr/>
        </p:nvCxnSpPr>
        <p:spPr>
          <a:xfrm flipH="1">
            <a:off x="1791303" y="2748769"/>
            <a:ext cx="834000" cy="8325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1" name="Google Shape;131;p4"/>
          <p:cNvCxnSpPr>
            <a:stCxn id="125" idx="3"/>
            <a:endCxn id="132" idx="0"/>
          </p:cNvCxnSpPr>
          <p:nvPr/>
        </p:nvCxnSpPr>
        <p:spPr>
          <a:xfrm>
            <a:off x="2766770" y="3936464"/>
            <a:ext cx="824100" cy="7866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2" name="Google Shape;132;p4"/>
          <p:cNvSpPr/>
          <p:nvPr/>
        </p:nvSpPr>
        <p:spPr>
          <a:xfrm>
            <a:off x="2499478" y="4722977"/>
            <a:ext cx="2183000" cy="66614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5214086" y="6030960"/>
            <a:ext cx="5747697" cy="521676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2</a:t>
            </a:r>
            <a:endParaRPr/>
          </a:p>
        </p:txBody>
      </p:sp>
      <p:sp>
        <p:nvSpPr>
          <p:cNvPr id="135" name="Google Shape;135;p4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6391034" y="372310"/>
            <a:ext cx="161852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endParaRPr/>
          </a:p>
        </p:txBody>
      </p:sp>
      <p:sp>
        <p:nvSpPr>
          <p:cNvPr id="137" name="Google Shape;137;p4"/>
          <p:cNvSpPr/>
          <p:nvPr/>
        </p:nvSpPr>
        <p:spPr>
          <a:xfrm>
            <a:off x="5214086" y="4553209"/>
            <a:ext cx="5747697" cy="106869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Present perfect: Circle the correct answers.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Gerunds and to-infinitives: Complete the sentences.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Game: Running dictation</a:t>
            </a:r>
            <a:endParaRPr/>
          </a:p>
        </p:txBody>
      </p:sp>
      <p:sp>
        <p:nvSpPr>
          <p:cNvPr id="138" name="Google Shape;138;p4"/>
          <p:cNvSpPr/>
          <p:nvPr/>
        </p:nvSpPr>
        <p:spPr>
          <a:xfrm>
            <a:off x="854344" y="5878726"/>
            <a:ext cx="2183000" cy="66614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9" name="Google Shape;139;p4"/>
          <p:cNvCxnSpPr>
            <a:stCxn id="132" idx="1"/>
            <a:endCxn id="138" idx="0"/>
          </p:cNvCxnSpPr>
          <p:nvPr/>
        </p:nvCxnSpPr>
        <p:spPr>
          <a:xfrm flipH="1">
            <a:off x="1945978" y="5056052"/>
            <a:ext cx="553500" cy="8226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/>
          <p:nvPr/>
        </p:nvSpPr>
        <p:spPr>
          <a:xfrm>
            <a:off x="1153577" y="1338798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5198564" y="1415749"/>
            <a:ext cx="5763219" cy="496041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Guessing the years of inventions</a:t>
            </a:r>
            <a:endParaRPr sz="1800">
              <a:solidFill>
                <a:srgbClr val="0578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2</a:t>
            </a:r>
            <a:endParaRPr/>
          </a:p>
        </p:txBody>
      </p:sp>
      <p:sp>
        <p:nvSpPr>
          <p:cNvPr id="149" name="Google Shape;149;p5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5"/>
          <p:cNvSpPr/>
          <p:nvPr/>
        </p:nvSpPr>
        <p:spPr>
          <a:xfrm>
            <a:off x="6391034" y="372310"/>
            <a:ext cx="161852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56" name="Google Shape;156;p6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6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GETTING STARTED</a:t>
            </a:r>
            <a:endParaRPr/>
          </a:p>
        </p:txBody>
      </p:sp>
      <p:pic>
        <p:nvPicPr>
          <p:cNvPr id="158" name="Google Shape;158;p6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26967" y="2022703"/>
            <a:ext cx="3987143" cy="3987143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"/>
          <p:cNvSpPr/>
          <p:nvPr/>
        </p:nvSpPr>
        <p:spPr>
          <a:xfrm>
            <a:off x="1621448" y="1969560"/>
            <a:ext cx="3880005" cy="409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The Internet 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1983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Refrigerator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1899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Light bulb 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1879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Telephone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1876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Paper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105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6"/>
          <p:cNvSpPr txBox="1"/>
          <p:nvPr/>
        </p:nvSpPr>
        <p:spPr>
          <a:xfrm>
            <a:off x="1033349" y="5250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6"/>
          <p:cNvSpPr txBox="1"/>
          <p:nvPr/>
        </p:nvSpPr>
        <p:spPr>
          <a:xfrm>
            <a:off x="2601136" y="1113658"/>
            <a:ext cx="827550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48DA4"/>
                </a:solidFill>
                <a:latin typeface="Calibri"/>
                <a:ea typeface="Calibri"/>
                <a:cs typeface="Calibri"/>
                <a:sym typeface="Calibri"/>
              </a:rPr>
              <a:t>WHICH YEAR DID THESE INVENTIONS COME?</a:t>
            </a:r>
            <a:endParaRPr sz="3200" b="1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7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7"/>
          <p:cNvSpPr/>
          <p:nvPr/>
        </p:nvSpPr>
        <p:spPr>
          <a:xfrm>
            <a:off x="1153577" y="1338798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7"/>
          <p:cNvSpPr/>
          <p:nvPr/>
        </p:nvSpPr>
        <p:spPr>
          <a:xfrm>
            <a:off x="2625303" y="2421067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7"/>
          <p:cNvSpPr/>
          <p:nvPr/>
        </p:nvSpPr>
        <p:spPr>
          <a:xfrm>
            <a:off x="5198564" y="1415749"/>
            <a:ext cx="5763219" cy="496041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Guessing the years of inventions</a:t>
            </a:r>
            <a:endParaRPr sz="1800">
              <a:solidFill>
                <a:srgbClr val="0578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7"/>
          <p:cNvSpPr/>
          <p:nvPr/>
        </p:nvSpPr>
        <p:spPr>
          <a:xfrm>
            <a:off x="5198563" y="2320851"/>
            <a:ext cx="5763220" cy="789514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1: Listen and repeat.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2: Cross the river. </a:t>
            </a:r>
            <a:endParaRPr sz="1800">
              <a:solidFill>
                <a:srgbClr val="0578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3" name="Google Shape;173;p7"/>
          <p:cNvCxnSpPr>
            <a:stCxn id="169" idx="3"/>
            <a:endCxn id="170" idx="0"/>
          </p:cNvCxnSpPr>
          <p:nvPr/>
        </p:nvCxnSpPr>
        <p:spPr>
          <a:xfrm>
            <a:off x="3037344" y="1666500"/>
            <a:ext cx="563400" cy="7545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74" name="Google Shape;174;p7"/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2</a:t>
            </a:r>
            <a:endParaRPr/>
          </a:p>
        </p:txBody>
      </p:sp>
      <p:sp>
        <p:nvSpPr>
          <p:cNvPr id="175" name="Google Shape;175;p7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7"/>
          <p:cNvSpPr/>
          <p:nvPr/>
        </p:nvSpPr>
        <p:spPr>
          <a:xfrm>
            <a:off x="6391022" y="372300"/>
            <a:ext cx="2163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8"/>
          <p:cNvSpPr txBox="1"/>
          <p:nvPr/>
        </p:nvSpPr>
        <p:spPr>
          <a:xfrm>
            <a:off x="353125" y="116973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PRONUNCIATION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8"/>
          <p:cNvSpPr/>
          <p:nvPr/>
        </p:nvSpPr>
        <p:spPr>
          <a:xfrm>
            <a:off x="794657" y="1410449"/>
            <a:ext cx="10920746" cy="4216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Tips: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three syllable nouns are stressed on the first syllable.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Examples: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'century</a:t>
            </a:r>
            <a:r>
              <a:rPr lang="en-US"/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'holiday			'energy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Nouns ending in “-tion”, “-sion”  or “-al” generally have the stress on the syllable before these suffixes.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</a:t>
            </a:r>
            <a:r>
              <a:rPr lang="en-US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Examples: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con'sumption			de'nial			in'vention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916</Words>
  <Application>Microsoft Office PowerPoint</Application>
  <PresentationFormat>Widescreen</PresentationFormat>
  <Paragraphs>215</Paragraphs>
  <Slides>27</Slides>
  <Notes>26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Bookman Old Style</vt:lpstr>
      <vt:lpstr>Times New Roman</vt:lpstr>
      <vt:lpstr>Calibri</vt:lpstr>
      <vt:lpstr>Open Sans</vt:lpstr>
      <vt:lpstr>Arial</vt:lpstr>
      <vt:lpstr>Courier New</vt:lpstr>
      <vt:lpstr>Office Theme</vt:lpstr>
      <vt:lpstr>Teacher:Dinh Thi Hoai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2</cp:revision>
  <dcterms:created xsi:type="dcterms:W3CDTF">2020-12-09T02:04:09Z</dcterms:created>
  <dcterms:modified xsi:type="dcterms:W3CDTF">2023-11-28T07:29:54Z</dcterms:modified>
</cp:coreProperties>
</file>