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5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D14AF-E362-4757-A765-94EF965439AD}" type="datetimeFigureOut">
              <a:rPr lang="en-US" smtClean="0"/>
              <a:t>14/6/2024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22519-0F9B-478F-BE14-56D143874226}" type="slidenum">
              <a:rPr lang="en-US" smtClean="0"/>
              <a:t>‹#›</a:t>
            </a:fld>
            <a:endParaRPr lang="en-US"/>
          </a:p>
        </p:txBody>
      </p:sp>
    </p:spTree>
    <p:extLst>
      <p:ext uri="{BB962C8B-B14F-4D97-AF65-F5344CB8AC3E}">
        <p14:creationId xmlns:p14="http://schemas.microsoft.com/office/powerpoint/2010/main" val="468351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A22519-0F9B-478F-BE14-56D143874226}" type="slidenum">
              <a:rPr lang="en-US" smtClean="0"/>
              <a:t>1</a:t>
            </a:fld>
            <a:endParaRPr lang="en-US"/>
          </a:p>
        </p:txBody>
      </p:sp>
    </p:spTree>
    <p:extLst>
      <p:ext uri="{BB962C8B-B14F-4D97-AF65-F5344CB8AC3E}">
        <p14:creationId xmlns:p14="http://schemas.microsoft.com/office/powerpoint/2010/main" val="3937488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346029-3AF4-42DE-88FE-387F9077E8A3}" type="datetimeFigureOut">
              <a:rPr lang="en-US" smtClean="0"/>
              <a:t>14/6/2024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8BC39-810C-469C-92E6-C8764A615491}" type="slidenum">
              <a:rPr lang="en-US" smtClean="0"/>
              <a:t>‹#›</a:t>
            </a:fld>
            <a:endParaRPr lang="en-US"/>
          </a:p>
        </p:txBody>
      </p:sp>
    </p:spTree>
    <p:extLst>
      <p:ext uri="{BB962C8B-B14F-4D97-AF65-F5344CB8AC3E}">
        <p14:creationId xmlns:p14="http://schemas.microsoft.com/office/powerpoint/2010/main" val="29646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46029-3AF4-42DE-88FE-387F9077E8A3}" type="datetimeFigureOut">
              <a:rPr lang="en-US" smtClean="0"/>
              <a:t>14/6/2024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8BC39-810C-469C-92E6-C8764A615491}" type="slidenum">
              <a:rPr lang="en-US" smtClean="0"/>
              <a:t>‹#›</a:t>
            </a:fld>
            <a:endParaRPr lang="en-US"/>
          </a:p>
        </p:txBody>
      </p:sp>
    </p:spTree>
    <p:extLst>
      <p:ext uri="{BB962C8B-B14F-4D97-AF65-F5344CB8AC3E}">
        <p14:creationId xmlns:p14="http://schemas.microsoft.com/office/powerpoint/2010/main" val="211963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46029-3AF4-42DE-88FE-387F9077E8A3}" type="datetimeFigureOut">
              <a:rPr lang="en-US" smtClean="0"/>
              <a:t>14/6/2024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8BC39-810C-469C-92E6-C8764A615491}" type="slidenum">
              <a:rPr lang="en-US" smtClean="0"/>
              <a:t>‹#›</a:t>
            </a:fld>
            <a:endParaRPr lang="en-US"/>
          </a:p>
        </p:txBody>
      </p:sp>
    </p:spTree>
    <p:extLst>
      <p:ext uri="{BB962C8B-B14F-4D97-AF65-F5344CB8AC3E}">
        <p14:creationId xmlns:p14="http://schemas.microsoft.com/office/powerpoint/2010/main" val="419132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46029-3AF4-42DE-88FE-387F9077E8A3}" type="datetimeFigureOut">
              <a:rPr lang="en-US" smtClean="0"/>
              <a:t>14/6/2024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8BC39-810C-469C-92E6-C8764A615491}" type="slidenum">
              <a:rPr lang="en-US" smtClean="0"/>
              <a:t>‹#›</a:t>
            </a:fld>
            <a:endParaRPr lang="en-US"/>
          </a:p>
        </p:txBody>
      </p:sp>
    </p:spTree>
    <p:extLst>
      <p:ext uri="{BB962C8B-B14F-4D97-AF65-F5344CB8AC3E}">
        <p14:creationId xmlns:p14="http://schemas.microsoft.com/office/powerpoint/2010/main" val="112652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346029-3AF4-42DE-88FE-387F9077E8A3}" type="datetimeFigureOut">
              <a:rPr lang="en-US" smtClean="0"/>
              <a:t>14/6/2024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8BC39-810C-469C-92E6-C8764A615491}" type="slidenum">
              <a:rPr lang="en-US" smtClean="0"/>
              <a:t>‹#›</a:t>
            </a:fld>
            <a:endParaRPr lang="en-US"/>
          </a:p>
        </p:txBody>
      </p:sp>
    </p:spTree>
    <p:extLst>
      <p:ext uri="{BB962C8B-B14F-4D97-AF65-F5344CB8AC3E}">
        <p14:creationId xmlns:p14="http://schemas.microsoft.com/office/powerpoint/2010/main" val="23859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346029-3AF4-42DE-88FE-387F9077E8A3}" type="datetimeFigureOut">
              <a:rPr lang="en-US" smtClean="0"/>
              <a:t>14/6/2024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8BC39-810C-469C-92E6-C8764A615491}" type="slidenum">
              <a:rPr lang="en-US" smtClean="0"/>
              <a:t>‹#›</a:t>
            </a:fld>
            <a:endParaRPr lang="en-US"/>
          </a:p>
        </p:txBody>
      </p:sp>
    </p:spTree>
    <p:extLst>
      <p:ext uri="{BB962C8B-B14F-4D97-AF65-F5344CB8AC3E}">
        <p14:creationId xmlns:p14="http://schemas.microsoft.com/office/powerpoint/2010/main" val="267485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346029-3AF4-42DE-88FE-387F9077E8A3}" type="datetimeFigureOut">
              <a:rPr lang="en-US" smtClean="0"/>
              <a:t>14/6/2024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88BC39-810C-469C-92E6-C8764A615491}" type="slidenum">
              <a:rPr lang="en-US" smtClean="0"/>
              <a:t>‹#›</a:t>
            </a:fld>
            <a:endParaRPr lang="en-US"/>
          </a:p>
        </p:txBody>
      </p:sp>
    </p:spTree>
    <p:extLst>
      <p:ext uri="{BB962C8B-B14F-4D97-AF65-F5344CB8AC3E}">
        <p14:creationId xmlns:p14="http://schemas.microsoft.com/office/powerpoint/2010/main" val="336473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346029-3AF4-42DE-88FE-387F9077E8A3}" type="datetimeFigureOut">
              <a:rPr lang="en-US" smtClean="0"/>
              <a:t>14/6/2024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88BC39-810C-469C-92E6-C8764A615491}" type="slidenum">
              <a:rPr lang="en-US" smtClean="0"/>
              <a:t>‹#›</a:t>
            </a:fld>
            <a:endParaRPr lang="en-US"/>
          </a:p>
        </p:txBody>
      </p:sp>
    </p:spTree>
    <p:extLst>
      <p:ext uri="{BB962C8B-B14F-4D97-AF65-F5344CB8AC3E}">
        <p14:creationId xmlns:p14="http://schemas.microsoft.com/office/powerpoint/2010/main" val="186470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46029-3AF4-42DE-88FE-387F9077E8A3}" type="datetimeFigureOut">
              <a:rPr lang="en-US" smtClean="0"/>
              <a:t>14/6/2024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88BC39-810C-469C-92E6-C8764A615491}" type="slidenum">
              <a:rPr lang="en-US" smtClean="0"/>
              <a:t>‹#›</a:t>
            </a:fld>
            <a:endParaRPr lang="en-US"/>
          </a:p>
        </p:txBody>
      </p:sp>
    </p:spTree>
    <p:extLst>
      <p:ext uri="{BB962C8B-B14F-4D97-AF65-F5344CB8AC3E}">
        <p14:creationId xmlns:p14="http://schemas.microsoft.com/office/powerpoint/2010/main" val="51065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46029-3AF4-42DE-88FE-387F9077E8A3}" type="datetimeFigureOut">
              <a:rPr lang="en-US" smtClean="0"/>
              <a:t>14/6/2024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8BC39-810C-469C-92E6-C8764A615491}" type="slidenum">
              <a:rPr lang="en-US" smtClean="0"/>
              <a:t>‹#›</a:t>
            </a:fld>
            <a:endParaRPr lang="en-US"/>
          </a:p>
        </p:txBody>
      </p:sp>
    </p:spTree>
    <p:extLst>
      <p:ext uri="{BB962C8B-B14F-4D97-AF65-F5344CB8AC3E}">
        <p14:creationId xmlns:p14="http://schemas.microsoft.com/office/powerpoint/2010/main" val="185774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46029-3AF4-42DE-88FE-387F9077E8A3}" type="datetimeFigureOut">
              <a:rPr lang="en-US" smtClean="0"/>
              <a:t>14/6/2024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8BC39-810C-469C-92E6-C8764A615491}" type="slidenum">
              <a:rPr lang="en-US" smtClean="0"/>
              <a:t>‹#›</a:t>
            </a:fld>
            <a:endParaRPr lang="en-US"/>
          </a:p>
        </p:txBody>
      </p:sp>
    </p:spTree>
    <p:extLst>
      <p:ext uri="{BB962C8B-B14F-4D97-AF65-F5344CB8AC3E}">
        <p14:creationId xmlns:p14="http://schemas.microsoft.com/office/powerpoint/2010/main" val="416508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46029-3AF4-42DE-88FE-387F9077E8A3}" type="datetimeFigureOut">
              <a:rPr lang="en-US" smtClean="0"/>
              <a:t>14/6/2024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8BC39-810C-469C-92E6-C8764A615491}" type="slidenum">
              <a:rPr lang="en-US" smtClean="0"/>
              <a:t>‹#›</a:t>
            </a:fld>
            <a:endParaRPr lang="en-US"/>
          </a:p>
        </p:txBody>
      </p:sp>
    </p:spTree>
    <p:extLst>
      <p:ext uri="{BB962C8B-B14F-4D97-AF65-F5344CB8AC3E}">
        <p14:creationId xmlns:p14="http://schemas.microsoft.com/office/powerpoint/2010/main" val="3274420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5613" y="-434340"/>
            <a:ext cx="11748010" cy="6431837"/>
          </a:xfrm>
          <a:prstGeom prst="rect">
            <a:avLst/>
          </a:prstGeom>
        </p:spPr>
      </p:pic>
      <p:sp>
        <p:nvSpPr>
          <p:cNvPr id="6" name="Rectangle 5"/>
          <p:cNvSpPr/>
          <p:nvPr/>
        </p:nvSpPr>
        <p:spPr>
          <a:xfrm>
            <a:off x="781879" y="1638219"/>
            <a:ext cx="10535478" cy="14913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HƯỚNG DẪN TUYỂN SINH TRỰC TUYẾN VÀO LỚP MẦM NON</a:t>
            </a:r>
          </a:p>
          <a:p>
            <a:pPr algn="ctr"/>
            <a:r>
              <a:rPr lang="en-US" b="1" dirty="0" err="1">
                <a:solidFill>
                  <a:schemeClr val="tx1"/>
                </a:solidFill>
                <a:latin typeface="Times New Roman" panose="02020603050405020304" pitchFamily="18" charset="0"/>
                <a:cs typeface="Times New Roman" panose="02020603050405020304" pitchFamily="18" charset="0"/>
              </a:rPr>
              <a:t>Năm</a:t>
            </a:r>
            <a:r>
              <a:rPr lang="en-US" b="1" dirty="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học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2024-2025</a:t>
            </a:r>
          </a:p>
          <a:p>
            <a:r>
              <a:rPr lang="en-US" b="1" dirty="0" smtClean="0">
                <a:solidFill>
                  <a:schemeClr val="tx1"/>
                </a:solidFill>
                <a:latin typeface="Times New Roman" panose="02020603050405020304" pitchFamily="18" charset="0"/>
                <a:cs typeface="Times New Roman" panose="02020603050405020304" pitchFamily="18" charset="0"/>
              </a:rPr>
              <a:t>	</a:t>
            </a:r>
            <a:r>
              <a:rPr lang="en-US" b="1" i="1" dirty="0" err="1" smtClean="0">
                <a:solidFill>
                  <a:schemeClr val="tx1"/>
                </a:solidFill>
                <a:latin typeface="Times New Roman" panose="02020603050405020304" pitchFamily="18" charset="0"/>
                <a:cs typeface="Times New Roman" panose="02020603050405020304" pitchFamily="18" charset="0"/>
              </a:rPr>
              <a:t>Căn</a:t>
            </a:r>
            <a:r>
              <a:rPr lang="en-US" b="1" i="1" dirty="0" smtClean="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cứ</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Công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văn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số</a:t>
            </a:r>
            <a:r>
              <a:rPr lang="en-US" b="1" i="1" dirty="0">
                <a:solidFill>
                  <a:schemeClr val="tx1"/>
                </a:solidFill>
                <a:latin typeface="Times New Roman" panose="02020603050405020304" pitchFamily="18" charset="0"/>
                <a:cs typeface="Times New Roman" panose="02020603050405020304" pitchFamily="18" charset="0"/>
              </a:rPr>
              <a:t> 1386/SGDĐT-KTKĐ </a:t>
            </a:r>
            <a:r>
              <a:rPr lang="en-US" b="1" i="1" dirty="0" err="1">
                <a:solidFill>
                  <a:schemeClr val="tx1"/>
                </a:solidFill>
                <a:latin typeface="Times New Roman" panose="02020603050405020304" pitchFamily="18" charset="0"/>
                <a:cs typeface="Times New Roman" panose="02020603050405020304" pitchFamily="18" charset="0"/>
              </a:rPr>
              <a:t>ngày</a:t>
            </a:r>
            <a:r>
              <a:rPr lang="en-US" b="1" i="1" dirty="0">
                <a:solidFill>
                  <a:schemeClr val="tx1"/>
                </a:solidFill>
                <a:latin typeface="Times New Roman" panose="02020603050405020304" pitchFamily="18" charset="0"/>
                <a:cs typeface="Times New Roman" panose="02020603050405020304" pitchFamily="18" charset="0"/>
              </a:rPr>
              <a:t> 14/5/2024 </a:t>
            </a:r>
            <a:r>
              <a:rPr lang="en-US" b="1" i="1" dirty="0" err="1">
                <a:solidFill>
                  <a:schemeClr val="tx1"/>
                </a:solidFill>
                <a:latin typeface="Times New Roman" panose="02020603050405020304" pitchFamily="18" charset="0"/>
                <a:cs typeface="Times New Roman" panose="02020603050405020304" pitchFamily="18" charset="0"/>
              </a:rPr>
              <a:t>của</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Sở</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Giáo</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dục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và</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Đào</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tạo</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Hải</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Phòng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về</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việc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hướng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dẫn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tuyển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sinh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vào</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các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lớp</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đầu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cấp</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năm</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học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smtClean="0">
                <a:solidFill>
                  <a:schemeClr val="tx1"/>
                </a:solidFill>
                <a:latin typeface="Times New Roman" panose="02020603050405020304" pitchFamily="18" charset="0"/>
                <a:cs typeface="Times New Roman" panose="02020603050405020304" pitchFamily="18" charset="0"/>
              </a:rPr>
              <a:t>2024-2025.</a:t>
            </a:r>
            <a:r>
              <a:rPr lang="en-US" b="1" dirty="0" smtClean="0">
                <a:solidFill>
                  <a:schemeClr val="tx1"/>
                </a:solidFill>
                <a:latin typeface="Times New Roman" panose="02020603050405020304" pitchFamily="18" charset="0"/>
                <a:cs typeface="Times New Roman" panose="02020603050405020304" pitchFamily="18" charset="0"/>
              </a:rPr>
              <a:t>	</a:t>
            </a:r>
          </a:p>
          <a:p>
            <a:r>
              <a:rPr lang="en-US" b="1" dirty="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Trường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Mầm</a:t>
            </a:r>
            <a:r>
              <a:rPr lang="en-US" b="1" dirty="0">
                <a:solidFill>
                  <a:schemeClr val="tx1"/>
                </a:solidFill>
                <a:latin typeface="Times New Roman" panose="02020603050405020304" pitchFamily="18" charset="0"/>
                <a:cs typeface="Times New Roman" panose="02020603050405020304" pitchFamily="18" charset="0"/>
              </a:rPr>
              <a:t> non An </a:t>
            </a:r>
            <a:r>
              <a:rPr lang="en-US" b="1" dirty="0" err="1">
                <a:solidFill>
                  <a:schemeClr val="tx1"/>
                </a:solidFill>
                <a:latin typeface="Times New Roman" panose="02020603050405020304" pitchFamily="18" charset="0"/>
                <a:cs typeface="Times New Roman" panose="02020603050405020304" pitchFamily="18" charset="0"/>
              </a:rPr>
              <a:t>Dương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hướng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dẫn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các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bước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tuyển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sinh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trực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tuyến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như</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sau</a:t>
            </a:r>
            <a:r>
              <a:rPr lang="en-US" b="1" dirty="0" smtClean="0">
                <a:solidFill>
                  <a:schemeClr val="tx1"/>
                </a:solidFill>
                <a:latin typeface="Times New Roman" panose="02020603050405020304" pitchFamily="18" charset="0"/>
                <a:cs typeface="Times New Roman" panose="02020603050405020304" pitchFamily="18" charset="0"/>
              </a:rPr>
              <a:t>:</a:t>
            </a:r>
          </a:p>
        </p:txBody>
      </p:sp>
      <p:sp>
        <p:nvSpPr>
          <p:cNvPr id="7" name="Rectangle 6"/>
          <p:cNvSpPr/>
          <p:nvPr/>
        </p:nvSpPr>
        <p:spPr>
          <a:xfrm>
            <a:off x="2176530" y="3221639"/>
            <a:ext cx="6323525" cy="2419307"/>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vi-VN" sz="1600" dirty="0" smtClean="0">
                <a:latin typeface="+mj-lt"/>
              </a:rPr>
              <a:t>Bước 1: Truy cập vào địa chỉ: http://tuyensinhdaucap.haiphong.edu.vn</a:t>
            </a:r>
          </a:p>
          <a:p>
            <a:r>
              <a:rPr lang="vi-VN" sz="1600" dirty="0" smtClean="0">
                <a:latin typeface="+mj-lt"/>
              </a:rPr>
              <a:t>Bước 2: Tại màn hình trang chủ, PHHS nhấn nút Đăng kí tuyển sinh.</a:t>
            </a:r>
          </a:p>
          <a:p>
            <a:r>
              <a:rPr lang="vi-VN" sz="1600" dirty="0" smtClean="0">
                <a:latin typeface="+mj-lt"/>
              </a:rPr>
              <a:t>Bước 3: Chọn Phòng GD&amp;ĐT An Dương </a:t>
            </a:r>
          </a:p>
          <a:p>
            <a:r>
              <a:rPr lang="vi-VN" sz="1600" dirty="0" smtClean="0">
                <a:latin typeface="+mj-lt"/>
              </a:rPr>
              <a:t>              Chọn Tuyển sinh Mầm non Huyện An Dương.</a:t>
            </a:r>
          </a:p>
          <a:p>
            <a:r>
              <a:rPr lang="vi-VN" sz="1600" dirty="0" smtClean="0">
                <a:latin typeface="+mj-lt"/>
              </a:rPr>
              <a:t>Bước 4: Chọn  Đăng ký – Nhập Mã định danh/CCCD – Nhập mật khẩu (mầm non cấp) – Nhấn nút tìm kiếm </a:t>
            </a:r>
          </a:p>
          <a:p>
            <a:r>
              <a:rPr lang="vi-VN" sz="1600" dirty="0" smtClean="0">
                <a:latin typeface="+mj-lt"/>
              </a:rPr>
              <a:t>Bước 5: Hiển thị thông tin học sinh – Kiểm tra lại mọi thông tin – Nhập số điện thoại liên hệ - Tích ô vuông Tôi xin cam kết khai báo đúng thông tin – nhấn nút Cập nhật.</a:t>
            </a:r>
          </a:p>
          <a:p>
            <a:r>
              <a:rPr lang="vi-VN" sz="1600" dirty="0" smtClean="0">
                <a:latin typeface="+mj-lt"/>
              </a:rPr>
              <a:t>(phụ huynh đã hoàn thành đăng kí tuyển sinh trực tuyến)</a:t>
            </a:r>
            <a:endParaRPr lang="vi-VN" sz="1600" dirty="0">
              <a:latin typeface="+mj-lt"/>
            </a:endParaRPr>
          </a:p>
        </p:txBody>
      </p:sp>
      <p:sp>
        <p:nvSpPr>
          <p:cNvPr id="8" name="Rectangle 7"/>
          <p:cNvSpPr/>
          <p:nvPr/>
        </p:nvSpPr>
        <p:spPr>
          <a:xfrm>
            <a:off x="8590208" y="3215918"/>
            <a:ext cx="2472744" cy="5537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latin typeface="Times New Roman" panose="02020603050405020304" pitchFamily="18" charset="0"/>
                <a:cs typeface="Times New Roman" panose="02020603050405020304" pitchFamily="18" charset="0"/>
              </a:rPr>
              <a:t>Hoặc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Quét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mã</a:t>
            </a:r>
            <a:r>
              <a:rPr lang="en-US" b="1" dirty="0" smtClean="0">
                <a:latin typeface="Times New Roman" panose="02020603050405020304" pitchFamily="18" charset="0"/>
                <a:cs typeface="Times New Roman" panose="02020603050405020304" pitchFamily="18" charset="0"/>
              </a:rPr>
              <a:t> QR</a:t>
            </a:r>
            <a:endParaRPr lang="en-US"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8796270" y="3694032"/>
            <a:ext cx="2060620" cy="162510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804113438"/>
              </p:ext>
            </p:extLst>
          </p:nvPr>
        </p:nvGraphicFramePr>
        <p:xfrm>
          <a:off x="1186180" y="437872"/>
          <a:ext cx="8917940" cy="944880"/>
        </p:xfrm>
        <a:graphic>
          <a:graphicData uri="http://schemas.openxmlformats.org/drawingml/2006/table">
            <a:tbl>
              <a:tblPr firstRow="1" bandRow="1">
                <a:tableStyleId>{2D5ABB26-0587-4C30-8999-92F81FD0307C}</a:tableStyleId>
              </a:tblPr>
              <a:tblGrid>
                <a:gridCol w="4453255"/>
                <a:gridCol w="4464685"/>
              </a:tblGrid>
              <a:tr h="867061">
                <a:tc>
                  <a:txBody>
                    <a:bodyPr/>
                    <a:lstStyle/>
                    <a:p>
                      <a:pPr algn="ctr"/>
                      <a:r>
                        <a:rPr lang="en-US" sz="1400" kern="1200" dirty="0" smtClean="0">
                          <a:latin typeface="Times New Roman" panose="02020603050405020304" pitchFamily="18" charset="0"/>
                          <a:cs typeface="Times New Roman" panose="02020603050405020304" pitchFamily="18" charset="0"/>
                        </a:rPr>
                        <a:t>UBND HUYỆN AN DƯƠNG</a:t>
                      </a:r>
                    </a:p>
                    <a:p>
                      <a:pPr algn="ctr"/>
                      <a:r>
                        <a:rPr lang="en-US" sz="1400" kern="1200" dirty="0" smtClean="0">
                          <a:latin typeface="Times New Roman" panose="02020603050405020304" pitchFamily="18" charset="0"/>
                          <a:cs typeface="Times New Roman" panose="02020603050405020304" pitchFamily="18" charset="0"/>
                        </a:rPr>
                        <a:t>TRƯỜNG MẦM NON AN DƯƠNG</a:t>
                      </a:r>
                      <a:endParaRPr lang="en-US" sz="1400" b="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sz="1400" kern="1200" dirty="0" smtClean="0">
                          <a:latin typeface="Times New Roman" panose="02020603050405020304" pitchFamily="18" charset="0"/>
                          <a:cs typeface="Times New Roman" panose="02020603050405020304" pitchFamily="18" charset="0"/>
                        </a:rPr>
                        <a:t>CỘNG HÒA XÃ HỘI CHỦ NGHĨA VIỆT NAM</a:t>
                      </a:r>
                    </a:p>
                    <a:p>
                      <a:pPr algn="ctr"/>
                      <a:r>
                        <a:rPr lang="en-US" sz="1400" kern="1200" dirty="0" err="1" smtClean="0">
                          <a:latin typeface="Times New Roman" panose="02020603050405020304" pitchFamily="18" charset="0"/>
                          <a:cs typeface="Times New Roman" panose="02020603050405020304" pitchFamily="18" charset="0"/>
                        </a:rPr>
                        <a:t>Độc</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lập</a:t>
                      </a:r>
                      <a:r>
                        <a:rPr lang="en-US" sz="1400" kern="1200" dirty="0" smtClean="0">
                          <a:latin typeface="Times New Roman" panose="02020603050405020304" pitchFamily="18" charset="0"/>
                          <a:cs typeface="Times New Roman" panose="02020603050405020304" pitchFamily="18" charset="0"/>
                        </a:rPr>
                        <a:t> – </a:t>
                      </a:r>
                      <a:r>
                        <a:rPr lang="en-US" sz="1400" kern="1200" dirty="0" err="1" smtClean="0">
                          <a:latin typeface="Times New Roman" panose="02020603050405020304" pitchFamily="18" charset="0"/>
                          <a:cs typeface="Times New Roman" panose="02020603050405020304" pitchFamily="18" charset="0"/>
                        </a:rPr>
                        <a:t>Tự</a:t>
                      </a:r>
                      <a:r>
                        <a:rPr lang="en-US" sz="1400" kern="1200" dirty="0" smtClean="0">
                          <a:latin typeface="Times New Roman" panose="02020603050405020304" pitchFamily="18" charset="0"/>
                          <a:cs typeface="Times New Roman" panose="02020603050405020304" pitchFamily="18" charset="0"/>
                        </a:rPr>
                        <a:t> do </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Hanh</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phúc</a:t>
                      </a:r>
                      <a:endParaRPr lang="en-US" sz="1400" kern="1200" dirty="0" smtClean="0">
                        <a:latin typeface="Times New Roman" panose="02020603050405020304" pitchFamily="18" charset="0"/>
                        <a:cs typeface="Times New Roman" panose="02020603050405020304" pitchFamily="18" charset="0"/>
                      </a:endParaRPr>
                    </a:p>
                    <a:p>
                      <a:pPr algn="ctr"/>
                      <a:endParaRPr lang="en-US" sz="1400" kern="1200" dirty="0" smtClean="0">
                        <a:latin typeface="Times New Roman" panose="02020603050405020304" pitchFamily="18" charset="0"/>
                        <a:cs typeface="Times New Roman" panose="02020603050405020304" pitchFamily="18" charset="0"/>
                      </a:endParaRPr>
                    </a:p>
                    <a:p>
                      <a:pPr algn="ctr"/>
                      <a:r>
                        <a:rPr lang="en-US" sz="1400" i="1" kern="1200" dirty="0" smtClean="0">
                          <a:latin typeface="Times New Roman" panose="02020603050405020304" pitchFamily="18" charset="0"/>
                          <a:cs typeface="Times New Roman" panose="02020603050405020304" pitchFamily="18" charset="0"/>
                        </a:rPr>
                        <a:t>An </a:t>
                      </a:r>
                      <a:r>
                        <a:rPr lang="en-US" sz="1400" i="1" kern="1200" dirty="0" err="1" smtClean="0">
                          <a:latin typeface="Times New Roman" panose="02020603050405020304" pitchFamily="18" charset="0"/>
                          <a:cs typeface="Times New Roman" panose="02020603050405020304" pitchFamily="18" charset="0"/>
                        </a:rPr>
                        <a:t>Dương</a:t>
                      </a:r>
                      <a:r>
                        <a:rPr lang="en-US" sz="1400" i="1" kern="1200" dirty="0" smtClean="0">
                          <a:latin typeface="Times New Roman" panose="02020603050405020304" pitchFamily="18" charset="0"/>
                          <a:cs typeface="Times New Roman" panose="02020603050405020304" pitchFamily="18" charset="0"/>
                        </a:rPr>
                        <a:t>, </a:t>
                      </a:r>
                      <a:r>
                        <a:rPr lang="en-US" sz="1400" i="1" kern="1200" dirty="0" err="1" smtClean="0">
                          <a:latin typeface="Times New Roman" panose="02020603050405020304" pitchFamily="18" charset="0"/>
                          <a:cs typeface="Times New Roman" panose="02020603050405020304" pitchFamily="18" charset="0"/>
                        </a:rPr>
                        <a:t>ngày</a:t>
                      </a:r>
                      <a:r>
                        <a:rPr lang="en-US" sz="1400" i="1" kern="1200" dirty="0" smtClean="0">
                          <a:latin typeface="Times New Roman" panose="02020603050405020304" pitchFamily="18" charset="0"/>
                          <a:cs typeface="Times New Roman" panose="02020603050405020304" pitchFamily="18" charset="0"/>
                        </a:rPr>
                        <a:t> 05 </a:t>
                      </a:r>
                      <a:r>
                        <a:rPr lang="en-US" sz="1400" i="1" kern="1200" dirty="0" err="1" smtClean="0">
                          <a:latin typeface="Times New Roman" panose="02020603050405020304" pitchFamily="18" charset="0"/>
                          <a:cs typeface="Times New Roman" panose="02020603050405020304" pitchFamily="18" charset="0"/>
                        </a:rPr>
                        <a:t>tháng</a:t>
                      </a:r>
                      <a:r>
                        <a:rPr lang="en-US" sz="1400" i="1" kern="1200" dirty="0" smtClean="0">
                          <a:latin typeface="Times New Roman" panose="02020603050405020304" pitchFamily="18" charset="0"/>
                          <a:cs typeface="Times New Roman" panose="02020603050405020304" pitchFamily="18" charset="0"/>
                        </a:rPr>
                        <a:t> 06 </a:t>
                      </a:r>
                      <a:r>
                        <a:rPr lang="en-US" sz="1400" i="1" kern="1200" dirty="0" err="1" smtClean="0">
                          <a:latin typeface="Times New Roman" panose="02020603050405020304" pitchFamily="18" charset="0"/>
                          <a:cs typeface="Times New Roman" panose="02020603050405020304" pitchFamily="18" charset="0"/>
                        </a:rPr>
                        <a:t>năm</a:t>
                      </a:r>
                      <a:r>
                        <a:rPr lang="en-US" sz="1400" i="1" kern="1200" dirty="0" smtClean="0">
                          <a:latin typeface="Times New Roman" panose="02020603050405020304" pitchFamily="18" charset="0"/>
                          <a:cs typeface="Times New Roman" panose="02020603050405020304" pitchFamily="18" charset="0"/>
                        </a:rPr>
                        <a:t> 2024</a:t>
                      </a:r>
                      <a:endParaRPr lang="en-US" sz="1400" b="1" i="1" kern="1200" dirty="0">
                        <a:solidFill>
                          <a:schemeClr val="dk1"/>
                        </a:solidFill>
                        <a:latin typeface="Times New Roman" panose="02020603050405020304" pitchFamily="18" charset="0"/>
                        <a:ea typeface="+mn-ea"/>
                        <a:cs typeface="Times New Roman" panose="02020603050405020304" pitchFamily="18" charset="0"/>
                      </a:endParaRPr>
                    </a:p>
                  </a:txBody>
                  <a:tcPr/>
                </a:tc>
              </a:tr>
            </a:tbl>
          </a:graphicData>
        </a:graphic>
      </p:graphicFrame>
      <p:cxnSp>
        <p:nvCxnSpPr>
          <p:cNvPr id="10" name="Straight Connector 9"/>
          <p:cNvCxnSpPr/>
          <p:nvPr/>
        </p:nvCxnSpPr>
        <p:spPr>
          <a:xfrm>
            <a:off x="2537739" y="887769"/>
            <a:ext cx="176022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6869151" y="894592"/>
            <a:ext cx="206883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0161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6381" y="228322"/>
            <a:ext cx="11699238" cy="6401355"/>
          </a:xfrm>
          <a:prstGeom prst="rect">
            <a:avLst/>
          </a:prstGeom>
        </p:spPr>
      </p:pic>
      <p:sp>
        <p:nvSpPr>
          <p:cNvPr id="6" name="Rectangle 5"/>
          <p:cNvSpPr/>
          <p:nvPr/>
        </p:nvSpPr>
        <p:spPr>
          <a:xfrm>
            <a:off x="246381" y="335641"/>
            <a:ext cx="11699238" cy="5139869"/>
          </a:xfrm>
          <a:prstGeom prst="rect">
            <a:avLst/>
          </a:prstGeom>
        </p:spPr>
        <p:txBody>
          <a:bodyPr wrap="square">
            <a:spAutoFit/>
          </a:bodyPr>
          <a:lstStyle/>
          <a:p>
            <a:r>
              <a:rPr lang="en-US" dirty="0" smtClean="0"/>
              <a:t>	</a:t>
            </a:r>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Lưu ý: </a:t>
            </a:r>
          </a:p>
          <a:p>
            <a:r>
              <a:rPr lang="en-US" sz="1600" dirty="0" smtClean="0">
                <a:latin typeface="Times New Roman" panose="02020603050405020304" pitchFamily="18" charset="0"/>
                <a:cs typeface="Times New Roman" panose="02020603050405020304" pitchFamily="18" charset="0"/>
              </a:rPr>
              <a:t>	- </a:t>
            </a:r>
            <a:r>
              <a:rPr lang="vi-VN" sz="1600" dirty="0" smtClean="0">
                <a:latin typeface="Times New Roman" panose="02020603050405020304" pitchFamily="18" charset="0"/>
                <a:cs typeface="Times New Roman" panose="02020603050405020304" pitchFamily="18" charset="0"/>
              </a:rPr>
              <a:t>Đối với học sinh đăng ký tuyển sinh, PHHS điền đúng mã định danh/ CCCD (PHHS lấy trên GIẤY KHAI SINH), phần mật khẩu PHHS tự đặt mật khẩu.</a:t>
            </a:r>
          </a:p>
          <a:p>
            <a:r>
              <a:rPr lang="en-US" sz="1600" dirty="0" smtClean="0">
                <a:latin typeface="Times New Roman" panose="02020603050405020304" pitchFamily="18" charset="0"/>
                <a:cs typeface="Times New Roman" panose="02020603050405020304" pitchFamily="18" charset="0"/>
              </a:rPr>
              <a:t>	- </a:t>
            </a:r>
            <a:r>
              <a:rPr lang="vi-VN" sz="1600" dirty="0" smtClean="0">
                <a:latin typeface="Times New Roman" panose="02020603050405020304" pitchFamily="18" charset="0"/>
                <a:cs typeface="Times New Roman" panose="02020603050405020304" pitchFamily="18" charset="0"/>
              </a:rPr>
              <a:t>Phụ huynh kiểm tra đầy đủ các thông tin cho chính xác.</a:t>
            </a:r>
          </a:p>
          <a:p>
            <a:r>
              <a:rPr lang="en-US" sz="1600" dirty="0" smtClean="0">
                <a:latin typeface="Times New Roman" panose="02020603050405020304" pitchFamily="18" charset="0"/>
                <a:cs typeface="Times New Roman" panose="02020603050405020304" pitchFamily="18" charset="0"/>
              </a:rPr>
              <a:t>	- </a:t>
            </a:r>
            <a:r>
              <a:rPr lang="vi-VN" sz="1600" dirty="0" smtClean="0">
                <a:latin typeface="Times New Roman" panose="02020603050405020304" pitchFamily="18" charset="0"/>
                <a:cs typeface="Times New Roman" panose="02020603050405020304" pitchFamily="18" charset="0"/>
              </a:rPr>
              <a:t>Để học sinh được học đúng tuyến phụ huynh cần nhập chính xác về diện cư trú (Hộ khẩu thường trú, Nơi ở hiện nay).</a:t>
            </a:r>
          </a:p>
          <a:p>
            <a:r>
              <a:rPr lang="en-US" sz="1600" dirty="0" smtClean="0">
                <a:latin typeface="Times New Roman" panose="02020603050405020304" pitchFamily="18" charset="0"/>
                <a:cs typeface="Times New Roman" panose="02020603050405020304" pitchFamily="18" charset="0"/>
              </a:rPr>
              <a:t>	- </a:t>
            </a:r>
            <a:r>
              <a:rPr lang="vi-VN" sz="1600" dirty="0" smtClean="0">
                <a:latin typeface="Times New Roman" panose="02020603050405020304" pitchFamily="18" charset="0"/>
                <a:cs typeface="Times New Roman" panose="02020603050405020304" pitchFamily="18" charset="0"/>
              </a:rPr>
              <a:t>Phụ huynh nhập đầy đủ số điện thoại liên lạc trên hệ thống phần mềm để nhà trường tiện liên lạc khi cần thiết.</a:t>
            </a:r>
          </a:p>
          <a:p>
            <a:r>
              <a:rPr lang="en-US" sz="1600" dirty="0" smtClean="0">
                <a:latin typeface="Times New Roman" panose="02020603050405020304" pitchFamily="18" charset="0"/>
                <a:cs typeface="Times New Roman" panose="02020603050405020304" pitchFamily="18" charset="0"/>
              </a:rPr>
              <a:t>	- </a:t>
            </a:r>
            <a:r>
              <a:rPr lang="vi-VN" sz="1600" dirty="0" smtClean="0">
                <a:latin typeface="Times New Roman" panose="02020603050405020304" pitchFamily="18" charset="0"/>
                <a:cs typeface="Times New Roman" panose="02020603050405020304" pitchFamily="18" charset="0"/>
              </a:rPr>
              <a:t>Thử nghiệm tuyển sinh trực tuyến: Từ ngày 10/06/2023 đến hết ngày 24/6/2024. Từ ngày 25/06/2024 đến ngày 30/06/2024 hệ thống xóa toàn bộ dữ liệu trong thời gian thử nghiệm.</a:t>
            </a:r>
          </a:p>
          <a:p>
            <a:r>
              <a:rPr lang="en-US" sz="1600" dirty="0" smtClean="0">
                <a:latin typeface="Times New Roman" panose="02020603050405020304" pitchFamily="18" charset="0"/>
                <a:cs typeface="Times New Roman" panose="02020603050405020304" pitchFamily="18" charset="0"/>
              </a:rPr>
              <a:t>	- </a:t>
            </a:r>
            <a:r>
              <a:rPr lang="vi-VN" sz="1600" dirty="0" smtClean="0">
                <a:latin typeface="Times New Roman" panose="02020603050405020304" pitchFamily="18" charset="0"/>
                <a:cs typeface="Times New Roman" panose="02020603050405020304" pitchFamily="18" charset="0"/>
              </a:rPr>
              <a:t>Chính thức tuyển sinh trực tuyến: Từ ngày 03/07/2024 đến ngày 22/07/2024 </a:t>
            </a:r>
          </a:p>
          <a:p>
            <a:r>
              <a:rPr lang="en-US" sz="1600" dirty="0" smtClean="0">
                <a:latin typeface="Times New Roman" panose="02020603050405020304" pitchFamily="18" charset="0"/>
                <a:cs typeface="Times New Roman" panose="02020603050405020304" pitchFamily="18" charset="0"/>
              </a:rPr>
              <a:t>	* </a:t>
            </a:r>
            <a:r>
              <a:rPr lang="vi-VN" sz="1600" dirty="0" smtClean="0">
                <a:latin typeface="Times New Roman" panose="02020603050405020304" pitchFamily="18" charset="0"/>
                <a:cs typeface="Times New Roman" panose="02020603050405020304" pitchFamily="18" charset="0"/>
              </a:rPr>
              <a:t>Ghi chú:</a:t>
            </a:r>
          </a:p>
          <a:p>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 Các bậc PHHS thực hiện đăng ký tuyến sinh trực tuyến tại nhà trên hệ thống phần mềm (Bằng máy tính hoặc điện thoại thông minh).</a:t>
            </a:r>
          </a:p>
          <a:p>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 Trong thời tuyển sinh trực tuyến, Hội đồng tuyển sinh nhà trường sẽ trực và Hướng dẫn PHHS thực hiện đăng ký tuyển sinh trực tuyến đối với những PHHS có nhu cầu.</a:t>
            </a:r>
          </a:p>
          <a:p>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 Địa điểm hướng dẫn tuyển sinh: Phòng âm nhạc</a:t>
            </a:r>
          </a:p>
          <a:p>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Kính mong quý PHHS quan tâm thực hiện tuyển sinh trực tuyến theo hướng dẫn.</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6345044" y="4560849"/>
            <a:ext cx="3033132" cy="7359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latin typeface="+mj-lt"/>
              </a:rPr>
              <a:t>        </a:t>
            </a:r>
            <a:r>
              <a:rPr lang="vi-VN" sz="1400" b="1" dirty="0" smtClean="0">
                <a:latin typeface="+mj-lt"/>
              </a:rPr>
              <a:t>HIỆU TRƯỞNG</a:t>
            </a:r>
            <a:r>
              <a:rPr lang="vi-VN" sz="1400" b="1" dirty="0">
                <a:latin typeface="+mj-lt"/>
              </a:rPr>
              <a:t>	                                         </a:t>
            </a:r>
            <a:r>
              <a:rPr lang="vi-VN" sz="1400" b="1" dirty="0" smtClean="0">
                <a:latin typeface="+mj-lt"/>
              </a:rPr>
              <a:t>   (Đã ký)</a:t>
            </a:r>
            <a:endParaRPr lang="en-US" sz="1400" b="1" dirty="0" smtClean="0">
              <a:latin typeface="+mj-lt"/>
            </a:endParaRPr>
          </a:p>
          <a:p>
            <a:pPr algn="ctr"/>
            <a:endParaRPr lang="en-US" sz="1400" b="1" dirty="0" smtClean="0">
              <a:latin typeface="+mj-lt"/>
            </a:endParaRPr>
          </a:p>
          <a:p>
            <a:pPr algn="ctr"/>
            <a:r>
              <a:rPr lang="vi-VN" sz="1400" b="1" dirty="0" smtClean="0">
                <a:latin typeface="+mj-lt"/>
              </a:rPr>
              <a:t> Phạm Thị Thoa</a:t>
            </a:r>
            <a:endParaRPr lang="vi-VN" sz="1400" b="1" dirty="0">
              <a:latin typeface="+mj-lt"/>
            </a:endParaRPr>
          </a:p>
        </p:txBody>
      </p:sp>
    </p:spTree>
    <p:extLst>
      <p:ext uri="{BB962C8B-B14F-4D97-AF65-F5344CB8AC3E}">
        <p14:creationId xmlns:p14="http://schemas.microsoft.com/office/powerpoint/2010/main" val="2025618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183</Words>
  <Application>Microsoft Office PowerPoint</Application>
  <PresentationFormat>Widescreen</PresentationFormat>
  <Paragraphs>36</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cp:revision>
  <dcterms:created xsi:type="dcterms:W3CDTF">2024-06-13T08:15:39Z</dcterms:created>
  <dcterms:modified xsi:type="dcterms:W3CDTF">2024-06-14T02:21:53Z</dcterms:modified>
</cp:coreProperties>
</file>