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17C4-3858-4425-B627-F8A8A66AC07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625"/>
            <a:ext cx="9144000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TV- </a:t>
            </a:r>
            <a:r>
              <a:rPr lang="en-US" sz="25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25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311624"/>
            <a:ext cx="4033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824938"/>
              </p:ext>
            </p:extLst>
          </p:nvPr>
        </p:nvGraphicFramePr>
        <p:xfrm>
          <a:off x="221615" y="685800"/>
          <a:ext cx="8625205" cy="58483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6510"/>
                <a:gridCol w="1334770"/>
                <a:gridCol w="1513205"/>
                <a:gridCol w="1483360"/>
                <a:gridCol w="1417955"/>
                <a:gridCol w="1589405"/>
              </a:tblGrid>
              <a:tr h="685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bg1"/>
                          </a:solidFill>
                        </a:rPr>
                        <a:t>Thứ</a:t>
                      </a:r>
                      <a:r>
                        <a:rPr lang="en-US" sz="1400" baseline="0" smtClean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en-US" sz="140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3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Thứ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4333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1455" algn="l"/>
                        </a:tabLst>
                      </a:pPr>
                      <a:r>
                        <a:rPr lang="fr-FR" sz="13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fr-FR" sz="13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fr-FR" sz="13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cẳng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chân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zic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zăc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qua 7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fr-FR" sz="13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fr-FR" sz="13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fr-FR" sz="13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HĐ </a:t>
                      </a:r>
                      <a:r>
                        <a:rPr lang="fr-FR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5E: "</a:t>
                      </a:r>
                      <a:r>
                        <a:rPr lang="fr-FR" sz="13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fr-FR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phá</a:t>
                      </a:r>
                      <a:r>
                        <a:rPr lang="fr-FR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fr-FR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fr-FR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1455" algn="l"/>
                        </a:tabLst>
                      </a:pPr>
                      <a:r>
                        <a:rPr lang="fr-FR" sz="13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fr-FR" sz="13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fr-FR" sz="13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14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tô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"b, d, đ"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fr-FR" sz="13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fr-FR" sz="13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mỹ</a:t>
                      </a:r>
                      <a:endParaRPr lang="fr-FR" sz="13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fr-FR" sz="13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fr-FR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EDP: "</a:t>
                      </a:r>
                      <a:r>
                        <a:rPr lang="fr-FR" sz="13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Gói</a:t>
                      </a:r>
                      <a:r>
                        <a:rPr lang="fr-FR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fr-FR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chưng</a:t>
                      </a:r>
                      <a:r>
                        <a:rPr lang="fr-FR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1455" algn="l"/>
                        </a:tabLs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1455" algn="l"/>
                        </a:tabLst>
                      </a:pPr>
                      <a:r>
                        <a:rPr lang="fr-FR" sz="13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fr-FR" sz="13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en-US" sz="13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hẩm</a:t>
                      </a:r>
                      <a:r>
                        <a:rPr lang="en-US" sz="13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mỹ</a:t>
                      </a:r>
                      <a:endParaRPr lang="en-US" sz="14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51455" algn="l"/>
                        </a:tabLst>
                      </a:pPr>
                      <a:r>
                        <a:rPr lang="fr-FR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KN ca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chưng</a:t>
                      </a: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522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Hoạt động ngoài trời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cúc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-TCVĐ: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thợ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săn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đào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"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đuổi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chuột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maggic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Xi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khoai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còn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en-US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Lao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dung: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khấu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Hoạt động chiều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 chuyện về các hoạt động trong ngày tết nguyên đán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 trẻ thực hành giải quyết các tình huống khi bị bạo lực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Hoat động (E2)</a:t>
                      </a:r>
                      <a:r>
                        <a:rPr lang="it-IT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3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Khám phá hạt gạo:</a:t>
                      </a:r>
                      <a:r>
                        <a:rPr lang="it-IT" sz="13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3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Củng cố mở rộng (E4 thuộc quy trình 5E); Đánh giá (E5 thuộc quy trình 5E)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TC: Tìm tên cho tôi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3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Thực hiện các bước 1,2,3 của HĐ “gói bánh chưng”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 chuyện với trẻ cách ứng xử văn minh trong giao tiếp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Dọn dẹp vệ sinh lớp học.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Tìm hiểu di tích lịch sử Đình Khinh Giao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Nêu gương cuối tuần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Phát phiếu bé ngoan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2819400" y="228600"/>
            <a:ext cx="35363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24246"/>
              </p:ext>
            </p:extLst>
          </p:nvPr>
        </p:nvGraphicFramePr>
        <p:xfrm>
          <a:off x="457200" y="627380"/>
          <a:ext cx="8402955" cy="567245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15390"/>
                <a:gridCol w="1306830"/>
                <a:gridCol w="1482090"/>
                <a:gridCol w="1452880"/>
                <a:gridCol w="1388745"/>
                <a:gridCol w="1557020"/>
              </a:tblGrid>
              <a:tr h="6800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582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1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VĐCB: "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Chạy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chậm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120 - 150m" 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thí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nảy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mầm</a:t>
                      </a:r>
                      <a:endParaRPr lang="en-US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Vườn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vây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PT </a:t>
                      </a:r>
                      <a:r>
                        <a:rPr lang="en-US" sz="140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ngôn</a:t>
                      </a:r>
                      <a:r>
                        <a:rPr lang="en-US" sz="14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sz="140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ngữ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quen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-t-c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98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tết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boing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khấu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chợ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tết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kheo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khấu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3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tết</a:t>
                      </a:r>
                      <a:r>
                        <a:rPr lang="en-US" sz="13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13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đán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quất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“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khấu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"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ộp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khấu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358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chiều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nước với quá trình phát triển của cây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 "Chọn mặt cười/mếu cho hành vi đúng/sai"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Nghỉ tết nguyên đán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Vỗ tay theo tiết tấu chậm "Em yêu cây xanh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Quá trình phát triển của cây, con vật và một số hiện tượng tự nhiên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Nêu gương cuối tuần, phát phiếu bé ngoan.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2819400" y="76200"/>
            <a:ext cx="35363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08741"/>
              </p:ext>
            </p:extLst>
          </p:nvPr>
        </p:nvGraphicFramePr>
        <p:xfrm>
          <a:off x="457200" y="457200"/>
          <a:ext cx="8363585" cy="5821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47775"/>
                <a:gridCol w="1293495"/>
                <a:gridCol w="1467485"/>
                <a:gridCol w="1438910"/>
                <a:gridCol w="1375410"/>
                <a:gridCol w="1540510"/>
              </a:tblGrid>
              <a:tr h="5181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1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Bật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qua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vật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cản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cao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15-20cm" 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PT </a:t>
                      </a:r>
                      <a:r>
                        <a:rPr lang="en-US" sz="140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nhận</a:t>
                      </a:r>
                      <a:r>
                        <a:rPr lang="en-US" sz="140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sz="140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thức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Đo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độ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dài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các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vật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bằng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1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đơn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vị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đo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và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diễn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đạt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kết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quả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" 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-t-c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mĩ</a:t>
                      </a:r>
                      <a:endParaRPr lang="en-US" sz="1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VĐ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Tiết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tấu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nhanh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"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Hoa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mào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gà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"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PT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thẩm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mỹ</a:t>
                      </a:r>
                      <a:endParaRPr lang="en-US" sz="1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Gấp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hoa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tuylip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20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 sát cành lựu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thỏ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Chơi tự do tại khu vực chợ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xuân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.VnTime" panose="020B7200000000000000" pitchFamily="34" charset="0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sát cây bầu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Hai người ba chân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Chơi tự do tại khu vực chợ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xuân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 sát hoa cúc mâm xôi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Dung dăng dung dẻ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Chơi tự do tại khu vực chợ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xuân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.VnTime" panose="020B7200000000000000" pitchFamily="34" charset="0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 sát  hoa lan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-TCVĐ:"mèo và chim sẻ"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Chơi tự do tại khu vực chợ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xuân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Trưng bày sản phẩm chủ đề nhánh: “Trăm hoa đua nở”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Địa điểm: Khu vực tuyên truyền chung của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1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chiều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Trồng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nụ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trồng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Kể chuyện: Sự tích các loài hoa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 "Hoa kết trái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Hát: Ra chơi vườn hoa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cách  ứng phó với mưa đá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Dọn dẹp vệ sinh lớp học.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Nêu gương cuối tuần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Phát phiếu bé ngoan.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2819400" y="76200"/>
            <a:ext cx="35363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808099"/>
              </p:ext>
            </p:extLst>
          </p:nvPr>
        </p:nvGraphicFramePr>
        <p:xfrm>
          <a:off x="457200" y="457200"/>
          <a:ext cx="8363585" cy="57454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47775"/>
                <a:gridCol w="1293495"/>
                <a:gridCol w="1467485"/>
                <a:gridCol w="1438910"/>
                <a:gridCol w="1375410"/>
                <a:gridCol w="1540510"/>
              </a:tblGrid>
              <a:tr h="5181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1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VĐCB :"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Ném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trúng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đích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đứng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bằng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1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tay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" 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PT </a:t>
                      </a:r>
                      <a:r>
                        <a:rPr lang="en-US" sz="140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nhận</a:t>
                      </a:r>
                      <a:r>
                        <a:rPr lang="en-US" sz="140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sz="140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thức</a:t>
                      </a:r>
                      <a:endParaRPr lang="en-US" sz="140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"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Đếm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đến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8,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nhận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biết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các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nhóm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có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8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đối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tượng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nhận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biết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chữ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số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8"cm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Kể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lại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chuyện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"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sự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tích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mùa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xuân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"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mĩ</a:t>
                      </a:r>
                      <a:endParaRPr lang="en-US" sz="1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VĐMH : Bé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chúc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xuân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PT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thẩm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mỹ</a:t>
                      </a:r>
                      <a:endParaRPr lang="en-US" sz="14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Xé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dán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hoa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mùa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xuân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Đề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tài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</a:t>
                      </a:r>
                      <a:endParaRPr lang="en-US" sz="1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44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.VnTime" panose="020B7200000000000000" pitchFamily="34" charset="0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 sát thời tiết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Cướp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Chơi tự do tại khu vực khám phá, trải nghiệm </a:t>
                      </a:r>
                      <a:r>
                        <a:rPr lang="nl-NL" sz="13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.VnTime" panose="020B7200000000000000" pitchFamily="34" charset="0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 sát cây khế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Cướp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Chơi tự do tại khu vực khám phá, trải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nghiệm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 sát cây lộc vừng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Dung dăng dung dẻ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Chơi tự do tại khu vực khám phá, trải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nghiệm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.VnTime" panose="020B7200000000000000" pitchFamily="34" charset="0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lách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-TCVĐ:"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phá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nghiệm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Lao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phá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1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chiều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"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xuân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Lễ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chùa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Chiêu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Tường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 sát, so sánh, phân loại cây, hoa, quả theo 2-3 dấu hiệu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Tìm hiểu di tích lịch sử đình Khinh Dao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 biết các tháng trong năm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Hát: Mùa xuân của bé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Dạy trẻ kỹ năng an toàn khi qua đường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Đồng dao "Mùa xuân"   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Kể chuyện: Cây rau của thỏ út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Nêu gương cuối tuần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Phát phiếu bé ngoan.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31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2819400" y="76200"/>
            <a:ext cx="35363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 Rau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992308"/>
              </p:ext>
            </p:extLst>
          </p:nvPr>
        </p:nvGraphicFramePr>
        <p:xfrm>
          <a:off x="457200" y="457200"/>
          <a:ext cx="8363585" cy="5593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47775"/>
                <a:gridCol w="1293495"/>
                <a:gridCol w="1467485"/>
                <a:gridCol w="1438910"/>
                <a:gridCol w="1375410"/>
                <a:gridCol w="1540510"/>
              </a:tblGrid>
              <a:tr h="5181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1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Giữ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bóng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bằng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2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chân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kết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hợp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bật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tiến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về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phía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trước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2-3m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PT </a:t>
                      </a:r>
                      <a:r>
                        <a:rPr lang="en-US" sz="140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nhận</a:t>
                      </a:r>
                      <a:r>
                        <a:rPr lang="en-US" sz="140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sz="140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thức</a:t>
                      </a:r>
                      <a:endParaRPr lang="en-US" sz="140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Nhận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biết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mối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quan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hệ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hơn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kém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về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số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lượng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của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3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nhóm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đối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tượng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trong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phạm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vi 8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Vè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trái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cây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TCKNXH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Cho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trẻ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thực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hành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gọt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củ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quả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PT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thẩm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mỹ</a:t>
                      </a:r>
                      <a:endParaRPr lang="en-US" sz="14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Rèn</a:t>
                      </a:r>
                      <a:r>
                        <a:rPr lang="fr-F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KNAN</a:t>
                      </a:r>
                      <a:endParaRPr lang="en-US" sz="14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/>
                </a:tc>
              </a:tr>
              <a:tr h="1691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boing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kheo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cải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“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"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ộp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cải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boing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1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chiều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về các loại quả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về các loại rau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Nhóm 1: Chơi góc nghệ thuật: Làm album rau củ quả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Nhóm 2: Chơi góc sách truyện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Nhóm 3: Lau lá cây góc thiên nhiên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Truyện "Quả bầu tiên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Trò chơi "Thả đỉa ba ba"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it-IT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Nêu gương cuối tuần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Phát phiếu bé ngoan.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592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1409</Words>
  <Application>Microsoft Office PowerPoint</Application>
  <PresentationFormat>On-screen Show (4:3)</PresentationFormat>
  <Paragraphs>243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.VnTime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19</cp:revision>
  <dcterms:created xsi:type="dcterms:W3CDTF">2023-10-12T15:44:00Z</dcterms:created>
  <dcterms:modified xsi:type="dcterms:W3CDTF">2024-02-14T13:36:22Z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784580900F5C44B29C7A166A9234EF6F_12</vt:lpwstr>
  </property>
  <property fmtid="{D5CDD505-2E9C-101B-9397-08002B2CF9AE}" pid="3" name="KSOProductBuildVer">
    <vt:lpwstr>1033-12.2.0.13266</vt:lpwstr>
  </property>
</Properties>
</file>