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62" r:id="rId4"/>
    <p:sldId id="26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8" d="100"/>
          <a:sy n="78" d="100"/>
        </p:scale>
        <p:origin x="456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48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053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71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41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8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287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106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304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1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2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62DD1-94D6-4662-B9AD-199B53B38EFA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78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62DD1-94D6-4662-B9AD-199B53B38EFA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C36C9A-7E82-4C32-A50C-55581070CF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116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1448517"/>
              </p:ext>
            </p:extLst>
          </p:nvPr>
        </p:nvGraphicFramePr>
        <p:xfrm>
          <a:off x="481914" y="968228"/>
          <a:ext cx="11140010" cy="54260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2551">
                  <a:extLst>
                    <a:ext uri="{9D8B030D-6E8A-4147-A177-3AD203B41FA5}">
                      <a16:colId xmlns:a16="http://schemas.microsoft.com/office/drawing/2014/main" val="3962850347"/>
                    </a:ext>
                  </a:extLst>
                </a:gridCol>
                <a:gridCol w="1952367">
                  <a:extLst>
                    <a:ext uri="{9D8B030D-6E8A-4147-A177-3AD203B41FA5}">
                      <a16:colId xmlns:a16="http://schemas.microsoft.com/office/drawing/2014/main" val="579938801"/>
                    </a:ext>
                  </a:extLst>
                </a:gridCol>
                <a:gridCol w="2218553">
                  <a:extLst>
                    <a:ext uri="{9D8B030D-6E8A-4147-A177-3AD203B41FA5}">
                      <a16:colId xmlns:a16="http://schemas.microsoft.com/office/drawing/2014/main" val="3094795635"/>
                    </a:ext>
                  </a:extLst>
                </a:gridCol>
                <a:gridCol w="2038313">
                  <a:extLst>
                    <a:ext uri="{9D8B030D-6E8A-4147-A177-3AD203B41FA5}">
                      <a16:colId xmlns:a16="http://schemas.microsoft.com/office/drawing/2014/main" val="1034946251"/>
                    </a:ext>
                  </a:extLst>
                </a:gridCol>
                <a:gridCol w="2213278">
                  <a:extLst>
                    <a:ext uri="{9D8B030D-6E8A-4147-A177-3AD203B41FA5}">
                      <a16:colId xmlns:a16="http://schemas.microsoft.com/office/drawing/2014/main" val="2216143551"/>
                    </a:ext>
                  </a:extLst>
                </a:gridCol>
                <a:gridCol w="2074948">
                  <a:extLst>
                    <a:ext uri="{9D8B030D-6E8A-4147-A177-3AD203B41FA5}">
                      <a16:colId xmlns:a16="http://schemas.microsoft.com/office/drawing/2014/main" val="347825789"/>
                    </a:ext>
                  </a:extLst>
                </a:gridCol>
              </a:tblGrid>
              <a:tr h="1150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b="1" i="1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học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(09/9/2024)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</a:t>
                      </a:r>
                      <a:r>
                        <a:rPr lang="en-US" sz="1400" b="1" i="1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thẩm mỹ: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Dạy kĩ năng ca hát " Trường chúng cháu là trường mầm non"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(10/9/2024)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</a:t>
                      </a:r>
                      <a:r>
                        <a:rPr lang="en-US" sz="1400" b="1" i="1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thÓ chÊt: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VĐCB: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VĐCB: Đi trong đường hẹp.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(11/9/2024)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</a:t>
                      </a:r>
                      <a:r>
                        <a:rPr lang="en-US" sz="1400" b="1" i="1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thẩm mỹ: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Tô màu đồ chơi trường mầm non" 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(12/9/2024)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 nhận thức: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Nhận biết gọi tên hình vuông, hình chữ nhật</a:t>
                      </a:r>
                      <a:r>
                        <a:rPr lang="en-US" sz="1400" b="1" i="1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(13/9/2024)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 ngôn ngữ: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Thơ " Bạn mới"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448311"/>
                  </a:ext>
                </a:extLst>
              </a:tr>
              <a:tr h="24583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b="1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b="1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nl-NL" sz="1400" b="1" i="1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ngoài trời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(09/9/2024)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Quan sát: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Cầu trượt.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TCVĐ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Cướp cờ.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tự do: Khu vui chơi số 3: Chơi khám phá thử nghiệm,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leo núi, trèo lên xuống bậc thang, đi thăng bằng, chơi cầu trượt, đu quay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(10/9/2024)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Quan sát: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Thang leo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TCVĐ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Kéo co.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tự do: Khu vui chơi số 3: Chơi khám phá thử nghiệm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leo núi, trèo lên xuống bậc thang, đi thăng bằng, chơi cầu trượt, đu quay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(11/9/2024)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Quan sát: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Đu quay.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TCVĐ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Dung dăng dung dẻ.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tự do: Khu vui chơi số 3: Chơi khám phá thử nghiệm,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leo núi, trèo lên xuống bậc thang, đi thăng bằng, chơi cầu trượt, đu quay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(12/9/2024)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Quan sát: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Cầu trượt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TCVĐ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Nhảy lò cò.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tự do: Khu vui chơi số 3: Chơi khám phá thử nghiệm.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leo núi, trèo lên xuống bậc thang, đi thăng bằng, chơi cầu trượt, đu quay…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(13/9/2024)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Quan sát: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Xích đu.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TCVĐ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: 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Dung dăng dung dẻ.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tự do: Khu vui chơi số 3: Chơi khám phá thử nghiệm.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leo núi, trèo lên xuống bậc thang, đi thăng bằng, chơi cầu trượt, đu quay…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021796"/>
                  </a:ext>
                </a:extLst>
              </a:tr>
              <a:tr h="17605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chiều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(09/9/2024)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Nhận biết kí hiệu đồ dùng cá nhân.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Thơ: Bạn mới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 </a:t>
                      </a: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(10/9/2024)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Quan sát tranh ảnh, trò chuyện với trẻ về 1 số việc làm có thể gây nguy hiểm cho bản thân cười đùa khi ăn uống, leo trèo bàn ghế,                       - TC: Phân biệt hành vi đúng - sai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(11/9/2024)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Xem video, nhận biết tên gọi, đặc điểm một số dạng thiên tai do biến đổi khí hậu nắng nóng, mưa lớn kéo dài, giông lốc sét, mưa đá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(12/9/2024)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XemTập 9 hoạt hình ATGT, nhận biết một số quy định đảm bảo an toàn khi đi xe máy, xe đạp: đội mũ bảo hiểm, ngồi sau xe bám vào người lớn…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(13/9/2024)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Xem hình ảnh, video trò chuyện về trường lớp mầm non.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Biểu diễn văn nghệ.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Nêu gương phát thưởng bé ngoan.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848565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269630" y="0"/>
            <a:ext cx="8013895" cy="6337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>
                <a:solidFill>
                  <a:srgbClr val="FF0000"/>
                </a:solidFill>
              </a:rPr>
              <a:t>                           </a:t>
            </a:r>
            <a:r>
              <a:rPr lang="vi-VN" sz="2800" b="1">
                <a:solidFill>
                  <a:srgbClr val="FF0000"/>
                </a:solidFill>
              </a:rPr>
              <a:t>Kế hoạch chủ đề</a:t>
            </a:r>
            <a:r>
              <a:rPr lang="en-US" sz="2800" b="1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800" b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i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Lớp học vui vẻ </a:t>
            </a:r>
            <a:r>
              <a:rPr lang="en-US" sz="2800" b="1">
                <a:solidFill>
                  <a:schemeClr val="accent1">
                    <a:lumMod val="75000"/>
                  </a:schemeClr>
                </a:solidFill>
              </a:rPr>
              <a:t>”</a:t>
            </a:r>
            <a:endParaRPr lang="en-US" sz="2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923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17230" y="105508"/>
            <a:ext cx="8710246" cy="924259"/>
          </a:xfrm>
        </p:spPr>
        <p:txBody>
          <a:bodyPr>
            <a:noAutofit/>
          </a:bodyPr>
          <a:lstStyle/>
          <a:p>
            <a:r>
              <a:rPr lang="vi-VN" sz="2400" b="1">
                <a:solidFill>
                  <a:srgbClr val="FF0000"/>
                </a:solidFill>
                <a:latin typeface="Arial" panose="020B0604020202020204" pitchFamily="34" charset="0"/>
                <a:ea typeface="+mn-ea"/>
                <a:cs typeface="+mn-cs"/>
              </a:rPr>
              <a:t>Kế hoạch chủ đề</a:t>
            </a:r>
            <a:r>
              <a:rPr lang="en-US" sz="2800" b="1">
                <a:solidFill>
                  <a:srgbClr val="5B9BD5">
                    <a:lumMod val="75000"/>
                  </a:srgbClr>
                </a:solidFill>
                <a:latin typeface="Calibri"/>
                <a:ea typeface="+mn-ea"/>
                <a:cs typeface="+mn-cs"/>
              </a:rPr>
              <a:t>: </a:t>
            </a:r>
            <a:r>
              <a:rPr lang="en-US" sz="2800" b="1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“</a:t>
            </a:r>
            <a:r>
              <a:rPr lang="en-US" sz="2800" b="1" i="1">
                <a:solidFill>
                  <a:srgbClr val="5B9BD5">
                    <a:lumMod val="75000"/>
                  </a:srgb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 Lễ hội trăng rằm.</a:t>
            </a:r>
            <a:r>
              <a:rPr lang="en-US" sz="2800" b="1">
                <a:solidFill>
                  <a:schemeClr val="accent1">
                    <a:lumMod val="75000"/>
                  </a:schemeClr>
                </a:solidFill>
              </a:rPr>
              <a:t>”</a:t>
            </a:r>
            <a:br>
              <a:rPr lang="en-US" sz="2800" b="1">
                <a:solidFill>
                  <a:schemeClr val="accent1">
                    <a:lumMod val="75000"/>
                  </a:schemeClr>
                </a:solidFill>
              </a:rPr>
            </a:b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853412"/>
              </p:ext>
            </p:extLst>
          </p:nvPr>
        </p:nvGraphicFramePr>
        <p:xfrm>
          <a:off x="298202" y="910538"/>
          <a:ext cx="11282290" cy="51960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269">
                  <a:extLst>
                    <a:ext uri="{9D8B030D-6E8A-4147-A177-3AD203B41FA5}">
                      <a16:colId xmlns:a16="http://schemas.microsoft.com/office/drawing/2014/main" val="3962850347"/>
                    </a:ext>
                  </a:extLst>
                </a:gridCol>
                <a:gridCol w="2098384">
                  <a:extLst>
                    <a:ext uri="{9D8B030D-6E8A-4147-A177-3AD203B41FA5}">
                      <a16:colId xmlns:a16="http://schemas.microsoft.com/office/drawing/2014/main" val="579938801"/>
                    </a:ext>
                  </a:extLst>
                </a:gridCol>
                <a:gridCol w="1951180">
                  <a:extLst>
                    <a:ext uri="{9D8B030D-6E8A-4147-A177-3AD203B41FA5}">
                      <a16:colId xmlns:a16="http://schemas.microsoft.com/office/drawing/2014/main" val="3094795635"/>
                    </a:ext>
                  </a:extLst>
                </a:gridCol>
                <a:gridCol w="2063739">
                  <a:extLst>
                    <a:ext uri="{9D8B030D-6E8A-4147-A177-3AD203B41FA5}">
                      <a16:colId xmlns:a16="http://schemas.microsoft.com/office/drawing/2014/main" val="1034946251"/>
                    </a:ext>
                  </a:extLst>
                </a:gridCol>
                <a:gridCol w="2240887">
                  <a:extLst>
                    <a:ext uri="{9D8B030D-6E8A-4147-A177-3AD203B41FA5}">
                      <a16:colId xmlns:a16="http://schemas.microsoft.com/office/drawing/2014/main" val="2216143551"/>
                    </a:ext>
                  </a:extLst>
                </a:gridCol>
                <a:gridCol w="2100831">
                  <a:extLst>
                    <a:ext uri="{9D8B030D-6E8A-4147-A177-3AD203B41FA5}">
                      <a16:colId xmlns:a16="http://schemas.microsoft.com/office/drawing/2014/main" val="347825789"/>
                    </a:ext>
                  </a:extLst>
                </a:gridCol>
              </a:tblGrid>
              <a:tr h="115595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học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(16/9/2024)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 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thÈm 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mỹ: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Dạy kĩ năng ca hát Đêm trung thu"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(17/9/2024)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</a:t>
                      </a:r>
                      <a:r>
                        <a:rPr lang="en-US" sz="1400" b="1" i="1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vi-VN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nhận thức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Tìm hiểu lễ hội,  đồ chơi trung thu. Tham gia lễ hội.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(18/9/2024)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</a:t>
                      </a:r>
                      <a:r>
                        <a:rPr lang="en-US" sz="1400" b="1" i="1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thẩm mỹ: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Làm đèn lồng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(19/9/2024)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 ngôn ngữ: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Thơ: Quà trung thu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(20/9/2024)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 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thÓ chÊt: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VĐCB: Bật nhảy tại chỗ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448311"/>
                  </a:ext>
                </a:extLst>
              </a:tr>
              <a:tr h="2246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ngoài trời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(16/9/2024)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Quan sát: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Đèn Lồng.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TCVĐ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Kéo co.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20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tự do: KV âm nhạc: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Mặc trang phục biểu diễn, gõ trống, gõ đệm bằng các dụng cụ âm nhạc, nhảy múa, hát các bài hát về chủ đề …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(17/9/2024)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Quan sát: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Cái trống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TC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Đánh trống, múa lân.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tự do: KV âm nhạc: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Mặc trang phục biểu diễn, gõ trống, gõ đệm bằng các dụng cụ âm nhạc, nhảy múa, hát các bài hát về chủ đề.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(18/9/2024)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Quan sát:  Đ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èn ông sao.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 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TCVĐ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Dung dăng dung dẻ.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tự do: Khu vực âm nhạc: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Mặc trang phục biểu diễn, gõ trống, gõ đệm bằng các dụng cụ âm nhạc, nhảy múa, hát các bài hát về chủ đề ….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(19/9/2024)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Quan sát: 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Cái xích đu.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TCVĐ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 Xí ba khoai.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tự do: Khu vực âm nhạc: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Mặc trang phục biểu diễn, gõ trống, gõ đệm bằng các dụng cụ âm nhạc, nhảy múa, hát các bài hát về chủ đề …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(20/9/2024)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Quan sát:  Đ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ầu kỳ lân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TCVĐ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  Ai nhanh nhất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tự do: Khu vực âm nhạc: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 Mặc trang phục biểu diễn, gõ trống, gõ đệm bằng các dụng cụ âm nhạc, nhảy múa, hát các bài hát về chủ đề …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021796"/>
                  </a:ext>
                </a:extLst>
              </a:tr>
              <a:tr h="15102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chiều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(16/9/2024)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Trò chuyện về một số nơi vui chơi an toàn - không an toàn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- Hát: “ Đêm trung thu”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(17/9/2024)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Cân đo trẻ.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(18/9/2024)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Xem tranh, video một số cách chế biến món ăn trong gia đình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Ôn bài thơ: quà trung thu;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(19/9/2024)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Ôn NB hình vuông- hình chữ nhật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Hát: “ Đêm trung thu”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(20/9/2024)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Biểu diễn văn nghệ.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Nêu gương phát thưởng bé ngoan.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848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0803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630" y="0"/>
            <a:ext cx="8013895" cy="633755"/>
          </a:xfrm>
        </p:spPr>
        <p:txBody>
          <a:bodyPr>
            <a:noAutofit/>
          </a:bodyPr>
          <a:lstStyle/>
          <a:p>
            <a:r>
              <a:rPr lang="vi-VN" sz="2400" b="1">
                <a:solidFill>
                  <a:srgbClr val="FF0000"/>
                </a:solidFill>
              </a:rPr>
              <a:t>Kế hoạch chủ đề</a:t>
            </a:r>
            <a:r>
              <a:rPr lang="en-US" sz="2400" b="1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400" b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b="1" i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Các bạn thân yêu của bé</a:t>
            </a:r>
            <a:r>
              <a:rPr lang="en-US" sz="2400" b="1">
                <a:solidFill>
                  <a:schemeClr val="accent1">
                    <a:lumMod val="75000"/>
                  </a:schemeClr>
                </a:solidFill>
              </a:rPr>
              <a:t>”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5517756"/>
              </p:ext>
            </p:extLst>
          </p:nvPr>
        </p:nvGraphicFramePr>
        <p:xfrm>
          <a:off x="629026" y="939009"/>
          <a:ext cx="11282290" cy="51325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269">
                  <a:extLst>
                    <a:ext uri="{9D8B030D-6E8A-4147-A177-3AD203B41FA5}">
                      <a16:colId xmlns:a16="http://schemas.microsoft.com/office/drawing/2014/main" val="3962850347"/>
                    </a:ext>
                  </a:extLst>
                </a:gridCol>
                <a:gridCol w="2098384">
                  <a:extLst>
                    <a:ext uri="{9D8B030D-6E8A-4147-A177-3AD203B41FA5}">
                      <a16:colId xmlns:a16="http://schemas.microsoft.com/office/drawing/2014/main" val="579938801"/>
                    </a:ext>
                  </a:extLst>
                </a:gridCol>
                <a:gridCol w="1951180">
                  <a:extLst>
                    <a:ext uri="{9D8B030D-6E8A-4147-A177-3AD203B41FA5}">
                      <a16:colId xmlns:a16="http://schemas.microsoft.com/office/drawing/2014/main" val="3094795635"/>
                    </a:ext>
                  </a:extLst>
                </a:gridCol>
                <a:gridCol w="2063739">
                  <a:extLst>
                    <a:ext uri="{9D8B030D-6E8A-4147-A177-3AD203B41FA5}">
                      <a16:colId xmlns:a16="http://schemas.microsoft.com/office/drawing/2014/main" val="1034946251"/>
                    </a:ext>
                  </a:extLst>
                </a:gridCol>
                <a:gridCol w="2240887">
                  <a:extLst>
                    <a:ext uri="{9D8B030D-6E8A-4147-A177-3AD203B41FA5}">
                      <a16:colId xmlns:a16="http://schemas.microsoft.com/office/drawing/2014/main" val="2216143551"/>
                    </a:ext>
                  </a:extLst>
                </a:gridCol>
                <a:gridCol w="2100831">
                  <a:extLst>
                    <a:ext uri="{9D8B030D-6E8A-4147-A177-3AD203B41FA5}">
                      <a16:colId xmlns:a16="http://schemas.microsoft.com/office/drawing/2014/main" val="347825789"/>
                    </a:ext>
                  </a:extLst>
                </a:gridCol>
              </a:tblGrid>
              <a:tr h="1036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học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(23/9/2024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i="1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</a:t>
                      </a:r>
                      <a:r>
                        <a:rPr lang="en-US" sz="1400" b="1" i="1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thÓ chÊt: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VĐCB: - Tung bóng lên cao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(24/9/2024)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</a:t>
                      </a:r>
                      <a:r>
                        <a:rPr lang="en-US" sz="1400" b="1" i="1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thẩm mỹ: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Dạy kĩ năng ca hát " Vui đến trường"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(25/9/2024)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</a:t>
                      </a:r>
                      <a:r>
                        <a:rPr lang="en-US" sz="1400" b="1" i="1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ngôn ngữ: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"Đôi bạn tốt"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.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(26/9/2024)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 nhận thức: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"Đếm số lượng 1-2"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(27/9/2024)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 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thÈm 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mỹ: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"Nặn bánh tròn"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448311"/>
                  </a:ext>
                </a:extLst>
              </a:tr>
              <a:tr h="2416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ngoài trời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(23/9/2024)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Quan sát: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Phòng y tế.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TCVĐ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: Dung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dăng dung dẻ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tự do: Khu vui chơi số 2: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khu chợ quê: làm bánh kẹo, nem chua…; đi thăng bằng trên cầu khỉ, chơi khu vườn cổ tích,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 TC: Nhảy lò cò.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(24/9/2024)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Quan sát: 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Phòng hiệu bộ.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TCVĐ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: Nu na nu nèng.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tự do: Khu vui chơi số 2: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khu chợ quê: làm bánh kẹo, nem chua…; đi thăng bằng trên cầu khỉ, chơi khu vườn cổ tích,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 TC: Đuổi bắt bóng.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(25/9/2024)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Quan sát: 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Hòn non bộ.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TCVĐ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trốn cô.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tự do: Khu vui chơi số 2: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khu chợ quê: làm bánh kẹo, nem chua…; đi thăng bằng trên cầu khỉ, chơi khu vườn cổ tích,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 TC: bật liên tục qua các ô vòng.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(26/9/2024)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Quan sát: 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Cây lộc vừng.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+TCVĐ: Bóng tròn to.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tự do: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khu thể chất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: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nhà bóng, cầu trượt, leo thang dây, nhảy bao bố, ném bóng vào rọ, đi cà kheo, đi cầu thăng bằng, bơm xe, chơi các dụng cụ tập thể hình...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 TC: Nhảy cóc.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(27/9/2024)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Quan sát: 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Cầu thang.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TCVĐ: Nhảy cóc.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tự do: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khu thể chất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: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nhà bóng, cầu trượt, leo thang dây, nhảy bao bố, ném bóng vào rọ, đi cà kheo, đi cầu thăng bằng, bơm xe, chơi các dụng cụ tập thể hình...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 TC: Đuổi bắt bóng.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021796"/>
                  </a:ext>
                </a:extLst>
              </a:tr>
              <a:tr h="15357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chiều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(23/9/2024)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Xem video, trò chuyện về Nguyên nhân gây ra và hậu quả của biến đổi khí hậu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(24/9/2024)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Rèn kĩ năng VĐMH " Vui đến trường"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(25/9/2024)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Truyện  "Đôi bạn tốt"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(26/9/2024)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XemTập 9 hoạt hình ATGT, nhận biết một số quy định đảm bảo an toàn khi đi xe máy, xe đạp: đội mũ bảo hiểm, ngồi sau xe bám vào người lớn…</a:t>
                      </a: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(27/9/2024)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Biểu diễn văn nghệ.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Nêu gương phát thưởng bé ngoan.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848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400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630" y="0"/>
            <a:ext cx="8013895" cy="633755"/>
          </a:xfrm>
        </p:spPr>
        <p:txBody>
          <a:bodyPr>
            <a:noAutofit/>
          </a:bodyPr>
          <a:lstStyle/>
          <a:p>
            <a:r>
              <a:rPr lang="vi-VN" sz="2400" b="1">
                <a:solidFill>
                  <a:srgbClr val="FF0000"/>
                </a:solidFill>
              </a:rPr>
              <a:t>Kế hoạch chủ đề</a:t>
            </a:r>
            <a:r>
              <a:rPr lang="en-US" sz="2400" b="1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en-US" sz="2400" b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400" b="1" i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Bé  gi</a:t>
            </a:r>
            <a:r>
              <a:rPr lang="vi-VN" sz="2400" b="1" i="1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ữ </a:t>
            </a:r>
            <a:r>
              <a:rPr lang="en-US" sz="2400" b="1" i="1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gìn đ</a:t>
            </a:r>
            <a:r>
              <a:rPr lang="en-US" sz="2400" b="1" i="1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ồ ch</a:t>
            </a:r>
            <a:r>
              <a:rPr lang="vi-VN" sz="2400" b="1" i="1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ơ</a:t>
            </a:r>
            <a:r>
              <a:rPr lang="en-US" sz="2400" b="1" i="1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i trong l</a:t>
            </a:r>
            <a:r>
              <a:rPr lang="vi-VN" sz="2400" b="1" i="1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ớp</a:t>
            </a:r>
            <a:r>
              <a:rPr lang="en-US" sz="2400" b="1" i="1">
                <a:solidFill>
                  <a:schemeClr val="accent1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US" sz="2400" b="1">
                <a:solidFill>
                  <a:schemeClr val="accent1">
                    <a:lumMod val="75000"/>
                  </a:schemeClr>
                </a:solidFill>
              </a:rPr>
              <a:t>”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7022509"/>
              </p:ext>
            </p:extLst>
          </p:nvPr>
        </p:nvGraphicFramePr>
        <p:xfrm>
          <a:off x="629026" y="939009"/>
          <a:ext cx="11282290" cy="5439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269">
                  <a:extLst>
                    <a:ext uri="{9D8B030D-6E8A-4147-A177-3AD203B41FA5}">
                      <a16:colId xmlns:a16="http://schemas.microsoft.com/office/drawing/2014/main" val="3962850347"/>
                    </a:ext>
                  </a:extLst>
                </a:gridCol>
                <a:gridCol w="2098384">
                  <a:extLst>
                    <a:ext uri="{9D8B030D-6E8A-4147-A177-3AD203B41FA5}">
                      <a16:colId xmlns:a16="http://schemas.microsoft.com/office/drawing/2014/main" val="579938801"/>
                    </a:ext>
                  </a:extLst>
                </a:gridCol>
                <a:gridCol w="1951180">
                  <a:extLst>
                    <a:ext uri="{9D8B030D-6E8A-4147-A177-3AD203B41FA5}">
                      <a16:colId xmlns:a16="http://schemas.microsoft.com/office/drawing/2014/main" val="3094795635"/>
                    </a:ext>
                  </a:extLst>
                </a:gridCol>
                <a:gridCol w="2063739">
                  <a:extLst>
                    <a:ext uri="{9D8B030D-6E8A-4147-A177-3AD203B41FA5}">
                      <a16:colId xmlns:a16="http://schemas.microsoft.com/office/drawing/2014/main" val="1034946251"/>
                    </a:ext>
                  </a:extLst>
                </a:gridCol>
                <a:gridCol w="2240887">
                  <a:extLst>
                    <a:ext uri="{9D8B030D-6E8A-4147-A177-3AD203B41FA5}">
                      <a16:colId xmlns:a16="http://schemas.microsoft.com/office/drawing/2014/main" val="2216143551"/>
                    </a:ext>
                  </a:extLst>
                </a:gridCol>
                <a:gridCol w="2100831">
                  <a:extLst>
                    <a:ext uri="{9D8B030D-6E8A-4147-A177-3AD203B41FA5}">
                      <a16:colId xmlns:a16="http://schemas.microsoft.com/office/drawing/2014/main" val="347825789"/>
                    </a:ext>
                  </a:extLst>
                </a:gridCol>
              </a:tblGrid>
              <a:tr h="1036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học</a:t>
                      </a:r>
                      <a:endParaRPr lang="en-US" sz="14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(30/9/2024)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 nhận thức: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Tìm hiểu đồ chơi trong lớp bé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(01/10/2024)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 i="1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</a:t>
                      </a:r>
                      <a:r>
                        <a:rPr lang="en-US" sz="1400" b="1" i="1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thÓ chÊt: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Bò chui qua cổng.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   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(02/10/2024)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</a:t>
                      </a:r>
                      <a:r>
                        <a:rPr lang="en-US" sz="1400" b="1" i="1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TCKNXH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Bé xếp đồ chơi.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(03/10/2024)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</a:t>
                      </a:r>
                      <a:r>
                        <a:rPr lang="en-US" sz="1400" b="1" i="1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ngôn ngữ: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Truyện “ Mèo hoa đi học”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(04/10/2024)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PT 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thÈm </a:t>
                      </a:r>
                      <a:r>
                        <a:rPr lang="en-US" sz="1400" b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mỹ: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Dạy kĩ năng VĐMH " Vui đến trường"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 </a:t>
                      </a:r>
                      <a:endParaRPr lang="en-US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448311"/>
                  </a:ext>
                </a:extLst>
              </a:tr>
              <a:tr h="24161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ngoài trời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(30/9/2024)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Quan sát:</a:t>
                      </a: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Cổng trường.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TCVĐ: Gieo hạt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tự do: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khu thể chất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: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nhà bóng, cầu trượt, leo thang dây, nhảy bao bố, ném bóng vào rọ, đi cà kheo, đi cầu thăng bằng, bơm xe, chơi các dụng cụ tập thể hình...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(01/10/2024)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Quan sát:</a:t>
                      </a: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Phòng bảo vệ.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TCVĐ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: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Nhảy tại chỗ.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tự do: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khu thể chất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: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nhà bóng, cầu trượt, leo thang dây, nhảy bao bố, ném bóng vào rọ, đi cà kheo, đi cầu thăng bằng, bơm xe, chơi các dụng cụ tập thể hình...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(02/10/2024)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Quan sát:</a:t>
                      </a: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Hòn non bộ.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TCVĐ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Dung   dăng dung dẻ.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tự do: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khu thể chất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: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nhà bóng, cầu trượt, leo thang dây, nhảy bao bố, ném bóng vào rọ, đi cà kheo, đi cầu thăng bằng, bơm xe, chơi các dụng cụ tập thể hình...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(03/10/2024)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Quan sát: Sân khấu.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TCVĐ: Gieo hạt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tự do: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khu thể chất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: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nhà bóng, cầu trượt, leo thang dây, nhảy bao bố, ném bóng vào rọ, đi cà kheo, đi cầu thăng bằng, bơm xe, chơi các dụng cụ tập thể hình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(04/10/2024)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Quan sát:</a:t>
                      </a: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Khu nhà bếp</a:t>
                      </a: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TCVĐ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: Lộn cầu vồng.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tự do: Khu vui chơi số 2: </a:t>
                      </a: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Chơi khu chợ quê: làm bánh kẹo, nem chua…; đi thăng bằng trên cầu khỉ, chơi khu vườn cổ tích,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* TC: bật liên tục qua các ô vòng.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4021796"/>
                  </a:ext>
                </a:extLst>
              </a:tr>
              <a:tr h="15357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4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nl-NL" sz="1400" b="1" i="1" baseline="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động chiều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(30/9/2024)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Quan sát tranh ảnh, trò chuyện với trẻ về 1 số việc làm có thể gây nguy hiểm cho bản thân cười đùa khi ăn uống, leo trèo bàn ghế,                       - TC: Phân biệt hành vi đúng - sai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(01/10/2024)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Tìm hiểu,  khám phá biển cảnh báo nguy hiểm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(02/10/2024)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Dạy trẻ cất lấy đồ dùng, đồ chơi đúng nơi quy định, không tranh giành đồ chơi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(03/10/2024)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Truyện " Mèo hoa đi học"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(04/10/2024)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Biểu diễn văn nghệ.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Nêu gương phát thưởng bé ngoan.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5429250" algn="l"/>
                        </a:tabLst>
                      </a:pPr>
                      <a:r>
                        <a:rPr lang="en-US" sz="1400">
                          <a:effectLst/>
                          <a:latin typeface=".VnTime" panose="020B7200000000000000" pitchFamily="34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848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9158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610</TotalTime>
  <Words>2095</Words>
  <Application>Microsoft Office PowerPoint</Application>
  <PresentationFormat>Widescreen</PresentationFormat>
  <Paragraphs>242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.VnTime</vt:lpstr>
      <vt:lpstr>Arial</vt:lpstr>
      <vt:lpstr>Calibri</vt:lpstr>
      <vt:lpstr>Calibri Light</vt:lpstr>
      <vt:lpstr>Times New Roman</vt:lpstr>
      <vt:lpstr>Office Theme</vt:lpstr>
      <vt:lpstr>PowerPoint Presentation</vt:lpstr>
      <vt:lpstr>Kế hoạch chủ đề: “ Lễ hội trăng rằm.” </vt:lpstr>
      <vt:lpstr>Kế hoạch chủ đề: “ Các bạn thân yêu của bé”</vt:lpstr>
      <vt:lpstr>Kế hoạch chủ đề: “Bé  giữ  gìn đồ chơi trong lớp ”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Kế hoạch hoạt động học Chủ đề: Bản thân</dc:title>
  <dc:creator>Admin</dc:creator>
  <cp:lastModifiedBy>ADMIN</cp:lastModifiedBy>
  <cp:revision>55</cp:revision>
  <cp:lastPrinted>2024-02-21T10:54:46Z</cp:lastPrinted>
  <dcterms:created xsi:type="dcterms:W3CDTF">2023-10-03T06:01:15Z</dcterms:created>
  <dcterms:modified xsi:type="dcterms:W3CDTF">2024-09-04T15:00:59Z</dcterms:modified>
</cp:coreProperties>
</file>