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71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06" autoAdjust="0"/>
    <p:restoredTop sz="94660"/>
  </p:normalViewPr>
  <p:slideViewPr>
    <p:cSldViewPr snapToGrid="0">
      <p:cViewPr>
        <p:scale>
          <a:sx n="69" d="100"/>
          <a:sy n="69" d="100"/>
        </p:scale>
        <p:origin x="-72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057E2C-F4C1-4A1A-8DCC-9C2E25DB1C61}" type="datetimeFigureOut">
              <a:rPr lang="en-US" smtClean="0"/>
              <a:t>4/22/2024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864252-06D3-478E-8CCB-D4E1949D97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8986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9C9097-0790-486F-B4CD-53AECAE2CFFA}" type="datetimeFigureOut">
              <a:rPr lang="en-US" smtClean="0"/>
              <a:t>4/22/2024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C5D652-0C15-4AFD-AE92-B1F3A8C03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4731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C5D652-0C15-4AFD-AE92-B1F3A8C034E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994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C5D652-0C15-4AFD-AE92-B1F3A8C034E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0316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C5D652-0C15-4AFD-AE92-B1F3A8C034E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2000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altLang="ko-KR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ko-KR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2804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altLang="ko-KR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679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altLang="ko-KR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725930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altLang="ko-KR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6244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altLang="ko-KR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718332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altLang="ko-KR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3051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4/22/2024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83331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altLang="ko-KR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453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altLang="ko-KR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4/22/2024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281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altLang="ko-KR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2562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4/22/2024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6497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6160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altLang="ko-KR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847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4/22/2024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891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altLang="ko-KR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4/22/2024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9487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altLang="ko-KR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altLang="ko-KR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9220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altLang="ko-KR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5354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73" r:id="rId2"/>
    <p:sldLayoutId id="2147483774" r:id="rId3"/>
    <p:sldLayoutId id="2147483775" r:id="rId4"/>
    <p:sldLayoutId id="2147483776" r:id="rId5"/>
    <p:sldLayoutId id="2147483777" r:id="rId6"/>
    <p:sldLayoutId id="2147483778" r:id="rId7"/>
    <p:sldLayoutId id="2147483779" r:id="rId8"/>
    <p:sldLayoutId id="2147483780" r:id="rId9"/>
    <p:sldLayoutId id="2147483781" r:id="rId10"/>
    <p:sldLayoutId id="2147483782" r:id="rId11"/>
    <p:sldLayoutId id="2147483783" r:id="rId12"/>
    <p:sldLayoutId id="2147483784" r:id="rId13"/>
    <p:sldLayoutId id="2147483785" r:id="rId14"/>
    <p:sldLayoutId id="2147483786" r:id="rId15"/>
    <p:sldLayoutId id="2147483787" r:id="rId16"/>
  </p:sldLayoutIdLst>
  <p:txStyles>
    <p:titleStyle>
      <a:lvl1pPr algn="l" defTabSz="457200" rtl="0" eaLnBrk="1" latinLnBrk="1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B408042-D328-EC9C-CD5D-943282EC8D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1797" y="103516"/>
            <a:ext cx="8902140" cy="749794"/>
          </a:xfrm>
        </p:spPr>
        <p:txBody>
          <a:bodyPr/>
          <a:lstStyle/>
          <a:p>
            <a:r>
              <a:rPr lang="vi-VN" altLang="ko-KR" sz="26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 hoạch nhánh 1</a:t>
            </a:r>
            <a:r>
              <a:rPr lang="vi-VN" altLang="ko-KR" sz="28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vi-VN" altLang="ko-KR" sz="2800" b="1" i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 số hiện tượng tự nhiên quanh bé</a:t>
            </a:r>
            <a:endParaRPr lang="ko-KR" altLang="en-US" sz="2800" b="1" i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xmlns="" id="{175AE310-19B2-3A51-54C8-65A56AE807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3130660"/>
              </p:ext>
            </p:extLst>
          </p:nvPr>
        </p:nvGraphicFramePr>
        <p:xfrm>
          <a:off x="517584" y="897945"/>
          <a:ext cx="11243091" cy="54128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9056">
                  <a:extLst>
                    <a:ext uri="{9D8B030D-6E8A-4147-A177-3AD203B41FA5}">
                      <a16:colId xmlns:a16="http://schemas.microsoft.com/office/drawing/2014/main" xmlns="" val="1174690225"/>
                    </a:ext>
                  </a:extLst>
                </a:gridCol>
                <a:gridCol w="1874807">
                  <a:extLst>
                    <a:ext uri="{9D8B030D-6E8A-4147-A177-3AD203B41FA5}">
                      <a16:colId xmlns:a16="http://schemas.microsoft.com/office/drawing/2014/main" xmlns="" val="1942298802"/>
                    </a:ext>
                  </a:extLst>
                </a:gridCol>
                <a:gridCol w="1874807">
                  <a:extLst>
                    <a:ext uri="{9D8B030D-6E8A-4147-A177-3AD203B41FA5}">
                      <a16:colId xmlns:a16="http://schemas.microsoft.com/office/drawing/2014/main" xmlns="" val="724551009"/>
                    </a:ext>
                  </a:extLst>
                </a:gridCol>
                <a:gridCol w="1874807">
                  <a:extLst>
                    <a:ext uri="{9D8B030D-6E8A-4147-A177-3AD203B41FA5}">
                      <a16:colId xmlns:a16="http://schemas.microsoft.com/office/drawing/2014/main" xmlns="" val="614283991"/>
                    </a:ext>
                  </a:extLst>
                </a:gridCol>
                <a:gridCol w="1874807">
                  <a:extLst>
                    <a:ext uri="{9D8B030D-6E8A-4147-A177-3AD203B41FA5}">
                      <a16:colId xmlns:a16="http://schemas.microsoft.com/office/drawing/2014/main" xmlns="" val="2008544032"/>
                    </a:ext>
                  </a:extLst>
                </a:gridCol>
                <a:gridCol w="1874807">
                  <a:extLst>
                    <a:ext uri="{9D8B030D-6E8A-4147-A177-3AD203B41FA5}">
                      <a16:colId xmlns:a16="http://schemas.microsoft.com/office/drawing/2014/main" xmlns="" val="1759196887"/>
                    </a:ext>
                  </a:extLst>
                </a:gridCol>
              </a:tblGrid>
              <a:tr h="350010">
                <a:tc>
                  <a:txBody>
                    <a:bodyPr/>
                    <a:lstStyle/>
                    <a:p>
                      <a:pPr marL="457200" algn="ctr"/>
                      <a:endParaRPr lang="ko-KR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/>
                      <a:r>
                        <a:rPr lang="nl-NL" sz="1350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Ngày </a:t>
                      </a:r>
                      <a:r>
                        <a:rPr lang="vi-VN" sz="1350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15/4/2024</a:t>
                      </a:r>
                      <a:endParaRPr lang="ko-KR" sz="1400" i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/>
                      <a:r>
                        <a:rPr lang="nl-NL" sz="1350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Ngày </a:t>
                      </a:r>
                      <a:r>
                        <a:rPr lang="vi-VN" sz="1350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16/4/2024</a:t>
                      </a:r>
                      <a:endParaRPr lang="ko-KR" sz="1400" i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350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Ngày </a:t>
                      </a:r>
                      <a:r>
                        <a:rPr lang="vi-VN" sz="1350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17/4/2024</a:t>
                      </a:r>
                      <a:endParaRPr lang="ko-KR" sz="1400" i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350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Ngày </a:t>
                      </a:r>
                      <a:r>
                        <a:rPr lang="vi-VN" sz="1350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18/4/2024</a:t>
                      </a:r>
                      <a:endParaRPr lang="ko-KR" sz="1400" i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350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Ngày </a:t>
                      </a:r>
                      <a:r>
                        <a:rPr lang="vi-VN" sz="1350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19/4/2024</a:t>
                      </a:r>
                      <a:endParaRPr lang="ko-KR" sz="1400" i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530734816"/>
                  </a:ext>
                </a:extLst>
              </a:tr>
              <a:tr h="1091385">
                <a:tc>
                  <a:txBody>
                    <a:bodyPr/>
                    <a:lstStyle/>
                    <a:p>
                      <a:pPr algn="l"/>
                      <a:r>
                        <a:rPr lang="vi-VN" altLang="ko-KR" sz="16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Hoạt động học</a:t>
                      </a:r>
                      <a:endParaRPr lang="ko-KR" sz="1600" b="1" i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4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Phát</a:t>
                      </a:r>
                      <a:r>
                        <a:rPr lang="vi-VN" sz="14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triển thể chất</a:t>
                      </a:r>
                      <a:endParaRPr lang="ko-KR" sz="1400" b="1" i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vi-VN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VĐCB: "Tung bóng </a:t>
                      </a:r>
                    </a:p>
                    <a:p>
                      <a:pPr algn="ctr"/>
                      <a:r>
                        <a:rPr lang="vi-VN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lên cao và bắt bóng </a:t>
                      </a:r>
                    </a:p>
                    <a:p>
                      <a:pPr algn="ctr"/>
                      <a:r>
                        <a:rPr lang="vi-VN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bằng 2 tay"</a:t>
                      </a:r>
                      <a:endParaRPr lang="ko-KR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4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Phát</a:t>
                      </a:r>
                      <a:r>
                        <a:rPr lang="vi-VN" sz="14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triển ngôn ngữ</a:t>
                      </a:r>
                      <a:endParaRPr lang="ko-KR" sz="1400" b="1" i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vi-VN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Làm quen chữ cái p-q</a:t>
                      </a:r>
                      <a:endParaRPr lang="ko-KR" sz="14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vi-VN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ko-KR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4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Phát</a:t>
                      </a:r>
                      <a:r>
                        <a:rPr lang="vi-VN" sz="14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triển nhận thức</a:t>
                      </a:r>
                      <a:endParaRPr lang="ko-KR" sz="1400" b="1" i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vi-VN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"Tách gộp 9 đối tượng thành 2 phần theo </a:t>
                      </a:r>
                    </a:p>
                    <a:p>
                      <a:pPr algn="ctr"/>
                      <a:r>
                        <a:rPr lang="vi-VN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cách cách khác nhau"</a:t>
                      </a:r>
                      <a:endParaRPr lang="ko-KR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Nghỉ</a:t>
                      </a:r>
                      <a:r>
                        <a:rPr lang="vi-VN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Giỗ tổ Hùng </a:t>
                      </a:r>
                    </a:p>
                    <a:p>
                      <a:pPr algn="ctr"/>
                      <a:r>
                        <a:rPr lang="vi-VN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Vương</a:t>
                      </a:r>
                      <a:endParaRPr lang="ko-KR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4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Phát</a:t>
                      </a:r>
                      <a:r>
                        <a:rPr lang="vi-VN" sz="14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triển ngôn ngữ</a:t>
                      </a:r>
                      <a:endParaRPr lang="ko-KR" sz="1400" b="1" i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vi-VN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Đóng kịch: Sự tích </a:t>
                      </a:r>
                    </a:p>
                    <a:p>
                      <a:pPr algn="ctr"/>
                      <a:r>
                        <a:rPr lang="vi-VN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ngày và đêm</a:t>
                      </a:r>
                      <a:endParaRPr lang="ko-KR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772483748"/>
                  </a:ext>
                </a:extLst>
              </a:tr>
              <a:tr h="2364668">
                <a:tc>
                  <a:txBody>
                    <a:bodyPr/>
                    <a:lstStyle/>
                    <a:p>
                      <a:pPr algn="l"/>
                      <a:r>
                        <a:rPr lang="vi-VN" altLang="ko-KR" sz="16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Hoạt động ngoài trời</a:t>
                      </a:r>
                      <a:endParaRPr lang="ko-KR" sz="1600" b="1" i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095" marR="68095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vi-VN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Quan sát: Hòn non bộ</a:t>
                      </a:r>
                      <a:endParaRPr lang="ko-KR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vi-VN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TCVĐ: Chạy 150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vi-VN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không giới hạn thời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vi-VN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gian</a:t>
                      </a:r>
                      <a:endParaRPr lang="ko-KR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vi-VN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Chơi tự chọn:</a:t>
                      </a:r>
                      <a:endParaRPr lang="ko-KR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nl-NL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Vật chìm vật nổi</a:t>
                      </a:r>
                      <a:endParaRPr lang="ko-KR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nl-NL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Dòng chảy nhanh </a:t>
                      </a:r>
                      <a:endParaRPr lang="vi-VN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nl-NL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chậm</a:t>
                      </a:r>
                      <a:endParaRPr lang="ko-KR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nl-NL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Sự biến đổi của màu</a:t>
                      </a:r>
                      <a:endParaRPr lang="vi-VN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nl-NL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sắc</a:t>
                      </a:r>
                      <a:endParaRPr lang="ko-KR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095" marR="68095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vi-VN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Quan sát: </a:t>
                      </a:r>
                      <a:r>
                        <a:rPr lang="fr-FR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Hòn</a:t>
                      </a:r>
                      <a:r>
                        <a:rPr lang="fr-FR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non </a:t>
                      </a:r>
                      <a:r>
                        <a:rPr lang="fr-FR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bộ</a:t>
                      </a:r>
                      <a:endParaRPr lang="ko-KR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vi-VN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TCVĐ: Mèo trèo cây</a:t>
                      </a:r>
                      <a:endParaRPr lang="ko-KR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vi-VN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Chơi tự chọn:</a:t>
                      </a:r>
                      <a:endParaRPr lang="ko-KR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nl-NL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Vật chìm vật nổi</a:t>
                      </a:r>
                      <a:endParaRPr lang="ko-KR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nl-NL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Dòng chảy nhanh chậm</a:t>
                      </a:r>
                      <a:endParaRPr lang="ko-KR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nl-NL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Sự biến đổi của màu sắc</a:t>
                      </a:r>
                      <a:endParaRPr lang="ko-KR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vi-VN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*Squat</a:t>
                      </a:r>
                      <a:endParaRPr lang="ko-KR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vi-VN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Chạy tiếp sức</a:t>
                      </a:r>
                      <a:endParaRPr lang="ko-KR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095" marR="68095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vi-VN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Quan sát: Cây xoài</a:t>
                      </a:r>
                      <a:endParaRPr lang="ko-KR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vi-VN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TCVĐ: Ngảy bao bố</a:t>
                      </a:r>
                      <a:endParaRPr lang="ko-KR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vi-VN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Chơi tự chọn:</a:t>
                      </a:r>
                      <a:endParaRPr lang="ko-KR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nl-NL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Đua thuyền cạn</a:t>
                      </a:r>
                      <a:endParaRPr lang="ko-KR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nl-NL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Câu cá</a:t>
                      </a:r>
                      <a:endParaRPr lang="ko-KR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nl-NL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Trò chơi </a:t>
                      </a:r>
                      <a:r>
                        <a:rPr lang="vi-VN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nl-NL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ân </a:t>
                      </a:r>
                      <a:r>
                        <a:rPr lang="vi-VN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gian</a:t>
                      </a:r>
                      <a:endParaRPr lang="ko-KR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vi-VN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 Chơi đua thuyền thúng</a:t>
                      </a:r>
                      <a:endParaRPr lang="ko-KR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095" marR="6809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Nghỉ</a:t>
                      </a:r>
                      <a:r>
                        <a:rPr lang="vi-VN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Giỗ tổ Hùng </a:t>
                      </a:r>
                    </a:p>
                    <a:p>
                      <a:pPr algn="ctr"/>
                      <a:r>
                        <a:rPr lang="vi-VN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Vương</a:t>
                      </a:r>
                      <a:endParaRPr lang="ko-KR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095" marR="68095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vi-VN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Quan sát: Thời tiết</a:t>
                      </a:r>
                      <a:endParaRPr lang="ko-KR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vi-VN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TCVĐ: Kéo co</a:t>
                      </a:r>
                      <a:endParaRPr lang="ko-KR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vi-VN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Chơi tự chọn:</a:t>
                      </a:r>
                      <a:endParaRPr lang="ko-KR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vi-VN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Chơi pha màu</a:t>
                      </a:r>
                      <a:endParaRPr lang="ko-KR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nl-NL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Đong đo nước</a:t>
                      </a:r>
                      <a:endParaRPr lang="ko-KR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nl-NL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Dòng chảy nhanh </a:t>
                      </a:r>
                      <a:endParaRPr lang="vi-VN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nl-NL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chậm</a:t>
                      </a:r>
                      <a:endParaRPr lang="ko-KR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vi-VN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 Nhảy qua mô đất</a:t>
                      </a:r>
                      <a:endParaRPr lang="ko-KR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vi-VN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Nhảy lò cò</a:t>
                      </a:r>
                      <a:endParaRPr lang="ko-KR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095" marR="68095" marT="0" marB="0"/>
                </a:tc>
                <a:extLst>
                  <a:ext uri="{0D108BD9-81ED-4DB2-BD59-A6C34878D82A}">
                    <a16:rowId xmlns:a16="http://schemas.microsoft.com/office/drawing/2014/main" xmlns="" val="2959712128"/>
                  </a:ext>
                </a:extLst>
              </a:tr>
              <a:tr h="1606762">
                <a:tc>
                  <a:txBody>
                    <a:bodyPr/>
                    <a:lstStyle/>
                    <a:p>
                      <a:pPr algn="l"/>
                      <a:r>
                        <a:rPr lang="vi-VN" altLang="ko-KR" sz="18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Hoạt động chiều</a:t>
                      </a:r>
                      <a:endParaRPr lang="ko-KR" sz="1800" b="1" i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vi-VN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nl-NL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Dạy trẻ sau giờ học về nhà ngay không tự ý đi </a:t>
                      </a:r>
                      <a:endParaRPr lang="vi-VN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nl-NL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chơi</a:t>
                      </a:r>
                      <a:endParaRPr lang="ko-KR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vi-VN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Dạy trẻ cách  ứng phó với giông, sét, hạn hán</a:t>
                      </a:r>
                      <a:endParaRPr lang="ko-KR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vi-VN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Tìm hiểu các mùa trong năm</a:t>
                      </a:r>
                      <a:endParaRPr lang="ko-KR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vi-VN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Dạy trẻ nhận biết các mùa trong năm</a:t>
                      </a:r>
                      <a:endParaRPr lang="ko-KR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nl-NL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vi-VN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Làm thí nghiệm nước bốc hơi</a:t>
                      </a:r>
                      <a:endParaRPr lang="ko-KR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nl-NL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Hát: Gọi</a:t>
                      </a:r>
                      <a:r>
                        <a:rPr lang="vi-VN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tên cảm xúc</a:t>
                      </a:r>
                      <a:endParaRPr lang="ko-KR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vi-VN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ko-KR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Nghỉ</a:t>
                      </a:r>
                      <a:r>
                        <a:rPr lang="vi-VN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Giỗ tổ Hùng </a:t>
                      </a:r>
                    </a:p>
                    <a:p>
                      <a:pPr algn="ctr"/>
                      <a:r>
                        <a:rPr lang="vi-VN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Vương </a:t>
                      </a:r>
                      <a:endParaRPr lang="ko-KR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85750" indent="-285750" algn="l">
                        <a:buFontTx/>
                        <a:buChar char="-"/>
                      </a:pPr>
                      <a:r>
                        <a:rPr lang="vi-VN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Tiết tấu phối hợp 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vi-VN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"Cháu vẽ ông mặt trời"</a:t>
                      </a:r>
                      <a:endParaRPr lang="ko-KR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vi-VN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Liên hoan văn nghệ</a:t>
                      </a:r>
                      <a:endParaRPr lang="ko-KR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vi-VN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Nêu gương cuối tuần</a:t>
                      </a:r>
                      <a:endParaRPr lang="ko-KR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nl-NL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Phát bé ngoan</a:t>
                      </a:r>
                      <a:endParaRPr lang="ko-KR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2584676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926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800D27C-F556-4C5E-3BAA-D8186082BBAF}"/>
              </a:ext>
            </a:extLst>
          </p:cNvPr>
          <p:cNvSpPr txBox="1">
            <a:spLocks/>
          </p:cNvSpPr>
          <p:nvPr/>
        </p:nvSpPr>
        <p:spPr>
          <a:xfrm>
            <a:off x="281797" y="103516"/>
            <a:ext cx="8902140" cy="749794"/>
          </a:xfrm>
          <a:prstGeom prst="rect">
            <a:avLst/>
          </a:prstGeom>
        </p:spPr>
        <p:txBody>
          <a:bodyPr/>
          <a:lstStyle>
            <a:lvl1pPr algn="l" defTabSz="457200" rtl="0" eaLnBrk="1" latinLnBrk="1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latinLnBrk="1" hangingPunct="1">
              <a:defRPr>
                <a:solidFill>
                  <a:schemeClr val="tx2"/>
                </a:solidFill>
              </a:defRPr>
            </a:lvl2pPr>
            <a:lvl3pPr eaLnBrk="1" latinLnBrk="1" hangingPunct="1">
              <a:defRPr>
                <a:solidFill>
                  <a:schemeClr val="tx2"/>
                </a:solidFill>
              </a:defRPr>
            </a:lvl3pPr>
            <a:lvl4pPr eaLnBrk="1" latinLnBrk="1" hangingPunct="1">
              <a:defRPr>
                <a:solidFill>
                  <a:schemeClr val="tx2"/>
                </a:solidFill>
              </a:defRPr>
            </a:lvl4pPr>
            <a:lvl5pPr eaLnBrk="1" latinLnBrk="1" hangingPunct="1">
              <a:defRPr>
                <a:solidFill>
                  <a:schemeClr val="tx2"/>
                </a:solidFill>
              </a:defRPr>
            </a:lvl5pPr>
            <a:lvl6pPr eaLnBrk="1" latinLnBrk="1" hangingPunct="1">
              <a:defRPr>
                <a:solidFill>
                  <a:schemeClr val="tx2"/>
                </a:solidFill>
              </a:defRPr>
            </a:lvl6pPr>
            <a:lvl7pPr eaLnBrk="1" latinLnBrk="1" hangingPunct="1">
              <a:defRPr>
                <a:solidFill>
                  <a:schemeClr val="tx2"/>
                </a:solidFill>
              </a:defRPr>
            </a:lvl7pPr>
            <a:lvl8pPr eaLnBrk="1" latinLnBrk="1" hangingPunct="1">
              <a:defRPr>
                <a:solidFill>
                  <a:schemeClr val="tx2"/>
                </a:solidFill>
              </a:defRPr>
            </a:lvl8pPr>
            <a:lvl9pPr eaLnBrk="1" latin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vi-VN" altLang="ko-KR" sz="2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 hoạch nhánh 2</a:t>
            </a:r>
            <a:r>
              <a:rPr lang="vi-VN" altLang="ko-KR" sz="28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vi-VN" altLang="ko-KR" sz="2400" b="1" i="1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Bé ứng phó với biến đổi khí hậu</a:t>
            </a:r>
            <a:endParaRPr lang="ko-KR" altLang="en-US" sz="2800" b="1" i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xmlns="" id="{51E0B7EC-0ADE-F3BB-7CC8-BF767159E4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1719197"/>
              </p:ext>
            </p:extLst>
          </p:nvPr>
        </p:nvGraphicFramePr>
        <p:xfrm>
          <a:off x="345056" y="708164"/>
          <a:ext cx="11243091" cy="53955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9056">
                  <a:extLst>
                    <a:ext uri="{9D8B030D-6E8A-4147-A177-3AD203B41FA5}">
                      <a16:colId xmlns:a16="http://schemas.microsoft.com/office/drawing/2014/main" xmlns="" val="1174690225"/>
                    </a:ext>
                  </a:extLst>
                </a:gridCol>
                <a:gridCol w="1874807">
                  <a:extLst>
                    <a:ext uri="{9D8B030D-6E8A-4147-A177-3AD203B41FA5}">
                      <a16:colId xmlns:a16="http://schemas.microsoft.com/office/drawing/2014/main" xmlns="" val="1942298802"/>
                    </a:ext>
                  </a:extLst>
                </a:gridCol>
                <a:gridCol w="1874807">
                  <a:extLst>
                    <a:ext uri="{9D8B030D-6E8A-4147-A177-3AD203B41FA5}">
                      <a16:colId xmlns:a16="http://schemas.microsoft.com/office/drawing/2014/main" xmlns="" val="724551009"/>
                    </a:ext>
                  </a:extLst>
                </a:gridCol>
                <a:gridCol w="1874807">
                  <a:extLst>
                    <a:ext uri="{9D8B030D-6E8A-4147-A177-3AD203B41FA5}">
                      <a16:colId xmlns:a16="http://schemas.microsoft.com/office/drawing/2014/main" xmlns="" val="614283991"/>
                    </a:ext>
                  </a:extLst>
                </a:gridCol>
                <a:gridCol w="1874807">
                  <a:extLst>
                    <a:ext uri="{9D8B030D-6E8A-4147-A177-3AD203B41FA5}">
                      <a16:colId xmlns:a16="http://schemas.microsoft.com/office/drawing/2014/main" xmlns="" val="2008544032"/>
                    </a:ext>
                  </a:extLst>
                </a:gridCol>
                <a:gridCol w="1874807">
                  <a:extLst>
                    <a:ext uri="{9D8B030D-6E8A-4147-A177-3AD203B41FA5}">
                      <a16:colId xmlns:a16="http://schemas.microsoft.com/office/drawing/2014/main" xmlns="" val="1759196887"/>
                    </a:ext>
                  </a:extLst>
                </a:gridCol>
              </a:tblGrid>
              <a:tr h="332757">
                <a:tc>
                  <a:txBody>
                    <a:bodyPr/>
                    <a:lstStyle/>
                    <a:p>
                      <a:pPr marL="457200" algn="ctr"/>
                      <a:endParaRPr lang="ko-KR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350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Ngày </a:t>
                      </a:r>
                      <a:r>
                        <a:rPr lang="vi-VN" sz="1350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22/4/2024</a:t>
                      </a:r>
                      <a:endParaRPr lang="ko-KR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350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Ngày </a:t>
                      </a:r>
                      <a:r>
                        <a:rPr lang="vi-VN" sz="1350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23/4/2024</a:t>
                      </a:r>
                      <a:endParaRPr lang="ko-KR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350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Ngày </a:t>
                      </a:r>
                      <a:r>
                        <a:rPr lang="vi-VN" sz="1350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24/4/2024</a:t>
                      </a:r>
                      <a:endParaRPr lang="ko-KR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350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Ngày </a:t>
                      </a:r>
                      <a:r>
                        <a:rPr lang="vi-VN" sz="1350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25/4/2024</a:t>
                      </a:r>
                      <a:endParaRPr lang="ko-KR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350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Ngày </a:t>
                      </a:r>
                      <a:r>
                        <a:rPr lang="vi-VN" sz="1350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26/4/2024</a:t>
                      </a:r>
                      <a:endParaRPr lang="ko-KR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530734816"/>
                  </a:ext>
                </a:extLst>
              </a:tr>
              <a:tr h="1091385">
                <a:tc>
                  <a:txBody>
                    <a:bodyPr/>
                    <a:lstStyle/>
                    <a:p>
                      <a:pPr algn="l"/>
                      <a:r>
                        <a:rPr lang="vi-VN" altLang="ko-KR" sz="16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Hoạt động học</a:t>
                      </a:r>
                      <a:endParaRPr lang="ko-KR" sz="1600" b="1" i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135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Phát triển thể chất</a:t>
                      </a:r>
                      <a:endParaRPr lang="ko-KR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vi-VN" sz="13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-VĐCB: Chuyền bóng</a:t>
                      </a:r>
                    </a:p>
                    <a:p>
                      <a:pPr algn="ctr"/>
                      <a:r>
                        <a:rPr lang="vi-VN" sz="13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qua đầu, chạy chậm 120m</a:t>
                      </a:r>
                      <a:endParaRPr lang="ko-KR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135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Phát triển nhận thức</a:t>
                      </a:r>
                      <a:endParaRPr lang="ko-KR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vi-VN" sz="13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5E: Tìm hiểu ngôi nhà </a:t>
                      </a:r>
                    </a:p>
                    <a:p>
                      <a:pPr algn="ctr"/>
                      <a:r>
                        <a:rPr lang="vi-VN" sz="13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chống lũ</a:t>
                      </a:r>
                      <a:endParaRPr lang="ko-KR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1350" b="1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Phát triển ngôn ngữ</a:t>
                      </a:r>
                      <a:endParaRPr lang="ko-K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vi-VN" sz="13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Tập tô chữ cái p-q</a:t>
                      </a:r>
                      <a:endParaRPr lang="ko-K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vi-VN" sz="1350" i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ko-K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1350" b="1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Phát triển nhận thức</a:t>
                      </a:r>
                      <a:endParaRPr lang="ko-K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vi-VN" sz="13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"Đếm đến 10, nhận biết các nhóm có 10 đối tượng, nhận biết chữ số 10"</a:t>
                      </a:r>
                      <a:endParaRPr lang="ko-K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vi-VN" sz="1350" i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ko-K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135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Phát triển thẩm mỹ</a:t>
                      </a:r>
                      <a:endParaRPr lang="ko-KR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vi-VN" sz="13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HĐ EDP: “Làm nhà nổi chống lũ”</a:t>
                      </a:r>
                      <a:endParaRPr lang="ko-KR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772483748"/>
                  </a:ext>
                </a:extLst>
              </a:tr>
              <a:tr h="2364668">
                <a:tc>
                  <a:txBody>
                    <a:bodyPr/>
                    <a:lstStyle/>
                    <a:p>
                      <a:pPr algn="l"/>
                      <a:r>
                        <a:rPr lang="vi-VN" altLang="ko-KR" sz="16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Hoạt động ngoài trời</a:t>
                      </a:r>
                      <a:endParaRPr lang="ko-KR" sz="1600" b="1" i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095" marR="68095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vi-VN" sz="13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Quan sát: Thời tiết</a:t>
                      </a:r>
                      <a:endParaRPr lang="ko-K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vi-VN" sz="13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TCVĐ: "Ném xa bằng 1 tay, bật xa 50cm, chạy nhanh 10m"          </a:t>
                      </a:r>
                      <a:endParaRPr lang="ko-K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vi-VN" sz="13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Chơi tự chọn:</a:t>
                      </a:r>
                      <a:endParaRPr lang="ko-K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nl-NL" sz="13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+ Vặt lá sâu</a:t>
                      </a:r>
                      <a:endParaRPr lang="ko-K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nl-NL" sz="13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+  Nhổ cỏ</a:t>
                      </a:r>
                      <a:endParaRPr lang="ko-K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nl-NL" sz="13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+ Tưới cây</a:t>
                      </a:r>
                      <a:endParaRPr lang="ko-K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vi-VN" sz="1350" i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* Nhảy dây</a:t>
                      </a:r>
                      <a:endParaRPr lang="ko-K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vi-VN" sz="13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Quan sát: Cây mướp</a:t>
                      </a:r>
                      <a:endParaRPr lang="ko-KR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vi-VN" sz="13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TCVĐ: Chìm nổi</a:t>
                      </a:r>
                      <a:endParaRPr lang="ko-KR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vi-VN" sz="13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Chơi tự chọn:</a:t>
                      </a:r>
                      <a:endParaRPr lang="ko-KR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nl-NL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+ Quan sát sự nảy mầm </a:t>
                      </a:r>
                      <a:endParaRPr lang="vi-VN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nl-NL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của hạt</a:t>
                      </a:r>
                      <a:endParaRPr lang="ko-KR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nl-NL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+ Chăm sóc cây xanh</a:t>
                      </a:r>
                      <a:endParaRPr lang="ko-KR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vi-VN" sz="13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Quan sát: </a:t>
                      </a:r>
                      <a:r>
                        <a:rPr lang="en-US" sz="13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Thời</a:t>
                      </a:r>
                      <a:r>
                        <a:rPr lang="en-US" sz="13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3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tiết</a:t>
                      </a:r>
                      <a:endParaRPr lang="ko-KR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vi-VN" sz="13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TCVĐ: </a:t>
                      </a:r>
                      <a:r>
                        <a:rPr lang="en-US" sz="13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Mèo</a:t>
                      </a:r>
                      <a:r>
                        <a:rPr lang="en-US" sz="13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3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trèo</a:t>
                      </a:r>
                      <a:r>
                        <a:rPr lang="en-US" sz="13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3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cây</a:t>
                      </a:r>
                      <a:endParaRPr lang="ko-KR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vi-VN" sz="13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Chơi tự chọn:</a:t>
                      </a:r>
                      <a:endParaRPr lang="ko-KR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vi-VN" sz="13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+ Nhặt lá cây bỏ vào </a:t>
                      </a:r>
                    </a:p>
                    <a:p>
                      <a:pPr algn="just"/>
                      <a:r>
                        <a:rPr lang="vi-VN" sz="13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thùng rác.</a:t>
                      </a:r>
                      <a:endParaRPr lang="ko-KR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vi-VN" sz="13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+ Vẽ phấn.</a:t>
                      </a:r>
                      <a:endParaRPr lang="ko-KR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vi-VN" sz="13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+ Nhổ cỏ</a:t>
                      </a:r>
                      <a:endParaRPr lang="ko-KR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vi-VN" sz="1350" b="1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* Squat</a:t>
                      </a:r>
                      <a:endParaRPr lang="ko-KR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vi-VN" sz="13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Quan sát: Bể cá</a:t>
                      </a:r>
                      <a:endParaRPr lang="ko-K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vi-VN" sz="13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TCVĐ: Nhảy bao bố</a:t>
                      </a:r>
                      <a:endParaRPr lang="ko-K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vi-VN" sz="13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Chơi tự chọn:</a:t>
                      </a:r>
                      <a:endParaRPr lang="ko-K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nl-NL" sz="13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+ Vệ sinh khu thiên nhiên: quét đất, nhặt lá, lau lá cây,...</a:t>
                      </a:r>
                      <a:endParaRPr lang="ko-K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vi-VN" sz="13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Quan sát: Thời tiết</a:t>
                      </a:r>
                      <a:endParaRPr lang="ko-KR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vi-VN" sz="13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TCVĐ: Chìm nổi</a:t>
                      </a:r>
                      <a:endParaRPr lang="ko-KR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vi-VN" sz="13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Chơi tự chọn:</a:t>
                      </a:r>
                      <a:endParaRPr lang="ko-KR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vi-VN" sz="13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+ Nhặt lá cây bỏ vào </a:t>
                      </a:r>
                    </a:p>
                    <a:p>
                      <a:pPr algn="just"/>
                      <a:r>
                        <a:rPr lang="vi-VN" sz="13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thùng rác.</a:t>
                      </a:r>
                      <a:endParaRPr lang="ko-KR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vi-VN" sz="13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+ Vẽ phấn.</a:t>
                      </a:r>
                      <a:endParaRPr lang="ko-KR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vi-VN" sz="13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+ Nhổ cỏ</a:t>
                      </a:r>
                      <a:endParaRPr lang="ko-KR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vi-VN" sz="135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* Đua thuyền trên cạn</a:t>
                      </a:r>
                      <a:endParaRPr lang="ko-KR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959712128"/>
                  </a:ext>
                </a:extLst>
              </a:tr>
              <a:tr h="1606762">
                <a:tc>
                  <a:txBody>
                    <a:bodyPr/>
                    <a:lstStyle/>
                    <a:p>
                      <a:pPr algn="l"/>
                      <a:r>
                        <a:rPr lang="vi-VN" altLang="ko-KR" sz="18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Hoạt động chiều</a:t>
                      </a:r>
                      <a:endParaRPr lang="ko-KR" sz="1800" b="1" i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vi-VN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Truyện: Sơn tinh thủy tinh</a:t>
                      </a:r>
                      <a:endParaRPr lang="ko-K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vi-VN" sz="140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- Đặt lời mới theo giai điệu  bài hát  "Cho tôi đi làm mưa với"</a:t>
                      </a:r>
                      <a:endParaRPr lang="ko-K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vi-VN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ko-K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vi-VN" sz="14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Xây dựng mẫu thiết kế "Ngôi nhà chống lũ"</a:t>
                      </a:r>
                      <a:endParaRPr lang="ko-K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vi-VN" sz="140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- Hát: Ông mặt trời của em</a:t>
                      </a:r>
                      <a:endParaRPr lang="ko-K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vi-VN" sz="1400" b="1" i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ko-K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02870" algn="just"/>
                      <a:r>
                        <a:rPr lang="vi-VN" sz="14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Ngày </a:t>
                      </a:r>
                      <a:r>
                        <a:rPr lang="vi-VN" sz="1400" i="1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20</a:t>
                      </a:r>
                      <a:r>
                        <a:rPr lang="vi-VN" sz="14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/</a:t>
                      </a:r>
                      <a:r>
                        <a:rPr lang="vi-VN" sz="1400" i="1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4</a:t>
                      </a:r>
                      <a:r>
                        <a:rPr lang="vi-VN" sz="14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/2023</a:t>
                      </a:r>
                      <a:endParaRPr lang="ko-K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vi-VN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TC: Sự biến đổi màu</a:t>
                      </a:r>
                      <a:endParaRPr lang="ko-K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vi-VN" sz="14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- Vệ sinh lớp cuối tuần</a:t>
                      </a:r>
                      <a:endParaRPr lang="ko-KR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vi-VN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Liên hoan văn nghệ</a:t>
                      </a:r>
                      <a:endParaRPr lang="ko-KR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vi-VN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 Nêu gương cuối tuần, phát bé ngoan</a:t>
                      </a:r>
                      <a:endParaRPr lang="ko-KR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2584676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21947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800D27C-F556-4C5E-3BAA-D8186082BBAF}"/>
              </a:ext>
            </a:extLst>
          </p:cNvPr>
          <p:cNvSpPr txBox="1">
            <a:spLocks/>
          </p:cNvSpPr>
          <p:nvPr/>
        </p:nvSpPr>
        <p:spPr>
          <a:xfrm>
            <a:off x="882768" y="92014"/>
            <a:ext cx="5083833" cy="552092"/>
          </a:xfrm>
          <a:prstGeom prst="rect">
            <a:avLst/>
          </a:prstGeom>
        </p:spPr>
        <p:txBody>
          <a:bodyPr/>
          <a:lstStyle>
            <a:lvl1pPr algn="l" defTabSz="457200" rtl="0" eaLnBrk="1" latinLnBrk="1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latinLnBrk="1" hangingPunct="1">
              <a:defRPr>
                <a:solidFill>
                  <a:schemeClr val="tx2"/>
                </a:solidFill>
              </a:defRPr>
            </a:lvl2pPr>
            <a:lvl3pPr eaLnBrk="1" latinLnBrk="1" hangingPunct="1">
              <a:defRPr>
                <a:solidFill>
                  <a:schemeClr val="tx2"/>
                </a:solidFill>
              </a:defRPr>
            </a:lvl3pPr>
            <a:lvl4pPr eaLnBrk="1" latinLnBrk="1" hangingPunct="1">
              <a:defRPr>
                <a:solidFill>
                  <a:schemeClr val="tx2"/>
                </a:solidFill>
              </a:defRPr>
            </a:lvl4pPr>
            <a:lvl5pPr eaLnBrk="1" latinLnBrk="1" hangingPunct="1">
              <a:defRPr>
                <a:solidFill>
                  <a:schemeClr val="tx2"/>
                </a:solidFill>
              </a:defRPr>
            </a:lvl5pPr>
            <a:lvl6pPr eaLnBrk="1" latinLnBrk="1" hangingPunct="1">
              <a:defRPr>
                <a:solidFill>
                  <a:schemeClr val="tx2"/>
                </a:solidFill>
              </a:defRPr>
            </a:lvl6pPr>
            <a:lvl7pPr eaLnBrk="1" latinLnBrk="1" hangingPunct="1">
              <a:defRPr>
                <a:solidFill>
                  <a:schemeClr val="tx2"/>
                </a:solidFill>
              </a:defRPr>
            </a:lvl7pPr>
            <a:lvl8pPr eaLnBrk="1" latinLnBrk="1" hangingPunct="1">
              <a:defRPr>
                <a:solidFill>
                  <a:schemeClr val="tx2"/>
                </a:solidFill>
              </a:defRPr>
            </a:lvl8pPr>
            <a:lvl9pPr eaLnBrk="1" latin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vi-VN" altLang="ko-KR" sz="2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 hoạch nhánh 3</a:t>
            </a:r>
            <a:r>
              <a:rPr lang="vi-VN" altLang="ko-KR" sz="28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vi-VN" altLang="ko-KR" sz="2400" b="1" i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ko-KR" sz="2400" b="1" i="1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Mùa hè yêu thương</a:t>
            </a:r>
            <a:endParaRPr lang="ko-KR" altLang="en-US" sz="2800" b="1" i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xmlns="" id="{51E0B7EC-0ADE-F3BB-7CC8-BF767159E4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5973567"/>
              </p:ext>
            </p:extLst>
          </p:nvPr>
        </p:nvGraphicFramePr>
        <p:xfrm>
          <a:off x="345056" y="708164"/>
          <a:ext cx="11243091" cy="54243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9056">
                  <a:extLst>
                    <a:ext uri="{9D8B030D-6E8A-4147-A177-3AD203B41FA5}">
                      <a16:colId xmlns:a16="http://schemas.microsoft.com/office/drawing/2014/main" xmlns="" val="1174690225"/>
                    </a:ext>
                  </a:extLst>
                </a:gridCol>
                <a:gridCol w="1874807">
                  <a:extLst>
                    <a:ext uri="{9D8B030D-6E8A-4147-A177-3AD203B41FA5}">
                      <a16:colId xmlns:a16="http://schemas.microsoft.com/office/drawing/2014/main" xmlns="" val="1942298802"/>
                    </a:ext>
                  </a:extLst>
                </a:gridCol>
                <a:gridCol w="1874807">
                  <a:extLst>
                    <a:ext uri="{9D8B030D-6E8A-4147-A177-3AD203B41FA5}">
                      <a16:colId xmlns:a16="http://schemas.microsoft.com/office/drawing/2014/main" xmlns="" val="724551009"/>
                    </a:ext>
                  </a:extLst>
                </a:gridCol>
                <a:gridCol w="1874807">
                  <a:extLst>
                    <a:ext uri="{9D8B030D-6E8A-4147-A177-3AD203B41FA5}">
                      <a16:colId xmlns:a16="http://schemas.microsoft.com/office/drawing/2014/main" xmlns="" val="614283991"/>
                    </a:ext>
                  </a:extLst>
                </a:gridCol>
                <a:gridCol w="1874807">
                  <a:extLst>
                    <a:ext uri="{9D8B030D-6E8A-4147-A177-3AD203B41FA5}">
                      <a16:colId xmlns:a16="http://schemas.microsoft.com/office/drawing/2014/main" xmlns="" val="2008544032"/>
                    </a:ext>
                  </a:extLst>
                </a:gridCol>
                <a:gridCol w="1874807">
                  <a:extLst>
                    <a:ext uri="{9D8B030D-6E8A-4147-A177-3AD203B41FA5}">
                      <a16:colId xmlns:a16="http://schemas.microsoft.com/office/drawing/2014/main" xmlns="" val="1759196887"/>
                    </a:ext>
                  </a:extLst>
                </a:gridCol>
              </a:tblGrid>
              <a:tr h="361511">
                <a:tc>
                  <a:txBody>
                    <a:bodyPr/>
                    <a:lstStyle/>
                    <a:p>
                      <a:pPr marL="457200" algn="ctr"/>
                      <a:endParaRPr lang="ko-KR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350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Ngày </a:t>
                      </a:r>
                      <a:r>
                        <a:rPr lang="vi-VN" sz="1350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29/4/2024</a:t>
                      </a:r>
                      <a:endParaRPr lang="ko-KR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350" i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Ngày </a:t>
                      </a:r>
                      <a:r>
                        <a:rPr lang="vi-VN" sz="1350" i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30/4/2024</a:t>
                      </a:r>
                      <a:endParaRPr lang="ko-K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350" i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Ngày </a:t>
                      </a:r>
                      <a:r>
                        <a:rPr lang="vi-VN" sz="1350" i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01/5/2024</a:t>
                      </a:r>
                      <a:endParaRPr lang="ko-K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350" i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Ngày </a:t>
                      </a:r>
                      <a:r>
                        <a:rPr lang="vi-VN" sz="1350" i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02/5/2024</a:t>
                      </a:r>
                      <a:endParaRPr lang="ko-K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350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Ngày </a:t>
                      </a:r>
                      <a:r>
                        <a:rPr lang="vi-VN" sz="1350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03/5/2024</a:t>
                      </a:r>
                      <a:endParaRPr lang="ko-KR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530734816"/>
                  </a:ext>
                </a:extLst>
              </a:tr>
              <a:tr h="1091385">
                <a:tc>
                  <a:txBody>
                    <a:bodyPr/>
                    <a:lstStyle/>
                    <a:p>
                      <a:pPr algn="l"/>
                      <a:r>
                        <a:rPr lang="vi-VN" altLang="ko-KR" sz="16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Hoạt động học</a:t>
                      </a:r>
                      <a:endParaRPr lang="ko-KR" sz="1600" b="1" i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1350" b="1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Phát triển ngôn ngữ</a:t>
                      </a:r>
                      <a:endParaRPr lang="ko-K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nl-NL" sz="13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Làm quen chữ cái </a:t>
                      </a:r>
                      <a:r>
                        <a:rPr lang="vi-VN" sz="13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v-r "</a:t>
                      </a:r>
                      <a:endParaRPr lang="ko-K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350" b="1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Nghỉ</a:t>
                      </a:r>
                      <a:r>
                        <a:rPr lang="vi-VN" sz="1350" b="1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lễ Giải phóng</a:t>
                      </a:r>
                    </a:p>
                    <a:p>
                      <a:pPr algn="ctr"/>
                      <a:r>
                        <a:rPr lang="vi-VN" sz="1350" b="1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miền Nam</a:t>
                      </a:r>
                      <a:endParaRPr lang="ko-KR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1350" b="1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Nghỉ lễ Quốc Tế </a:t>
                      </a:r>
                    </a:p>
                    <a:p>
                      <a:pPr algn="ctr"/>
                      <a:r>
                        <a:rPr lang="vi-VN" sz="1350" b="1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lao động</a:t>
                      </a:r>
                      <a:endParaRPr lang="ko-KR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135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Phát triển thẩm mỹ</a:t>
                      </a:r>
                      <a:endParaRPr lang="ko-KR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vi-VN" sz="135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VĐMH:Gọi</a:t>
                      </a:r>
                      <a:r>
                        <a:rPr lang="vi-VN" sz="135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tên cảm xúc</a:t>
                      </a:r>
                      <a:endParaRPr lang="ko-KR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vi-VN" sz="13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ko-KR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vi-VN" sz="13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ko-KR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135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Phát triển TCKN_XH</a:t>
                      </a:r>
                      <a:endParaRPr lang="ko-KR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vi-VN" sz="13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Bé tập phơi quần áo</a:t>
                      </a:r>
                      <a:endParaRPr lang="ko-KR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772483748"/>
                  </a:ext>
                </a:extLst>
              </a:tr>
              <a:tr h="2364668">
                <a:tc>
                  <a:txBody>
                    <a:bodyPr/>
                    <a:lstStyle/>
                    <a:p>
                      <a:pPr algn="l"/>
                      <a:r>
                        <a:rPr lang="vi-VN" altLang="ko-KR" sz="16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Hoạt động ngoài trời</a:t>
                      </a:r>
                      <a:endParaRPr lang="ko-KR" sz="1600" b="1" i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095" marR="68095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vi-VN" sz="13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Quan sát: Thời tiết</a:t>
                      </a:r>
                      <a:endParaRPr lang="ko-K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vi-VN" sz="13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TCVĐ: Kéo co</a:t>
                      </a:r>
                      <a:endParaRPr lang="ko-K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vi-VN" sz="13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Chơi tự chọn:</a:t>
                      </a:r>
                      <a:endParaRPr lang="ko-K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nl-NL" sz="13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+ Chơi đánh đàn organ</a:t>
                      </a:r>
                      <a:endParaRPr lang="ko-K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nl-NL" sz="13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+ Trình diễn thời trang</a:t>
                      </a:r>
                      <a:endParaRPr lang="ko-K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nl-NL" sz="13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+ Chơi các loại nhạc cụ</a:t>
                      </a:r>
                      <a:endParaRPr lang="ko-K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vi-VN" sz="13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* </a:t>
                      </a:r>
                      <a:r>
                        <a:rPr lang="vi-VN" sz="13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Nhảy lò cò</a:t>
                      </a:r>
                      <a:endParaRPr lang="ko-K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vi-VN" sz="1350" i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ko-K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vi-VN" sz="1350" i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ko-K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vi-VN" sz="13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Quan sát: Hoa đồng hồ</a:t>
                      </a:r>
                      <a:endParaRPr lang="ko-K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vi-VN" sz="13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TCVĐ: Nhảy dây</a:t>
                      </a:r>
                      <a:endParaRPr lang="ko-K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vi-VN" sz="13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Chơi tự chọn:</a:t>
                      </a:r>
                      <a:endParaRPr lang="ko-K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nl-NL" sz="13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+ Trình diễn thời trang</a:t>
                      </a:r>
                      <a:endParaRPr lang="ko-K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nl-NL" sz="13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+ Chơi các loại nhạc cụ</a:t>
                      </a:r>
                      <a:endParaRPr lang="ko-K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nl-NL" sz="13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+ Ca hát, nhảy múa</a:t>
                      </a:r>
                      <a:endParaRPr lang="ko-K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vi-VN" sz="13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Quan sát: cây phượng</a:t>
                      </a:r>
                      <a:endParaRPr lang="ko-KR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vi-VN" sz="13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TCVĐ: Trời mưa</a:t>
                      </a:r>
                      <a:endParaRPr lang="ko-KR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vi-VN" sz="13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Chơi tự chọn:</a:t>
                      </a:r>
                      <a:endParaRPr lang="ko-KR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nl-NL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+ Đánh trống</a:t>
                      </a:r>
                      <a:endParaRPr lang="ko-KR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nl-NL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+ Trình diễn thời trang</a:t>
                      </a:r>
                      <a:endParaRPr lang="ko-KR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nl-NL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+ Ca hát, nhảy múa</a:t>
                      </a:r>
                      <a:endParaRPr lang="ko-KR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vi-VN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*</a:t>
                      </a:r>
                      <a:r>
                        <a:rPr lang="vi-VN" sz="13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Bật qua gò đất</a:t>
                      </a:r>
                      <a:endParaRPr lang="ko-KR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959712128"/>
                  </a:ext>
                </a:extLst>
              </a:tr>
              <a:tr h="1606762">
                <a:tc>
                  <a:txBody>
                    <a:bodyPr/>
                    <a:lstStyle/>
                    <a:p>
                      <a:pPr algn="l"/>
                      <a:r>
                        <a:rPr lang="vi-VN" altLang="ko-KR" sz="18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Hoạt động chiều</a:t>
                      </a:r>
                      <a:endParaRPr lang="ko-KR" sz="1800" b="1" i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vi-VN" sz="13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Truyện Giọt nước tý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vi-VN" sz="13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xíu</a:t>
                      </a:r>
                      <a:endParaRPr lang="ko-KR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r>
                        <a:rPr lang="vi-VN" sz="13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Hát: Bé yêu biển lắm</a:t>
                      </a:r>
                      <a:endParaRPr lang="ko-KR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vi-VN" sz="13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ko-K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vi-VN" sz="13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ko-K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vi-VN" sz="13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Truyện: Hồ nước và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vi-VN" sz="13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mây</a:t>
                      </a:r>
                      <a:endParaRPr lang="ko-KR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r>
                        <a:rPr lang="vi-VN" sz="13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Tìm hiểu tại sao diều lại bay được.</a:t>
                      </a:r>
                      <a:endParaRPr lang="ko-KR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vi-VN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Múa: Em yêu mùa hè</a:t>
                      </a:r>
                      <a:endParaRPr lang="ko-KR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vi-VN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 Liên hoan văn nghệ</a:t>
                      </a:r>
                      <a:endParaRPr lang="ko-KR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vi-VN" sz="13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Nêu </a:t>
                      </a:r>
                      <a:r>
                        <a:rPr lang="vi-VN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gương cuối tuần</a:t>
                      </a:r>
                      <a:r>
                        <a:rPr lang="vi-VN" sz="13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vi-VN" sz="13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phát </a:t>
                      </a:r>
                      <a:r>
                        <a:rPr lang="vi-VN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bé ngoan</a:t>
                      </a:r>
                      <a:endParaRPr lang="ko-KR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2584676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477568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292</TotalTime>
  <Words>920</Words>
  <Application>Microsoft Office PowerPoint</Application>
  <PresentationFormat>Custom</PresentationFormat>
  <Paragraphs>200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Facet</vt:lpstr>
      <vt:lpstr>Kế hoạch nhánh 1: Một số hiện tượng tự nhiên quanh bé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Kế hoạch nhánh 1: Một số hiện tượng tự nhiên quanh bé</dc:title>
  <dc:creator>Thảo Lưu</dc:creator>
  <cp:lastModifiedBy>5A3</cp:lastModifiedBy>
  <cp:revision>2</cp:revision>
  <dcterms:created xsi:type="dcterms:W3CDTF">2024-04-21T10:53:36Z</dcterms:created>
  <dcterms:modified xsi:type="dcterms:W3CDTF">2024-04-22T01:25:24Z</dcterms:modified>
</cp:coreProperties>
</file>