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28" r:id="rId2"/>
    <p:sldMasterId id="2147483840" r:id="rId3"/>
    <p:sldMasterId id="2147483876" r:id="rId4"/>
    <p:sldMasterId id="2147483888" r:id="rId5"/>
    <p:sldMasterId id="2147483900" r:id="rId6"/>
    <p:sldMasterId id="2147483912" r:id="rId7"/>
    <p:sldMasterId id="2147483924" r:id="rId8"/>
    <p:sldMasterId id="2147483936" r:id="rId9"/>
    <p:sldMasterId id="2147483948" r:id="rId10"/>
    <p:sldMasterId id="2147483960" r:id="rId11"/>
    <p:sldMasterId id="2147483984" r:id="rId12"/>
  </p:sldMasterIdLst>
  <p:notesMasterIdLst>
    <p:notesMasterId r:id="rId34"/>
  </p:notesMasterIdLst>
  <p:sldIdLst>
    <p:sldId id="282" r:id="rId13"/>
    <p:sldId id="256" r:id="rId14"/>
    <p:sldId id="302" r:id="rId15"/>
    <p:sldId id="301" r:id="rId16"/>
    <p:sldId id="300" r:id="rId17"/>
    <p:sldId id="299" r:id="rId18"/>
    <p:sldId id="298" r:id="rId19"/>
    <p:sldId id="317" r:id="rId20"/>
    <p:sldId id="319" r:id="rId21"/>
    <p:sldId id="321" r:id="rId22"/>
    <p:sldId id="305" r:id="rId23"/>
    <p:sldId id="307" r:id="rId24"/>
    <p:sldId id="304" r:id="rId25"/>
    <p:sldId id="303" r:id="rId26"/>
    <p:sldId id="311" r:id="rId27"/>
    <p:sldId id="310" r:id="rId28"/>
    <p:sldId id="309" r:id="rId29"/>
    <p:sldId id="288" r:id="rId30"/>
    <p:sldId id="324" r:id="rId31"/>
    <p:sldId id="312" r:id="rId32"/>
    <p:sldId id="29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DF79"/>
    <a:srgbClr val="71DAFF"/>
    <a:srgbClr val="E5B4EA"/>
    <a:srgbClr val="E7AAEC"/>
    <a:srgbClr val="FF66FF"/>
    <a:srgbClr val="800080"/>
    <a:srgbClr val="FF00FF"/>
    <a:srgbClr val="0066FF"/>
    <a:srgbClr val="957FB3"/>
    <a:srgbClr val="65D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70" d="100"/>
          <a:sy n="70" d="100"/>
        </p:scale>
        <p:origin x="-72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E9DB7-4E78-4A01-B057-6003492FD45C}" type="datetimeFigureOut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2BC20-4AC7-499E-958E-F3B767F669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76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52BC20-4AC7-499E-958E-F3B767F6692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5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2B950-7713-476C-A533-48873DEED046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ECB78-D164-4B61-8042-BD4B1C8F0723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60830-9DBD-4424-8D01-F4CD1A5F7A0C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80D6-461D-43D6-9E41-B0D538896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2EC5-C4DF-44AB-83E6-B802CC2858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60042"/>
      </p:ext>
    </p:extLst>
  </p:cSld>
  <p:clrMapOvr>
    <a:masterClrMapping/>
  </p:clrMapOvr>
  <p:hf sldNum="0"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8417-CCE4-414A-9CE5-24541B30F77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2366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2995-2E6E-4015-91AA-ED16EEB49A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C9E3-E353-436B-89A2-1B4F26ACE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7445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01B5-050E-43C0-881D-9AF6AAD1A1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4F88-B5F6-48BB-BFFA-0158EE2A6C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9868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972D-FAA2-40EF-B7F1-551F63A649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4FE6-4E70-4775-B139-E51D4F9D28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9478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77107-CA67-425E-BA68-71C451D703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DE8B-5D00-44DE-B676-E693976323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410942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9F1D-C9FC-4337-8E17-1E231F29D1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7BAC-F07D-4B49-9C5E-5C1F68D9F2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66036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9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48443-87F5-4087-A7E9-BF2B73C7E2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2913-0334-41C9-AB0E-946842EA7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0645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2D0B50-672D-439F-837D-47EDD13C408D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498D-E26C-4B3A-891F-14E173572F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4E0A-CD53-447E-8D6E-80491F46D6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63868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20089-DC86-4B6D-8804-52B7EDE7D9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4640-9BEB-43B3-9DC7-EF4A7CE5A0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9416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7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7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A380-E56A-42A3-B259-E241E6B2C2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4673-8635-4094-8915-D0AB4447CA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03483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E80D6-461D-43D6-9E41-B0D5388968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62EC5-C4DF-44AB-83E6-B802CC2858A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37089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58417-CCE4-414A-9CE5-24541B30F77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99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12995-2E6E-4015-91AA-ED16EEB49A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6EC9E3-E353-436B-89A2-1B4F26ACE0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836538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A01B5-050E-43C0-881D-9AF6AAD1A13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B4F88-B5F6-48BB-BFFA-0158EE2A6C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9944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3972D-FAA2-40EF-B7F1-551F63A6496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84FE6-4E70-4775-B139-E51D4F9D28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6266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77107-CA67-425E-BA68-71C451D7030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DE8B-5D00-44DE-B676-E6939763233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36875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79F1D-C9FC-4337-8E17-1E231F29D14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97BAC-F07D-4B49-9C5E-5C1F68D9F29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7001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CA4AF-080F-41FA-9D09-79B6976A22DE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48443-87F5-4087-A7E9-BF2B73C7E2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E2913-0334-41C9-AB0E-946842EA74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87105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3498D-E26C-4B3A-891F-14E173572F7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14E0A-CD53-447E-8D6E-80491F46D62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27884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20089-DC86-4B6D-8804-52B7EDE7D9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74640-9BEB-43B3-9DC7-EF4A7CE5A0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57358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51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51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DA380-E56A-42A3-B259-E241E6B2C2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64673-8635-4094-8915-D0AB4447CA7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35211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1A4B5-76E7-4BE0-A543-615DF0DB6E9A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227A0-BC7C-403B-BDAA-8B9076ECE445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D0AF8-6EF2-4AE9-9D7F-0B9313F0882F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A2E9E-F001-4E1E-A9A1-288B6EFF01B7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AE3CC-9281-450D-8503-8854E16DEF81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9A5B1-EC53-4A89-B42B-0C028AE1930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2093EC-8CAF-4BAC-ABCC-D668DBCB51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88017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AAE6D-3790-4B18-8799-1D971DF826FD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7F680-6945-4E5D-B069-8FAB18168692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9795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BB81B-958A-4EAB-B97A-0CA2D75DC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A3703-E1CD-4192-BDEF-1D460B8A8EB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670105"/>
      </p:ext>
    </p:extLst>
  </p:cSld>
  <p:clrMapOvr>
    <a:masterClrMapping/>
  </p:clrMapOvr>
  <p:hf sldNum="0"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EAF11-2103-4662-8532-869E2C81746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92609-A67E-4BC8-9974-D8F4640F55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88223"/>
      </p:ext>
    </p:extLst>
  </p:cSld>
  <p:clrMapOvr>
    <a:masterClrMapping/>
  </p:clrMapOvr>
  <p:hf sldNum="0"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91B13-7BCE-45D2-BE7F-3C8B68EAA6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64A13-B894-4F71-A270-01D8290F0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928602"/>
      </p:ext>
    </p:extLst>
  </p:cSld>
  <p:clrMapOvr>
    <a:masterClrMapping/>
  </p:clrMapOvr>
  <p:hf sldNum="0"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E5268-66D6-4D5F-89DA-B981AB8EB0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AE63F-33E8-486C-B84E-DA159F9A559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85177"/>
      </p:ext>
    </p:extLst>
  </p:cSld>
  <p:clrMapOvr>
    <a:masterClrMapping/>
  </p:clrMapOvr>
  <p:hf sldNum="0"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172F7-B4A0-49A6-AB3C-182614F8F7D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7C571-9AF3-4AEF-854F-231B21CCD48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351763"/>
      </p:ext>
    </p:extLst>
  </p:cSld>
  <p:clrMapOvr>
    <a:masterClrMapping/>
  </p:clrMapOvr>
  <p:hf sldNum="0"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84214-D875-4A99-880A-B1A5989FB02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ACC2A-104D-4A9B-A1D6-D8649BD7296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795317"/>
      </p:ext>
    </p:extLst>
  </p:cSld>
  <p:clrMapOvr>
    <a:masterClrMapping/>
  </p:clrMapOvr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E3B45-31CF-429D-99C1-85FED537A78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2A02BC-29C5-440C-9A80-FB6D7F1C502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857728"/>
      </p:ext>
    </p:extLst>
  </p:cSld>
  <p:clrMapOvr>
    <a:masterClrMapping/>
  </p:clrMapOvr>
  <p:hf sldNum="0"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5BBA-B850-4588-B3F0-B4F5FA8211B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BA7E8-96C6-4E83-A0A3-3B42D064D78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724718"/>
      </p:ext>
    </p:extLst>
  </p:cSld>
  <p:clrMapOvr>
    <a:masterClrMapping/>
  </p:clrMapOvr>
  <p:hf sldNum="0"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6670A-DCD9-40E8-B9B7-B2FD031453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6F5CC-ECFB-4AF8-95BD-F491CDF4373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1465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2A99A-F6E1-4936-8EB9-EC2159EB37DE}" type="datetime1">
              <a:rPr lang="en-US" smtClean="0"/>
              <a:pPr/>
              <a:t>3/18/2024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vi-VN"/>
              <a:t>PHÒNG GIÁO DỤC VÀ ĐÀO TẠO HUYỆN AN DƯƠNG    TRƯỜNG MẦM NON ĐẶNG CƯƠNG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76ED6-27D9-4D7E-85FC-A681BFCCE1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38F5C6-FA5D-4B4F-8D0E-C628DDE39AA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7AFC-6C3B-4036-9491-77EE6356A0E2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27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A38F5C6-FA5D-4B4F-8D0E-C628DDE39AA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50B7AFC-6C3B-4036-9491-77EE6356A0E2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03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167B26-3DB5-4BC3-A8CD-FA58FAE6C179}" type="datetimeFigureOut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3/18/2024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FEF1303-5022-4655-B05C-D13D2FC8E324}" type="slidenum">
              <a:rPr lang="en-US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  <a:sym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4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Admin\Downloads\YeuSaoNgheGiaoVien-DoTuyetNhi-4605178.mp3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744"/>
            <a:ext cx="12192000" cy="7162799"/>
          </a:xfrm>
          <a:prstGeom prst="rect">
            <a:avLst/>
          </a:prstGeom>
          <a:noFill/>
          <a:ln w="9525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0403" name="Text Box 3"/>
          <p:cNvSpPr txBox="1">
            <a:spLocks noChangeArrowheads="1"/>
          </p:cNvSpPr>
          <p:nvPr/>
        </p:nvSpPr>
        <p:spPr bwMode="auto">
          <a:xfrm>
            <a:off x="1981200" y="1343348"/>
            <a:ext cx="8763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 DẠY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 GIÁO DỤC MẦM NON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CẤP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HUYỆN 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05" name="WordArt 5"/>
          <p:cNvSpPr>
            <a:spLocks noChangeArrowheads="1" noChangeShapeType="1" noTextEdit="1"/>
          </p:cNvSpPr>
          <p:nvPr/>
        </p:nvSpPr>
        <p:spPr bwMode="auto">
          <a:xfrm>
            <a:off x="1905000" y="1295401"/>
            <a:ext cx="8534400" cy="1019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400" b="1" kern="10">
              <a:ln w="19050">
                <a:solidFill>
                  <a:srgbClr val="0066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Picture 9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90" y="4553"/>
            <a:ext cx="152400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0" descr="Picturechim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608014"/>
            <a:ext cx="2667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1" descr="Picture1chimcanh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2" y="90278"/>
            <a:ext cx="14097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2" descr="1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5562" y="4264923"/>
            <a:ext cx="75247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8" name="Picture 10" descr="clapping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9" y="5247799"/>
            <a:ext cx="1905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14" name="WordArt 14"/>
          <p:cNvSpPr>
            <a:spLocks noChangeArrowheads="1" noChangeShapeType="1" noTextEdit="1"/>
          </p:cNvSpPr>
          <p:nvPr/>
        </p:nvSpPr>
        <p:spPr bwMode="auto">
          <a:xfrm>
            <a:off x="2514600" y="1876426"/>
            <a:ext cx="7467600" cy="53625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79244"/>
              </a:avLst>
            </a:prstTxWarp>
          </a:bodyPr>
          <a:lstStyle/>
          <a:p>
            <a:pPr algn="ctr"/>
            <a:endParaRPr lang="en-US" sz="24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0415" name="Text Box 15"/>
          <p:cNvSpPr txBox="1">
            <a:spLocks noChangeArrowheads="1"/>
          </p:cNvSpPr>
          <p:nvPr/>
        </p:nvSpPr>
        <p:spPr bwMode="auto">
          <a:xfrm>
            <a:off x="809222" y="3539656"/>
            <a:ext cx="1057355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THI THUYẾT TRÌNH </a:t>
            </a:r>
            <a:endParaRPr lang="en-US" altLang="en-US" sz="5400" b="1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ounded Rectangle 2"/>
          <p:cNvSpPr>
            <a:spLocks noChangeArrowheads="1"/>
          </p:cNvSpPr>
          <p:nvPr/>
        </p:nvSpPr>
        <p:spPr bwMode="auto">
          <a:xfrm>
            <a:off x="4518807" y="5579765"/>
            <a:ext cx="3306786" cy="578905"/>
          </a:xfrm>
          <a:prstGeom prst="roundRect">
            <a:avLst>
              <a:gd name="adj" fmla="val 16667"/>
            </a:avLst>
          </a:prstGeom>
          <a:solidFill>
            <a:srgbClr val="9CEAE8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2023 - 2024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930C3226-798E-4ADC-AB90-9DE87465FD6D}"/>
              </a:ext>
            </a:extLst>
          </p:cNvPr>
          <p:cNvSpPr/>
          <p:nvPr/>
        </p:nvSpPr>
        <p:spPr>
          <a:xfrm>
            <a:off x="2439844" y="170752"/>
            <a:ext cx="6931312" cy="722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HUYỆN AN DƯƠNG</a:t>
            </a:r>
          </a:p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ĐẶNG CƯƠNG</a:t>
            </a:r>
          </a:p>
        </p:txBody>
      </p:sp>
    </p:spTree>
    <p:extLst>
      <p:ext uri="{BB962C8B-B14F-4D97-AF65-F5344CB8AC3E}">
        <p14:creationId xmlns:p14="http://schemas.microsoft.com/office/powerpoint/2010/main" val="366900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228600"/>
            <a:ext cx="102870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1295400"/>
            <a:ext cx="10287000" cy="137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ngoài lớp học: Trước khi cho trẻ ra chơi,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khu vực chơi xem có đảm bảo an toàn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trẻ chơi,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quát, chú ý trẻ ở mọi lúc, mọi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bảo an toàn tuyệt đối cho trẻ.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0" y="3009331"/>
            <a:ext cx="5070231" cy="3581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00800" y="2964976"/>
            <a:ext cx="5257800" cy="361893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14056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905000" y="211015"/>
            <a:ext cx="8153400" cy="533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85800" y="1036769"/>
            <a:ext cx="4876800" cy="5293757"/>
          </a:xfrm>
          <a:prstGeom prst="rect">
            <a:avLst/>
          </a:prstGeom>
          <a:solidFill>
            <a:srgbClr val="00B0F0"/>
          </a:soli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endParaRPr lang="en-US" altLang="en-US" sz="26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i="1" dirty="0">
                <a:latin typeface="Times New Roman" pitchFamily="18" charset="0"/>
                <a:cs typeface="Times New Roman" pitchFamily="18" charset="0"/>
              </a:rPr>
              <a:t>“Menu </a:t>
            </a:r>
            <a:r>
              <a:rPr lang="en-US" altLang="en-US" sz="2600" i="1" dirty="0" err="1">
                <a:latin typeface="Times New Roman" pitchFamily="18" charset="0"/>
                <a:cs typeface="Times New Roman" pitchFamily="18" charset="0"/>
              </a:rPr>
              <a:t>lựa</a:t>
            </a:r>
            <a:r>
              <a:rPr lang="en-US" altLang="en-US" sz="2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i="1" dirty="0"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tim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ôm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altLang="en-US" sz="26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pt-BR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400800" y="1036769"/>
            <a:ext cx="5334000" cy="2697031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6400800" y="3886200"/>
            <a:ext cx="5334000" cy="2819400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953" r="-12290"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/>
          <p:cNvSpPr/>
          <p:nvPr/>
        </p:nvSpPr>
        <p:spPr>
          <a:xfrm>
            <a:off x="457200" y="1066800"/>
            <a:ext cx="3581400" cy="3200400"/>
          </a:xfrm>
          <a:prstGeom prst="flowChartAlternateProcess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600" dirty="0" smtClean="0"/>
          </a:p>
          <a:p>
            <a:pPr algn="just">
              <a:defRPr/>
            </a:pP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Đổi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mới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p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hương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pháp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dạy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sáng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tạo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</a:p>
          <a:p>
            <a:pPr algn="just">
              <a:defRPr/>
            </a:pPr>
            <a:r>
              <a:rPr lang="en-US" sz="2600" b="1" i="1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Luôn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quan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sát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cơ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hội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khuyến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khích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trẻ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tham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gia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hoạt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động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cs typeface="Times New Roman" panose="02020603050405020304" pitchFamily="18" charset="0"/>
              </a:rPr>
              <a:t>.</a:t>
            </a:r>
            <a:endParaRPr lang="en-US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905000" y="211015"/>
            <a:ext cx="8153400" cy="533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Flowchart: Alternate Process 3"/>
          <p:cNvSpPr/>
          <p:nvPr/>
        </p:nvSpPr>
        <p:spPr>
          <a:xfrm>
            <a:off x="4343401" y="1066800"/>
            <a:ext cx="3352800" cy="32004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2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Luôn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tạo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gần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gũi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không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khí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vui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tươi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hứng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khởi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thoải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mái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cho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trẻ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8159262" y="1066800"/>
            <a:ext cx="3276600" cy="32004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endParaRPr lang="en-US" sz="2600" dirty="0" smtClean="0"/>
          </a:p>
          <a:p>
            <a:pPr algn="just">
              <a:defRPr/>
            </a:pP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+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Tôi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đề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xuất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nhà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trường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tổ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chức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buổi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/>
                <a:ea typeface="Calibri"/>
              </a:rPr>
              <a:t>tiệc</a:t>
            </a:r>
            <a:r>
              <a:rPr lang="en-US" sz="2600" dirty="0">
                <a:solidFill>
                  <a:srgbClr val="000000"/>
                </a:solidFill>
                <a:latin typeface="Times New Roman"/>
                <a:ea typeface="Calibri"/>
              </a:rPr>
              <a:t> buffet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để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tạo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mới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lạ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bữa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ăn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cho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6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trẻ</a:t>
            </a:r>
            <a:r>
              <a:rPr lang="en-US" sz="26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sz="2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451684"/>
            <a:ext cx="3428999" cy="21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262" y="4419600"/>
            <a:ext cx="3423137" cy="217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451684"/>
            <a:ext cx="3276599" cy="2101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90600" y="211014"/>
            <a:ext cx="10668000" cy="85578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762000" y="1371600"/>
            <a:ext cx="5181600" cy="5029200"/>
          </a:xfrm>
          <a:prstGeom prst="flowChartAlternateProcess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buổi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họp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huynh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lí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từng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trẻ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cũng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xuyên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tin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hai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chiều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huynh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điểm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giờ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đón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biện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pháp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kịp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sóc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giáo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trẻ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  </a:t>
            </a:r>
            <a:endParaRPr lang="en-US" sz="2600" b="1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 Diagonal Corner Rectangle 3"/>
          <p:cNvSpPr/>
          <p:nvPr/>
        </p:nvSpPr>
        <p:spPr>
          <a:xfrm>
            <a:off x="6477000" y="1524000"/>
            <a:ext cx="5181600" cy="47244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90600" y="211014"/>
            <a:ext cx="10668000" cy="85578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457200" y="1371600"/>
            <a:ext cx="3124200" cy="5029200"/>
          </a:xfrm>
          <a:prstGeom prst="flowChartAlternateProcess">
            <a:avLst/>
          </a:prstGeom>
          <a:solidFill>
            <a:srgbClr val="71DA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chủ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lập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nhóm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zalo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cập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nhật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kịp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tin,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của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lớp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bậc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huynh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nắm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91000" y="1371600"/>
            <a:ext cx="3505200" cy="5029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8382000" y="1371601"/>
            <a:ext cx="3429000" cy="5029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90600" y="211014"/>
            <a:ext cx="10668000" cy="85578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990600" y="1524000"/>
            <a:ext cx="3429000" cy="4876800"/>
          </a:xfrm>
          <a:prstGeom prst="flowChartAlternateProcess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chức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ngày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lễ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hội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phụ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huynh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đến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dự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tham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trò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tạo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vui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tươi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phấn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khởi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en-US" sz="2000" dirty="0">
              <a:ea typeface="Calibri"/>
              <a:cs typeface="Times New Roman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4800600" y="1524000"/>
            <a:ext cx="6858000" cy="47244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547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990600" y="211014"/>
            <a:ext cx="10668000" cy="855786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1676400" y="1277085"/>
            <a:ext cx="3657600" cy="1295765"/>
          </a:xfrm>
          <a:prstGeom prst="flowChartAlternateProcess">
            <a:avLst/>
          </a:prstGeom>
          <a:solidFill>
            <a:srgbClr val="25DF79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0" algn="just"/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.”</a:t>
            </a:r>
            <a:endParaRPr lang="en-US" alt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7086600" y="1277085"/>
            <a:ext cx="3657600" cy="1295765"/>
          </a:xfrm>
          <a:prstGeom prst="flowChartAlternateProces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/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huynh</a:t>
            </a:r>
            <a:r>
              <a:rPr lang="en-US" altLang="en-US" sz="2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tiệc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buffet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2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324600" y="2895600"/>
            <a:ext cx="5334000" cy="3505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85800" y="2895600"/>
            <a:ext cx="5257800" cy="3505200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1547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4082967" y="722311"/>
            <a:ext cx="7652627" cy="1174727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af-ZA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Giúp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trị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đức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83844" y="2484438"/>
            <a:ext cx="7651750" cy="1425575"/>
          </a:xfrm>
          <a:prstGeom prst="roundRect">
            <a:avLst/>
          </a:prstGeom>
          <a:solidFill>
            <a:srgbClr val="E5B4E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pc="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Giúp</a:t>
            </a:r>
            <a:r>
              <a:rPr lang="en-US" sz="24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cha mẹ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tre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̉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hiểu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được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ý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nghĩa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tầm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trọng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của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việc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phối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giáo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dục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spc="2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spc="2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spc="2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10800000" flipV="1">
            <a:off x="4083050" y="4545014"/>
            <a:ext cx="7653338" cy="151447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Khi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ứng dụng giải pháp này trẻ lớp tôi</a:t>
            </a:r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thích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lớp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hứng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thú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>
            <a:stCxn id="17" idx="3"/>
          </p:cNvCxnSpPr>
          <p:nvPr/>
        </p:nvCxnSpPr>
        <p:spPr>
          <a:xfrm flipV="1">
            <a:off x="3043238" y="1626406"/>
            <a:ext cx="1022178" cy="2092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019011" y="3395508"/>
            <a:ext cx="1039812" cy="2587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25604" y="3654271"/>
            <a:ext cx="1039812" cy="17129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36563" y="2582863"/>
            <a:ext cx="2606675" cy="2125662"/>
            <a:chOff x="436563" y="2582069"/>
            <a:chExt cx="2606675" cy="2126456"/>
          </a:xfrm>
        </p:grpSpPr>
        <p:sp>
          <p:nvSpPr>
            <p:cNvPr id="17" name="Rounded Rectangle 16"/>
            <p:cNvSpPr/>
            <p:nvPr/>
          </p:nvSpPr>
          <p:spPr>
            <a:xfrm>
              <a:off x="573088" y="2728174"/>
              <a:ext cx="2470150" cy="1980351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2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436563" y="2582069"/>
              <a:ext cx="914400" cy="60188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911547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1828800" y="1217699"/>
            <a:ext cx="2108588" cy="1143000"/>
          </a:xfrm>
          <a:prstGeom prst="ellipse">
            <a:avLst/>
          </a:prstGeom>
          <a:solidFill>
            <a:srgbClr val="FF66FF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48297" y="1183988"/>
            <a:ext cx="1905000" cy="1066800"/>
          </a:xfrm>
          <a:prstGeom prst="ellipse">
            <a:avLst/>
          </a:prstGeom>
          <a:solidFill>
            <a:srgbClr val="25DF79"/>
          </a:solidFill>
          <a:ln>
            <a:solidFill>
              <a:srgbClr val="80008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563708" y="1145888"/>
            <a:ext cx="1905000" cy="1143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tint val="66000"/>
                  <a:satMod val="160000"/>
                </a:schemeClr>
              </a:gs>
              <a:gs pos="50000">
                <a:schemeClr val="accent6">
                  <a:lumMod val="75000"/>
                  <a:tint val="44500"/>
                  <a:satMod val="160000"/>
                </a:schemeClr>
              </a:gs>
              <a:gs pos="100000">
                <a:schemeClr val="accent6">
                  <a:lumMod val="75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30923" y="2438400"/>
            <a:ext cx="3048000" cy="40386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/>
          </a:p>
        </p:txBody>
      </p:sp>
      <p:sp>
        <p:nvSpPr>
          <p:cNvPr id="13" name="Rectangle 12"/>
          <p:cNvSpPr/>
          <p:nvPr/>
        </p:nvSpPr>
        <p:spPr>
          <a:xfrm>
            <a:off x="4800600" y="2438400"/>
            <a:ext cx="3200395" cy="40386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</a:rPr>
              <a:t>hạnh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</a:rPr>
              <a:t>phúc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</a:rPr>
              <a:t>khi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</a:rPr>
              <a:t>tới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</a:rPr>
              <a:t>lớp</a:t>
            </a:r>
            <a:r>
              <a:rPr lang="en-US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  <a:endParaRPr lang="en-US" altLang="en-US" sz="2600" dirty="0">
              <a:solidFill>
                <a:srgbClr val="000000"/>
              </a:solidFill>
              <a:latin typeface="Calibri Light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2600" dirty="0" smtClean="0">
                <a:solidFill>
                  <a:srgbClr val="000000"/>
                </a:solidFill>
                <a:latin typeface="Calibri Light" pitchFamily="34" charset="0"/>
              </a:rPr>
              <a:t>. </a:t>
            </a:r>
            <a:endParaRPr lang="en-US" altLang="en-US" sz="2600" dirty="0">
              <a:solidFill>
                <a:srgbClr val="000000"/>
              </a:solidFill>
              <a:latin typeface="Calibri Light" pitchFamily="34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</a:rPr>
              <a:t>- </a:t>
            </a: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</a:rPr>
              <a:t>vô tư thể hiện cảm </a:t>
            </a:r>
            <a:r>
              <a:rPr lang="vi-VN" altLang="en-US" sz="2600" dirty="0" smtClean="0">
                <a:solidFill>
                  <a:srgbClr val="000000"/>
                </a:solidFill>
                <a:latin typeface="Times New Roman" pitchFamily="18" charset="0"/>
              </a:rPr>
              <a:t>xúc </a:t>
            </a:r>
            <a:r>
              <a:rPr lang="vi-VN" altLang="en-US" sz="2600" dirty="0">
                <a:solidFill>
                  <a:srgbClr val="000000"/>
                </a:solidFill>
                <a:latin typeface="Times New Roman" pitchFamily="18" charset="0"/>
              </a:rPr>
              <a:t>của bản thân</a:t>
            </a:r>
            <a:r>
              <a:rPr lang="vi-VN" altLang="en-US" sz="2600" dirty="0">
                <a:solidFill>
                  <a:srgbClr val="000000"/>
                </a:solidFill>
                <a:latin typeface="Arial" charset="0"/>
              </a:rPr>
              <a:t>.</a:t>
            </a:r>
            <a:r>
              <a:rPr lang="fr-FR" altLang="en-US" sz="2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en-US" alt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0" y="2438400"/>
            <a:ext cx="2743200" cy="4038600"/>
          </a:xfrm>
          <a:prstGeom prst="rect">
            <a:avLst/>
          </a:prstGeom>
          <a:solidFill>
            <a:srgbClr val="E5B4EA"/>
          </a:solidFill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ên tâm, tin tưởng cô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Tích cực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 hộ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liệu làm đồ dùng đồ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1981200" y="42713"/>
            <a:ext cx="8610600" cy="873404"/>
            <a:chOff x="555625" y="2087563"/>
            <a:chExt cx="2722147" cy="2372161"/>
          </a:xfrm>
        </p:grpSpPr>
        <p:sp>
          <p:nvSpPr>
            <p:cNvPr id="16" name="Rounded Rectangle 15"/>
            <p:cNvSpPr/>
            <p:nvPr/>
          </p:nvSpPr>
          <p:spPr>
            <a:xfrm>
              <a:off x="698896" y="2339545"/>
              <a:ext cx="2578876" cy="212017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20785" y="2952322"/>
              <a:ext cx="2256987" cy="109348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/>
                <a:t>MLKeeđĐ</a:t>
              </a:r>
              <a:endParaRPr lang="en-US" dirty="0"/>
            </a:p>
          </p:txBody>
        </p:sp>
        <p:sp>
          <p:nvSpPr>
            <p:cNvPr id="18" name="Flowchart: Connector 17"/>
            <p:cNvSpPr/>
            <p:nvPr/>
          </p:nvSpPr>
          <p:spPr>
            <a:xfrm>
              <a:off x="555625" y="2087563"/>
              <a:ext cx="534162" cy="1729519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</a:t>
              </a:r>
            </a:p>
          </p:txBody>
        </p:sp>
      </p:grp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495805" y="238780"/>
            <a:ext cx="59729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/>
            <a:r>
              <a:rPr lang="pt-BR" altLang="en-US" sz="2800" b="1" dirty="0">
                <a:latin typeface="Times New Roman" pitchFamily="18" charset="0"/>
              </a:rPr>
              <a:t> </a:t>
            </a:r>
            <a:r>
              <a:rPr lang="pt-BR" altLang="en-US" sz="2600" b="1" dirty="0">
                <a:latin typeface="Times New Roman" pitchFamily="18" charset="0"/>
              </a:rPr>
              <a:t>Kết quả khi thực hiện giải pháp</a:t>
            </a:r>
            <a:endParaRPr lang="pt-BR" altLang="en-US" sz="2600" dirty="0"/>
          </a:p>
        </p:txBody>
      </p:sp>
      <p:cxnSp>
        <p:nvCxnSpPr>
          <p:cNvPr id="20" name="Straight Arrow Connector 19"/>
          <p:cNvCxnSpPr>
            <a:endCxn id="9" idx="7"/>
          </p:cNvCxnSpPr>
          <p:nvPr/>
        </p:nvCxnSpPr>
        <p:spPr>
          <a:xfrm flipH="1">
            <a:off x="3628592" y="916117"/>
            <a:ext cx="780893" cy="4689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6400797" y="916117"/>
            <a:ext cx="0" cy="2819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305797" y="901392"/>
            <a:ext cx="762003" cy="2967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752014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27726" y="339740"/>
            <a:ext cx="9418988" cy="1220342"/>
            <a:chOff x="984881" y="2576969"/>
            <a:chExt cx="1852766" cy="1767694"/>
          </a:xfrm>
        </p:grpSpPr>
        <p:sp>
          <p:nvSpPr>
            <p:cNvPr id="7" name="Rounded Rectangle 6"/>
            <p:cNvSpPr/>
            <p:nvPr/>
          </p:nvSpPr>
          <p:spPr>
            <a:xfrm>
              <a:off x="1316299" y="2799380"/>
              <a:ext cx="1521348" cy="1545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507799" y="3078109"/>
              <a:ext cx="1175587" cy="10612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 smtClean="0"/>
                <a:t>MđĐNỘNỘII</a:t>
              </a:r>
              <a:endParaRPr lang="en-US" dirty="0"/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984881" y="2576969"/>
              <a:ext cx="473160" cy="1729518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III.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791449" y="732009"/>
            <a:ext cx="5976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/>
            <a:r>
              <a:rPr lang="pt-BR" altLang="en-US" sz="2800" b="1" dirty="0">
                <a:latin typeface="Times New Roman" pitchFamily="18" charset="0"/>
              </a:rPr>
              <a:t> </a:t>
            </a:r>
            <a:r>
              <a:rPr lang="pt-BR" altLang="en-US" sz="2800" b="1" dirty="0" smtClean="0">
                <a:latin typeface="Times New Roman" pitchFamily="18" charset="0"/>
              </a:rPr>
              <a:t>KẾT LUẬN VÀ KHUYẾN NGHỊ</a:t>
            </a:r>
            <a:endParaRPr lang="pt-BR" altLang="en-US" sz="2800" dirty="0"/>
          </a:p>
        </p:txBody>
      </p:sp>
      <p:sp>
        <p:nvSpPr>
          <p:cNvPr id="12" name="Oval 11"/>
          <p:cNvSpPr/>
          <p:nvPr/>
        </p:nvSpPr>
        <p:spPr>
          <a:xfrm>
            <a:off x="4572000" y="1752600"/>
            <a:ext cx="3200400" cy="1443038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1. KHẢ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NĂNG ÁP DỤNG</a:t>
            </a:r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6184474" y="3195638"/>
            <a:ext cx="0" cy="7207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057400" y="3916363"/>
            <a:ext cx="8589314" cy="187088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600" b="1" dirty="0" smtClean="0">
                <a:latin typeface="Times New Roman" pitchFamily="18" charset="0"/>
                <a:cs typeface="Times New Roman" pitchFamily="18" charset="0"/>
              </a:rPr>
              <a:t>bộ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vi-VN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altLang="en-US" sz="2600" b="1" dirty="0" smtClean="0">
                <a:latin typeface="Times New Roman" pitchFamily="18" charset="0"/>
                <a:cs typeface="Times New Roman" pitchFamily="18" charset="0"/>
              </a:rPr>
              <a:t> tuổi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en-US" sz="2600" b="1" dirty="0">
                <a:latin typeface="Times New Roman" pitchFamily="18" charset="0"/>
                <a:cs typeface="Times New Roman" pitchFamily="18" charset="0"/>
              </a:rPr>
              <a:t>mầm non Đặng Cương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non</a:t>
            </a:r>
            <a:r>
              <a:rPr lang="en-US" altLang="vi-VN" sz="2600" dirty="0">
                <a:cs typeface="Times New Roman" pitchFamily="18" charset="0"/>
              </a:rPr>
              <a:t> </a:t>
            </a:r>
            <a:r>
              <a:rPr lang="en-US" altLang="vi-VN" sz="2600" b="1" dirty="0" err="1" smtClean="0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altLang="vi-VN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altLang="vi-VN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vi-VN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600" b="1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altLang="vi-VN" sz="2600" b="1" dirty="0">
                <a:cs typeface="Times New Roman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02199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638917"/>
            <a:ext cx="8382000" cy="228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 THI GIÁO VIÊN DẠY GIỎI </a:t>
            </a:r>
            <a:b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MẦM NON CẤP HUYỆN NĂM HỌC </a:t>
            </a:r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2023- 2024</a:t>
            </a:r>
            <a:endParaRPr lang="en-US" sz="27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1822188" cy="232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962400" y="152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PHÒNG GD&amp;ĐT HUYỆN AN DƯƠNG</a:t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b="1" dirty="0">
                <a:latin typeface="Times New Roman" pitchFamily="18" charset="0"/>
                <a:cs typeface="Times New Roman" pitchFamily="18" charset="0"/>
              </a:rPr>
              <a:t>TRƯỜNG MẦM NON ĐẶNG CƯƠNG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>
                <a:latin typeface="Times New Roman" pitchFamily="18" charset="0"/>
                <a:cs typeface="Times New Roman" pitchFamily="18" charset="0"/>
              </a:rPr>
            </a:br>
            <a:r>
              <a:rPr lang="en-US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----------------------------------</a:t>
            </a:r>
            <a:endParaRPr lang="en-US" dirty="0"/>
          </a:p>
        </p:txBody>
      </p:sp>
      <p:pic>
        <p:nvPicPr>
          <p:cNvPr id="11" name="YeuSaoNgheGiaoVien-DoTuyetNhi-460517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9829800" y="6172200"/>
            <a:ext cx="304800" cy="3048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3505200" y="5053423"/>
            <a:ext cx="5638800" cy="665883"/>
          </a:xfrm>
          <a:prstGeom prst="rect">
            <a:avLst/>
          </a:prstGeom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Kim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endParaRPr lang="en-US" altLang="en-US" sz="2000" b="1" dirty="0">
              <a:solidFill>
                <a:srgbClr val="000000"/>
              </a:solidFill>
              <a:latin typeface="Tiffany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495800" y="5904478"/>
            <a:ext cx="3810000" cy="56832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Đặng</a:t>
            </a: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02 </a:t>
            </a:r>
            <a:r>
              <a:rPr lang="en-US" altLang="en-US" sz="2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altLang="en-US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2024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460" y="2057401"/>
            <a:ext cx="77553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BÁO CÁO</a:t>
            </a:r>
          </a:p>
          <a:p>
            <a:pPr lvl="0" algn="ctr">
              <a:spcBef>
                <a:spcPct val="20000"/>
              </a:spcBef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BIỆN PHÁP NÂNG CAO CHẤT LƯỢNG CÔNG TÁC</a:t>
            </a:r>
          </a:p>
          <a:p>
            <a:pPr lvl="0" algn="ctr">
              <a:spcBef>
                <a:spcPct val="20000"/>
              </a:spcBef>
            </a:pP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CHĂM 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 </a:t>
            </a:r>
            <a:r>
              <a:rPr lang="en-US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NUÔI DƯỠNG GIÁO DỤC TRẺ</a:t>
            </a:r>
          </a:p>
          <a:p>
            <a:pPr lvl="0" algn="ctr">
              <a:spcBef>
                <a:spcPct val="20000"/>
              </a:spcBef>
            </a:pPr>
            <a:endParaRPr lang="en-US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TÊN BIỆN PHÁP: “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4- 5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alt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alt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non.”</a:t>
            </a:r>
            <a:endParaRPr lang="en-US" altLang="en-US" sz="2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10" grpId="0"/>
      <p:bldP spid="12" grpId="0" animBg="1"/>
      <p:bldP spid="13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9124" y="2275174"/>
            <a:ext cx="4038600" cy="3946504"/>
          </a:xfrm>
          <a:prstGeom prst="roundRect">
            <a:avLst/>
          </a:prstGeom>
          <a:solidFill>
            <a:srgbClr val="25DF79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400800" y="2186451"/>
            <a:ext cx="4572000" cy="4022704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 XUẤT, KIẾN NGHỊ: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Tăng cường cơ sở vật chất nhằm phục vụ tốt hơn trong công tác chăm sóc, giáo dục 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chức thêm buổi tập huấn, chuyên đề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dựng trường, lớp học hạnh phúc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165525" y="1560082"/>
            <a:ext cx="1441164" cy="71509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7313042" y="1560082"/>
            <a:ext cx="1297558" cy="5888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1227726" y="339740"/>
            <a:ext cx="9418988" cy="1220342"/>
            <a:chOff x="984881" y="2576969"/>
            <a:chExt cx="1852766" cy="1767694"/>
          </a:xfrm>
        </p:grpSpPr>
        <p:sp>
          <p:nvSpPr>
            <p:cNvPr id="25" name="Rounded Rectangle 24"/>
            <p:cNvSpPr/>
            <p:nvPr/>
          </p:nvSpPr>
          <p:spPr>
            <a:xfrm>
              <a:off x="1316299" y="2799380"/>
              <a:ext cx="1521348" cy="1545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507799" y="3078109"/>
              <a:ext cx="1175587" cy="10612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 smtClean="0"/>
                <a:t>MđĐNỘNỘII</a:t>
              </a:r>
              <a:endParaRPr lang="en-US" dirty="0"/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984881" y="2576969"/>
              <a:ext cx="473160" cy="1729518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III.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3791449" y="732009"/>
            <a:ext cx="59763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/>
            <a:r>
              <a:rPr lang="pt-BR" altLang="en-US" sz="2800" b="1" dirty="0">
                <a:latin typeface="Times New Roman" pitchFamily="18" charset="0"/>
              </a:rPr>
              <a:t> </a:t>
            </a:r>
            <a:r>
              <a:rPr lang="pt-BR" altLang="en-US" sz="2800" b="1" dirty="0" smtClean="0">
                <a:latin typeface="Times New Roman" pitchFamily="18" charset="0"/>
              </a:rPr>
              <a:t>KẾT LUẬN VÀ KHUYẾN NGHỊ</a:t>
            </a:r>
            <a:endParaRPr lang="pt-B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4603983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646"/>
            <a:ext cx="12192000" cy="693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gray">
          <a:xfrm>
            <a:off x="2286000" y="2133608"/>
            <a:ext cx="8458200" cy="3724275"/>
          </a:xfrm>
          <a:prstGeom prst="rect">
            <a:avLst/>
          </a:prstGeom>
        </p:spPr>
        <p:txBody>
          <a:bodyPr wrap="none" fromWordArt="1">
            <a:prstTxWarp prst="textDeflateInflate">
              <a:avLst>
                <a:gd name="adj" fmla="val 31824"/>
              </a:avLst>
            </a:prstTxWarp>
          </a:bodyPr>
          <a:lstStyle/>
          <a:p>
            <a:r>
              <a:rPr lang="vi-VN" sz="3600" b="1" kern="10" dirty="0" smtClean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66"/>
                    </a:gs>
                    <a:gs pos="100000">
                      <a:srgbClr val="FF9900"/>
                    </a:gs>
                  </a:gsLst>
                  <a:lin ang="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Xin </a:t>
            </a:r>
            <a:r>
              <a:rPr lang="vi-VN" sz="3600" b="1" kern="10" dirty="0">
                <a:ln w="2857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6666"/>
                    </a:gs>
                    <a:gs pos="100000">
                      <a:srgbClr val="FF9900"/>
                    </a:gs>
                  </a:gsLst>
                  <a:lin ang="0" scaled="1"/>
                </a:gradFill>
                <a:effectLst>
                  <a:outerShdw dist="107763" dir="2700000" algn="ctr" rotWithShape="0">
                    <a:srgbClr val="00000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trân trọng cảm ơn !</a:t>
            </a:r>
            <a:endParaRPr lang="en-US" sz="3600" b="1" kern="10" dirty="0">
              <a:ln w="28575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6666"/>
                  </a:gs>
                  <a:gs pos="100000">
                    <a:srgbClr val="FF9900"/>
                  </a:gs>
                </a:gsLst>
                <a:lin ang="0" scaled="1"/>
              </a:gradFill>
              <a:effectLst>
                <a:outerShdw dist="107763" dir="2700000" algn="ctr" rotWithShape="0">
                  <a:srgbClr val="00000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52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525103" y="19035"/>
            <a:ext cx="5694364" cy="1422675"/>
            <a:chOff x="693929" y="2283885"/>
            <a:chExt cx="2583843" cy="2060778"/>
          </a:xfrm>
        </p:grpSpPr>
        <p:sp>
          <p:nvSpPr>
            <p:cNvPr id="7" name="Rounded Rectangle 6"/>
            <p:cNvSpPr/>
            <p:nvPr/>
          </p:nvSpPr>
          <p:spPr>
            <a:xfrm>
              <a:off x="1143419" y="2799379"/>
              <a:ext cx="2134353" cy="154528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247147" y="3041415"/>
              <a:ext cx="1900274" cy="10612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/>
                <a:t>MđĐ</a:t>
              </a:r>
            </a:p>
          </p:txBody>
        </p:sp>
        <p:sp>
          <p:nvSpPr>
            <p:cNvPr id="9" name="Flowchart: Connector 8"/>
            <p:cNvSpPr/>
            <p:nvPr/>
          </p:nvSpPr>
          <p:spPr>
            <a:xfrm>
              <a:off x="693929" y="2283885"/>
              <a:ext cx="691522" cy="1729518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I.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072987" y="647165"/>
            <a:ext cx="371321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/>
            <a:r>
              <a:rPr lang="pt-BR" altLang="en-US" sz="2800" b="1" dirty="0">
                <a:latin typeface="Times New Roman" pitchFamily="18" charset="0"/>
              </a:rPr>
              <a:t> </a:t>
            </a:r>
            <a:r>
              <a:rPr lang="pt-BR" altLang="en-US" sz="2800" b="1" dirty="0" smtClean="0">
                <a:latin typeface="Times New Roman" pitchFamily="18" charset="0"/>
              </a:rPr>
              <a:t>ĐẶT VẤN ĐỀ</a:t>
            </a:r>
            <a:endParaRPr lang="pt-BR" altLang="en-US" sz="2800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135815" y="1283312"/>
            <a:ext cx="29829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har char="•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buChar char="–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buChar char="•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buChar char="–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FontTx/>
              <a:buNone/>
            </a:pP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2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b="1" dirty="0" err="1">
                <a:latin typeface="Times New Roman" pitchFamily="18" charset="0"/>
                <a:cs typeface="Times New Roman" pitchFamily="18" charset="0"/>
              </a:rPr>
              <a:t>tài</a:t>
            </a:r>
            <a:endParaRPr lang="en-US" alt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04800" y="1775437"/>
            <a:ext cx="6248400" cy="4930163"/>
          </a:xfrm>
          <a:prstGeom prst="roundRect">
            <a:avLst/>
          </a:prstGeom>
          <a:solidFill>
            <a:srgbClr val="71D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en-US" sz="2600" dirty="0">
                <a:solidFill>
                  <a:srgbClr val="002060"/>
                </a:solidFill>
              </a:rPr>
              <a:t>“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algn="just"/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6867586" y="1775437"/>
            <a:ext cx="4943414" cy="4777763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5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895600" y="304800"/>
            <a:ext cx="3581400" cy="3352800"/>
          </a:xfrm>
          <a:prstGeom prst="roundRect">
            <a:avLst/>
          </a:prstGeom>
          <a:solidFill>
            <a:srgbClr val="25DF79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mẫu giáo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 Trường Mầm non Đặng Cương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huyện An Dương thành phố Hải Phòn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Sequential Access Storage 3"/>
          <p:cNvSpPr/>
          <p:nvPr/>
        </p:nvSpPr>
        <p:spPr>
          <a:xfrm>
            <a:off x="381000" y="457200"/>
            <a:ext cx="2143125" cy="1828800"/>
          </a:xfrm>
          <a:prstGeom prst="flowChartMagneticTape">
            <a:avLst/>
          </a:prstGeom>
          <a:solidFill>
            <a:srgbClr val="E7AAE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vi-VN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nghiên cứu</a:t>
            </a:r>
          </a:p>
        </p:txBody>
      </p:sp>
      <p:sp>
        <p:nvSpPr>
          <p:cNvPr id="5" name="Flowchart: Sequential Access Storage 4"/>
          <p:cNvSpPr/>
          <p:nvPr/>
        </p:nvSpPr>
        <p:spPr>
          <a:xfrm>
            <a:off x="487197" y="4457700"/>
            <a:ext cx="2057400" cy="1828800"/>
          </a:xfrm>
          <a:prstGeom prst="flowChartMagneticTap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895600" y="4038600"/>
            <a:ext cx="8686800" cy="2438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 mẹ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hiểu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ý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nghĩa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tầm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trọng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6934200" y="304800"/>
            <a:ext cx="4648200" cy="3472786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65614" y="18183"/>
            <a:ext cx="4495799" cy="1372473"/>
            <a:chOff x="797658" y="2356604"/>
            <a:chExt cx="2039989" cy="1988059"/>
          </a:xfrm>
        </p:grpSpPr>
        <p:sp>
          <p:nvSpPr>
            <p:cNvPr id="3" name="Rounded Rectangle 2"/>
            <p:cNvSpPr/>
            <p:nvPr/>
          </p:nvSpPr>
          <p:spPr>
            <a:xfrm>
              <a:off x="1316299" y="2799380"/>
              <a:ext cx="1521348" cy="1545283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489180" y="3041415"/>
              <a:ext cx="1175587" cy="10612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 err="1" smtClean="0"/>
                <a:t>MđĐNỘNỘII</a:t>
              </a:r>
              <a:endParaRPr lang="en-US" dirty="0"/>
            </a:p>
          </p:txBody>
        </p:sp>
        <p:sp>
          <p:nvSpPr>
            <p:cNvPr id="5" name="Flowchart: Connector 4"/>
            <p:cNvSpPr/>
            <p:nvPr/>
          </p:nvSpPr>
          <p:spPr>
            <a:xfrm>
              <a:off x="797658" y="2356604"/>
              <a:ext cx="691522" cy="1729518"/>
            </a:xfrm>
            <a:prstGeom prst="flowChartConnector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II.</a:t>
              </a:r>
              <a:endPara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85951" y="704420"/>
            <a:ext cx="24765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just"/>
            <a:r>
              <a:rPr lang="pt-BR" altLang="en-US" sz="2600" b="1" dirty="0">
                <a:latin typeface="Times New Roman" pitchFamily="18" charset="0"/>
              </a:rPr>
              <a:t> </a:t>
            </a:r>
            <a:r>
              <a:rPr lang="pt-BR" altLang="en-US" sz="2600" b="1" dirty="0" smtClean="0">
                <a:latin typeface="Times New Roman" pitchFamily="18" charset="0"/>
              </a:rPr>
              <a:t>NỘI DUNG</a:t>
            </a:r>
            <a:endParaRPr lang="pt-BR" altLang="en-US" sz="2600" dirty="0"/>
          </a:p>
        </p:txBody>
      </p:sp>
      <p:cxnSp>
        <p:nvCxnSpPr>
          <p:cNvPr id="11" name="Straight Arrow Connector 10"/>
          <p:cNvCxnSpPr>
            <a:stCxn id="14" idx="3"/>
          </p:cNvCxnSpPr>
          <p:nvPr/>
        </p:nvCxnSpPr>
        <p:spPr>
          <a:xfrm flipH="1">
            <a:off x="4857751" y="1195002"/>
            <a:ext cx="872006" cy="4516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7924800" y="1196863"/>
            <a:ext cx="971551" cy="39663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238751" y="284432"/>
            <a:ext cx="3352800" cy="10667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666750" y="1627251"/>
            <a:ext cx="5029200" cy="484974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      </a:t>
            </a:r>
            <a:endPara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lợi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2023- 2024,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số trẻ </a:t>
            </a:r>
            <a:r>
              <a:rPr 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phép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6705600" y="1593496"/>
            <a:ext cx="4953000" cy="488350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                  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Khó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khăn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  <a:p>
            <a:pPr algn="just">
              <a:defRPr/>
            </a:pP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800" y="848519"/>
            <a:ext cx="10715369" cy="4939581"/>
            <a:chOff x="206375" y="375305"/>
            <a:chExt cx="10715024" cy="4783215"/>
          </a:xfrm>
        </p:grpSpPr>
        <p:grpSp>
          <p:nvGrpSpPr>
            <p:cNvPr id="3" name="Group 1"/>
            <p:cNvGrpSpPr>
              <a:grpSpLocks/>
            </p:cNvGrpSpPr>
            <p:nvPr/>
          </p:nvGrpSpPr>
          <p:grpSpPr bwMode="auto">
            <a:xfrm>
              <a:off x="206375" y="1887538"/>
              <a:ext cx="2791354" cy="3000375"/>
              <a:chOff x="206375" y="1887538"/>
              <a:chExt cx="2791354" cy="3000375"/>
            </a:xfrm>
          </p:grpSpPr>
          <p:grpSp>
            <p:nvGrpSpPr>
              <p:cNvPr id="20" name="Group 5"/>
              <p:cNvGrpSpPr>
                <a:grpSpLocks/>
              </p:cNvGrpSpPr>
              <p:nvPr/>
            </p:nvGrpSpPr>
            <p:grpSpPr bwMode="auto">
              <a:xfrm>
                <a:off x="206375" y="1887538"/>
                <a:ext cx="2791354" cy="3000375"/>
                <a:chOff x="555625" y="2087563"/>
                <a:chExt cx="2790927" cy="3000886"/>
              </a:xfrm>
            </p:grpSpPr>
            <p:sp>
              <p:nvSpPr>
                <p:cNvPr id="22" name="Rounded Rectangle 21"/>
                <p:cNvSpPr/>
                <p:nvPr/>
              </p:nvSpPr>
              <p:spPr>
                <a:xfrm>
                  <a:off x="958775" y="2340388"/>
                  <a:ext cx="2387158" cy="2747527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23" name="Rounded Rectangle 22"/>
                <p:cNvSpPr/>
                <p:nvPr/>
              </p:nvSpPr>
              <p:spPr>
                <a:xfrm>
                  <a:off x="1109560" y="2451089"/>
                  <a:ext cx="2126856" cy="248307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/>
                    <a:t>M</a:t>
                  </a:r>
                </a:p>
              </p:txBody>
            </p:sp>
            <p:sp>
              <p:nvSpPr>
                <p:cNvPr id="24" name="Flowchart: Connector 23"/>
                <p:cNvSpPr/>
                <p:nvPr/>
              </p:nvSpPr>
              <p:spPr>
                <a:xfrm>
                  <a:off x="555625" y="2088237"/>
                  <a:ext cx="942800" cy="785666"/>
                </a:xfrm>
                <a:prstGeom prst="flowChartConnector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3600" b="1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</p:grpSp>
          <p:sp>
            <p:nvSpPr>
              <p:cNvPr id="21" name="TextBox 10"/>
              <p:cNvSpPr txBox="1">
                <a:spLocks noChangeArrowheads="1"/>
              </p:cNvSpPr>
              <p:nvPr/>
            </p:nvSpPr>
            <p:spPr bwMode="auto">
              <a:xfrm>
                <a:off x="1048029" y="2922588"/>
                <a:ext cx="1714500" cy="9540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buChar char="•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1pPr>
                <a:lvl2pPr marL="742950" indent="-285750">
                  <a:buChar char="–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2pPr>
                <a:lvl3pPr marL="1143000" indent="-228600">
                  <a:buChar char="•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3pPr>
                <a:lvl4pPr marL="1600200" indent="-228600">
                  <a:buChar char="–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4pPr>
                <a:lvl5pPr marL="2057400" indent="-228600">
                  <a:buChar char="»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Char char="»"/>
                  <a:defRPr sz="1400">
                    <a:solidFill>
                      <a:srgbClr val="000000"/>
                    </a:solidFill>
                    <a:latin typeface="Arial" charset="0"/>
                    <a:cs typeface="Arial" charset="0"/>
                    <a:sym typeface="Arial" charset="0"/>
                  </a:defRPr>
                </a:lvl9pPr>
              </a:lstStyle>
              <a:p>
                <a:pPr algn="ctr">
                  <a:buFontTx/>
                  <a:buNone/>
                </a:pPr>
                <a:r>
                  <a:rPr lang="en-US" altLang="en-US" sz="2800" b="1" dirty="0" err="1">
                    <a:latin typeface="Times New Roman" pitchFamily="18" charset="0"/>
                    <a:cs typeface="Times New Roman" pitchFamily="18" charset="0"/>
                  </a:rPr>
                  <a:t>Mô</a:t>
                </a:r>
                <a:r>
                  <a:rPr lang="en-US" alt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cs typeface="Times New Roman" pitchFamily="18" charset="0"/>
                  </a:rPr>
                  <a:t>tả</a:t>
                </a:r>
                <a:r>
                  <a:rPr lang="en-US" alt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>
                  <a:buFontTx/>
                  <a:buNone/>
                </a:pPr>
                <a:r>
                  <a:rPr lang="en-US" altLang="en-US" sz="2800" b="1" dirty="0" err="1">
                    <a:latin typeface="Times New Roman" pitchFamily="18" charset="0"/>
                    <a:cs typeface="Times New Roman" pitchFamily="18" charset="0"/>
                  </a:rPr>
                  <a:t>biện</a:t>
                </a:r>
                <a:r>
                  <a:rPr lang="en-US" alt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en-US" sz="2800" b="1" dirty="0" err="1">
                    <a:latin typeface="Times New Roman" pitchFamily="18" charset="0"/>
                    <a:cs typeface="Times New Roman" pitchFamily="18" charset="0"/>
                  </a:rPr>
                  <a:t>pháp</a:t>
                </a:r>
                <a:endParaRPr lang="en-US" alt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3019026" y="375305"/>
              <a:ext cx="7902373" cy="4783215"/>
              <a:chOff x="3015183" y="374722"/>
              <a:chExt cx="6687393" cy="4860283"/>
            </a:xfrm>
          </p:grpSpPr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3971712" y="374722"/>
                <a:ext cx="5730864" cy="1554549"/>
                <a:chOff x="3907397" y="651582"/>
                <a:chExt cx="5730648" cy="1777649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3907397" y="1298576"/>
                  <a:ext cx="5730648" cy="1130655"/>
                </a:xfrm>
                <a:prstGeom prst="roundRect">
                  <a:avLst/>
                </a:prstGeom>
                <a:solidFill>
                  <a:srgbClr val="00B0F0"/>
                </a:solidFill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8" name="Flowchart: Connector 17"/>
                <p:cNvSpPr/>
                <p:nvPr/>
              </p:nvSpPr>
              <p:spPr>
                <a:xfrm>
                  <a:off x="3917020" y="651582"/>
                  <a:ext cx="2109691" cy="701333"/>
                </a:xfrm>
                <a:prstGeom prst="flowChartConnector">
                  <a:avLst/>
                </a:prstGeom>
                <a:solidFill>
                  <a:srgbClr val="FFFF00"/>
                </a:solidFill>
                <a:ln w="19050">
                  <a:solidFill>
                    <a:srgbClr val="00206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  <a:sp3d>
                  <a:bevelT w="1905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400" b="1" dirty="0" err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Biện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pháp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 1 </a:t>
                  </a:r>
                </a:p>
              </p:txBody>
            </p:sp>
            <p:sp>
              <p:nvSpPr>
                <p:cNvPr id="19" name="TextBox 15"/>
                <p:cNvSpPr txBox="1">
                  <a:spLocks noChangeArrowheads="1"/>
                </p:cNvSpPr>
                <p:nvPr/>
              </p:nvSpPr>
              <p:spPr bwMode="auto">
                <a:xfrm>
                  <a:off x="4051558" y="1372396"/>
                  <a:ext cx="5374174" cy="1004260"/>
                </a:xfrm>
                <a:prstGeom prst="rect">
                  <a:avLst/>
                </a:prstGeom>
                <a:solidFill>
                  <a:srgbClr val="00B0F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buChar char="•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buChar char="–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buChar char="•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buChar char="–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Xây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dựng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môi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trường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lớp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học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gần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gũi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,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thân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thiện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, an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toàn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với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trẻ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. </a:t>
                  </a:r>
                  <a:endParaRPr lang="en-US" altLang="en-US" sz="2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grpSp>
            <p:nvGrpSpPr>
              <p:cNvPr id="6" name="Group 17"/>
              <p:cNvGrpSpPr>
                <a:grpSpLocks/>
              </p:cNvGrpSpPr>
              <p:nvPr/>
            </p:nvGrpSpPr>
            <p:grpSpPr bwMode="auto">
              <a:xfrm>
                <a:off x="3947914" y="2315031"/>
                <a:ext cx="5730863" cy="1566568"/>
                <a:chOff x="3883601" y="420589"/>
                <a:chExt cx="5730647" cy="1790624"/>
              </a:xfrm>
            </p:grpSpPr>
            <p:sp>
              <p:nvSpPr>
                <p:cNvPr id="14" name="Rounded Rectangle 13"/>
                <p:cNvSpPr/>
                <p:nvPr/>
              </p:nvSpPr>
              <p:spPr>
                <a:xfrm>
                  <a:off x="3883601" y="1063188"/>
                  <a:ext cx="5730647" cy="1148025"/>
                </a:xfrm>
                <a:prstGeom prst="roundRect">
                  <a:avLst/>
                </a:prstGeom>
                <a:solidFill>
                  <a:srgbClr val="FFFF00"/>
                </a:solidFill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sp>
              <p:nvSpPr>
                <p:cNvPr id="15" name="Flowchart: Connector 14"/>
                <p:cNvSpPr/>
                <p:nvPr/>
              </p:nvSpPr>
              <p:spPr>
                <a:xfrm>
                  <a:off x="3994836" y="420589"/>
                  <a:ext cx="2176733" cy="692831"/>
                </a:xfrm>
                <a:prstGeom prst="flowChartConnector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r>
                    <a:rPr lang="en-US" sz="2400" b="1" dirty="0" err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Biện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pháp</a:t>
                  </a:r>
                  <a:r>
                    <a:rPr lang="en-US" sz="2400" b="1" dirty="0">
                      <a:solidFill>
                        <a:srgbClr val="002060"/>
                      </a:solidFill>
                      <a:latin typeface="Times New Roman" pitchFamily="18" charset="0"/>
                      <a:cs typeface="Times New Roman" pitchFamily="18" charset="0"/>
                    </a:rPr>
                    <a:t> 2</a:t>
                  </a:r>
                </a:p>
              </p:txBody>
            </p:sp>
            <p:sp>
              <p:nvSpPr>
                <p:cNvPr id="16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023349" y="1357531"/>
                  <a:ext cx="5532550" cy="55383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buChar char="•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1pPr>
                  <a:lvl2pPr marL="742950" indent="-285750">
                    <a:buChar char="–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2pPr>
                  <a:lvl3pPr marL="1143000" indent="-228600">
                    <a:buChar char="•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3pPr>
                  <a:lvl4pPr marL="1600200" indent="-228600">
                    <a:buChar char="–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4pPr>
                  <a:lvl5pPr marL="2057400" indent="-228600"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buChar char="»"/>
                    <a:defRPr sz="1400">
                      <a:solidFill>
                        <a:srgbClr val="000000"/>
                      </a:solidFill>
                      <a:latin typeface="Arial" charset="0"/>
                      <a:cs typeface="Arial" charset="0"/>
                      <a:sym typeface="Arial" charset="0"/>
                    </a:defRPr>
                  </a:lvl9pPr>
                </a:lstStyle>
                <a:p>
                  <a:pPr>
                    <a:buFontTx/>
                    <a:buNone/>
                  </a:pP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Tạo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không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khí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vui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vẻ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,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hạnh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phúc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trong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lớp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altLang="en-US" sz="2600" dirty="0" err="1" smtClean="0">
                      <a:latin typeface="Times New Roman" pitchFamily="18" charset="0"/>
                      <a:cs typeface="Times New Roman" pitchFamily="18" charset="0"/>
                    </a:rPr>
                    <a:t>học</a:t>
                  </a:r>
                  <a:r>
                    <a:rPr lang="en-US" altLang="en-US" sz="2600" dirty="0" smtClean="0"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  <a:endParaRPr lang="en-US" altLang="en-US" sz="26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8" name="Straight Arrow Connector 7"/>
              <p:cNvCxnSpPr/>
              <p:nvPr/>
            </p:nvCxnSpPr>
            <p:spPr>
              <a:xfrm flipV="1">
                <a:off x="3015183" y="1618358"/>
                <a:ext cx="957407" cy="101381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/>
              <p:cNvCxnSpPr>
                <a:cxnSpLocks/>
              </p:cNvCxnSpPr>
              <p:nvPr/>
            </p:nvCxnSpPr>
            <p:spPr>
              <a:xfrm>
                <a:off x="3020223" y="4533661"/>
                <a:ext cx="977981" cy="7013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endCxn id="14" idx="1"/>
              </p:cNvCxnSpPr>
              <p:nvPr/>
            </p:nvCxnSpPr>
            <p:spPr>
              <a:xfrm flipV="1">
                <a:off x="3015183" y="3379411"/>
                <a:ext cx="932731" cy="6836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Oval 24"/>
          <p:cNvSpPr/>
          <p:nvPr/>
        </p:nvSpPr>
        <p:spPr>
          <a:xfrm>
            <a:off x="338138" y="111125"/>
            <a:ext cx="3792537" cy="14747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3. ÁP DỤNG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BIỆN PHÁP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648866" y="5216682"/>
            <a:ext cx="6772275" cy="131445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kết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hợp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với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phụ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huynh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học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sinh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mối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quan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hệ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tối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giữa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gia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đình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trường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4723328" y="4804260"/>
            <a:ext cx="2598546" cy="54210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>
              <a:defRPr/>
            </a:pPr>
            <a:endParaRPr lang="en-US" dirty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381000"/>
            <a:ext cx="102870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09600" y="1752600"/>
            <a:ext cx="4038600" cy="44196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5410200" y="1752600"/>
            <a:ext cx="6248400" cy="4419600"/>
          </a:xfrm>
          <a:prstGeom prst="round2Diag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8162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5105400"/>
            <a:ext cx="11430000" cy="152400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/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1" y="1213289"/>
            <a:ext cx="5105399" cy="36635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48400" y="1213289"/>
            <a:ext cx="5410200" cy="360892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17369"/>
            <a:ext cx="10591800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36671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1066800" y="228600"/>
            <a:ext cx="10287000" cy="762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altLang="en-US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4800" y="1295400"/>
            <a:ext cx="3352800" cy="5181600"/>
          </a:xfrm>
          <a:prstGeom prst="roundRect">
            <a:avLst/>
          </a:prstGeom>
          <a:solidFill>
            <a:srgbClr val="00B050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lớp học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giá đồ chơi, tủ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bắt vít chắc chắn vào </a:t>
            </a:r>
            <a:r>
              <a:rPr lang="vi-VN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tường.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tẩy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001001" y="4038600"/>
            <a:ext cx="3724700" cy="24384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962400" y="1390650"/>
            <a:ext cx="3444354" cy="2362200"/>
          </a:xfrm>
          <a:prstGeom prst="round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001001" y="1371600"/>
            <a:ext cx="3724700" cy="2400300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969224" y="4038600"/>
            <a:ext cx="3444354" cy="2438400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303" b="-36234"/>
            </a:stretch>
          </a:blip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194472"/>
      </p:ext>
    </p:extLst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8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1839</TotalTime>
  <Words>1528</Words>
  <Application>Microsoft Office PowerPoint</Application>
  <PresentationFormat>Custom</PresentationFormat>
  <Paragraphs>144</Paragraphs>
  <Slides>21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Office Theme</vt:lpstr>
      <vt:lpstr>2_Office Theme</vt:lpstr>
      <vt:lpstr>3_Office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PowerPoint Presentation</vt:lpstr>
      <vt:lpstr>   HỘI THI GIÁO VIÊN DẠY GIỎI  GIÁO DỤC MẦM NON CẤP HUYỆN NĂM HỌC 2023- 2024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203</cp:revision>
  <dcterms:created xsi:type="dcterms:W3CDTF">2021-11-28T01:38:38Z</dcterms:created>
  <dcterms:modified xsi:type="dcterms:W3CDTF">2024-03-18T07:30:26Z</dcterms:modified>
</cp:coreProperties>
</file>