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04" r:id="rId2"/>
    <p:sldId id="306" r:id="rId3"/>
    <p:sldId id="301" r:id="rId4"/>
    <p:sldId id="284" r:id="rId5"/>
    <p:sldId id="290" r:id="rId6"/>
    <p:sldId id="307" r:id="rId7"/>
    <p:sldId id="292" r:id="rId8"/>
    <p:sldId id="294" r:id="rId9"/>
    <p:sldId id="295" r:id="rId10"/>
    <p:sldId id="296" r:id="rId11"/>
    <p:sldId id="298" r:id="rId12"/>
    <p:sldId id="299" r:id="rId13"/>
    <p:sldId id="300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06AA"/>
    <a:srgbClr val="7DFFB8"/>
    <a:srgbClr val="F87B14"/>
    <a:srgbClr val="EB35C8"/>
    <a:srgbClr val="AAC937"/>
    <a:srgbClr val="E040B2"/>
    <a:srgbClr val="EC20DD"/>
    <a:srgbClr val="E7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354BD-A274-46CB-95AF-2706F9349D5E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06B5-5E03-4581-B7EF-E0608C46649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640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18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40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9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68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9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7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6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4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3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BE53-4BF7-49CB-B6B0-06F0CF38282F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EABED2F-B794-4315-BBF0-7C588FA3F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59E008-4837-432A-ACEE-922DD4938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6672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22949E-1084-45C8-8F14-5F929F326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4"/>
          <a:stretch/>
        </p:blipFill>
        <p:spPr>
          <a:xfrm>
            <a:off x="0" y="2949090"/>
            <a:ext cx="9220200" cy="397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9667A3-5B49-4E09-85A4-EBB946E6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47"/>
            <a:ext cx="9144000" cy="1349768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7B16F8-2C52-48BD-B4B2-2A2D5F985EF2}"/>
              </a:ext>
            </a:extLst>
          </p:cNvPr>
          <p:cNvSpPr/>
          <p:nvPr/>
        </p:nvSpPr>
        <p:spPr>
          <a:xfrm>
            <a:off x="1905000" y="1412323"/>
            <a:ext cx="4572000" cy="82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defRPr/>
            </a:pPr>
            <a:r>
              <a:rPr lang="vi-VN" sz="2800" b="1" dirty="0">
                <a:solidFill>
                  <a:srgbClr val="A606AA"/>
                </a:solidFill>
                <a:latin typeface="Times New Roman" pitchFamily="18" charset="0"/>
                <a:cs typeface="Times New Roman" pitchFamily="18" charset="0"/>
              </a:rPr>
              <a:t>Dạy trẻ đọc thơ:</a:t>
            </a:r>
          </a:p>
          <a:p>
            <a:pPr algn="ctr">
              <a:lnSpc>
                <a:spcPts val="2800"/>
              </a:lnSpc>
              <a:defRPr/>
            </a:pPr>
            <a:r>
              <a:rPr lang="vi-VN" sz="2800" b="1" dirty="0">
                <a:solidFill>
                  <a:srgbClr val="A606AA"/>
                </a:solidFill>
                <a:latin typeface="Times New Roman" pitchFamily="18" charset="0"/>
                <a:cs typeface="Times New Roman" pitchFamily="18" charset="0"/>
              </a:rPr>
              <a:t>Xe chữa cháy</a:t>
            </a:r>
            <a:endParaRPr lang="en-US" sz="2800" b="1" dirty="0">
              <a:solidFill>
                <a:srgbClr val="A606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18D46F-5A03-491D-99AB-0390326B27E3}"/>
              </a:ext>
            </a:extLst>
          </p:cNvPr>
          <p:cNvSpPr/>
          <p:nvPr/>
        </p:nvSpPr>
        <p:spPr>
          <a:xfrm>
            <a:off x="2438400" y="22412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>
                <a:solidFill>
                  <a:srgbClr val="A606AA"/>
                </a:solidFill>
              </a:rPr>
              <a:t>Giáo</a:t>
            </a:r>
            <a:r>
              <a:rPr lang="en-US" sz="2000" b="1" dirty="0">
                <a:solidFill>
                  <a:srgbClr val="A606AA"/>
                </a:solidFill>
              </a:rPr>
              <a:t> </a:t>
            </a:r>
            <a:r>
              <a:rPr lang="en-US" sz="2000" b="1" dirty="0" err="1">
                <a:solidFill>
                  <a:srgbClr val="A606AA"/>
                </a:solidFill>
              </a:rPr>
              <a:t>viên</a:t>
            </a:r>
            <a:r>
              <a:rPr lang="en-US" sz="2000" b="1" dirty="0">
                <a:solidFill>
                  <a:srgbClr val="A606AA"/>
                </a:solidFill>
              </a:rPr>
              <a:t>: </a:t>
            </a:r>
            <a:r>
              <a:rPr lang="vi-VN" sz="2000" b="1" dirty="0">
                <a:solidFill>
                  <a:srgbClr val="A606AA"/>
                </a:solidFill>
              </a:rPr>
              <a:t>Phạm</a:t>
            </a:r>
            <a:r>
              <a:rPr lang="en-US" sz="2000" b="1" dirty="0">
                <a:solidFill>
                  <a:srgbClr val="A606AA"/>
                </a:solidFill>
              </a:rPr>
              <a:t> </a:t>
            </a:r>
            <a:r>
              <a:rPr lang="en-US" sz="2000" b="1" dirty="0" err="1">
                <a:solidFill>
                  <a:srgbClr val="A606AA"/>
                </a:solidFill>
              </a:rPr>
              <a:t>Thị</a:t>
            </a:r>
            <a:r>
              <a:rPr lang="en-US" sz="2000" b="1" dirty="0">
                <a:solidFill>
                  <a:srgbClr val="A606AA"/>
                </a:solidFill>
              </a:rPr>
              <a:t> </a:t>
            </a:r>
            <a:r>
              <a:rPr lang="vi-VN" sz="2000" b="1" dirty="0">
                <a:solidFill>
                  <a:srgbClr val="A606AA"/>
                </a:solidFill>
              </a:rPr>
              <a:t>Phương</a:t>
            </a:r>
            <a:endParaRPr lang="en-US" sz="2000" b="1" dirty="0">
              <a:solidFill>
                <a:srgbClr val="A606AA"/>
              </a:solidFill>
            </a:endParaRPr>
          </a:p>
          <a:p>
            <a:r>
              <a:rPr lang="en-US" sz="2000" b="1" dirty="0" err="1">
                <a:solidFill>
                  <a:srgbClr val="A606AA"/>
                </a:solidFill>
              </a:rPr>
              <a:t>Độ</a:t>
            </a:r>
            <a:r>
              <a:rPr lang="en-US" sz="2000" b="1" dirty="0">
                <a:solidFill>
                  <a:srgbClr val="A606AA"/>
                </a:solidFill>
              </a:rPr>
              <a:t> </a:t>
            </a:r>
            <a:r>
              <a:rPr lang="en-US" sz="2000" b="1" dirty="0" err="1">
                <a:solidFill>
                  <a:srgbClr val="A606AA"/>
                </a:solidFill>
              </a:rPr>
              <a:t>tuổi</a:t>
            </a:r>
            <a:r>
              <a:rPr lang="en-US" sz="2000" b="1" dirty="0">
                <a:solidFill>
                  <a:srgbClr val="A606AA"/>
                </a:solidFill>
              </a:rPr>
              <a:t>: 24-36 </a:t>
            </a:r>
            <a:r>
              <a:rPr lang="en-US" sz="2000" b="1" dirty="0" err="1">
                <a:solidFill>
                  <a:srgbClr val="A606AA"/>
                </a:solidFill>
              </a:rPr>
              <a:t>tháng</a:t>
            </a:r>
            <a:r>
              <a:rPr lang="en-US" sz="2000" b="1" dirty="0">
                <a:solidFill>
                  <a:srgbClr val="A606AA"/>
                </a:solidFill>
              </a:rPr>
              <a:t> </a:t>
            </a:r>
            <a:r>
              <a:rPr lang="en-US" sz="2000" b="1" dirty="0" err="1">
                <a:solidFill>
                  <a:srgbClr val="A606AA"/>
                </a:solidFill>
              </a:rPr>
              <a:t>tuổi</a:t>
            </a:r>
            <a:endParaRPr lang="en-US" sz="2000" b="1" dirty="0">
              <a:solidFill>
                <a:srgbClr val="A606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5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117725" y="4303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vi-V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06374-B8B4-4B04-AC48-0E943473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131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0CA7FD-06D7-44D0-8D3D-84CA10677494}"/>
              </a:ext>
            </a:extLst>
          </p:cNvPr>
          <p:cNvSpPr/>
          <p:nvPr/>
        </p:nvSpPr>
        <p:spPr>
          <a:xfrm>
            <a:off x="-1556" y="5105400"/>
            <a:ext cx="5106956" cy="1828800"/>
          </a:xfrm>
          <a:prstGeom prst="ellipse">
            <a:avLst/>
          </a:prstGeom>
          <a:solidFill>
            <a:srgbClr val="7DFF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A606AA"/>
                </a:solidFill>
                <a:highlight>
                  <a:srgbClr val="00FF00"/>
                </a:highlight>
              </a:rPr>
              <a:t>Xe chữa cháy kêu như thế nào?”</a:t>
            </a:r>
            <a:endParaRPr lang="en-US" sz="3200" b="1" dirty="0">
              <a:solidFill>
                <a:srgbClr val="A606AA"/>
              </a:solidFill>
              <a:highlight>
                <a:srgbClr val="00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00100" y="1600200"/>
            <a:ext cx="7543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fr-FR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fr-FR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fr-FR" alt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/>
            <a:r>
              <a:rPr lang="vi-VN" alt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 không chơi gần đường giao thông.</a:t>
            </a:r>
          </a:p>
          <a:p>
            <a:pPr algn="ctr" eaLnBrk="1" hangingPunct="1"/>
            <a:r>
              <a:rPr lang="vi-VN" alt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Kính trọng, biết ơn các chú công an phòng cháy, chữa cháy.</a:t>
            </a:r>
            <a:endParaRPr lang="en-US" alt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p 25 hình nền powerpoint mầm non đáng yêu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89154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WordArt 3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6019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1828800" y="1676400"/>
            <a:ext cx="5715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thơ: Xe chữa cháy</a:t>
            </a:r>
            <a:endParaRPr lang="en-US" sz="40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1676400" y="2971800"/>
            <a:ext cx="71628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+ Cho trẻ đọc thơ cùng cô (3-4 lần)</a:t>
            </a:r>
          </a:p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+ Lần lượt các tổ, nhóm trẻ đọc</a:t>
            </a:r>
          </a:p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+ Cá nhân trẻ </a:t>
            </a:r>
            <a:r>
              <a:rPr lang="vi-VN" sz="2600" b="1">
                <a:latin typeface="Times New Roman" pitchFamily="18" charset="0"/>
                <a:cs typeface="Times New Roman" pitchFamily="18" charset="0"/>
              </a:rPr>
              <a:t>đọc (nhiều lần)</a:t>
            </a:r>
          </a:p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+ Cả lớp cùng đọc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533400"/>
            <a:ext cx="632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2060"/>
                </a:solidFill>
                <a:latin typeface="+mj-lt"/>
              </a:rPr>
              <a:t>4- Dạy trẻ đọc thuộc thơ</a:t>
            </a:r>
            <a:endParaRPr lang="en-US" sz="44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9725" y="838200"/>
            <a:ext cx="8804275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*Kết thúc:</a:t>
            </a:r>
          </a:p>
          <a:p>
            <a:pPr>
              <a:spcBef>
                <a:spcPct val="20000"/>
              </a:spcBef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- Cô cho trẻ hát và biểu diễn bài : “Xe chữa cháy”</a:t>
            </a:r>
          </a:p>
          <a:p>
            <a:pPr>
              <a:spcBef>
                <a:spcPct val="20000"/>
              </a:spcBef>
            </a:pPr>
            <a:r>
              <a:rPr lang="vi-VN" sz="3200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ạm biệ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8940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41B08F-0595-4B46-AB1D-CC960F05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90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EB755C-BE74-42A1-8966-489B5906E389}"/>
              </a:ext>
            </a:extLst>
          </p:cNvPr>
          <p:cNvSpPr/>
          <p:nvPr/>
        </p:nvSpPr>
        <p:spPr>
          <a:xfrm>
            <a:off x="2653661" y="1143000"/>
            <a:ext cx="368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</a:rPr>
              <a:t>I</a:t>
            </a:r>
            <a:r>
              <a:rPr lang="vi-VN" sz="2800" b="1" dirty="0">
                <a:solidFill>
                  <a:srgbClr val="00B0F0"/>
                </a:solidFill>
              </a:rPr>
              <a:t>.</a:t>
            </a:r>
            <a:r>
              <a:rPr lang="en-US" sz="2800" b="1" dirty="0">
                <a:solidFill>
                  <a:srgbClr val="00B0F0"/>
                </a:solidFill>
              </a:rPr>
              <a:t> MỤC ĐÍCH – YÊU CẦU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7D8CE3-42F0-4BEC-B25D-72D17ABE61C2}"/>
              </a:ext>
            </a:extLst>
          </p:cNvPr>
          <p:cNvSpPr/>
          <p:nvPr/>
        </p:nvSpPr>
        <p:spPr>
          <a:xfrm>
            <a:off x="1371600" y="2286000"/>
            <a:ext cx="7162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1.Kiến thức: rẻ biết đọc thơ  với sự giúp </a:t>
            </a:r>
          </a:p>
          <a:p>
            <a:r>
              <a:rPr 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 của cô giáo. </a:t>
            </a:r>
          </a:p>
          <a:p>
            <a:r>
              <a:rPr 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Kỹ năng: Rèn trẻ đọc to, rõ theo cô cả bài thơ. Rèn khả năng chú ý, ghi nhớ có chủ định. </a:t>
            </a:r>
          </a:p>
          <a:p>
            <a:r>
              <a:rPr lang="vi-VN" altLang="vi-VN" sz="2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altLang="vi-VN" sz="2400" b="1" i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altLang="vi-VN" sz="2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vi-VN" sz="2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độ: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hứng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vi-VN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8394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0 Hình Nền Pp Dễ Thương, Ngộ Nghĩnh Nhất, Hình Nền Powerpoint Dễ  Thương - sonlavn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73" y="-2458"/>
            <a:ext cx="9151374" cy="686045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066800" y="1386482"/>
            <a:ext cx="7543800" cy="2423517"/>
          </a:xfrm>
          <a:prstGeom prst="roundRect">
            <a:avLst/>
          </a:prstGeom>
          <a:solidFill>
            <a:srgbClr val="EC20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latin typeface="+mj-lt"/>
              </a:rPr>
              <a:t>“Có vòi mà chẳng có đuôi</a:t>
            </a:r>
          </a:p>
          <a:p>
            <a:pPr algn="ctr"/>
            <a:r>
              <a:rPr lang="vi-VN" sz="3200" b="1" i="1" dirty="0">
                <a:latin typeface="+mj-lt"/>
              </a:rPr>
              <a:t>Bụng chỉ thích chứa nước thôi mới kì, </a:t>
            </a:r>
            <a:br>
              <a:rPr lang="vi-VN" sz="3200" b="1" i="1" dirty="0">
                <a:latin typeface="+mj-lt"/>
              </a:rPr>
            </a:br>
            <a:r>
              <a:rPr lang="vi-VN" sz="3200" b="1" i="1" dirty="0">
                <a:latin typeface="+mj-lt"/>
              </a:rPr>
              <a:t>Bình thường chẳng nói năng chi</a:t>
            </a:r>
          </a:p>
          <a:p>
            <a:pPr algn="ctr"/>
            <a:r>
              <a:rPr lang="vi-VN" sz="3200" b="1" i="1" dirty="0">
                <a:latin typeface="+mj-lt"/>
              </a:rPr>
              <a:t>Gặp lửa lại cáu “phì, phì” lạ chưa?</a:t>
            </a:r>
            <a:endParaRPr lang="en-US" sz="3200" b="1" i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6096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  <a:latin typeface="+mj-lt"/>
              </a:rPr>
              <a:t>1- Cô đố trẻ</a:t>
            </a:r>
            <a:endParaRPr lang="en-US" sz="4400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 nền TM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823346" cy="657339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438400" y="457200"/>
            <a:ext cx="4648200" cy="2590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+mj-lt"/>
              </a:rPr>
              <a:t>Cô giới thiệu bài thơ: </a:t>
            </a:r>
            <a:r>
              <a:rPr lang="vi-VN" sz="4800" b="1" dirty="0">
                <a:solidFill>
                  <a:srgbClr val="002060"/>
                </a:solidFill>
                <a:latin typeface="+mj-lt"/>
              </a:rPr>
              <a:t>“Xe chữa cháy”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3200" i="1" dirty="0">
                <a:solidFill>
                  <a:srgbClr val="002060"/>
                </a:solidFill>
                <a:latin typeface="+mj-lt"/>
              </a:rPr>
              <a:t>Tác giả: Phạm Hổ</a:t>
            </a:r>
            <a:endParaRPr lang="en-US" sz="3200" i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0"/>
            <a:ext cx="640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vi-VN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diễn cảm</a:t>
            </a:r>
            <a:r>
              <a:rPr lang="en-US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3BDEE7-B71E-4F5E-B1AE-32B994549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6" t="80" r="3226"/>
          <a:stretch/>
        </p:blipFill>
        <p:spPr>
          <a:xfrm>
            <a:off x="9331" y="735228"/>
            <a:ext cx="9210870" cy="6122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86B87-5914-427E-856D-AECFA71C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1A6B64-3968-4C57-8740-BDE243096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92" y="26437"/>
            <a:ext cx="9190443" cy="6831563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E4F4EE9-08BF-47E2-9E72-175D677E0AF6}"/>
              </a:ext>
            </a:extLst>
          </p:cNvPr>
          <p:cNvSpPr/>
          <p:nvPr/>
        </p:nvSpPr>
        <p:spPr>
          <a:xfrm rot="1380421">
            <a:off x="1443153" y="2155528"/>
            <a:ext cx="5804801" cy="3497153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Giảng nội dung bài thơ: </a:t>
            </a:r>
            <a:r>
              <a:rPr lang="vi-VN" sz="32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thơ nói về xe cháy  chạy rất nhanh để dập tắt lửa khi có cháy. </a:t>
            </a:r>
          </a:p>
        </p:txBody>
      </p:sp>
    </p:spTree>
    <p:extLst>
      <p:ext uri="{BB962C8B-B14F-4D97-AF65-F5344CB8AC3E}">
        <p14:creationId xmlns:p14="http://schemas.microsoft.com/office/powerpoint/2010/main" val="7809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665"/>
            <a:ext cx="9144000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2A77E-2A72-41AD-9C7D-EC80D461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0996"/>
            <a:ext cx="9144000" cy="62832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op 25 hình nền powerpoint mầm non đáng yêu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" y="95250"/>
            <a:ext cx="9017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905000" y="990600"/>
            <a:ext cx="6019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3- Đàm thoại trích dẫn:</a:t>
            </a:r>
          </a:p>
          <a:p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“Các con vừa nghe cô đọc bài thơ gì?”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3505200"/>
            <a:ext cx="2286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vi-VN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vi-VN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vi-VN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vi-VN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vi-VN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1127125" y="5294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vi-VN" altLang="en-US"/>
          </a:p>
        </p:txBody>
      </p:sp>
      <p:sp>
        <p:nvSpPr>
          <p:cNvPr id="10245" name="TextBox 6"/>
          <p:cNvSpPr txBox="1">
            <a:spLocks noChangeArrowheads="1"/>
          </p:cNvSpPr>
          <p:nvPr/>
        </p:nvSpPr>
        <p:spPr bwMode="auto">
          <a:xfrm>
            <a:off x="152400" y="34212"/>
            <a:ext cx="1752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3200" b="1" i="1" dirty="0">
                <a:solidFill>
                  <a:srgbClr val="F87B14"/>
                </a:solidFill>
                <a:latin typeface="Times New Roman" pitchFamily="18" charset="0"/>
                <a:cs typeface="Times New Roman" pitchFamily="18" charset="0"/>
              </a:rPr>
              <a:t>“Trong bài thơ, xe chữa cháy có màu gì?”</a:t>
            </a:r>
            <a:endParaRPr lang="en-US" sz="3200" b="1" i="1" dirty="0">
              <a:solidFill>
                <a:srgbClr val="F87B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CE712-A7CB-4E5D-8DB2-DBFA9746B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780" y="-1219200"/>
            <a:ext cx="7315200" cy="8077200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1F74DAA9-F0AC-4A78-BFB0-0BFC9FE23779}"/>
              </a:ext>
            </a:extLst>
          </p:cNvPr>
          <p:cNvSpPr/>
          <p:nvPr/>
        </p:nvSpPr>
        <p:spPr>
          <a:xfrm>
            <a:off x="-304800" y="2895600"/>
            <a:ext cx="2819400" cy="4038600"/>
          </a:xfrm>
          <a:prstGeom prst="irregularSeal2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 đỏ như lửa</a:t>
            </a:r>
            <a:endParaRPr lang="en-US" altLang="en-US" sz="32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856</TotalTime>
  <Words>315</Words>
  <Application>Microsoft Office PowerPoint</Application>
  <PresentationFormat>On-screen Show (4:3)</PresentationFormat>
  <Paragraphs>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Times New Roman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Administrator</cp:lastModifiedBy>
  <cp:revision>75</cp:revision>
  <dcterms:created xsi:type="dcterms:W3CDTF">2021-09-07T10:29:06Z</dcterms:created>
  <dcterms:modified xsi:type="dcterms:W3CDTF">2024-03-20T02:42:47Z</dcterms:modified>
</cp:coreProperties>
</file>