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88" r:id="rId2"/>
    <p:sldId id="258" r:id="rId3"/>
    <p:sldId id="307" r:id="rId4"/>
    <p:sldId id="297" r:id="rId5"/>
    <p:sldId id="296" r:id="rId6"/>
    <p:sldId id="298" r:id="rId7"/>
    <p:sldId id="299" r:id="rId8"/>
    <p:sldId id="300" r:id="rId9"/>
    <p:sldId id="301" r:id="rId10"/>
    <p:sldId id="303" r:id="rId11"/>
    <p:sldId id="304" r:id="rId12"/>
    <p:sldId id="305" r:id="rId13"/>
    <p:sldId id="285" r:id="rId14"/>
  </p:sldIdLst>
  <p:sldSz cx="18288000" cy="10287000"/>
  <p:notesSz cx="6858000" cy="9144000"/>
  <p:embeddedFontLst>
    <p:embeddedFont>
      <p:font typeface="Times Neue Roman" charset="0"/>
      <p:regular r:id="rId16"/>
    </p:embeddedFont>
    <p:embeddedFont>
      <p:font typeface="Calibri" pitchFamily="34" charset="0"/>
      <p:regular r:id="rId17"/>
      <p:bold r:id="rId18"/>
      <p:italic r:id="rId19"/>
      <p:boldItalic r:id="rId20"/>
    </p:embeddedFont>
    <p:embeddedFont>
      <p:font typeface="Times Neue Roman Bold"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22" autoAdjust="0"/>
  </p:normalViewPr>
  <p:slideViewPr>
    <p:cSldViewPr>
      <p:cViewPr>
        <p:scale>
          <a:sx n="54" d="100"/>
          <a:sy n="54" d="100"/>
        </p:scale>
        <p:origin x="-17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70EC8-4714-4407-BB93-F576F5C8AD7A}" type="datetimeFigureOut">
              <a:rPr lang="vi-VN" smtClean="0"/>
              <a:pPr/>
              <a:t>17/08/2022</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79A19-D760-4ED9-A7BD-66FC8571E72B}" type="slidenum">
              <a:rPr lang="vi-VN" smtClean="0"/>
              <a:pPr/>
              <a:t>‹#›</a:t>
            </a:fld>
            <a:endParaRPr lang="vi-VN"/>
          </a:p>
        </p:txBody>
      </p:sp>
    </p:spTree>
    <p:extLst>
      <p:ext uri="{BB962C8B-B14F-4D97-AF65-F5344CB8AC3E}">
        <p14:creationId xmlns:p14="http://schemas.microsoft.com/office/powerpoint/2010/main" val="368126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54.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E399CF40-5D8F-4782-B989-1F9AD8750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876300"/>
            <a:ext cx="14935200" cy="7772400"/>
          </a:xfrm>
          <a:prstGeom prst="rect">
            <a:avLst/>
          </a:prstGeom>
        </p:spPr>
      </p:pic>
      <p:sp>
        <p:nvSpPr>
          <p:cNvPr id="20" name="TextBox 19">
            <a:extLst>
              <a:ext uri="{FF2B5EF4-FFF2-40B4-BE49-F238E27FC236}">
                <a16:creationId xmlns="" xmlns:a16="http://schemas.microsoft.com/office/drawing/2014/main" id="{AE14080E-9DD4-4A98-885E-2E9A2319D628}"/>
              </a:ext>
            </a:extLst>
          </p:cNvPr>
          <p:cNvSpPr txBox="1"/>
          <p:nvPr/>
        </p:nvSpPr>
        <p:spPr>
          <a:xfrm>
            <a:off x="3276600" y="3924300"/>
            <a:ext cx="12039600" cy="3231654"/>
          </a:xfrm>
          <a:prstGeom prst="rect">
            <a:avLst/>
          </a:prstGeom>
          <a:noFill/>
        </p:spPr>
        <p:txBody>
          <a:bodyPr wrap="square">
            <a:spAutoFit/>
          </a:bodyPr>
          <a:lstStyle/>
          <a:p>
            <a:pPr algn="ctr"/>
            <a:endParaRPr lang="en-US" sz="3400" b="1" smtClean="0">
              <a:latin typeface="Times Neue Roman" charset="0"/>
            </a:endParaRPr>
          </a:p>
          <a:p>
            <a:pPr algn="ctr"/>
            <a:endParaRPr lang="en-US" sz="3400" b="1" smtClean="0">
              <a:solidFill>
                <a:srgbClr val="FF0000"/>
              </a:solidFill>
              <a:latin typeface="Times New Roman" pitchFamily="18" charset="0"/>
              <a:cs typeface="Times New Roman" pitchFamily="18" charset="0"/>
            </a:endParaRPr>
          </a:p>
          <a:p>
            <a:pPr algn="ctr"/>
            <a:r>
              <a:rPr lang="en-US" sz="3400" b="1" smtClean="0">
                <a:solidFill>
                  <a:srgbClr val="FF0000"/>
                </a:solidFill>
                <a:latin typeface="Times New Roman" pitchFamily="18" charset="0"/>
                <a:cs typeface="Times New Roman" pitchFamily="18" charset="0"/>
              </a:rPr>
              <a:t>HƯỚNG DẪN KỸ NĂNG </a:t>
            </a:r>
          </a:p>
          <a:p>
            <a:pPr algn="ctr"/>
            <a:r>
              <a:rPr lang="en-US" sz="3400" b="1" smtClean="0">
                <a:solidFill>
                  <a:srgbClr val="FF0000"/>
                </a:solidFill>
                <a:latin typeface="Times New Roman" pitchFamily="18" charset="0"/>
                <a:cs typeface="Times New Roman" pitchFamily="18" charset="0"/>
              </a:rPr>
              <a:t>QUẢN LÝ DỮ LIỆU, SỬ DỤNG HIỆU QUẢ MÁY TÍNH TẠI LỚP ĐỂ GIÚP TRẺ CÓ KHẢ NĂNG TƯƠNG TÁC VỚI HỌC LIỆU GIÁO DỤC ĐIỆN TỬ</a:t>
            </a:r>
            <a:endParaRPr lang="en-US" sz="3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52358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2095500"/>
            <a:ext cx="15316200" cy="5909310"/>
          </a:xfrm>
          <a:prstGeom prst="rect">
            <a:avLst/>
          </a:prstGeom>
        </p:spPr>
        <p:txBody>
          <a:bodyPr wrap="square" lIns="0" tIns="0" rIns="0" bIns="0" rtlCol="0" anchor="t">
            <a:spAutoFit/>
          </a:bodyPr>
          <a:lstStyle/>
          <a:p>
            <a:pPr algn="just">
              <a:lnSpc>
                <a:spcPct val="150000"/>
              </a:lnSpc>
            </a:pPr>
            <a:r>
              <a:rPr lang="en-US" sz="3200" smtClean="0">
                <a:latin typeface="Times New Roman" pitchFamily="18" charset="0"/>
                <a:cs typeface="Times New Roman" pitchFamily="18" charset="0"/>
              </a:rPr>
              <a:t>- Giới thiệu với trẻ về một số bộ phận của máy tính, giao diện màn hình, ký hiệu quy ước trò chơi theo mảng nội dung như: Làm quen với toán, chữ cái, âm nhạc, tô vẽ tranh, truyện kể, câu đố…Giới thiệu bảng nội quy của góc chơi, giáo dục trẻ các kỹ năng sử dụng máy vi tính an toàn, tránh hành động có thể gây nguy hiểm.</a:t>
            </a:r>
          </a:p>
          <a:p>
            <a:pPr algn="just">
              <a:lnSpc>
                <a:spcPct val="150000"/>
              </a:lnSpc>
            </a:pPr>
            <a:r>
              <a:rPr lang="en-US" sz="3200" b="1" smtClean="0">
                <a:latin typeface="Times New Roman" pitchFamily="18" charset="0"/>
                <a:cs typeface="Times New Roman" pitchFamily="18" charset="0"/>
              </a:rPr>
              <a:t> </a:t>
            </a:r>
            <a:r>
              <a:rPr lang="en-US" sz="3200" smtClean="0">
                <a:latin typeface="Times New Roman" pitchFamily="18" charset="0"/>
                <a:cs typeface="Times New Roman" pitchFamily="18" charset="0"/>
              </a:rPr>
              <a:t>- Hướng dẫn cá nhân trẻ/nhóm trẻ từng kỹ năng nhỏ </a:t>
            </a:r>
            <a:r>
              <a:rPr lang="vi-VN" sz="3200" smtClean="0">
                <a:latin typeface="Times New Roman" pitchFamily="18" charset="0"/>
                <a:cs typeface="Times New Roman" pitchFamily="18" charset="0"/>
              </a:rPr>
              <a:t>như</a:t>
            </a:r>
            <a:r>
              <a:rPr lang="en-US" sz="3200" smtClean="0">
                <a:latin typeface="Times New Roman" pitchFamily="18" charset="0"/>
                <a:cs typeface="Times New Roman" pitchFamily="18" charset="0"/>
              </a:rPr>
              <a:t>: cách bật, tắt</a:t>
            </a:r>
            <a:r>
              <a:rPr lang="vi-VN" sz="3200" smtClean="0">
                <a:latin typeface="Times New Roman" pitchFamily="18" charset="0"/>
                <a:cs typeface="Times New Roman" pitchFamily="18" charset="0"/>
              </a:rPr>
              <a:t>, cách </a:t>
            </a:r>
            <a:r>
              <a:rPr lang="en-US" sz="3200" smtClean="0">
                <a:latin typeface="Times New Roman" pitchFamily="18" charset="0"/>
                <a:cs typeface="Times New Roman" pitchFamily="18" charset="0"/>
              </a:rPr>
              <a:t>di</a:t>
            </a:r>
            <a:r>
              <a:rPr lang="vi-VN" sz="3200" smtClean="0">
                <a:latin typeface="Times New Roman" pitchFamily="18" charset="0"/>
                <a:cs typeface="Times New Roman" pitchFamily="18" charset="0"/>
              </a:rPr>
              <a:t> chuột, nhấp chuột, chọn biểu tượng, thoát chương trình</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xóa hay lưu các bức tranh sau khi tô màu</a:t>
            </a:r>
            <a:r>
              <a:rPr lang="en-US" sz="3200" smtClean="0">
                <a:latin typeface="Times New Roman" pitchFamily="18" charset="0"/>
                <a:cs typeface="Times New Roman" pitchFamily="18" charset="0"/>
              </a:rPr>
              <a:t> … Đối với trò chơi mới cần giới thiệu các biểu tượng trò chơi, cách chơi, luật chơi….. Cho trẻ có kỹ năng sử dụng máy tính hướng dẫn bạn cùng nhóm chơi. </a:t>
            </a:r>
            <a:endParaRPr lang="en-US" sz="3200">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3A8E02E5-5171-4D99-81E3-804F10B613A1}"/>
              </a:ext>
            </a:extLst>
          </p:cNvPr>
          <p:cNvSpPr txBox="1"/>
          <p:nvPr/>
        </p:nvSpPr>
        <p:spPr>
          <a:xfrm>
            <a:off x="1371600" y="638305"/>
            <a:ext cx="15544800" cy="1200329"/>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III. Tổ chức hướng dẫn </a:t>
            </a:r>
            <a:r>
              <a:rPr lang="pt-BR" sz="3600" b="1" smtClean="0">
                <a:solidFill>
                  <a:srgbClr val="FF0000"/>
                </a:solidFill>
                <a:latin typeface="Times New Roman" pitchFamily="18" charset="0"/>
                <a:cs typeface="Times New Roman" pitchFamily="18" charset="0"/>
              </a:rPr>
              <a:t>trẻ thực hiện được một số thao tác cơ bản với máy vi tính, chủ động tương tác với học liệu giáo dục điện tử </a:t>
            </a:r>
            <a:endParaRPr lang="en-US" sz="3600" smtClean="0">
              <a:solidFill>
                <a:srgbClr val="FF000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1714500"/>
            <a:ext cx="15849600" cy="8775479"/>
          </a:xfrm>
          <a:prstGeom prst="rect">
            <a:avLst/>
          </a:prstGeom>
        </p:spPr>
        <p:txBody>
          <a:bodyPr wrap="square" lIns="0" tIns="0" rIns="0" bIns="0" rtlCol="0" anchor="t">
            <a:spAutoFit/>
          </a:bodyPr>
          <a:lstStyle/>
          <a:p>
            <a:pPr algn="just">
              <a:lnSpc>
                <a:spcPct val="150000"/>
              </a:lnSpc>
            </a:pPr>
            <a:r>
              <a:rPr lang="en-US" sz="3200" smtClean="0">
                <a:latin typeface="Times New Roman" pitchFamily="18" charset="0"/>
                <a:cs typeface="Times New Roman" pitchFamily="18" charset="0"/>
              </a:rPr>
              <a:t>- Căn cứ vào mục tiêu, nội dung giáo dục trẻ, giáo viên lựa chọn, tổ chức hoạt động cho trẻ chơi trên máy vi tính. Nội dung cho trẻ hoạt động được dự kiến vào trong kế hoạch chăm sóc giáo dục trẻ ở một số thời điểm phù hợp và đảm bảo số lượng nội dung trẻ chơi/buổi phù hợp. (Đón trẻ, hoạt động góc, hoạt động chiều…). </a:t>
            </a:r>
          </a:p>
          <a:p>
            <a:pPr algn="just">
              <a:lnSpc>
                <a:spcPct val="150000"/>
              </a:lnSpc>
            </a:pPr>
            <a:r>
              <a:rPr lang="en-US" sz="3200" b="1" u="sng" smtClean="0">
                <a:latin typeface="Times New Roman" pitchFamily="18" charset="0"/>
                <a:cs typeface="Times New Roman" pitchFamily="18" charset="0"/>
              </a:rPr>
              <a:t>Ví dụ:</a:t>
            </a:r>
            <a:endParaRPr lang="en-US" sz="3200" smtClean="0">
              <a:latin typeface="Times New Roman" pitchFamily="18" charset="0"/>
              <a:cs typeface="Times New Roman" pitchFamily="18" charset="0"/>
            </a:endParaRPr>
          </a:p>
          <a:p>
            <a:pPr algn="just">
              <a:lnSpc>
                <a:spcPct val="150000"/>
              </a:lnSpc>
            </a:pPr>
            <a:r>
              <a:rPr lang="en-US" sz="3200" smtClean="0">
                <a:latin typeface="Times New Roman" pitchFamily="18" charset="0"/>
                <a:cs typeface="Times New Roman" pitchFamily="18" charset="0"/>
              </a:rPr>
              <a:t>+ Giờ hoạt động góc, hoạt động chiều: X</a:t>
            </a:r>
            <a:r>
              <a:rPr lang="vi-VN" sz="3200" smtClean="0">
                <a:latin typeface="Times New Roman" pitchFamily="18" charset="0"/>
                <a:cs typeface="Times New Roman" pitchFamily="18" charset="0"/>
              </a:rPr>
              <a:t>ây dựng góc chơi </a:t>
            </a:r>
            <a:r>
              <a:rPr lang="en-US" sz="3200" smtClean="0">
                <a:latin typeface="Times New Roman" pitchFamily="18" charset="0"/>
                <a:cs typeface="Times New Roman" pitchFamily="18" charset="0"/>
              </a:rPr>
              <a:t>“B</a:t>
            </a:r>
            <a:r>
              <a:rPr lang="vi-VN" sz="3200" smtClean="0">
                <a:latin typeface="Times New Roman" pitchFamily="18" charset="0"/>
                <a:cs typeface="Times New Roman" pitchFamily="18" charset="0"/>
              </a:rPr>
              <a:t>é vui học </a:t>
            </a:r>
            <a:r>
              <a:rPr lang="en-US" sz="3200" smtClean="0">
                <a:latin typeface="Times New Roman" pitchFamily="18" charset="0"/>
                <a:cs typeface="Times New Roman" pitchFamily="18" charset="0"/>
              </a:rPr>
              <a:t>K</a:t>
            </a:r>
            <a:r>
              <a:rPr lang="vi-VN" sz="3200" smtClean="0">
                <a:latin typeface="Times New Roman" pitchFamily="18" charset="0"/>
                <a:cs typeface="Times New Roman" pitchFamily="18" charset="0"/>
              </a:rPr>
              <a:t>idsmart</a:t>
            </a:r>
            <a:r>
              <a:rPr lang="en-US" sz="3200" smtClean="0">
                <a:latin typeface="Times New Roman" pitchFamily="18" charset="0"/>
                <a:cs typeface="Times New Roman" pitchFamily="18" charset="0"/>
              </a:rPr>
              <a:t>”</a:t>
            </a:r>
            <a:r>
              <a:rPr lang="vi-VN" sz="3200" smtClean="0">
                <a:latin typeface="Times New Roman" pitchFamily="18" charset="0"/>
                <a:cs typeface="Times New Roman" pitchFamily="18" charset="0"/>
              </a:rPr>
              <a:t> với các trò chơi</a:t>
            </a:r>
            <a:r>
              <a:rPr lang="en-US" sz="3200" smtClean="0">
                <a:latin typeface="Times New Roman" pitchFamily="18" charset="0"/>
                <a:cs typeface="Times New Roman" pitchFamily="18" charset="0"/>
              </a:rPr>
              <a:t>: Ngôi nhà toán học của nàng bò Milli; Ngôi nhà khoa học của Sammy; Bộ sưu tập thế giới sôi động “B</a:t>
            </a:r>
            <a:r>
              <a:rPr lang="vi-VN" sz="3200" smtClean="0">
                <a:latin typeface="Times New Roman" pitchFamily="18" charset="0"/>
                <a:cs typeface="Times New Roman" pitchFamily="18" charset="0"/>
              </a:rPr>
              <a:t>é vui học chữ cái</a:t>
            </a:r>
            <a:r>
              <a:rPr lang="en-US" sz="3200" smtClean="0">
                <a:latin typeface="Times New Roman" pitchFamily="18" charset="0"/>
                <a:cs typeface="Times New Roman" pitchFamily="18" charset="0"/>
              </a:rPr>
              <a:t>”;</a:t>
            </a:r>
            <a:r>
              <a:rPr lang="vi-VN" sz="3200" smtClean="0">
                <a:latin typeface="Times New Roman" pitchFamily="18" charset="0"/>
                <a:cs typeface="Times New Roman" pitchFamily="18" charset="0"/>
              </a:rPr>
              <a:t> Bé tập tô màu</a:t>
            </a:r>
            <a:r>
              <a:rPr lang="en-US" sz="3200" smtClean="0">
                <a:latin typeface="Times New Roman" pitchFamily="18" charset="0"/>
                <a:cs typeface="Times New Roman" pitchFamily="18" charset="0"/>
              </a:rPr>
              <a:t> hoặc sử dụng bài giảng Elearning… để trẻ ôn luyện, củng cố kiến thức, kỹ năng đã học.</a:t>
            </a:r>
          </a:p>
          <a:p>
            <a:pPr algn="just">
              <a:lnSpc>
                <a:spcPct val="150000"/>
              </a:lnSpc>
            </a:pP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Trong các giờ đón</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 trả trẻ</a:t>
            </a:r>
            <a:r>
              <a:rPr lang="en-US" sz="3200" smtClean="0">
                <a:latin typeface="Times New Roman" pitchFamily="18" charset="0"/>
                <a:cs typeface="Times New Roman" pitchFamily="18" charset="0"/>
              </a:rPr>
              <a:t>: Cho trẻ nghe </a:t>
            </a:r>
            <a:r>
              <a:rPr lang="vi-VN" sz="3200" smtClean="0">
                <a:latin typeface="Times New Roman" pitchFamily="18" charset="0"/>
                <a:cs typeface="Times New Roman" pitchFamily="18" charset="0"/>
              </a:rPr>
              <a:t>nhạc hát nghe, xem video các tập phim Vui giao thông; Trò chơi giải câu đố</a:t>
            </a:r>
            <a:r>
              <a:rPr lang="en-US" sz="3200" smtClean="0">
                <a:latin typeface="Times New Roman" pitchFamily="18" charset="0"/>
                <a:cs typeface="Times New Roman" pitchFamily="18" charset="0"/>
              </a:rPr>
              <a:t> cho trẻ cùng tham gia.</a:t>
            </a:r>
          </a:p>
          <a:p>
            <a:pPr algn="just">
              <a:lnSpc>
                <a:spcPct val="150000"/>
              </a:lnSpc>
            </a:pPr>
            <a:endParaRPr lang="en-US" sz="3200">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3A8E02E5-5171-4D99-81E3-804F10B613A1}"/>
              </a:ext>
            </a:extLst>
          </p:cNvPr>
          <p:cNvSpPr txBox="1"/>
          <p:nvPr/>
        </p:nvSpPr>
        <p:spPr>
          <a:xfrm>
            <a:off x="1371600" y="419100"/>
            <a:ext cx="15544800" cy="1200329"/>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III. Tổ chức hướng dẫn </a:t>
            </a:r>
            <a:r>
              <a:rPr lang="pt-BR" sz="3600" b="1" smtClean="0">
                <a:solidFill>
                  <a:srgbClr val="FF0000"/>
                </a:solidFill>
                <a:latin typeface="Times New Roman" pitchFamily="18" charset="0"/>
                <a:cs typeface="Times New Roman" pitchFamily="18" charset="0"/>
              </a:rPr>
              <a:t>trẻ thực hiện được một số thao tác cơ bản với máy vi tính, chủ động tương tác với học liệu giáo dục điện tử </a:t>
            </a:r>
            <a:endParaRPr lang="en-US" sz="3600" smtClean="0">
              <a:solidFill>
                <a:srgbClr val="FF0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2095501"/>
            <a:ext cx="15316200" cy="2215991"/>
          </a:xfrm>
          <a:prstGeom prst="rect">
            <a:avLst/>
          </a:prstGeom>
        </p:spPr>
        <p:txBody>
          <a:bodyPr wrap="square" lIns="0" tIns="0" rIns="0" bIns="0" rtlCol="0" anchor="t">
            <a:spAutoFit/>
          </a:bodyPr>
          <a:lstStyle/>
          <a:p>
            <a:pPr algn="just"/>
            <a:r>
              <a:rPr lang="en-US" sz="3200" smtClean="0">
                <a:latin typeface="Times New Roman" pitchFamily="18" charset="0"/>
                <a:cs typeface="Times New Roman" pitchFamily="18" charset="0"/>
              </a:rPr>
              <a:t>- Hình thành tạo thói thói quen cho trẻ tìm kiếm thông tin bằng cách vào </a:t>
            </a:r>
            <a:r>
              <a:rPr lang="vi-VN" sz="3200" smtClean="0">
                <a:latin typeface="Times New Roman" pitchFamily="18" charset="0"/>
                <a:cs typeface="Times New Roman" pitchFamily="18" charset="0"/>
              </a:rPr>
              <a:t>google</a:t>
            </a:r>
            <a:r>
              <a:rPr lang="en-US" sz="3200" smtClean="0">
                <a:latin typeface="Times New Roman" pitchFamily="18" charset="0"/>
                <a:cs typeface="Times New Roman" pitchFamily="18" charset="0"/>
              </a:rPr>
              <a:t> trên máy tính với sự giúp đỡ của cô hoặc có thể tìm kiếm thông tin trên điện thoại bằng cách cho trẻ nói nội dung thông tin cần tìm kiếm trên </a:t>
            </a:r>
            <a:r>
              <a:rPr lang="vi-VN" sz="3200" smtClean="0">
                <a:latin typeface="Times New Roman" pitchFamily="18" charset="0"/>
                <a:cs typeface="Times New Roman" pitchFamily="18" charset="0"/>
              </a:rPr>
              <a:t>google</a:t>
            </a:r>
            <a:r>
              <a:rPr lang="en-US" sz="3200" smtClean="0">
                <a:latin typeface="Times New Roman" pitchFamily="18" charset="0"/>
                <a:cs typeface="Times New Roman" pitchFamily="18" charset="0"/>
              </a:rPr>
              <a:t> của điện thoại. </a:t>
            </a:r>
          </a:p>
          <a:p>
            <a:pPr algn="just">
              <a:lnSpc>
                <a:spcPct val="150000"/>
              </a:lnSpc>
            </a:pPr>
            <a:endParaRPr lang="en-US" sz="3200">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3A8E02E5-5171-4D99-81E3-804F10B613A1}"/>
              </a:ext>
            </a:extLst>
          </p:cNvPr>
          <p:cNvSpPr txBox="1"/>
          <p:nvPr/>
        </p:nvSpPr>
        <p:spPr>
          <a:xfrm>
            <a:off x="1371600" y="638305"/>
            <a:ext cx="15544800" cy="1200329"/>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III. Tổ chức hướng dẫn </a:t>
            </a:r>
            <a:r>
              <a:rPr lang="pt-BR" sz="3600" b="1" smtClean="0">
                <a:solidFill>
                  <a:srgbClr val="FF0000"/>
                </a:solidFill>
                <a:latin typeface="Times New Roman" pitchFamily="18" charset="0"/>
                <a:cs typeface="Times New Roman" pitchFamily="18" charset="0"/>
              </a:rPr>
              <a:t>trẻ thực hiện được một số thao tác cơ bản với máy vi tính, chủ động tương tác với học liệu giáo dục điện tử </a:t>
            </a:r>
            <a:endParaRPr lang="en-US" sz="3600" smtClean="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8382000" y="3619500"/>
            <a:ext cx="8991600" cy="6019800"/>
          </a:xfrm>
          <a:prstGeom prst="rect">
            <a:avLst/>
          </a:prstGeom>
          <a:noFill/>
          <a:ln w="9525">
            <a:noFill/>
            <a:miter lim="800000"/>
            <a:headEnd/>
            <a:tailEnd/>
          </a:ln>
          <a:effectLst/>
        </p:spPr>
      </p:pic>
      <p:sp>
        <p:nvSpPr>
          <p:cNvPr id="6" name="TextBox 5"/>
          <p:cNvSpPr txBox="1"/>
          <p:nvPr/>
        </p:nvSpPr>
        <p:spPr>
          <a:xfrm>
            <a:off x="1752600" y="3695700"/>
            <a:ext cx="7162800" cy="5663089"/>
          </a:xfrm>
          <a:prstGeom prst="rect">
            <a:avLst/>
          </a:prstGeom>
        </p:spPr>
        <p:txBody>
          <a:bodyPr wrap="square" lIns="0" tIns="0" rIns="0" bIns="0" rtlCol="0" anchor="t">
            <a:spAutoFit/>
          </a:bodyPr>
          <a:lstStyle/>
          <a:p>
            <a:pPr algn="just">
              <a:buFontTx/>
              <a:buChar char="-"/>
            </a:pPr>
            <a:r>
              <a:rPr lang="en-US" sz="3200" smtClean="0">
                <a:latin typeface="Times New Roman" pitchFamily="18" charset="0"/>
                <a:cs typeface="Times New Roman" pitchFamily="18" charset="0"/>
              </a:rPr>
              <a:t>Để đảm bảo tất cả các trẻ trong lớp đều có cơ hội tiếp cận với CNTT thông qua việc hoạt động với máy vi tính tại lớp, có thể thiết kế ra bảng “Bé hoạt động với máy tính” để theo dõi số lần trẻ tham gia hoạt động với máy tính trong 1 tuần. Trẻ tự vẽ kí hiệu của mình vào ô buổi chơi trong bảng theo ý thích. Dựa vào số lượng kí hiệu của trẻ vẽ trong bảng “giáo viên sẽ kịp thời khuyến khích, động viên trẻ tham gia.</a:t>
            </a:r>
          </a:p>
          <a:p>
            <a:pPr algn="just">
              <a:lnSpc>
                <a:spcPct val="150000"/>
              </a:lnSpc>
            </a:pP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3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781106" y="1455274"/>
            <a:ext cx="10199110" cy="695763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3635653" y="5143500"/>
            <a:ext cx="3029125" cy="356892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7065" y="2770244"/>
            <a:ext cx="3010394" cy="354685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AED"/>
        </a:solidFill>
        <a:effectLst/>
      </p:bgPr>
    </p:bg>
    <p:spTree>
      <p:nvGrpSpPr>
        <p:cNvPr id="1" name=""/>
        <p:cNvGrpSpPr/>
        <p:nvPr/>
      </p:nvGrpSpPr>
      <p:grpSpPr>
        <a:xfrm>
          <a:off x="0" y="0"/>
          <a:ext cx="0" cy="0"/>
          <a:chOff x="0" y="0"/>
          <a:chExt cx="0" cy="0"/>
        </a:xfrm>
      </p:grpSpPr>
      <p:sp>
        <p:nvSpPr>
          <p:cNvPr id="5" name="TextBox 5"/>
          <p:cNvSpPr txBox="1"/>
          <p:nvPr/>
        </p:nvSpPr>
        <p:spPr>
          <a:xfrm>
            <a:off x="1600200" y="2171700"/>
            <a:ext cx="15316200" cy="4767395"/>
          </a:xfrm>
          <a:prstGeom prst="rect">
            <a:avLst/>
          </a:prstGeom>
        </p:spPr>
        <p:txBody>
          <a:bodyPr wrap="square" lIns="0" tIns="0" rIns="0" bIns="0" rtlCol="0" anchor="t">
            <a:spAutoFit/>
          </a:bodyPr>
          <a:lstStyle/>
          <a:p>
            <a:pPr algn="just">
              <a:lnSpc>
                <a:spcPct val="150000"/>
              </a:lnSpc>
            </a:pPr>
            <a:r>
              <a:rPr lang="en-US" sz="2800" b="1" spc="92">
                <a:solidFill>
                  <a:srgbClr val="000000"/>
                </a:solidFill>
                <a:latin typeface="Times Neue Roman Bold"/>
              </a:rPr>
              <a:t> </a:t>
            </a:r>
            <a:r>
              <a:rPr lang="en-US" sz="3600" err="1" smtClean="0">
                <a:latin typeface="Times New Roman" pitchFamily="18" charset="0"/>
                <a:cs typeface="Times New Roman" pitchFamily="18" charset="0"/>
              </a:rPr>
              <a:t>Có</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nhiều</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cách</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tiếp</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cận</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về</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quản</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lý</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dữ</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liệu</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để</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đảm</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bảo</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cá</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nhân</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người</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sử</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thuận</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tiện</a:t>
            </a:r>
            <a:r>
              <a:rPr lang="en-US" sz="3600" smtClean="0">
                <a:latin typeface="Times New Roman" pitchFamily="18" charset="0"/>
                <a:cs typeface="Times New Roman" pitchFamily="18" charset="0"/>
              </a:rPr>
              <a:t>.</a:t>
            </a:r>
          </a:p>
          <a:p>
            <a:pPr algn="just">
              <a:lnSpc>
                <a:spcPct val="150000"/>
              </a:lnSpc>
            </a:pP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Đối</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với</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cán</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bộ</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quản</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lý</a:t>
            </a:r>
            <a:r>
              <a:rPr lang="en-US" sz="3600" b="1" smtClean="0">
                <a:latin typeface="Times New Roman" pitchFamily="18" charset="0"/>
                <a:cs typeface="Times New Roman" pitchFamily="18" charset="0"/>
              </a:rPr>
              <a:t>:</a:t>
            </a:r>
          </a:p>
          <a:p>
            <a:pPr algn="just">
              <a:lnSpc>
                <a:spcPct val="150000"/>
              </a:lnSpc>
              <a:buFontTx/>
              <a:buChar char="-"/>
            </a:pPr>
            <a:r>
              <a:rPr lang="en-US" sz="3600" smtClean="0">
                <a:latin typeface="Times New Roman" pitchFamily="18" charset="0"/>
                <a:cs typeface="Times New Roman" pitchFamily="18" charset="0"/>
              </a:rPr>
              <a:t> Lưu </a:t>
            </a:r>
            <a:r>
              <a:rPr lang="en-US" sz="3600" err="1" smtClean="0">
                <a:latin typeface="Times New Roman" pitchFamily="18" charset="0"/>
                <a:cs typeface="Times New Roman" pitchFamily="18" charset="0"/>
              </a:rPr>
              <a:t>trữ</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theo</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mảng</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công</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việc</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và</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theo</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cấp</a:t>
            </a:r>
            <a:r>
              <a:rPr lang="en-US" sz="3600" smtClean="0">
                <a:latin typeface="Times New Roman" pitchFamily="18" charset="0"/>
                <a:cs typeface="Times New Roman" pitchFamily="18" charset="0"/>
              </a:rPr>
              <a:t> ban </a:t>
            </a:r>
            <a:r>
              <a:rPr lang="en-US" sz="3600" err="1" smtClean="0">
                <a:latin typeface="Times New Roman" pitchFamily="18" charset="0"/>
                <a:cs typeface="Times New Roman" pitchFamily="18" charset="0"/>
              </a:rPr>
              <a:t>hành</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văn</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bản</a:t>
            </a:r>
            <a:r>
              <a:rPr lang="en-US" sz="3600" smtClean="0">
                <a:latin typeface="Times New Roman" pitchFamily="18" charset="0"/>
                <a:cs typeface="Times New Roman" pitchFamily="18" charset="0"/>
              </a:rPr>
              <a:t>.</a:t>
            </a:r>
          </a:p>
          <a:p>
            <a:pPr algn="just">
              <a:lnSpc>
                <a:spcPct val="150000"/>
              </a:lnSpc>
              <a:buFontTx/>
              <a:buChar char="-"/>
            </a:pPr>
            <a:r>
              <a:rPr lang="en-US" sz="3600" err="1" smtClean="0">
                <a:latin typeface="Times New Roman" pitchFamily="18" charset="0"/>
                <a:cs typeface="Times New Roman" pitchFamily="18" charset="0"/>
              </a:rPr>
              <a:t>Ví</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dụ</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Lưu</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trữ</a:t>
            </a:r>
            <a:r>
              <a:rPr lang="en-US" sz="3600" smtClean="0">
                <a:latin typeface="Times New Roman" pitchFamily="18" charset="0"/>
                <a:cs typeface="Times New Roman" pitchFamily="18" charset="0"/>
              </a:rPr>
              <a:t> hồ </a:t>
            </a:r>
            <a:r>
              <a:rPr lang="en-US" sz="3600" err="1" smtClean="0">
                <a:latin typeface="Times New Roman" pitchFamily="18" charset="0"/>
                <a:cs typeface="Times New Roman" pitchFamily="18" charset="0"/>
              </a:rPr>
              <a:t>sơ</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chuyên</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đề</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Xây</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dựng</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trường</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mầm</a:t>
            </a:r>
            <a:r>
              <a:rPr lang="en-US" sz="3600" smtClean="0">
                <a:latin typeface="Times New Roman" pitchFamily="18" charset="0"/>
                <a:cs typeface="Times New Roman" pitchFamily="18" charset="0"/>
              </a:rPr>
              <a:t> non </a:t>
            </a:r>
            <a:r>
              <a:rPr lang="en-US" sz="3600" err="1" smtClean="0">
                <a:latin typeface="Times New Roman" pitchFamily="18" charset="0"/>
                <a:cs typeface="Times New Roman" pitchFamily="18" charset="0"/>
              </a:rPr>
              <a:t>lấy</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trẻ</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làm</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trung</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tâm</a:t>
            </a:r>
            <a:r>
              <a:rPr lang="en-US" sz="3600" smtClean="0">
                <a:latin typeface="Times New Roman" pitchFamily="18" charset="0"/>
                <a:cs typeface="Times New Roman" pitchFamily="18" charset="0"/>
              </a:rPr>
              <a:t>”</a:t>
            </a:r>
          </a:p>
          <a:p>
            <a:pPr algn="just">
              <a:lnSpc>
                <a:spcPts val="5088"/>
              </a:lnSpc>
            </a:pP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447800" y="1460838"/>
            <a:ext cx="10744200" cy="553998"/>
          </a:xfrm>
          <a:prstGeom prst="rect">
            <a:avLst/>
          </a:prstGeom>
        </p:spPr>
        <p:txBody>
          <a:bodyPr wrap="square" lIns="0" tIns="0" rIns="0" bIns="0" rtlCol="0" anchor="t">
            <a:spAutoFit/>
          </a:bodyPr>
          <a:lstStyle/>
          <a:p>
            <a:r>
              <a:rPr lang="en-US" sz="3500" smtClean="0">
                <a:solidFill>
                  <a:srgbClr val="000000"/>
                </a:solidFill>
                <a:latin typeface="Calistoga Bold"/>
              </a:rPr>
              <a:t> </a:t>
            </a:r>
            <a:r>
              <a:rPr lang="en-US" sz="3600" b="1" smtClean="0">
                <a:latin typeface="Times New Roman" pitchFamily="18" charset="0"/>
                <a:cs typeface="Times New Roman" pitchFamily="18" charset="0"/>
              </a:rPr>
              <a:t>1. </a:t>
            </a:r>
            <a:r>
              <a:rPr lang="en-US" sz="3600" b="1" err="1" smtClean="0">
                <a:latin typeface="Times New Roman" pitchFamily="18" charset="0"/>
                <a:cs typeface="Times New Roman" pitchFamily="18" charset="0"/>
              </a:rPr>
              <a:t>Hướng</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dẫn</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quản</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lý</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dữ</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liệu</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trực</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tiếp</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trong</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máy</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tính</a:t>
            </a:r>
            <a:endParaRPr lang="en-US" sz="3600">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3A8E02E5-5171-4D99-81E3-804F10B613A1}"/>
              </a:ext>
            </a:extLst>
          </p:cNvPr>
          <p:cNvSpPr txBox="1"/>
          <p:nvPr/>
        </p:nvSpPr>
        <p:spPr>
          <a:xfrm>
            <a:off x="1447800" y="638305"/>
            <a:ext cx="15544800" cy="646331"/>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 </a:t>
            </a:r>
            <a:r>
              <a:rPr lang="en-US" sz="3600" b="1" err="1" smtClean="0">
                <a:solidFill>
                  <a:srgbClr val="FF0000"/>
                </a:solidFill>
                <a:latin typeface="Times New Roman" pitchFamily="18" charset="0"/>
                <a:cs typeface="Times New Roman" pitchFamily="18" charset="0"/>
              </a:rPr>
              <a:t>Hướng</a:t>
            </a:r>
            <a:r>
              <a:rPr lang="en-US"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dẫn</a:t>
            </a:r>
            <a:r>
              <a:rPr lang="en-US"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quản</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lý</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dữ</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liệu</a:t>
            </a:r>
            <a:r>
              <a:rPr lang="fr-FR"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trong</a:t>
            </a:r>
            <a:r>
              <a:rPr lang="en-US"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máy</a:t>
            </a:r>
            <a:r>
              <a:rPr lang="en-US" sz="3600" b="1" smtClean="0">
                <a:solidFill>
                  <a:srgbClr val="FF0000"/>
                </a:solidFill>
                <a:latin typeface="Times New Roman" pitchFamily="18" charset="0"/>
                <a:cs typeface="Times New Roman" pitchFamily="18" charset="0"/>
              </a:rPr>
              <a:t> vi </a:t>
            </a:r>
            <a:r>
              <a:rPr lang="en-US" sz="3600" b="1" err="1" smtClean="0">
                <a:solidFill>
                  <a:srgbClr val="FF0000"/>
                </a:solidFill>
                <a:latin typeface="Times New Roman" pitchFamily="18" charset="0"/>
                <a:cs typeface="Times New Roman" pitchFamily="18" charset="0"/>
              </a:rPr>
              <a:t>tính</a:t>
            </a:r>
            <a:r>
              <a:rPr lang="en-US" sz="3600" b="1" smtClean="0">
                <a:solidFill>
                  <a:srgbClr val="FF0000"/>
                </a:solidFill>
                <a:latin typeface="Times New Roman" pitchFamily="18" charset="0"/>
                <a:cs typeface="Times New Roman" pitchFamily="18" charset="0"/>
              </a:rPr>
              <a:t>.</a:t>
            </a:r>
            <a:endParaRPr lang="en-US" sz="36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495300"/>
            <a:ext cx="44958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85859" y="1012741"/>
            <a:ext cx="3716082" cy="584775"/>
          </a:xfrm>
          <a:prstGeom prst="rect">
            <a:avLst/>
          </a:prstGeom>
          <a:noFill/>
        </p:spPr>
        <p:txBody>
          <a:bodyPr wrap="none" rtlCol="0">
            <a:spAutoFit/>
          </a:bodyPr>
          <a:lstStyle/>
          <a:p>
            <a:r>
              <a:rPr lang="en-US" sz="3200" dirty="0" smtClean="0">
                <a:latin typeface="Times Neue Roman" panose="020B0604020202020204" charset="0"/>
              </a:rPr>
              <a:t>CĐ XDTMN LTLTT</a:t>
            </a:r>
            <a:endParaRPr lang="en-US" sz="3200" dirty="0">
              <a:latin typeface="Times Neue Roman" panose="020B0604020202020204" charset="0"/>
            </a:endParaRPr>
          </a:p>
        </p:txBody>
      </p:sp>
      <p:sp>
        <p:nvSpPr>
          <p:cNvPr id="4" name="Rectangle 3"/>
          <p:cNvSpPr/>
          <p:nvPr/>
        </p:nvSpPr>
        <p:spPr>
          <a:xfrm>
            <a:off x="533401" y="3390900"/>
            <a:ext cx="22098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TextBox 4"/>
          <p:cNvSpPr txBox="1"/>
          <p:nvPr/>
        </p:nvSpPr>
        <p:spPr>
          <a:xfrm>
            <a:off x="694659" y="3936712"/>
            <a:ext cx="1816523" cy="584775"/>
          </a:xfrm>
          <a:prstGeom prst="rect">
            <a:avLst/>
          </a:prstGeom>
          <a:noFill/>
        </p:spPr>
        <p:txBody>
          <a:bodyPr wrap="none" rtlCol="0">
            <a:spAutoFit/>
          </a:bodyPr>
          <a:lstStyle/>
          <a:p>
            <a:r>
              <a:rPr lang="en-US" sz="3200" b="1" dirty="0" smtClean="0">
                <a:latin typeface="Times Neue Roman" panose="020B0604020202020204" charset="0"/>
              </a:rPr>
              <a:t>Cấp BGD</a:t>
            </a:r>
            <a:endParaRPr lang="en-US" sz="3200" b="1" dirty="0">
              <a:latin typeface="Times Neue Roman" panose="020B0604020202020204" charset="0"/>
            </a:endParaRPr>
          </a:p>
        </p:txBody>
      </p:sp>
      <p:cxnSp>
        <p:nvCxnSpPr>
          <p:cNvPr id="7" name="Straight Arrow Connector 6"/>
          <p:cNvCxnSpPr>
            <a:endCxn id="4" idx="0"/>
          </p:cNvCxnSpPr>
          <p:nvPr/>
        </p:nvCxnSpPr>
        <p:spPr>
          <a:xfrm flipH="1">
            <a:off x="1638301" y="2171700"/>
            <a:ext cx="6591299" cy="12192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429000" y="3390900"/>
            <a:ext cx="22098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16364" y="3936712"/>
            <a:ext cx="1770036" cy="584775"/>
          </a:xfrm>
          <a:prstGeom prst="rect">
            <a:avLst/>
          </a:prstGeom>
          <a:noFill/>
        </p:spPr>
        <p:txBody>
          <a:bodyPr wrap="none" rtlCol="0">
            <a:spAutoFit/>
          </a:bodyPr>
          <a:lstStyle/>
          <a:p>
            <a:r>
              <a:rPr lang="en-US" sz="3200" b="1" dirty="0" smtClean="0">
                <a:latin typeface="Times Neue Roman" panose="020B0604020202020204" charset="0"/>
              </a:rPr>
              <a:t>Cấp SGD</a:t>
            </a:r>
            <a:endParaRPr lang="en-US" sz="3200" b="1" dirty="0">
              <a:latin typeface="Times Neue Roman" panose="020B0604020202020204" charset="0"/>
            </a:endParaRPr>
          </a:p>
        </p:txBody>
      </p:sp>
      <p:sp>
        <p:nvSpPr>
          <p:cNvPr id="16" name="Rectangle 15"/>
          <p:cNvSpPr/>
          <p:nvPr/>
        </p:nvSpPr>
        <p:spPr>
          <a:xfrm>
            <a:off x="6934200" y="3390900"/>
            <a:ext cx="22098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TextBox 16"/>
          <p:cNvSpPr txBox="1"/>
          <p:nvPr/>
        </p:nvSpPr>
        <p:spPr>
          <a:xfrm>
            <a:off x="7095458" y="3936712"/>
            <a:ext cx="1771639" cy="584775"/>
          </a:xfrm>
          <a:prstGeom prst="rect">
            <a:avLst/>
          </a:prstGeom>
          <a:noFill/>
        </p:spPr>
        <p:txBody>
          <a:bodyPr wrap="none" rtlCol="0">
            <a:spAutoFit/>
          </a:bodyPr>
          <a:lstStyle/>
          <a:p>
            <a:r>
              <a:rPr lang="en-US" sz="3200" b="1" dirty="0" smtClean="0">
                <a:latin typeface="Times Neue Roman" panose="020B0604020202020204" charset="0"/>
              </a:rPr>
              <a:t>Cấp PGD</a:t>
            </a:r>
            <a:endParaRPr lang="en-US" sz="3200" b="1" dirty="0">
              <a:latin typeface="Times Neue Roman" panose="020B0604020202020204" charset="0"/>
            </a:endParaRPr>
          </a:p>
        </p:txBody>
      </p:sp>
      <p:sp>
        <p:nvSpPr>
          <p:cNvPr id="18" name="Rectangle 17"/>
          <p:cNvSpPr/>
          <p:nvPr/>
        </p:nvSpPr>
        <p:spPr>
          <a:xfrm>
            <a:off x="11430000" y="3390900"/>
            <a:ext cx="26670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717364" y="3936712"/>
            <a:ext cx="2165978" cy="584775"/>
          </a:xfrm>
          <a:prstGeom prst="rect">
            <a:avLst/>
          </a:prstGeom>
          <a:noFill/>
        </p:spPr>
        <p:txBody>
          <a:bodyPr wrap="none" rtlCol="0">
            <a:spAutoFit/>
          </a:bodyPr>
          <a:lstStyle/>
          <a:p>
            <a:r>
              <a:rPr lang="en-US" sz="3200" b="1" dirty="0" smtClean="0">
                <a:latin typeface="Times Neue Roman" panose="020B0604020202020204" charset="0"/>
              </a:rPr>
              <a:t>Cấp Trường</a:t>
            </a:r>
            <a:endParaRPr lang="en-US" sz="3200" b="1" dirty="0">
              <a:latin typeface="Times Neue Roman" panose="020B0604020202020204" charset="0"/>
            </a:endParaRPr>
          </a:p>
        </p:txBody>
      </p:sp>
      <p:sp>
        <p:nvSpPr>
          <p:cNvPr id="20" name="Rectangle 19"/>
          <p:cNvSpPr/>
          <p:nvPr/>
        </p:nvSpPr>
        <p:spPr>
          <a:xfrm>
            <a:off x="15392400" y="3543300"/>
            <a:ext cx="22098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5679764" y="4089112"/>
            <a:ext cx="1473480" cy="584775"/>
          </a:xfrm>
          <a:prstGeom prst="rect">
            <a:avLst/>
          </a:prstGeom>
          <a:noFill/>
        </p:spPr>
        <p:txBody>
          <a:bodyPr wrap="none" rtlCol="0">
            <a:spAutoFit/>
          </a:bodyPr>
          <a:lstStyle/>
          <a:p>
            <a:r>
              <a:rPr lang="en-US" sz="3200" b="1" dirty="0" smtClean="0">
                <a:latin typeface="Times Neue Roman" panose="020B0604020202020204" charset="0"/>
              </a:rPr>
              <a:t>Cấp lớp</a:t>
            </a:r>
            <a:endParaRPr lang="en-US" sz="3200" b="1" dirty="0">
              <a:latin typeface="Times Neue Roman" panose="020B0604020202020204" charset="0"/>
            </a:endParaRPr>
          </a:p>
        </p:txBody>
      </p:sp>
      <p:sp>
        <p:nvSpPr>
          <p:cNvPr id="22" name="Rectangle 21"/>
          <p:cNvSpPr/>
          <p:nvPr/>
        </p:nvSpPr>
        <p:spPr>
          <a:xfrm>
            <a:off x="533400" y="5829300"/>
            <a:ext cx="12192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73114" y="5936851"/>
            <a:ext cx="1179486" cy="954107"/>
          </a:xfrm>
          <a:prstGeom prst="rect">
            <a:avLst/>
          </a:prstGeom>
          <a:noFill/>
        </p:spPr>
        <p:txBody>
          <a:bodyPr wrap="square" rtlCol="0">
            <a:spAutoFit/>
          </a:bodyPr>
          <a:lstStyle/>
          <a:p>
            <a:pPr algn="ctr"/>
            <a:r>
              <a:rPr lang="en-US" sz="2800" b="1" dirty="0" smtClean="0">
                <a:latin typeface="Times Neue Roman" panose="020B0604020202020204" charset="0"/>
              </a:rPr>
              <a:t>Các VBCĐ</a:t>
            </a:r>
            <a:endParaRPr lang="en-US" sz="2800" b="1" dirty="0">
              <a:latin typeface="Times Neue Roman" panose="020B0604020202020204" charset="0"/>
            </a:endParaRPr>
          </a:p>
        </p:txBody>
      </p:sp>
      <p:cxnSp>
        <p:nvCxnSpPr>
          <p:cNvPr id="25" name="Straight Arrow Connector 24"/>
          <p:cNvCxnSpPr>
            <a:stCxn id="4" idx="2"/>
          </p:cNvCxnSpPr>
          <p:nvPr/>
        </p:nvCxnSpPr>
        <p:spPr>
          <a:xfrm flipH="1">
            <a:off x="1219200" y="5067300"/>
            <a:ext cx="419101" cy="762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822626" y="5829300"/>
            <a:ext cx="798486"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822626" y="6367738"/>
            <a:ext cx="798486" cy="523220"/>
          </a:xfrm>
          <a:prstGeom prst="rect">
            <a:avLst/>
          </a:prstGeom>
          <a:noFill/>
        </p:spPr>
        <p:txBody>
          <a:bodyPr wrap="square" rtlCol="0">
            <a:spAutoFit/>
          </a:bodyPr>
          <a:lstStyle/>
          <a:p>
            <a:r>
              <a:rPr lang="en-US" sz="2800" b="1" dirty="0" smtClean="0">
                <a:latin typeface="Times Neue Roman" panose="020B0604020202020204" charset="0"/>
              </a:rPr>
              <a:t>KH</a:t>
            </a:r>
            <a:endParaRPr lang="en-US" sz="2800" b="1" dirty="0">
              <a:latin typeface="Times Neue Roman" panose="020B0604020202020204" charset="0"/>
            </a:endParaRPr>
          </a:p>
        </p:txBody>
      </p:sp>
      <p:sp>
        <p:nvSpPr>
          <p:cNvPr id="28" name="Rectangle 27"/>
          <p:cNvSpPr/>
          <p:nvPr/>
        </p:nvSpPr>
        <p:spPr>
          <a:xfrm>
            <a:off x="3925912" y="5829300"/>
            <a:ext cx="908733"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002113" y="6210300"/>
            <a:ext cx="984933" cy="954107"/>
          </a:xfrm>
          <a:prstGeom prst="rect">
            <a:avLst/>
          </a:prstGeom>
          <a:noFill/>
        </p:spPr>
        <p:txBody>
          <a:bodyPr wrap="square" rtlCol="0">
            <a:spAutoFit/>
          </a:bodyPr>
          <a:lstStyle/>
          <a:p>
            <a:r>
              <a:rPr lang="en-US" sz="2800" b="1" dirty="0" smtClean="0">
                <a:latin typeface="Times Neue Roman" panose="020B0604020202020204" charset="0"/>
              </a:rPr>
              <a:t>Biểu mẫu</a:t>
            </a:r>
            <a:endParaRPr lang="en-US" sz="2800" b="1" dirty="0">
              <a:latin typeface="Times Neue Roman" panose="020B0604020202020204" charset="0"/>
            </a:endParaRPr>
          </a:p>
        </p:txBody>
      </p:sp>
      <p:sp>
        <p:nvSpPr>
          <p:cNvPr id="30" name="Rectangle 29"/>
          <p:cNvSpPr/>
          <p:nvPr/>
        </p:nvSpPr>
        <p:spPr>
          <a:xfrm>
            <a:off x="5145112" y="5829300"/>
            <a:ext cx="798488"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187267" y="6210300"/>
            <a:ext cx="984933" cy="954107"/>
          </a:xfrm>
          <a:prstGeom prst="rect">
            <a:avLst/>
          </a:prstGeom>
          <a:noFill/>
        </p:spPr>
        <p:txBody>
          <a:bodyPr wrap="square" rtlCol="0">
            <a:spAutoFit/>
          </a:bodyPr>
          <a:lstStyle/>
          <a:p>
            <a:r>
              <a:rPr lang="en-US" sz="2800" b="1" dirty="0" smtClean="0">
                <a:latin typeface="Times Neue Roman" panose="020B0604020202020204" charset="0"/>
              </a:rPr>
              <a:t>Tiêu chí</a:t>
            </a:r>
            <a:endParaRPr lang="en-US" sz="2800" b="1" dirty="0">
              <a:latin typeface="Times Neue Roman" panose="020B0604020202020204" charset="0"/>
            </a:endParaRPr>
          </a:p>
        </p:txBody>
      </p:sp>
      <p:sp>
        <p:nvSpPr>
          <p:cNvPr id="51" name="Rectangle 50"/>
          <p:cNvSpPr/>
          <p:nvPr/>
        </p:nvSpPr>
        <p:spPr>
          <a:xfrm>
            <a:off x="6632626" y="5829300"/>
            <a:ext cx="798486"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632626" y="6367738"/>
            <a:ext cx="798486" cy="523220"/>
          </a:xfrm>
          <a:prstGeom prst="rect">
            <a:avLst/>
          </a:prstGeom>
          <a:noFill/>
        </p:spPr>
        <p:txBody>
          <a:bodyPr wrap="square" rtlCol="0">
            <a:spAutoFit/>
          </a:bodyPr>
          <a:lstStyle/>
          <a:p>
            <a:r>
              <a:rPr lang="en-US" sz="2800" b="1" dirty="0" smtClean="0">
                <a:latin typeface="Times Neue Roman" panose="020B0604020202020204" charset="0"/>
              </a:rPr>
              <a:t>KH</a:t>
            </a:r>
            <a:endParaRPr lang="en-US" sz="2800" b="1" dirty="0">
              <a:latin typeface="Times Neue Roman" panose="020B0604020202020204" charset="0"/>
            </a:endParaRPr>
          </a:p>
        </p:txBody>
      </p:sp>
      <p:sp>
        <p:nvSpPr>
          <p:cNvPr id="53" name="Rectangle 52"/>
          <p:cNvSpPr/>
          <p:nvPr/>
        </p:nvSpPr>
        <p:spPr>
          <a:xfrm>
            <a:off x="7735912" y="5829300"/>
            <a:ext cx="908733"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7812113" y="6210300"/>
            <a:ext cx="984933" cy="954107"/>
          </a:xfrm>
          <a:prstGeom prst="rect">
            <a:avLst/>
          </a:prstGeom>
          <a:noFill/>
        </p:spPr>
        <p:txBody>
          <a:bodyPr wrap="square" rtlCol="0">
            <a:spAutoFit/>
          </a:bodyPr>
          <a:lstStyle/>
          <a:p>
            <a:r>
              <a:rPr lang="en-US" sz="2800" b="1" dirty="0" smtClean="0">
                <a:latin typeface="Times Neue Roman" panose="020B0604020202020204" charset="0"/>
              </a:rPr>
              <a:t>Biểu mẫu</a:t>
            </a:r>
            <a:endParaRPr lang="en-US" sz="2800" b="1" dirty="0">
              <a:latin typeface="Times Neue Roman" panose="020B0604020202020204" charset="0"/>
            </a:endParaRPr>
          </a:p>
        </p:txBody>
      </p:sp>
      <p:sp>
        <p:nvSpPr>
          <p:cNvPr id="55" name="Rectangle 54"/>
          <p:cNvSpPr/>
          <p:nvPr/>
        </p:nvSpPr>
        <p:spPr>
          <a:xfrm>
            <a:off x="8955112" y="5829300"/>
            <a:ext cx="798488"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8997267" y="6210300"/>
            <a:ext cx="984933" cy="954107"/>
          </a:xfrm>
          <a:prstGeom prst="rect">
            <a:avLst/>
          </a:prstGeom>
          <a:noFill/>
        </p:spPr>
        <p:txBody>
          <a:bodyPr wrap="square" rtlCol="0">
            <a:spAutoFit/>
          </a:bodyPr>
          <a:lstStyle/>
          <a:p>
            <a:r>
              <a:rPr lang="en-US" sz="2800" b="1" dirty="0" smtClean="0">
                <a:latin typeface="Times Neue Roman" panose="020B0604020202020204" charset="0"/>
              </a:rPr>
              <a:t>Tiêu chí</a:t>
            </a:r>
            <a:endParaRPr lang="en-US" sz="2800" b="1" dirty="0">
              <a:latin typeface="Times Neue Roman" panose="020B0604020202020204" charset="0"/>
            </a:endParaRPr>
          </a:p>
        </p:txBody>
      </p:sp>
      <p:sp>
        <p:nvSpPr>
          <p:cNvPr id="57" name="Rectangle 56"/>
          <p:cNvSpPr/>
          <p:nvPr/>
        </p:nvSpPr>
        <p:spPr>
          <a:xfrm>
            <a:off x="10668000" y="5829300"/>
            <a:ext cx="798486"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0668000" y="6367738"/>
            <a:ext cx="798486" cy="523220"/>
          </a:xfrm>
          <a:prstGeom prst="rect">
            <a:avLst/>
          </a:prstGeom>
          <a:noFill/>
        </p:spPr>
        <p:txBody>
          <a:bodyPr wrap="square" rtlCol="0">
            <a:spAutoFit/>
          </a:bodyPr>
          <a:lstStyle/>
          <a:p>
            <a:r>
              <a:rPr lang="en-US" sz="2800" b="1" dirty="0" smtClean="0">
                <a:latin typeface="Times Neue Roman" panose="020B0604020202020204" charset="0"/>
              </a:rPr>
              <a:t>KH</a:t>
            </a:r>
            <a:endParaRPr lang="en-US" sz="2800" b="1" dirty="0">
              <a:latin typeface="Times Neue Roman" panose="020B0604020202020204" charset="0"/>
            </a:endParaRPr>
          </a:p>
        </p:txBody>
      </p:sp>
      <p:sp>
        <p:nvSpPr>
          <p:cNvPr id="59" name="Rectangle 58"/>
          <p:cNvSpPr/>
          <p:nvPr/>
        </p:nvSpPr>
        <p:spPr>
          <a:xfrm>
            <a:off x="11771286" y="5829300"/>
            <a:ext cx="908733"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1847487" y="6210300"/>
            <a:ext cx="984933" cy="954107"/>
          </a:xfrm>
          <a:prstGeom prst="rect">
            <a:avLst/>
          </a:prstGeom>
          <a:noFill/>
        </p:spPr>
        <p:txBody>
          <a:bodyPr wrap="square" rtlCol="0">
            <a:spAutoFit/>
          </a:bodyPr>
          <a:lstStyle/>
          <a:p>
            <a:r>
              <a:rPr lang="en-US" sz="2800" b="1" dirty="0" smtClean="0">
                <a:latin typeface="Times Neue Roman" panose="020B0604020202020204" charset="0"/>
              </a:rPr>
              <a:t>Biểu mẫu</a:t>
            </a:r>
            <a:endParaRPr lang="en-US" sz="2800" b="1" dirty="0">
              <a:latin typeface="Times Neue Roman" panose="020B0604020202020204" charset="0"/>
            </a:endParaRPr>
          </a:p>
        </p:txBody>
      </p:sp>
      <p:sp>
        <p:nvSpPr>
          <p:cNvPr id="61" name="Rectangle 60"/>
          <p:cNvSpPr/>
          <p:nvPr/>
        </p:nvSpPr>
        <p:spPr>
          <a:xfrm>
            <a:off x="12990486" y="5829300"/>
            <a:ext cx="798488"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3032641" y="6210300"/>
            <a:ext cx="984933" cy="954107"/>
          </a:xfrm>
          <a:prstGeom prst="rect">
            <a:avLst/>
          </a:prstGeom>
          <a:noFill/>
        </p:spPr>
        <p:txBody>
          <a:bodyPr wrap="square" rtlCol="0">
            <a:spAutoFit/>
          </a:bodyPr>
          <a:lstStyle/>
          <a:p>
            <a:r>
              <a:rPr lang="en-US" sz="2800" b="1" dirty="0" smtClean="0">
                <a:latin typeface="Times Neue Roman" panose="020B0604020202020204" charset="0"/>
              </a:rPr>
              <a:t>Tiêu chí</a:t>
            </a:r>
            <a:endParaRPr lang="en-US" sz="2800" b="1" dirty="0">
              <a:latin typeface="Times Neue Roman" panose="020B0604020202020204" charset="0"/>
            </a:endParaRPr>
          </a:p>
        </p:txBody>
      </p:sp>
      <p:sp>
        <p:nvSpPr>
          <p:cNvPr id="63" name="Rectangle 62"/>
          <p:cNvSpPr/>
          <p:nvPr/>
        </p:nvSpPr>
        <p:spPr>
          <a:xfrm>
            <a:off x="13984312" y="5829300"/>
            <a:ext cx="798488"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4026467" y="6210300"/>
            <a:ext cx="984933" cy="954107"/>
          </a:xfrm>
          <a:prstGeom prst="rect">
            <a:avLst/>
          </a:prstGeom>
          <a:noFill/>
        </p:spPr>
        <p:txBody>
          <a:bodyPr wrap="square" rtlCol="0">
            <a:spAutoFit/>
          </a:bodyPr>
          <a:lstStyle/>
          <a:p>
            <a:r>
              <a:rPr lang="en-US" sz="2800" b="1" dirty="0" smtClean="0">
                <a:latin typeface="Times Neue Roman" panose="020B0604020202020204" charset="0"/>
              </a:rPr>
              <a:t>Báo cáo</a:t>
            </a:r>
            <a:endParaRPr lang="en-US" sz="2800" b="1" dirty="0">
              <a:latin typeface="Times Neue Roman" panose="020B0604020202020204" charset="0"/>
            </a:endParaRPr>
          </a:p>
        </p:txBody>
      </p:sp>
      <p:sp>
        <p:nvSpPr>
          <p:cNvPr id="65" name="Rectangle 64"/>
          <p:cNvSpPr/>
          <p:nvPr/>
        </p:nvSpPr>
        <p:spPr>
          <a:xfrm>
            <a:off x="15316200" y="5829300"/>
            <a:ext cx="12192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15355914" y="5753100"/>
            <a:ext cx="1179486" cy="1815882"/>
          </a:xfrm>
          <a:prstGeom prst="rect">
            <a:avLst/>
          </a:prstGeom>
          <a:noFill/>
        </p:spPr>
        <p:txBody>
          <a:bodyPr wrap="square" rtlCol="0">
            <a:spAutoFit/>
          </a:bodyPr>
          <a:lstStyle/>
          <a:p>
            <a:pPr algn="ctr"/>
            <a:r>
              <a:rPr lang="en-US" sz="2800" b="1" dirty="0" smtClean="0">
                <a:latin typeface="Times Neue Roman" panose="020B0604020202020204" charset="0"/>
              </a:rPr>
              <a:t>Tiêu chí đáng giá</a:t>
            </a:r>
            <a:endParaRPr lang="en-US" sz="2800" b="1" dirty="0">
              <a:latin typeface="Times Neue Roman" panose="020B0604020202020204" charset="0"/>
            </a:endParaRPr>
          </a:p>
        </p:txBody>
      </p:sp>
      <p:sp>
        <p:nvSpPr>
          <p:cNvPr id="71" name="Rectangle 70"/>
          <p:cNvSpPr/>
          <p:nvPr/>
        </p:nvSpPr>
        <p:spPr>
          <a:xfrm>
            <a:off x="16764000" y="5829300"/>
            <a:ext cx="12192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16803714" y="5753100"/>
            <a:ext cx="1179486" cy="1815882"/>
          </a:xfrm>
          <a:prstGeom prst="rect">
            <a:avLst/>
          </a:prstGeom>
          <a:noFill/>
        </p:spPr>
        <p:txBody>
          <a:bodyPr wrap="square" rtlCol="0">
            <a:spAutoFit/>
          </a:bodyPr>
          <a:lstStyle/>
          <a:p>
            <a:pPr algn="ctr"/>
            <a:r>
              <a:rPr lang="en-US" sz="2800" b="1" dirty="0" smtClean="0">
                <a:latin typeface="Times Neue Roman" panose="020B0604020202020204" charset="0"/>
              </a:rPr>
              <a:t>Biên bản kiểm tra</a:t>
            </a:r>
            <a:endParaRPr lang="en-US" sz="2800" b="1" dirty="0">
              <a:latin typeface="Times Neue Roman" panose="020B0604020202020204" charset="0"/>
            </a:endParaRPr>
          </a:p>
        </p:txBody>
      </p:sp>
      <p:cxnSp>
        <p:nvCxnSpPr>
          <p:cNvPr id="74" name="Straight Arrow Connector 73"/>
          <p:cNvCxnSpPr>
            <a:stCxn id="2" idx="2"/>
          </p:cNvCxnSpPr>
          <p:nvPr/>
        </p:nvCxnSpPr>
        <p:spPr>
          <a:xfrm flipH="1">
            <a:off x="4834645" y="2171700"/>
            <a:ext cx="3509255" cy="12192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8229600" y="2171700"/>
            <a:ext cx="0" cy="12192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8229600" y="2171700"/>
            <a:ext cx="4602820" cy="12192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 idx="2"/>
          </p:cNvCxnSpPr>
          <p:nvPr/>
        </p:nvCxnSpPr>
        <p:spPr>
          <a:xfrm>
            <a:off x="8343900" y="2171700"/>
            <a:ext cx="8420100" cy="13716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0" idx="2"/>
          </p:cNvCxnSpPr>
          <p:nvPr/>
        </p:nvCxnSpPr>
        <p:spPr>
          <a:xfrm flipH="1">
            <a:off x="3429000" y="5067300"/>
            <a:ext cx="1104900"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0" idx="2"/>
          </p:cNvCxnSpPr>
          <p:nvPr/>
        </p:nvCxnSpPr>
        <p:spPr>
          <a:xfrm flipH="1">
            <a:off x="4495800" y="5067300"/>
            <a:ext cx="38100"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0" idx="2"/>
            <a:endCxn id="30" idx="0"/>
          </p:cNvCxnSpPr>
          <p:nvPr/>
        </p:nvCxnSpPr>
        <p:spPr>
          <a:xfrm>
            <a:off x="4533900" y="5067300"/>
            <a:ext cx="1010456"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6" idx="2"/>
            <a:endCxn id="51" idx="0"/>
          </p:cNvCxnSpPr>
          <p:nvPr/>
        </p:nvCxnSpPr>
        <p:spPr>
          <a:xfrm flipH="1">
            <a:off x="7031869" y="5067300"/>
            <a:ext cx="1007231"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6" idx="2"/>
            <a:endCxn id="53" idx="0"/>
          </p:cNvCxnSpPr>
          <p:nvPr/>
        </p:nvCxnSpPr>
        <p:spPr>
          <a:xfrm>
            <a:off x="8039100" y="5067300"/>
            <a:ext cx="151179"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6" idx="2"/>
            <a:endCxn id="55" idx="0"/>
          </p:cNvCxnSpPr>
          <p:nvPr/>
        </p:nvCxnSpPr>
        <p:spPr>
          <a:xfrm>
            <a:off x="8039100" y="5067300"/>
            <a:ext cx="1315256"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8" idx="2"/>
            <a:endCxn id="57" idx="0"/>
          </p:cNvCxnSpPr>
          <p:nvPr/>
        </p:nvCxnSpPr>
        <p:spPr>
          <a:xfrm flipH="1">
            <a:off x="11067243" y="5067300"/>
            <a:ext cx="1696257"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8" idx="2"/>
            <a:endCxn id="59" idx="0"/>
          </p:cNvCxnSpPr>
          <p:nvPr/>
        </p:nvCxnSpPr>
        <p:spPr>
          <a:xfrm flipH="1">
            <a:off x="12225653" y="5067300"/>
            <a:ext cx="537847"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8" idx="2"/>
            <a:endCxn id="61" idx="0"/>
          </p:cNvCxnSpPr>
          <p:nvPr/>
        </p:nvCxnSpPr>
        <p:spPr>
          <a:xfrm>
            <a:off x="12763500" y="5067300"/>
            <a:ext cx="626230"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8" idx="2"/>
          </p:cNvCxnSpPr>
          <p:nvPr/>
        </p:nvCxnSpPr>
        <p:spPr>
          <a:xfrm>
            <a:off x="12763500" y="5067300"/>
            <a:ext cx="1790700"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15907557" y="5232112"/>
            <a:ext cx="589744" cy="63503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20" idx="2"/>
          </p:cNvCxnSpPr>
          <p:nvPr/>
        </p:nvCxnSpPr>
        <p:spPr>
          <a:xfrm>
            <a:off x="16497300" y="5219700"/>
            <a:ext cx="810028" cy="6096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4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2171700"/>
            <a:ext cx="15316200" cy="8309967"/>
          </a:xfrm>
          <a:prstGeom prst="rect">
            <a:avLst/>
          </a:prstGeom>
        </p:spPr>
        <p:txBody>
          <a:bodyPr wrap="square" lIns="0" tIns="0" rIns="0" bIns="0" rtlCol="0" anchor="t">
            <a:spAutoFit/>
          </a:bodyPr>
          <a:lstStyle/>
          <a:p>
            <a:r>
              <a:rPr lang="en-US" sz="2800" b="1" spc="92">
                <a:solidFill>
                  <a:srgbClr val="000000"/>
                </a:solidFill>
                <a:latin typeface="Times Neue Roman Bold"/>
              </a:rPr>
              <a:t> </a:t>
            </a:r>
            <a:r>
              <a:rPr lang="en-US" sz="3600" b="1" smtClean="0">
                <a:latin typeface="Times New Roman" pitchFamily="18" charset="0"/>
                <a:cs typeface="Times New Roman" pitchFamily="18" charset="0"/>
              </a:rPr>
              <a:t>* Quản lý dữ liệu đối với giáo viên:</a:t>
            </a:r>
          </a:p>
          <a:p>
            <a:pPr>
              <a:buFontTx/>
              <a:buChar char="-"/>
            </a:pPr>
            <a:r>
              <a:rPr lang="en-US" sz="3600" smtClean="0">
                <a:latin typeface="Times New Roman" pitchFamily="18" charset="0"/>
                <a:cs typeface="Times New Roman" pitchFamily="18" charset="0"/>
              </a:rPr>
              <a:t> Lưu </a:t>
            </a:r>
            <a:r>
              <a:rPr lang="en-US" sz="3600" err="1" smtClean="0">
                <a:latin typeface="Times New Roman" pitchFamily="18" charset="0"/>
                <a:cs typeface="Times New Roman" pitchFamily="18" charset="0"/>
              </a:rPr>
              <a:t>trữ</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theo</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mảng</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công</a:t>
            </a:r>
            <a:r>
              <a:rPr lang="en-US" sz="3600" smtClean="0">
                <a:latin typeface="Times New Roman" pitchFamily="18" charset="0"/>
                <a:cs typeface="Times New Roman" pitchFamily="18" charset="0"/>
              </a:rPr>
              <a:t> việc</a:t>
            </a:r>
          </a:p>
          <a:p>
            <a:r>
              <a:rPr lang="en-US" sz="3600" smtClean="0"/>
              <a:t>1</a:t>
            </a:r>
            <a:r>
              <a:rPr lang="en-US" sz="3600" smtClean="0">
                <a:latin typeface="Times New Roman" pitchFamily="18" charset="0"/>
                <a:cs typeface="Times New Roman" pitchFamily="18" charset="0"/>
              </a:rPr>
              <a:t>. Chương trình giáo dục mầm non</a:t>
            </a:r>
          </a:p>
          <a:p>
            <a:r>
              <a:rPr lang="en-US" sz="3600" smtClean="0">
                <a:latin typeface="Times New Roman" pitchFamily="18" charset="0"/>
                <a:cs typeface="Times New Roman" pitchFamily="18" charset="0"/>
              </a:rPr>
              <a:t>2. Thiết bị đồ dùng đồ chơi</a:t>
            </a:r>
          </a:p>
          <a:p>
            <a:r>
              <a:rPr lang="en-US" sz="3600" smtClean="0">
                <a:latin typeface="Times New Roman" pitchFamily="18" charset="0"/>
                <a:cs typeface="Times New Roman" pitchFamily="18" charset="0"/>
              </a:rPr>
              <a:t>3. Bồi dưỡng thường xuyên</a:t>
            </a:r>
          </a:p>
          <a:p>
            <a:r>
              <a:rPr lang="en-US" sz="3600" smtClean="0">
                <a:latin typeface="Times New Roman" pitchFamily="18" charset="0"/>
                <a:cs typeface="Times New Roman" pitchFamily="18" charset="0"/>
              </a:rPr>
              <a:t>4. Sáng kiến</a:t>
            </a:r>
          </a:p>
          <a:p>
            <a:r>
              <a:rPr lang="en-US" sz="3600" smtClean="0">
                <a:latin typeface="Times New Roman" pitchFamily="18" charset="0"/>
                <a:cs typeface="Times New Roman" pitchFamily="18" charset="0"/>
              </a:rPr>
              <a:t>5. Họp phụ huynh</a:t>
            </a:r>
          </a:p>
          <a:p>
            <a:r>
              <a:rPr lang="en-US" sz="3600" smtClean="0">
                <a:latin typeface="Times New Roman" pitchFamily="18" charset="0"/>
                <a:cs typeface="Times New Roman" pitchFamily="18" charset="0"/>
              </a:rPr>
              <a:t>6. Công tác tuyên truyền</a:t>
            </a:r>
          </a:p>
          <a:p>
            <a:r>
              <a:rPr lang="en-US" sz="3600" smtClean="0">
                <a:latin typeface="Times New Roman" pitchFamily="18" charset="0"/>
                <a:cs typeface="Times New Roman" pitchFamily="18" charset="0"/>
              </a:rPr>
              <a:t>7. Đánh giá viên chức, chuẩn nghề nghiệp</a:t>
            </a:r>
          </a:p>
          <a:p>
            <a:r>
              <a:rPr lang="en-US" sz="3600" smtClean="0">
                <a:latin typeface="Times New Roman" pitchFamily="18" charset="0"/>
                <a:cs typeface="Times New Roman" pitchFamily="18" charset="0"/>
              </a:rPr>
              <a:t>…………………………………..</a:t>
            </a:r>
          </a:p>
          <a:p>
            <a:r>
              <a:rPr lang="en-US" sz="3600" b="1" smtClean="0">
                <a:latin typeface="Times New Roman" pitchFamily="18" charset="0"/>
                <a:cs typeface="Times New Roman" pitchFamily="18" charset="0"/>
              </a:rPr>
              <a:t>* Lưu ý: </a:t>
            </a:r>
            <a:endParaRPr lang="en-US" sz="3600" smtClean="0">
              <a:latin typeface="Times New Roman" pitchFamily="18" charset="0"/>
              <a:cs typeface="Times New Roman" pitchFamily="18" charset="0"/>
            </a:endParaRPr>
          </a:p>
          <a:p>
            <a:r>
              <a:rPr lang="en-US" sz="3600" smtClean="0">
                <a:latin typeface="Times New Roman" pitchFamily="18" charset="0"/>
                <a:cs typeface="Times New Roman" pitchFamily="18" charset="0"/>
              </a:rPr>
              <a:t>+ Không nên lưu tệp quá sâu=&gt; Khó tìm kiếm</a:t>
            </a:r>
          </a:p>
          <a:p>
            <a:r>
              <a:rPr lang="en-US" sz="3600" smtClean="0">
                <a:latin typeface="Times New Roman" pitchFamily="18" charset="0"/>
                <a:cs typeface="Times New Roman" pitchFamily="18" charset="0"/>
              </a:rPr>
              <a:t>+ Cách đặt tên file cần theo ký tự tên viết tắt quy ước theo cá nhân</a:t>
            </a:r>
          </a:p>
          <a:p>
            <a:endParaRPr lang="en-US" sz="3600" smtClean="0">
              <a:latin typeface="Times New Roman" pitchFamily="18" charset="0"/>
              <a:cs typeface="Times New Roman" pitchFamily="18" charset="0"/>
            </a:endParaRPr>
          </a:p>
          <a:p>
            <a:endParaRPr lang="en-US" sz="3600">
              <a:effectLst/>
              <a:latin typeface="Times New Roman" pitchFamily="18" charset="0"/>
              <a:ea typeface="Calibri" panose="020F0502020204030204" pitchFamily="34" charset="0"/>
              <a:cs typeface="Times New Roman" pitchFamily="18" charset="0"/>
            </a:endParaRPr>
          </a:p>
        </p:txBody>
      </p:sp>
      <p:sp>
        <p:nvSpPr>
          <p:cNvPr id="6" name="TextBox 6"/>
          <p:cNvSpPr txBox="1"/>
          <p:nvPr/>
        </p:nvSpPr>
        <p:spPr>
          <a:xfrm>
            <a:off x="1524000" y="1460838"/>
            <a:ext cx="10744200" cy="553998"/>
          </a:xfrm>
          <a:prstGeom prst="rect">
            <a:avLst/>
          </a:prstGeom>
        </p:spPr>
        <p:txBody>
          <a:bodyPr wrap="square" lIns="0" tIns="0" rIns="0" bIns="0" rtlCol="0" anchor="t">
            <a:spAutoFit/>
          </a:bodyPr>
          <a:lstStyle/>
          <a:p>
            <a:r>
              <a:rPr lang="en-US" sz="3500" smtClean="0">
                <a:solidFill>
                  <a:srgbClr val="000000"/>
                </a:solidFill>
                <a:latin typeface="Calistoga Bold"/>
              </a:rPr>
              <a:t> </a:t>
            </a:r>
            <a:r>
              <a:rPr lang="en-US" sz="3600" b="1" smtClean="0">
                <a:latin typeface="Times New Roman" pitchFamily="18" charset="0"/>
                <a:cs typeface="Times New Roman" pitchFamily="18" charset="0"/>
              </a:rPr>
              <a:t>1. </a:t>
            </a:r>
            <a:r>
              <a:rPr lang="en-US" sz="3600" b="1" err="1" smtClean="0">
                <a:latin typeface="Times New Roman" pitchFamily="18" charset="0"/>
                <a:cs typeface="Times New Roman" pitchFamily="18" charset="0"/>
              </a:rPr>
              <a:t>Hướng</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dẫn</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quản</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lý</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dữ</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liệu</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trực</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tiếp</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trong</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máy</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tính</a:t>
            </a:r>
            <a:endParaRPr lang="en-US" sz="3600">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3A8E02E5-5171-4D99-81E3-804F10B613A1}"/>
              </a:ext>
            </a:extLst>
          </p:cNvPr>
          <p:cNvSpPr txBox="1"/>
          <p:nvPr/>
        </p:nvSpPr>
        <p:spPr>
          <a:xfrm>
            <a:off x="1524000" y="638305"/>
            <a:ext cx="15544800" cy="646331"/>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 </a:t>
            </a:r>
            <a:r>
              <a:rPr lang="en-US" sz="3600" b="1" err="1" smtClean="0">
                <a:solidFill>
                  <a:srgbClr val="FF0000"/>
                </a:solidFill>
                <a:latin typeface="Times New Roman" pitchFamily="18" charset="0"/>
                <a:cs typeface="Times New Roman" pitchFamily="18" charset="0"/>
              </a:rPr>
              <a:t>Hướng</a:t>
            </a:r>
            <a:r>
              <a:rPr lang="en-US"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dẫn</a:t>
            </a:r>
            <a:r>
              <a:rPr lang="en-US"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quản</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lý</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dữ</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liệu</a:t>
            </a:r>
            <a:r>
              <a:rPr lang="fr-FR"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trong</a:t>
            </a:r>
            <a:r>
              <a:rPr lang="en-US"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máy</a:t>
            </a:r>
            <a:r>
              <a:rPr lang="en-US" sz="3600" b="1" smtClean="0">
                <a:solidFill>
                  <a:srgbClr val="FF0000"/>
                </a:solidFill>
                <a:latin typeface="Times New Roman" pitchFamily="18" charset="0"/>
                <a:cs typeface="Times New Roman" pitchFamily="18" charset="0"/>
              </a:rPr>
              <a:t> vi </a:t>
            </a:r>
            <a:r>
              <a:rPr lang="en-US" sz="3600" b="1" err="1" smtClean="0">
                <a:solidFill>
                  <a:srgbClr val="FF0000"/>
                </a:solidFill>
                <a:latin typeface="Times New Roman" pitchFamily="18" charset="0"/>
                <a:cs typeface="Times New Roman" pitchFamily="18" charset="0"/>
              </a:rPr>
              <a:t>tính</a:t>
            </a:r>
            <a:r>
              <a:rPr lang="en-US" sz="3600" b="1" smtClean="0">
                <a:solidFill>
                  <a:srgbClr val="FF0000"/>
                </a:solidFill>
                <a:latin typeface="Times New Roman" pitchFamily="18" charset="0"/>
                <a:cs typeface="Times New Roman" pitchFamily="18" charset="0"/>
              </a:rPr>
              <a:t>.</a:t>
            </a:r>
            <a:endParaRPr lang="en-US" sz="36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1638300"/>
            <a:ext cx="15316200" cy="9140964"/>
          </a:xfrm>
          <a:prstGeom prst="rect">
            <a:avLst/>
          </a:prstGeom>
        </p:spPr>
        <p:txBody>
          <a:bodyPr wrap="square" lIns="0" tIns="0" rIns="0" bIns="0" rtlCol="0" anchor="t">
            <a:spAutoFit/>
          </a:bodyPr>
          <a:lstStyle/>
          <a:p>
            <a:pPr algn="just">
              <a:lnSpc>
                <a:spcPct val="150000"/>
              </a:lnSpc>
            </a:pPr>
            <a:r>
              <a:rPr lang="en-US" sz="2800" b="1" spc="92">
                <a:solidFill>
                  <a:srgbClr val="000000"/>
                </a:solidFill>
                <a:latin typeface="Times Neue Roman Bold"/>
              </a:rPr>
              <a:t> </a:t>
            </a:r>
            <a:r>
              <a:rPr lang="en-US" sz="3600" b="1" smtClean="0"/>
              <a:t>2</a:t>
            </a:r>
            <a:r>
              <a:rPr lang="en-US" sz="3600" b="1" smtClean="0">
                <a:latin typeface="Times New Roman" pitchFamily="18" charset="0"/>
                <a:cs typeface="Times New Roman" pitchFamily="18" charset="0"/>
              </a:rPr>
              <a:t>.  Lưu dữ liệu trên </a:t>
            </a:r>
            <a:r>
              <a:rPr lang="vi-VN" sz="3600" b="1" smtClean="0">
                <a:latin typeface="Times New Roman" pitchFamily="18" charset="0"/>
                <a:cs typeface="Times New Roman" pitchFamily="18" charset="0"/>
              </a:rPr>
              <a:t>Google Drive</a:t>
            </a:r>
            <a:endParaRPr lang="en-US" sz="3600" b="1" smtClean="0">
              <a:latin typeface="Times New Roman" pitchFamily="18" charset="0"/>
              <a:cs typeface="Times New Roman" pitchFamily="18" charset="0"/>
            </a:endParaRPr>
          </a:p>
          <a:p>
            <a:pPr algn="just">
              <a:lnSpc>
                <a:spcPct val="150000"/>
              </a:lnSpc>
              <a:buFontTx/>
              <a:buChar char="-"/>
            </a:pPr>
            <a:r>
              <a:rPr lang="en-US" sz="3600" smtClean="0">
                <a:latin typeface="Times New Roman" pitchFamily="18" charset="0"/>
                <a:cs typeface="Times New Roman" pitchFamily="18" charset="0"/>
              </a:rPr>
              <a:t> Google là dịch vụ lưu trữ và đồng bộ hóa tập tin được tạo bởi Google giúp người dùng có thể lưu trữ tập tin trên đám mây, chia sẻ tập tin và chỉnh sửa tài liệu, văn bản, bảng tính.</a:t>
            </a:r>
          </a:p>
          <a:p>
            <a:pPr algn="just">
              <a:lnSpc>
                <a:spcPct val="150000"/>
              </a:lnSpc>
              <a:buFontTx/>
              <a:buChar char="-"/>
            </a:pPr>
            <a:r>
              <a:rPr lang="en-US" sz="3600" smtClean="0">
                <a:latin typeface="Times New Roman" pitchFamily="18" charset="0"/>
                <a:cs typeface="Times New Roman" pitchFamily="18" charset="0"/>
              </a:rPr>
              <a:t> Hướng dẫn kỹ năng lưu dữ liệu trên </a:t>
            </a:r>
            <a:r>
              <a:rPr lang="vi-VN" sz="3600" smtClean="0">
                <a:latin typeface="Times New Roman" pitchFamily="18" charset="0"/>
                <a:cs typeface="Times New Roman" pitchFamily="18" charset="0"/>
              </a:rPr>
              <a:t>Google Drive</a:t>
            </a:r>
            <a:r>
              <a:rPr lang="en-US" sz="3600" smtClean="0">
                <a:latin typeface="Times New Roman" pitchFamily="18" charset="0"/>
                <a:cs typeface="Times New Roman" pitchFamily="18" charset="0"/>
              </a:rPr>
              <a:t> </a:t>
            </a:r>
            <a:r>
              <a:rPr lang="en-US" sz="3600" i="1" smtClean="0">
                <a:latin typeface="Times New Roman" pitchFamily="18" charset="0"/>
                <a:cs typeface="Times New Roman" pitchFamily="18" charset="0"/>
              </a:rPr>
              <a:t>(có hướng dẫn PL 01 kèm theo).</a:t>
            </a:r>
            <a:endParaRPr lang="en-US" sz="3600" b="1" i="1">
              <a:latin typeface="Times New Roman" pitchFamily="18" charset="0"/>
              <a:cs typeface="Times New Roman" pitchFamily="18" charset="0"/>
            </a:endParaRPr>
          </a:p>
          <a:p>
            <a:pPr algn="just">
              <a:lnSpc>
                <a:spcPct val="150000"/>
              </a:lnSpc>
            </a:pPr>
            <a:r>
              <a:rPr lang="en-US" sz="3600" b="1" smtClean="0">
                <a:latin typeface="Times New Roman" pitchFamily="18" charset="0"/>
                <a:cs typeface="Times New Roman" pitchFamily="18" charset="0"/>
              </a:rPr>
              <a:t>3. Lưu dữ liệu là video, aodio trên Youtube</a:t>
            </a:r>
          </a:p>
          <a:p>
            <a:pPr algn="just">
              <a:lnSpc>
                <a:spcPct val="150000"/>
              </a:lnSpc>
            </a:pPr>
            <a:r>
              <a:rPr lang="en-US" sz="3600" smtClean="0">
                <a:latin typeface="Times New Roman" pitchFamily="18" charset="0"/>
                <a:cs typeface="Times New Roman" pitchFamily="18" charset="0"/>
              </a:rPr>
              <a:t> - Hướng dẫn kỹ năng lưu dữ liệu là video, aodio trên Youtube </a:t>
            </a:r>
            <a:r>
              <a:rPr lang="en-US" sz="3600" i="1" smtClean="0">
                <a:latin typeface="Times New Roman" pitchFamily="18" charset="0"/>
                <a:cs typeface="Times New Roman" pitchFamily="18" charset="0"/>
              </a:rPr>
              <a:t>(có hướng dẫn PL 02 kèm theo).</a:t>
            </a:r>
            <a:endParaRPr lang="en-US" sz="3600" b="1" i="1" smtClean="0">
              <a:latin typeface="Times New Roman" pitchFamily="18" charset="0"/>
              <a:cs typeface="Times New Roman" pitchFamily="18" charset="0"/>
            </a:endParaRPr>
          </a:p>
          <a:p>
            <a:pPr algn="just">
              <a:lnSpc>
                <a:spcPct val="150000"/>
              </a:lnSpc>
            </a:pPr>
            <a:endParaRPr lang="en-US" sz="3600" b="1" smtClean="0">
              <a:latin typeface="Times New Roman" pitchFamily="18" charset="0"/>
              <a:cs typeface="Times New Roman" pitchFamily="18" charset="0"/>
            </a:endParaRPr>
          </a:p>
          <a:p>
            <a:pPr algn="just">
              <a:lnSpc>
                <a:spcPct val="150000"/>
              </a:lnSpc>
            </a:pPr>
            <a:endParaRPr lang="en-US" sz="3600" smtClean="0">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3A8E02E5-5171-4D99-81E3-804F10B613A1}"/>
              </a:ext>
            </a:extLst>
          </p:cNvPr>
          <p:cNvSpPr txBox="1"/>
          <p:nvPr/>
        </p:nvSpPr>
        <p:spPr>
          <a:xfrm>
            <a:off x="1600200" y="638305"/>
            <a:ext cx="15544800" cy="646331"/>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 </a:t>
            </a:r>
            <a:r>
              <a:rPr lang="en-US" sz="3600" b="1" err="1" smtClean="0">
                <a:solidFill>
                  <a:srgbClr val="FF0000"/>
                </a:solidFill>
                <a:latin typeface="Times New Roman" pitchFamily="18" charset="0"/>
                <a:cs typeface="Times New Roman" pitchFamily="18" charset="0"/>
              </a:rPr>
              <a:t>Hướng</a:t>
            </a:r>
            <a:r>
              <a:rPr lang="en-US"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dẫn</a:t>
            </a:r>
            <a:r>
              <a:rPr lang="en-US"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quản</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lý</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dữ</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liệu</a:t>
            </a:r>
            <a:r>
              <a:rPr lang="fr-FR"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trong</a:t>
            </a:r>
            <a:r>
              <a:rPr lang="en-US"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máy</a:t>
            </a:r>
            <a:r>
              <a:rPr lang="en-US" sz="3600" b="1" smtClean="0">
                <a:solidFill>
                  <a:srgbClr val="FF0000"/>
                </a:solidFill>
                <a:latin typeface="Times New Roman" pitchFamily="18" charset="0"/>
                <a:cs typeface="Times New Roman" pitchFamily="18" charset="0"/>
              </a:rPr>
              <a:t> vi </a:t>
            </a:r>
            <a:r>
              <a:rPr lang="en-US" sz="3600" b="1" err="1" smtClean="0">
                <a:solidFill>
                  <a:srgbClr val="FF0000"/>
                </a:solidFill>
                <a:latin typeface="Times New Roman" pitchFamily="18" charset="0"/>
                <a:cs typeface="Times New Roman" pitchFamily="18" charset="0"/>
              </a:rPr>
              <a:t>tính</a:t>
            </a:r>
            <a:r>
              <a:rPr lang="en-US" sz="3600" b="1" smtClean="0">
                <a:solidFill>
                  <a:srgbClr val="FF0000"/>
                </a:solidFill>
                <a:latin typeface="Times New Roman" pitchFamily="18" charset="0"/>
                <a:cs typeface="Times New Roman" pitchFamily="18" charset="0"/>
              </a:rPr>
              <a:t>.</a:t>
            </a:r>
            <a:endParaRPr lang="en-US" sz="36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1943100"/>
            <a:ext cx="15316200" cy="4924425"/>
          </a:xfrm>
          <a:prstGeom prst="rect">
            <a:avLst/>
          </a:prstGeom>
        </p:spPr>
        <p:txBody>
          <a:bodyPr wrap="square" lIns="0" tIns="0" rIns="0" bIns="0" rtlCol="0" anchor="t">
            <a:spAutoFit/>
          </a:bodyPr>
          <a:lstStyle/>
          <a:p>
            <a:r>
              <a:rPr lang="en-US" sz="3200" b="1" smtClean="0">
                <a:latin typeface="Times New Roman" pitchFamily="18" charset="0"/>
                <a:cs typeface="Times New Roman" pitchFamily="18" charset="0"/>
              </a:rPr>
              <a:t>1. T</a:t>
            </a:r>
            <a:r>
              <a:rPr lang="vi-VN" sz="3200" b="1" smtClean="0">
                <a:latin typeface="Times New Roman" pitchFamily="18" charset="0"/>
                <a:cs typeface="Times New Roman" pitchFamily="18" charset="0"/>
              </a:rPr>
              <a:t>hiết kế giao diện trên màn hình</a:t>
            </a:r>
            <a:r>
              <a:rPr lang="en-US" sz="3200" b="1" smtClean="0">
                <a:latin typeface="Times New Roman" pitchFamily="18" charset="0"/>
                <a:cs typeface="Times New Roman" pitchFamily="18" charset="0"/>
              </a:rPr>
              <a:t> máy vi tính và phân quyền</a:t>
            </a:r>
            <a:endParaRPr lang="en-US" sz="3200" smtClean="0">
              <a:latin typeface="Times New Roman" pitchFamily="18" charset="0"/>
              <a:cs typeface="Times New Roman" pitchFamily="18" charset="0"/>
            </a:endParaRPr>
          </a:p>
          <a:p>
            <a:r>
              <a:rPr lang="en-US" sz="3200" b="1" smtClean="0">
                <a:latin typeface="Times New Roman" pitchFamily="18" charset="0"/>
                <a:cs typeface="Times New Roman" pitchFamily="18" charset="0"/>
              </a:rPr>
              <a:t>- </a:t>
            </a:r>
            <a:r>
              <a:rPr lang="en-US" sz="3200" smtClean="0">
                <a:latin typeface="Times New Roman" pitchFamily="18" charset="0"/>
                <a:cs typeface="Times New Roman" pitchFamily="18" charset="0"/>
              </a:rPr>
              <a:t>Thực hiện thao tác cài Use màn hình của cô và của trẻ</a:t>
            </a:r>
            <a:r>
              <a:rPr lang="en-US" sz="3200" i="1" smtClean="0">
                <a:latin typeface="Times New Roman" pitchFamily="18" charset="0"/>
                <a:cs typeface="Times New Roman" pitchFamily="18" charset="0"/>
              </a:rPr>
              <a:t> (Có hướng dẫn PL 03, 04 kèm theo)</a:t>
            </a:r>
            <a:endParaRPr lang="en-US" sz="3200" smtClean="0">
              <a:latin typeface="Times New Roman" pitchFamily="18" charset="0"/>
              <a:cs typeface="Times New Roman" pitchFamily="18" charset="0"/>
            </a:endParaRPr>
          </a:p>
          <a:p>
            <a:r>
              <a:rPr lang="en-US" sz="3200" smtClean="0">
                <a:latin typeface="Times New Roman" pitchFamily="18" charset="0"/>
                <a:cs typeface="Times New Roman" pitchFamily="18" charset="0"/>
              </a:rPr>
              <a:t>+ Màn hình của cô nên dùng mật khẩu</a:t>
            </a:r>
          </a:p>
          <a:p>
            <a:r>
              <a:rPr lang="en-US" sz="3200" smtClean="0">
                <a:latin typeface="Times New Roman" pitchFamily="18" charset="0"/>
                <a:cs typeface="Times New Roman" pitchFamily="18" charset="0"/>
              </a:rPr>
              <a:t>+ Màn hình của trẻ không cần dùng mật khẩu</a:t>
            </a:r>
          </a:p>
          <a:p>
            <a:r>
              <a:rPr lang="en-US" sz="3200" smtClean="0">
                <a:latin typeface="Times New Roman" pitchFamily="18" charset="0"/>
                <a:cs typeface="Times New Roman" pitchFamily="18" charset="0"/>
              </a:rPr>
              <a:t>- Đặt biểu tượng cho khu vực trẻ chơi, ký hiệu file cho trẻ dễ nhận biết bằng một số cách sau:</a:t>
            </a:r>
          </a:p>
          <a:p>
            <a:r>
              <a:rPr lang="en-US" sz="3200" smtClean="0">
                <a:latin typeface="Times New Roman" pitchFamily="18" charset="0"/>
                <a:cs typeface="Times New Roman" pitchFamily="18" charset="0"/>
              </a:rPr>
              <a:t>+ Cách 1: Chụp ảnh để chèn làm biểu tượng hình đại diện file </a:t>
            </a:r>
            <a:r>
              <a:rPr lang="en-US" sz="3200" i="1" smtClean="0">
                <a:latin typeface="Times New Roman" pitchFamily="18" charset="0"/>
                <a:cs typeface="Times New Roman" pitchFamily="18" charset="0"/>
              </a:rPr>
              <a:t>(Có hướng dẫn PL 05 kèm theo)</a:t>
            </a:r>
            <a:endParaRPr lang="en-US" sz="3200" smtClean="0">
              <a:latin typeface="Times New Roman" pitchFamily="18" charset="0"/>
              <a:cs typeface="Times New Roman" pitchFamily="18" charset="0"/>
            </a:endParaRPr>
          </a:p>
          <a:p>
            <a:r>
              <a:rPr lang="en-US" sz="3200" smtClean="0">
                <a:latin typeface="Times New Roman" pitchFamily="18" charset="0"/>
                <a:cs typeface="Times New Roman" pitchFamily="18" charset="0"/>
              </a:rPr>
              <a:t>+ Cách 2: Thiết kế giao diện màn hình của trẻ bằng cách quy ước mảng màu để phân nội dung trò chơi theo lĩnh vực phát triển. Tạo File trò chơi ký tự bằng chữ cái, chữ số. Quy ước ký hiệu tương ứng với trò chơi bằng bảng trong góc máy tính </a:t>
            </a:r>
            <a:r>
              <a:rPr lang="en-US" sz="3200" i="1" smtClean="0">
                <a:latin typeface="Times New Roman" pitchFamily="18" charset="0"/>
                <a:cs typeface="Times New Roman" pitchFamily="18" charset="0"/>
              </a:rPr>
              <a:t>(Có hướng dẫn PL 06 kèm theo)</a:t>
            </a:r>
          </a:p>
        </p:txBody>
      </p:sp>
      <p:sp>
        <p:nvSpPr>
          <p:cNvPr id="8" name="TextBox 7">
            <a:extLst>
              <a:ext uri="{FF2B5EF4-FFF2-40B4-BE49-F238E27FC236}">
                <a16:creationId xmlns="" xmlns:a16="http://schemas.microsoft.com/office/drawing/2014/main" id="{3A8E02E5-5171-4D99-81E3-804F10B613A1}"/>
              </a:ext>
            </a:extLst>
          </p:cNvPr>
          <p:cNvSpPr txBox="1"/>
          <p:nvPr/>
        </p:nvSpPr>
        <p:spPr>
          <a:xfrm>
            <a:off x="1371600" y="638305"/>
            <a:ext cx="15544800" cy="1200329"/>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II. Củng cố kỹ năng t</a:t>
            </a:r>
            <a:r>
              <a:rPr lang="vi-VN" sz="3600" b="1" smtClean="0">
                <a:solidFill>
                  <a:srgbClr val="FF0000"/>
                </a:solidFill>
                <a:latin typeface="Times New Roman" pitchFamily="18" charset="0"/>
                <a:cs typeface="Times New Roman" pitchFamily="18" charset="0"/>
              </a:rPr>
              <a:t>hiết kế giao diện trên màn hình</a:t>
            </a:r>
            <a:r>
              <a:rPr lang="en-US" sz="3600" b="1" smtClean="0">
                <a:solidFill>
                  <a:srgbClr val="FF0000"/>
                </a:solidFill>
                <a:latin typeface="Times New Roman" pitchFamily="18" charset="0"/>
                <a:cs typeface="Times New Roman" pitchFamily="18" charset="0"/>
              </a:rPr>
              <a:t> máy vi tính, công tác đảm bảo an toàn cho trẻ khi sử dụng máy vi tính.</a:t>
            </a:r>
            <a:endParaRPr lang="en-US" sz="3600" smtClean="0">
              <a:solidFill>
                <a:srgbClr val="FF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1943100"/>
            <a:ext cx="15773400" cy="7386638"/>
          </a:xfrm>
          <a:prstGeom prst="rect">
            <a:avLst/>
          </a:prstGeom>
        </p:spPr>
        <p:txBody>
          <a:bodyPr wrap="square" lIns="0" tIns="0" rIns="0" bIns="0" rtlCol="0" anchor="t">
            <a:spAutoFit/>
          </a:bodyPr>
          <a:lstStyle/>
          <a:p>
            <a:pPr algn="just"/>
            <a:r>
              <a:rPr lang="en-US" sz="3200" b="1" smtClean="0">
                <a:latin typeface="Times New Roman" pitchFamily="18" charset="0"/>
                <a:cs typeface="Times New Roman" pitchFamily="18" charset="0"/>
              </a:rPr>
              <a:t>2. Công tác đầu tư thiết bị và đảm bảo an toàn cho trẻ:</a:t>
            </a:r>
            <a:endParaRPr lang="en-US" sz="3200" smtClean="0">
              <a:latin typeface="Times New Roman" pitchFamily="18" charset="0"/>
              <a:cs typeface="Times New Roman" pitchFamily="18" charset="0"/>
            </a:endParaRPr>
          </a:p>
          <a:p>
            <a:pPr algn="just"/>
            <a:r>
              <a:rPr lang="en-US" sz="3200" b="1" smtClean="0">
                <a:latin typeface="Times New Roman" pitchFamily="18" charset="0"/>
                <a:cs typeface="Times New Roman" pitchFamily="18" charset="0"/>
              </a:rPr>
              <a:t>- Đầu tư trang thiết bị:</a:t>
            </a:r>
            <a:endParaRPr lang="en-US" sz="3200" smtClean="0">
              <a:latin typeface="Times New Roman" pitchFamily="18" charset="0"/>
              <a:cs typeface="Times New Roman" pitchFamily="18" charset="0"/>
            </a:endParaRPr>
          </a:p>
          <a:p>
            <a:pPr algn="just"/>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Bàn để máy vi tính cần được thiết kế đảm bảo chắc chắn, an toàn, thẩm mỹ phù hợp với diện tích, vị trí để</a:t>
            </a:r>
            <a:r>
              <a:rPr lang="en-US" sz="3200" smtClean="0">
                <a:latin typeface="Times New Roman" pitchFamily="18" charset="0"/>
                <a:cs typeface="Times New Roman" pitchFamily="18" charset="0"/>
              </a:rPr>
              <a:t>.</a:t>
            </a:r>
          </a:p>
          <a:p>
            <a:pPr algn="just"/>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Thiết kế đa chức năng có các ngăn, ô để được ổ điện, cây máy tính, màn hình, bàn phím, máy in, loa, một số tài liệu của giáo viên. </a:t>
            </a:r>
            <a:endParaRPr lang="en-US" sz="3200" smtClean="0">
              <a:latin typeface="Times New Roman" pitchFamily="18" charset="0"/>
              <a:cs typeface="Times New Roman" pitchFamily="18" charset="0"/>
            </a:endParaRPr>
          </a:p>
          <a:p>
            <a:pPr algn="just"/>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Thiết kế ghế ngồi có kích thước phù hợp cho cô và trẻ (ghế có tựa lưng, có chốt điều chỉnh chiều cao của ghế phù hợp với giáo viên/trẻ sử dụng, có thể thiết kế ghế đôi hoặc ghế đơn, ...)</a:t>
            </a:r>
            <a:r>
              <a:rPr lang="en-US" sz="3200" smtClean="0">
                <a:latin typeface="Times New Roman" pitchFamily="18" charset="0"/>
                <a:cs typeface="Times New Roman" pitchFamily="18" charset="0"/>
              </a:rPr>
              <a:t>. Độ cao của ghế đảm bảo chân của trẻ chạm được mặt sàn.</a:t>
            </a:r>
          </a:p>
          <a:p>
            <a:pPr algn="just"/>
            <a:r>
              <a:rPr lang="en-US" sz="3200" smtClean="0">
                <a:latin typeface="Times New Roman" pitchFamily="18" charset="0"/>
                <a:cs typeface="Times New Roman" pitchFamily="18" charset="0"/>
              </a:rPr>
              <a:t>+ Bàn phím: Nên dùng chuột không dây để thuận tiện khi di chuyển dùng chuột ở các vị trí trẻ ngồi.</a:t>
            </a:r>
          </a:p>
          <a:p>
            <a:pPr algn="just"/>
            <a:r>
              <a:rPr lang="en-US" sz="3200" smtClean="0">
                <a:latin typeface="Times New Roman" pitchFamily="18" charset="0"/>
                <a:cs typeface="Times New Roman" pitchFamily="18" charset="0"/>
              </a:rPr>
              <a:t>+ Thiết bị tai nghe: Lựa chon tai nghe phù hợp với thiết bị và đảm bảo nhỏ gọn, an toàn (tai nghe Bluetooth, tai nghe có bộ chia….)</a:t>
            </a:r>
          </a:p>
          <a:p>
            <a:pPr algn="just"/>
            <a:r>
              <a:rPr lang="en-US" sz="3200" smtClean="0">
                <a:latin typeface="Times New Roman" pitchFamily="18" charset="0"/>
                <a:cs typeface="Times New Roman" pitchFamily="18" charset="0"/>
              </a:rPr>
              <a:t> </a:t>
            </a:r>
          </a:p>
          <a:p>
            <a:endParaRPr lang="en-US" sz="3200">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3A8E02E5-5171-4D99-81E3-804F10B613A1}"/>
              </a:ext>
            </a:extLst>
          </p:cNvPr>
          <p:cNvSpPr txBox="1"/>
          <p:nvPr/>
        </p:nvSpPr>
        <p:spPr>
          <a:xfrm>
            <a:off x="1371600" y="638305"/>
            <a:ext cx="15544800" cy="1200329"/>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II. Củng cố kỹ năng t</a:t>
            </a:r>
            <a:r>
              <a:rPr lang="vi-VN" sz="3600" b="1" smtClean="0">
                <a:solidFill>
                  <a:srgbClr val="FF0000"/>
                </a:solidFill>
                <a:latin typeface="Times New Roman" pitchFamily="18" charset="0"/>
                <a:cs typeface="Times New Roman" pitchFamily="18" charset="0"/>
              </a:rPr>
              <a:t>hiết kế giao diện trên màn hình</a:t>
            </a:r>
            <a:r>
              <a:rPr lang="en-US" sz="3600" b="1" smtClean="0">
                <a:solidFill>
                  <a:srgbClr val="FF0000"/>
                </a:solidFill>
                <a:latin typeface="Times New Roman" pitchFamily="18" charset="0"/>
                <a:cs typeface="Times New Roman" pitchFamily="18" charset="0"/>
              </a:rPr>
              <a:t> máy vi tính, công tác đảm bảo an toàn cho trẻ khi sử dụng máy vi tính.</a:t>
            </a:r>
            <a:endParaRPr lang="en-US" sz="3600" smtClean="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1943100"/>
            <a:ext cx="15316200" cy="2462213"/>
          </a:xfrm>
          <a:prstGeom prst="rect">
            <a:avLst/>
          </a:prstGeom>
        </p:spPr>
        <p:txBody>
          <a:bodyPr wrap="square" lIns="0" tIns="0" rIns="0" bIns="0" rtlCol="0" anchor="t">
            <a:spAutoFit/>
          </a:bodyPr>
          <a:lstStyle/>
          <a:p>
            <a:r>
              <a:rPr lang="en-US" sz="3200" b="1" smtClean="0">
                <a:latin typeface="Times New Roman" pitchFamily="18" charset="0"/>
                <a:cs typeface="Times New Roman" pitchFamily="18" charset="0"/>
              </a:rPr>
              <a:t>2. Công tác đầu tư thiết bị và đảm bảo an toàn cho trẻ:</a:t>
            </a:r>
            <a:endParaRPr lang="en-US" sz="3200" smtClean="0">
              <a:latin typeface="Times New Roman" pitchFamily="18" charset="0"/>
              <a:cs typeface="Times New Roman" pitchFamily="18" charset="0"/>
            </a:endParaRPr>
          </a:p>
          <a:p>
            <a:pPr algn="just"/>
            <a:r>
              <a:rPr lang="en-US" sz="3200" b="1" smtClean="0">
                <a:latin typeface="Times New Roman" pitchFamily="18" charset="0"/>
                <a:cs typeface="Times New Roman" pitchFamily="18" charset="0"/>
              </a:rPr>
              <a:t>-  Công tác đảm bảo an toàn:</a:t>
            </a:r>
          </a:p>
          <a:p>
            <a:pPr algn="just"/>
            <a:r>
              <a:rPr lang="en-US" sz="3200" smtClean="0">
                <a:latin typeface="Times New Roman" pitchFamily="18" charset="0"/>
                <a:cs typeface="Times New Roman" pitchFamily="18" charset="0"/>
              </a:rPr>
              <a:t>+ Đối với những đơn vị chưa có điều kiện đầu tư bàn máy vi tính dành cho trẻ quy chuẩn thì khắc phục hệ thống dây điện, ổ cắm điện đảm bảo tuyệt đối an toàn cho trẻ (Sử dụng hộp gỗ để ổ điện vào).</a:t>
            </a:r>
            <a:endParaRPr lang="en-US" sz="3200">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3A8E02E5-5171-4D99-81E3-804F10B613A1}"/>
              </a:ext>
            </a:extLst>
          </p:cNvPr>
          <p:cNvSpPr txBox="1"/>
          <p:nvPr/>
        </p:nvSpPr>
        <p:spPr>
          <a:xfrm>
            <a:off x="1371600" y="638305"/>
            <a:ext cx="15544800" cy="1200329"/>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II. Củng cố kỹ năng t</a:t>
            </a:r>
            <a:r>
              <a:rPr lang="vi-VN" sz="3600" b="1" smtClean="0">
                <a:solidFill>
                  <a:srgbClr val="FF0000"/>
                </a:solidFill>
                <a:latin typeface="Times New Roman" pitchFamily="18" charset="0"/>
                <a:cs typeface="Times New Roman" pitchFamily="18" charset="0"/>
              </a:rPr>
              <a:t>hiết kế giao diện trên màn hình</a:t>
            </a:r>
            <a:r>
              <a:rPr lang="en-US" sz="3600" b="1" smtClean="0">
                <a:solidFill>
                  <a:srgbClr val="FF0000"/>
                </a:solidFill>
                <a:latin typeface="Times New Roman" pitchFamily="18" charset="0"/>
                <a:cs typeface="Times New Roman" pitchFamily="18" charset="0"/>
              </a:rPr>
              <a:t> máy vi tính, công tác đảm bảo an toàn cho trẻ khi sử dụng máy vi tính.</a:t>
            </a:r>
            <a:endParaRPr lang="en-US" sz="3600" smtClean="0">
              <a:solidFill>
                <a:srgbClr val="FF0000"/>
              </a:solidFill>
              <a:latin typeface="Times New Roman" pitchFamily="18" charset="0"/>
              <a:cs typeface="Times New Roman" pitchFamily="18" charset="0"/>
            </a:endParaRPr>
          </a:p>
        </p:txBody>
      </p:sp>
      <p:pic>
        <p:nvPicPr>
          <p:cNvPr id="4" name="Picture 3" descr="Hộp đựng ổ cắm điện, hộp đựng dây điện an toàn cho trẻ nhỏ, gọn gàng trang  nhã | Tiki"/>
          <p:cNvPicPr/>
          <p:nvPr/>
        </p:nvPicPr>
        <p:blipFill>
          <a:blip r:embed="rId2" cstate="print"/>
          <a:srcRect/>
          <a:stretch>
            <a:fillRect/>
          </a:stretch>
        </p:blipFill>
        <p:spPr bwMode="auto">
          <a:xfrm>
            <a:off x="2286000" y="5219700"/>
            <a:ext cx="6096000" cy="4038600"/>
          </a:xfrm>
          <a:prstGeom prst="rect">
            <a:avLst/>
          </a:prstGeom>
          <a:noFill/>
          <a:ln w="9525">
            <a:noFill/>
            <a:miter lim="800000"/>
            <a:headEnd/>
            <a:tailEnd/>
          </a:ln>
        </p:spPr>
      </p:pic>
      <p:pic>
        <p:nvPicPr>
          <p:cNvPr id="6" name="Picture 5" descr="Giá hộp đựng ổ cắm điện ở đâu rẻ nhất tháng 07/2022 - So sánh giá |  DienMayHC.com"/>
          <p:cNvPicPr/>
          <p:nvPr/>
        </p:nvPicPr>
        <p:blipFill>
          <a:blip r:embed="rId3"/>
          <a:srcRect/>
          <a:stretch>
            <a:fillRect/>
          </a:stretch>
        </p:blipFill>
        <p:spPr bwMode="auto">
          <a:xfrm>
            <a:off x="8534400" y="5067300"/>
            <a:ext cx="7315200" cy="4343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1866900"/>
            <a:ext cx="15316200" cy="6401753"/>
          </a:xfrm>
          <a:prstGeom prst="rect">
            <a:avLst/>
          </a:prstGeom>
        </p:spPr>
        <p:txBody>
          <a:bodyPr wrap="square" lIns="0" tIns="0" rIns="0" bIns="0" rtlCol="0" anchor="t">
            <a:spAutoFit/>
          </a:bodyPr>
          <a:lstStyle/>
          <a:p>
            <a:r>
              <a:rPr lang="en-US" sz="3200" b="1" smtClean="0">
                <a:latin typeface="Times New Roman" pitchFamily="18" charset="0"/>
                <a:cs typeface="Times New Roman" pitchFamily="18" charset="0"/>
              </a:rPr>
              <a:t>2. Công tác đầu tư thiết bị và đảm bảo an toàn cho trẻ:</a:t>
            </a:r>
            <a:endParaRPr lang="en-US" sz="3200" smtClean="0">
              <a:solidFill>
                <a:srgbClr val="FF0000"/>
              </a:solidFill>
              <a:latin typeface="Times New Roman" pitchFamily="18" charset="0"/>
              <a:cs typeface="Times New Roman" pitchFamily="18" charset="0"/>
            </a:endParaRPr>
          </a:p>
          <a:p>
            <a:pPr algn="just">
              <a:lnSpc>
                <a:spcPct val="150000"/>
              </a:lnSpc>
            </a:pPr>
            <a:r>
              <a:rPr lang="en-US" sz="3200" smtClean="0">
                <a:latin typeface="Times New Roman" pitchFamily="18" charset="0"/>
                <a:cs typeface="Times New Roman" pitchFamily="18" charset="0"/>
              </a:rPr>
              <a:t>+ Giáo dục trẻ kỹ năng sử dụng máy vi tính an toàn, an toàn với các thiết bị điện. Xây dựng bảng nội quy trong góc máy tính, quy định những hành động không được làm và có thể gây nguy hiểm cho trẻ. </a:t>
            </a:r>
          </a:p>
          <a:p>
            <a:pPr algn="just">
              <a:lnSpc>
                <a:spcPct val="150000"/>
              </a:lnSpc>
            </a:pPr>
            <a:r>
              <a:rPr lang="en-US" sz="3200" smtClean="0">
                <a:latin typeface="Times New Roman" pitchFamily="18" charset="0"/>
                <a:cs typeface="Times New Roman" pitchFamily="18" charset="0"/>
              </a:rPr>
              <a:t>+ Thời gian cho trẻ ngồi trước máy vi tính để chơi, thao tác thực hành một số kỹ năng sử dụng máy tính tối đa là 30 phút/1lần, một ngày không quá 2 lần để đảm bảo cân đối giữa các hoạt động theo chế độ sinh hoạt của trẻ/ngày tại trường mầm non, mặt khác để bảo vệ sức khỏe đôi mắt của trẻ</a:t>
            </a:r>
          </a:p>
          <a:p>
            <a:pPr algn="just">
              <a:lnSpc>
                <a:spcPct val="150000"/>
              </a:lnSpc>
            </a:pPr>
            <a:endParaRPr lang="en-US" sz="3200" smtClean="0">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3A8E02E5-5171-4D99-81E3-804F10B613A1}"/>
              </a:ext>
            </a:extLst>
          </p:cNvPr>
          <p:cNvSpPr txBox="1"/>
          <p:nvPr/>
        </p:nvSpPr>
        <p:spPr>
          <a:xfrm>
            <a:off x="1371600" y="638305"/>
            <a:ext cx="15544800" cy="1200329"/>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II. Củng cố kỹ năng t</a:t>
            </a:r>
            <a:r>
              <a:rPr lang="vi-VN" sz="3600" b="1" smtClean="0">
                <a:solidFill>
                  <a:srgbClr val="FF0000"/>
                </a:solidFill>
                <a:latin typeface="Times New Roman" pitchFamily="18" charset="0"/>
                <a:cs typeface="Times New Roman" pitchFamily="18" charset="0"/>
              </a:rPr>
              <a:t>hiết kế giao diện trên màn hình</a:t>
            </a:r>
            <a:r>
              <a:rPr lang="en-US" sz="3600" b="1" smtClean="0">
                <a:solidFill>
                  <a:srgbClr val="FF0000"/>
                </a:solidFill>
                <a:latin typeface="Times New Roman" pitchFamily="18" charset="0"/>
                <a:cs typeface="Times New Roman" pitchFamily="18" charset="0"/>
              </a:rPr>
              <a:t> máy vi tính, công tác đảm bảo an toàn cho trẻ khi sử dụng máy vi tính.</a:t>
            </a:r>
            <a:endParaRPr lang="en-US" sz="3600" smtClean="0">
              <a:solidFill>
                <a:srgbClr val="FF000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1758</Words>
  <Application>Microsoft Office PowerPoint</Application>
  <PresentationFormat>Custom</PresentationFormat>
  <Paragraphs>86</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Times Neue Roman</vt:lpstr>
      <vt:lpstr>Calistoga Bold</vt:lpstr>
      <vt:lpstr>Calibri</vt:lpstr>
      <vt:lpstr>Times Neue Roman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ĐÁNH GIÁ CHƯƠNG TRÌNH ĐÀO TẠO GIÁO DỤC</dc:title>
  <dc:creator>USER</dc:creator>
  <cp:lastModifiedBy>Admin</cp:lastModifiedBy>
  <cp:revision>50</cp:revision>
  <dcterms:created xsi:type="dcterms:W3CDTF">2006-08-16T00:00:00Z</dcterms:created>
  <dcterms:modified xsi:type="dcterms:W3CDTF">2022-08-17T08:09:09Z</dcterms:modified>
  <dc:identifier>DAEk-cSzq5g</dc:identifier>
</cp:coreProperties>
</file>