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14"/>
  </p:handoutMasterIdLst>
  <p:sldIdLst>
    <p:sldId id="362" r:id="rId3"/>
    <p:sldId id="333" r:id="rId4"/>
    <p:sldId id="351" r:id="rId6"/>
    <p:sldId id="363" r:id="rId7"/>
    <p:sldId id="364" r:id="rId8"/>
    <p:sldId id="365" r:id="rId9"/>
    <p:sldId id="366" r:id="rId10"/>
    <p:sldId id="367" r:id="rId11"/>
    <p:sldId id="368" r:id="rId12"/>
    <p:sldId id="361" r:id="rId13"/>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a:srgbClr val="FFFF00"/>
    <a:srgbClr val="FF66FF"/>
    <a:srgbClr val="6600CC"/>
    <a:srgbClr val="FF0066"/>
    <a:srgbClr val="FF99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p:scale>
          <a:sx n="82" d="100"/>
          <a:sy n="82" d="100"/>
        </p:scale>
        <p:origin x="-102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8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813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813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hangingPunct="1">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E602DB0E-AC45-4F24-A5E2-663FD846B846}" type="datetimeFigureOut">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95000"/>
          </a:schemeClr>
        </a:solid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WordArt 3"/>
          <p:cNvSpPr>
            <a:spLocks noTextEdit="1"/>
          </p:cNvSpPr>
          <p:nvPr/>
        </p:nvSpPr>
        <p:spPr>
          <a:xfrm>
            <a:off x="762000" y="457200"/>
            <a:ext cx="7858125" cy="8458200"/>
          </a:xfrm>
          <a:prstGeom prst="rect">
            <a:avLst/>
          </a:prstGeom>
        </p:spPr>
        <p:txBody>
          <a:bodyPr wrap="none" fromWordArt="1">
            <a:prstTxWarp prst="textArchUp">
              <a:avLst>
                <a:gd name="adj" fmla="val 10800000"/>
              </a:avLst>
            </a:prstTxWarp>
            <a:normAutofit/>
          </a:bodyPr>
          <a:p>
            <a:pPr algn="ctr" eaLnBrk="0" hangingPunct="0"/>
            <a:endParaRPr lang="en-US" sz="3600">
              <a:ln w="9525" cap="flat" cmpd="sng">
                <a:solidFill>
                  <a:srgbClr val="000000"/>
                </a:solidFill>
                <a:prstDash val="solid"/>
                <a:headEnd type="none" w="med" len="med"/>
                <a:tailEnd type="none" w="med" len="med"/>
              </a:ln>
              <a:solidFill>
                <a:srgbClr val="990099"/>
              </a:solidFill>
              <a:latin typeface="Times New Roman" panose="02020603050405020304" pitchFamily="18" charset="0"/>
              <a:ea typeface="Times New Roman" panose="02020603050405020304" pitchFamily="18" charset="0"/>
            </a:endParaRPr>
          </a:p>
        </p:txBody>
      </p:sp>
      <p:pic>
        <p:nvPicPr>
          <p:cNvPr id="2051" name="Picture 16" descr="D:\Bài giảng MT 2021-2022\Hình nền PowerPoint\khoanh24.com-6166a7941d58a.jpg"/>
          <p:cNvPicPr>
            <a:picLocks noChangeAspect="1"/>
          </p:cNvPicPr>
          <p:nvPr/>
        </p:nvPicPr>
        <p:blipFill>
          <a:blip r:embed="rId1"/>
          <a:stretch>
            <a:fillRect/>
          </a:stretch>
        </p:blipFill>
        <p:spPr>
          <a:xfrm>
            <a:off x="9525" y="0"/>
            <a:ext cx="9134475" cy="6858000"/>
          </a:xfrm>
          <a:prstGeom prst="rect">
            <a:avLst/>
          </a:prstGeom>
          <a:noFill/>
          <a:ln w="9525">
            <a:noFill/>
          </a:ln>
        </p:spPr>
      </p:pic>
      <p:sp>
        <p:nvSpPr>
          <p:cNvPr id="2052" name="WordArt 4"/>
          <p:cNvSpPr>
            <a:spLocks noTextEdit="1"/>
          </p:cNvSpPr>
          <p:nvPr/>
        </p:nvSpPr>
        <p:spPr>
          <a:xfrm>
            <a:off x="574675" y="234950"/>
            <a:ext cx="8179435" cy="1441450"/>
          </a:xfrm>
          <a:prstGeom prst="rect">
            <a:avLst/>
          </a:prstGeom>
        </p:spPr>
        <p:txBody>
          <a:bodyPr wrap="none" fromWordArt="1">
            <a:prstTxWarp prst="textPlain">
              <a:avLst>
                <a:gd name="adj" fmla="val 50000"/>
              </a:avLst>
            </a:prstTxWarp>
            <a:normAutofit/>
          </a:bodyPr>
          <a:p>
            <a:pPr algn="ctr" eaLnBrk="0" hangingPunct="0"/>
            <a:r>
              <a:rPr lang="vi-VN" altLang="en-US" sz="2400">
                <a:ln w="19050" cap="flat" cmpd="sng">
                  <a:solidFill>
                    <a:srgbClr val="009900"/>
                  </a:solidFill>
                  <a:prstDash val="solid"/>
                  <a:headEnd type="none" w="med" len="med"/>
                  <a:tailEnd type="none" w="med" len="med"/>
                </a:ln>
                <a:solidFill>
                  <a:srgbClr val="FF0000"/>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UBND HUYỆN AN LÃO</a:t>
            </a:r>
            <a:endParaRPr lang="vi-VN" altLang="en-US" sz="2400">
              <a:ln w="19050" cap="flat" cmpd="sng">
                <a:solidFill>
                  <a:srgbClr val="009900"/>
                </a:solidFill>
                <a:prstDash val="solid"/>
                <a:headEnd type="none" w="med" len="med"/>
                <a:tailEnd type="none" w="med" len="med"/>
              </a:ln>
              <a:solidFill>
                <a:srgbClr val="FF0000"/>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a:p>
            <a:pPr algn="ctr" eaLnBrk="0" hangingPunct="0"/>
            <a:r>
              <a:rPr lang="vi-VN" altLang="en-US" sz="2400">
                <a:ln w="19050" cap="flat" cmpd="sng">
                  <a:solidFill>
                    <a:srgbClr val="009900"/>
                  </a:solidFill>
                  <a:prstDash val="solid"/>
                  <a:headEnd type="none" w="med" len="med"/>
                  <a:tailEnd type="none" w="med" len="med"/>
                </a:ln>
                <a:solidFill>
                  <a:srgbClr val="FF0000"/>
                </a:solidFill>
                <a:effectLst>
                  <a:outerShdw dist="35921" dir="2699999" algn="ctr" rotWithShape="0">
                    <a:srgbClr val="990000"/>
                  </a:outerShdw>
                </a:effectLst>
                <a:latin typeface="Times New Roman" panose="02020603050405020304" pitchFamily="18" charset="0"/>
                <a:ea typeface="Times New Roman" panose="02020603050405020304" pitchFamily="18" charset="0"/>
              </a:rPr>
              <a:t>TRƯỜNG TH &amp; THCS LÊ KHẮC CẨN</a:t>
            </a:r>
            <a:endParaRPr lang="vi-VN" altLang="en-US" sz="2400">
              <a:ln w="19050" cap="flat" cmpd="sng">
                <a:solidFill>
                  <a:srgbClr val="009900"/>
                </a:solidFill>
                <a:prstDash val="solid"/>
                <a:headEnd type="none" w="med" len="med"/>
                <a:tailEnd type="none" w="med" len="med"/>
              </a:ln>
              <a:solidFill>
                <a:srgbClr val="FF0000"/>
              </a:solidFill>
              <a:effectLst>
                <a:outerShdw dist="35921" dir="2699999" algn="ctr" rotWithShape="0">
                  <a:srgbClr val="990000"/>
                </a:outerShdw>
              </a:effectLst>
              <a:latin typeface="Times New Roman" panose="02020603050405020304" pitchFamily="18" charset="0"/>
              <a:ea typeface="Times New Roman" panose="02020603050405020304" pitchFamily="18" charset="0"/>
            </a:endParaRPr>
          </a:p>
        </p:txBody>
      </p:sp>
      <p:sp>
        <p:nvSpPr>
          <p:cNvPr id="2053" name="WordArt 5"/>
          <p:cNvSpPr>
            <a:spLocks noTextEdit="1"/>
          </p:cNvSpPr>
          <p:nvPr/>
        </p:nvSpPr>
        <p:spPr>
          <a:xfrm>
            <a:off x="2057400" y="3276600"/>
            <a:ext cx="5941695" cy="419100"/>
          </a:xfrm>
          <a:prstGeom prst="rect">
            <a:avLst/>
          </a:prstGeom>
        </p:spPr>
        <p:txBody>
          <a:bodyPr wrap="none" fromWordArt="1">
            <a:prstTxWarp prst="textPlain">
              <a:avLst>
                <a:gd name="adj" fmla="val 50000"/>
              </a:avLst>
            </a:prstTxWarp>
            <a:normAutofit fontScale="50000"/>
          </a:bodyPr>
          <a:p>
            <a:pPr algn="ctr" eaLnBrk="0" hangingPunct="0"/>
            <a:r>
              <a:rPr lang="en-US" sz="3600" b="1">
                <a:ln w="12700" cap="flat" cmpd="sng">
                  <a:solidFill>
                    <a:srgbClr val="FF6600"/>
                  </a:solidFill>
                  <a:prstDash val="solid"/>
                  <a:headEnd type="none" w="med" len="med"/>
                  <a:tailEnd type="none" w="med" len="med"/>
                </a:ln>
                <a:solidFill>
                  <a:srgbClr val="0000FF"/>
                </a:solidFill>
                <a:effectLst>
                  <a:outerShdw dist="35921" dir="2699999" sy="50000" kx="2115830" algn="bl" rotWithShape="0">
                    <a:srgbClr val="C0C0C0">
                      <a:alpha val="79999"/>
                    </a:srgbClr>
                  </a:outerShdw>
                </a:effectLst>
                <a:latin typeface="Times New Roman" panose="02020603050405020304" pitchFamily="18" charset="0"/>
                <a:ea typeface="Times New Roman" panose="02020603050405020304" pitchFamily="18" charset="0"/>
              </a:rPr>
              <a:t>Giáo viên: </a:t>
            </a:r>
            <a:r>
              <a:rPr lang="vi-VN" altLang="en-US" sz="3600" b="1">
                <a:ln w="12700" cap="flat" cmpd="sng">
                  <a:solidFill>
                    <a:srgbClr val="FF6600"/>
                  </a:solidFill>
                  <a:prstDash val="solid"/>
                  <a:headEnd type="none" w="med" len="med"/>
                  <a:tailEnd type="none" w="med" len="med"/>
                </a:ln>
                <a:solidFill>
                  <a:srgbClr val="0000FF"/>
                </a:solidFill>
                <a:effectLst>
                  <a:outerShdw dist="35921" dir="2699999" sy="50000" kx="2115830" algn="bl" rotWithShape="0">
                    <a:srgbClr val="C0C0C0">
                      <a:alpha val="79999"/>
                    </a:srgbClr>
                  </a:outerShdw>
                </a:effectLst>
                <a:latin typeface="Times New Roman" panose="02020603050405020304" pitchFamily="18" charset="0"/>
                <a:ea typeface="Times New Roman" panose="02020603050405020304" pitchFamily="18" charset="0"/>
              </a:rPr>
              <a:t>PHAM THỊ </a:t>
            </a:r>
            <a:r>
              <a:rPr lang="vi-VN" altLang="en-US" sz="3600" b="1">
                <a:ln w="12700" cap="flat" cmpd="sng">
                  <a:solidFill>
                    <a:srgbClr val="FF6600"/>
                  </a:solidFill>
                  <a:prstDash val="solid"/>
                  <a:headEnd type="none" w="med" len="med"/>
                  <a:tailEnd type="none" w="med" len="med"/>
                </a:ln>
                <a:solidFill>
                  <a:srgbClr val="0000FF"/>
                </a:solidFill>
                <a:effectLst>
                  <a:outerShdw dist="35921" dir="2699999" sy="50000" kx="2115830" algn="bl" rotWithShape="0">
                    <a:srgbClr val="C0C0C0">
                      <a:alpha val="79999"/>
                    </a:srgbClr>
                  </a:outerShdw>
                </a:effectLst>
                <a:latin typeface="Times New Roman" panose="02020603050405020304" pitchFamily="18" charset="0"/>
                <a:ea typeface="Times New Roman" panose="02020603050405020304" pitchFamily="18" charset="0"/>
              </a:rPr>
              <a:t>THƠM</a:t>
            </a:r>
            <a:endParaRPr lang="vi-VN" altLang="en-US" sz="3600" b="1">
              <a:ln w="12700" cap="flat" cmpd="sng">
                <a:solidFill>
                  <a:srgbClr val="FF6600"/>
                </a:solidFill>
                <a:prstDash val="solid"/>
                <a:headEnd type="none" w="med" len="med"/>
                <a:tailEnd type="none" w="med" len="med"/>
              </a:ln>
              <a:solidFill>
                <a:srgbClr val="0000FF"/>
              </a:solidFill>
              <a:effectLst>
                <a:outerShdw dist="35921" dir="2699999" sy="50000" kx="2115830" algn="bl" rotWithShape="0">
                  <a:srgbClr val="C0C0C0">
                    <a:alpha val="79999"/>
                  </a:srgbClr>
                </a:outerShdw>
              </a:effectLst>
              <a:latin typeface="Times New Roman" panose="02020603050405020304" pitchFamily="18" charset="0"/>
              <a:ea typeface="Times New Roman" panose="02020603050405020304" pitchFamily="18" charset="0"/>
            </a:endParaRPr>
          </a:p>
        </p:txBody>
      </p:sp>
      <p:sp>
        <p:nvSpPr>
          <p:cNvPr id="2054" name="WordArt 7"/>
          <p:cNvSpPr>
            <a:spLocks noTextEdit="1"/>
          </p:cNvSpPr>
          <p:nvPr/>
        </p:nvSpPr>
        <p:spPr>
          <a:xfrm>
            <a:off x="2438400" y="1905000"/>
            <a:ext cx="4495800" cy="838200"/>
          </a:xfrm>
          <a:prstGeom prst="rect">
            <a:avLst/>
          </a:prstGeom>
        </p:spPr>
        <p:txBody>
          <a:bodyPr wrap="none" fromWordArt="1">
            <a:prstTxWarp prst="textWave1">
              <a:avLst>
                <a:gd name="adj1" fmla="val 13005"/>
                <a:gd name="adj2" fmla="val 0"/>
              </a:avLst>
            </a:prstTxWarp>
            <a:normAutofit/>
          </a:bodyPr>
          <a:p>
            <a:pPr algn="ctr" eaLnBrk="0" hangingPunct="0"/>
            <a:r>
              <a:rPr lang="en-US" sz="3600" b="1">
                <a:ln w="9525" cap="flat" cmpd="sng">
                  <a:solidFill>
                    <a:schemeClr val="accent2"/>
                  </a:solidFill>
                  <a:prstDash val="solid"/>
                  <a:headEnd type="none" w="med" len="med"/>
                  <a:tailEnd type="none" w="med" len="med"/>
                </a:ln>
                <a:solidFill>
                  <a:srgbClr val="FF00FF"/>
                </a:solidFill>
                <a:effectLst>
                  <a:outerShdw dist="53882" dir="2699999" algn="ctr" rotWithShape="0">
                    <a:srgbClr val="C0C0C0">
                      <a:alpha val="79999"/>
                    </a:srgbClr>
                  </a:outerShdw>
                </a:effectLst>
                <a:latin typeface="Times New Roman" panose="02020603050405020304" pitchFamily="18" charset="0"/>
                <a:ea typeface="Times New Roman" panose="02020603050405020304" pitchFamily="18" charset="0"/>
              </a:rPr>
              <a:t>Môn: Mĩ thuật</a:t>
            </a:r>
            <a:endParaRPr lang="en-US" sz="3600" b="1">
              <a:ln w="9525" cap="flat" cmpd="sng">
                <a:solidFill>
                  <a:schemeClr val="accent2"/>
                </a:solidFill>
                <a:prstDash val="solid"/>
                <a:headEnd type="none" w="med" len="med"/>
                <a:tailEnd type="none" w="med" len="med"/>
              </a:ln>
              <a:solidFill>
                <a:srgbClr val="FF00FF"/>
              </a:solidFill>
              <a:effectLst>
                <a:outerShdw dist="53882" dir="2699999" algn="ctr" rotWithShape="0">
                  <a:srgbClr val="C0C0C0">
                    <a:alpha val="79999"/>
                  </a:srgbClr>
                </a:outerShdw>
              </a:effectLst>
              <a:latin typeface="Times New Roman" panose="02020603050405020304" pitchFamily="18" charset="0"/>
              <a:ea typeface="Times New Roman" panose="02020603050405020304" pitchFamily="18" charset="0"/>
            </a:endParaRPr>
          </a:p>
        </p:txBody>
      </p:sp>
      <p:sp>
        <p:nvSpPr>
          <p:cNvPr id="2055" name="WordArt 8"/>
          <p:cNvSpPr>
            <a:spLocks noTextEdit="1"/>
          </p:cNvSpPr>
          <p:nvPr/>
        </p:nvSpPr>
        <p:spPr>
          <a:xfrm>
            <a:off x="1224280" y="3962400"/>
            <a:ext cx="6934200" cy="525780"/>
          </a:xfrm>
          <a:prstGeom prst="rect">
            <a:avLst/>
          </a:prstGeom>
        </p:spPr>
        <p:txBody>
          <a:bodyPr wrap="none" fromWordArt="1">
            <a:prstTxWarp prst="textPlain">
              <a:avLst>
                <a:gd name="adj" fmla="val 50000"/>
              </a:avLst>
            </a:prstTxWarp>
            <a:normAutofit fontScale="70000"/>
          </a:bodyPr>
          <a:p>
            <a:pPr algn="ctr" eaLnBrk="0" hangingPunct="0"/>
            <a:r>
              <a:rPr lang="en-US" sz="3600">
                <a:solidFill>
                  <a:schemeClr val="tx1"/>
                </a:solidFill>
                <a:effectLst>
                  <a:outerShdw dist="35921" dir="2699999" algn="ctr" rotWithShape="0">
                    <a:srgbClr val="C0C0C0">
                      <a:alpha val="79999"/>
                    </a:srgbClr>
                  </a:outerShdw>
                </a:effectLst>
                <a:latin typeface="Times New Roman" panose="02020603050405020304" pitchFamily="18" charset="0"/>
                <a:ea typeface="Times New Roman" panose="02020603050405020304" pitchFamily="18" charset="0"/>
              </a:rPr>
              <a:t>Trường TH&amp;THCS </a:t>
            </a:r>
            <a:r>
              <a:rPr lang="vi-VN" altLang="en-US" sz="3600">
                <a:solidFill>
                  <a:schemeClr val="tx1"/>
                </a:solidFill>
                <a:effectLst>
                  <a:outerShdw dist="35921" dir="2699999" algn="ctr" rotWithShape="0">
                    <a:srgbClr val="C0C0C0">
                      <a:alpha val="79999"/>
                    </a:srgbClr>
                  </a:outerShdw>
                </a:effectLst>
                <a:latin typeface="Times New Roman" panose="02020603050405020304" pitchFamily="18" charset="0"/>
                <a:ea typeface="Times New Roman" panose="02020603050405020304" pitchFamily="18" charset="0"/>
              </a:rPr>
              <a:t>Lê Khắc </a:t>
            </a:r>
            <a:r>
              <a:rPr lang="vi-VN" altLang="en-US" sz="3600">
                <a:solidFill>
                  <a:schemeClr val="tx1"/>
                </a:solidFill>
                <a:effectLst>
                  <a:outerShdw dist="35921" dir="2699999" algn="ctr" rotWithShape="0">
                    <a:srgbClr val="C0C0C0">
                      <a:alpha val="79999"/>
                    </a:srgbClr>
                  </a:outerShdw>
                </a:effectLst>
                <a:latin typeface="Times New Roman" panose="02020603050405020304" pitchFamily="18" charset="0"/>
                <a:ea typeface="Times New Roman" panose="02020603050405020304" pitchFamily="18" charset="0"/>
              </a:rPr>
              <a:t>Cẩn</a:t>
            </a:r>
            <a:endParaRPr lang="vi-VN" altLang="en-US" sz="3600">
              <a:solidFill>
                <a:schemeClr val="tx1"/>
              </a:solidFill>
              <a:effectLst>
                <a:outerShdw dist="35921" dir="2699999" algn="ctr" rotWithShape="0">
                  <a:srgbClr val="C0C0C0">
                    <a:alpha val="79999"/>
                  </a:srgbClr>
                </a:outerShdw>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nodePh="1">
                                  <p:stCondLst>
                                    <p:cond delay="0"/>
                                  </p:stCondLst>
                                  <p:endCondLst>
                                    <p:cond evt="begin" delay="0">
                                      <p:tn val="5"/>
                                    </p:cond>
                                  </p:end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000000"/>
                                          </p:val>
                                        </p:tav>
                                        <p:tav tm="100000">
                                          <p:val>
                                            <p:strVal val="#ppt_w"/>
                                          </p:val>
                                        </p:tav>
                                      </p:tavLst>
                                    </p:anim>
                                    <p:anim calcmode="lin" valueType="num">
                                      <p:cBhvr>
                                        <p:cTn id="8" dur="500" fill="hold"/>
                                        <p:tgtEl>
                                          <p:spTgt spid="2050"/>
                                        </p:tgtEl>
                                        <p:attrNameLst>
                                          <p:attrName>ppt_h</p:attrName>
                                        </p:attrNameLst>
                                      </p:cBhvr>
                                      <p:tavLst>
                                        <p:tav tm="0">
                                          <p:val>
                                            <p:fltVal val="0,000000"/>
                                          </p:val>
                                        </p:tav>
                                        <p:tav tm="100000">
                                          <p:val>
                                            <p:strVal val="#ppt_h"/>
                                          </p:val>
                                        </p:tav>
                                      </p:tavLst>
                                    </p:anim>
                                  </p:childTnLst>
                                </p:cTn>
                              </p:par>
                              <p:par>
                                <p:cTn id="9" presetID="22" presetClass="emph" presetSubtype="0" repeatCount="indefinite" fill="hold" nodeType="withEffect" nodePh="1">
                                  <p:stCondLst>
                                    <p:cond delay="0"/>
                                  </p:stCondLst>
                                  <p:endCondLst>
                                    <p:cond evt="begin" delay="0">
                                      <p:tn val="9"/>
                                    </p:cond>
                                  </p:endCondLst>
                                  <p:childTnLst>
                                    <p:animClr clrSpc="hsl" dir="cw">
                                      <p:cBhvr override="childStyle">
                                        <p:cTn id="10" dur="500" fill="hold"/>
                                        <p:tgtEl>
                                          <p:spTgt spid="2050"/>
                                        </p:tgtEl>
                                        <p:attrNameLst>
                                          <p:attrName>style.color</p:attrName>
                                        </p:attrNameLst>
                                      </p:cBhvr>
                                      <p:by>
                                        <p:hsl h="-7199925" s="0" l="0"/>
                                      </p:by>
                                    </p:animClr>
                                    <p:animClr clrSpc="hsl" dir="cw">
                                      <p:cBhvr>
                                        <p:cTn id="11" dur="500" fill="hold"/>
                                        <p:tgtEl>
                                          <p:spTgt spid="2050"/>
                                        </p:tgtEl>
                                        <p:attrNameLst>
                                          <p:attrName>fillcolor</p:attrName>
                                        </p:attrNameLst>
                                      </p:cBhvr>
                                      <p:by>
                                        <p:hsl h="-7199925" s="0" l="0"/>
                                      </p:by>
                                    </p:animClr>
                                    <p:animClr clrSpc="hsl" dir="cw">
                                      <p:cBhvr>
                                        <p:cTn id="12" dur="500" fill="hold"/>
                                        <p:tgtEl>
                                          <p:spTgt spid="2050"/>
                                        </p:tgtEl>
                                        <p:attrNameLst>
                                          <p:attrName>stroke.color</p:attrName>
                                        </p:attrNameLst>
                                      </p:cBhvr>
                                      <p:by>
                                        <p:hsl h="-7199925" s="0" l="0"/>
                                      </p:by>
                                    </p:animClr>
                                    <p:set>
                                      <p:cBhvr>
                                        <p:cTn id="13" dur="500" fill="hold"/>
                                        <p:tgtEl>
                                          <p:spTgt spid="2050"/>
                                        </p:tgtEl>
                                        <p:attrNameLst>
                                          <p:attrName>fill.type</p:attrName>
                                        </p:attrNameLst>
                                      </p:cBhvr>
                                      <p:to>
                                        <p:strVal val="solid"/>
                                      </p:to>
                                    </p:set>
                                  </p:childTnLst>
                                </p:cTn>
                              </p:par>
                              <p:par>
                                <p:cTn id="14" presetID="20" presetClass="entr" presetSubtype="0" fill="hold" nodeType="withEffect">
                                  <p:stCondLst>
                                    <p:cond delay="0"/>
                                  </p:stCondLst>
                                  <p:childTnLst>
                                    <p:set>
                                      <p:cBhvr>
                                        <p:cTn id="15" dur="1" fill="hold">
                                          <p:stCondLst>
                                            <p:cond delay="0"/>
                                          </p:stCondLst>
                                        </p:cTn>
                                        <p:tgtEl>
                                          <p:spTgt spid="2052"/>
                                        </p:tgtEl>
                                        <p:attrNameLst>
                                          <p:attrName>style.visibility</p:attrName>
                                        </p:attrNameLst>
                                      </p:cBhvr>
                                      <p:to>
                                        <p:strVal val="visible"/>
                                      </p:to>
                                    </p:set>
                                    <p:animEffect transition="in" filter="wedge">
                                      <p:cBhvr>
                                        <p:cTn id="16" dur="2000"/>
                                        <p:tgtEl>
                                          <p:spTgt spid="2052"/>
                                        </p:tgtEl>
                                      </p:cBhvr>
                                    </p:animEffect>
                                  </p:childTnLst>
                                </p:cTn>
                              </p:par>
                              <p:par>
                                <p:cTn id="17" presetID="22" presetClass="emph" presetSubtype="0" repeatCount="indefinite" fill="hold" nodeType="withEffect">
                                  <p:stCondLst>
                                    <p:cond delay="0"/>
                                  </p:stCondLst>
                                  <p:childTnLst>
                                    <p:animClr clrSpc="hsl" dir="cw">
                                      <p:cBhvr override="childStyle">
                                        <p:cTn id="18" dur="500" fill="hold"/>
                                        <p:tgtEl>
                                          <p:spTgt spid="2052"/>
                                        </p:tgtEl>
                                        <p:attrNameLst>
                                          <p:attrName>style.color</p:attrName>
                                        </p:attrNameLst>
                                      </p:cBhvr>
                                      <p:by>
                                        <p:hsl h="-7199925" s="0" l="0"/>
                                      </p:by>
                                    </p:animClr>
                                    <p:animClr clrSpc="hsl" dir="cw">
                                      <p:cBhvr>
                                        <p:cTn id="19" dur="500" fill="hold"/>
                                        <p:tgtEl>
                                          <p:spTgt spid="2052"/>
                                        </p:tgtEl>
                                        <p:attrNameLst>
                                          <p:attrName>fillcolor</p:attrName>
                                        </p:attrNameLst>
                                      </p:cBhvr>
                                      <p:by>
                                        <p:hsl h="-7199925" s="0" l="0"/>
                                      </p:by>
                                    </p:animClr>
                                    <p:animClr clrSpc="hsl" dir="cw">
                                      <p:cBhvr>
                                        <p:cTn id="20" dur="500" fill="hold"/>
                                        <p:tgtEl>
                                          <p:spTgt spid="2052"/>
                                        </p:tgtEl>
                                        <p:attrNameLst>
                                          <p:attrName>stroke.color</p:attrName>
                                        </p:attrNameLst>
                                      </p:cBhvr>
                                      <p:by>
                                        <p:hsl h="-7199925" s="0" l="0"/>
                                      </p:by>
                                    </p:animClr>
                                    <p:set>
                                      <p:cBhvr>
                                        <p:cTn id="21" dur="500" fill="hold"/>
                                        <p:tgtEl>
                                          <p:spTgt spid="2052"/>
                                        </p:tgtEl>
                                        <p:attrNameLst>
                                          <p:attrName>fill.type</p:attrName>
                                        </p:attrNameLst>
                                      </p:cBhvr>
                                      <p:to>
                                        <p:strVal val="solid"/>
                                      </p:to>
                                    </p:set>
                                  </p:childTnLst>
                                </p:cTn>
                              </p:par>
                              <p:par>
                                <p:cTn id="22" presetID="54" presetClass="entr" presetSubtype="0" accel="100000" fill="hold" nodeType="withEffect">
                                  <p:stCondLst>
                                    <p:cond delay="0"/>
                                  </p:stCondLst>
                                  <p:childTnLst>
                                    <p:set>
                                      <p:cBhvr>
                                        <p:cTn id="23" dur="1" fill="hold">
                                          <p:stCondLst>
                                            <p:cond delay="0"/>
                                          </p:stCondLst>
                                        </p:cTn>
                                        <p:tgtEl>
                                          <p:spTgt spid="2053"/>
                                        </p:tgtEl>
                                        <p:attrNameLst>
                                          <p:attrName>style.visibility</p:attrName>
                                        </p:attrNameLst>
                                      </p:cBhvr>
                                      <p:to>
                                        <p:strVal val="visible"/>
                                      </p:to>
                                    </p:set>
                                    <p:anim calcmode="lin" valueType="num">
                                      <p:cBhvr>
                                        <p:cTn id="24" dur="500" fill="hold"/>
                                        <p:tgtEl>
                                          <p:spTgt spid="2053"/>
                                        </p:tgtEl>
                                        <p:attrNameLst>
                                          <p:attrName>ppt_w</p:attrName>
                                        </p:attrNameLst>
                                      </p:cBhvr>
                                      <p:tavLst>
                                        <p:tav tm="0">
                                          <p:val>
                                            <p:strVal val="#ppt_w*0.05"/>
                                          </p:val>
                                        </p:tav>
                                        <p:tav tm="100000">
                                          <p:val>
                                            <p:strVal val="#ppt_w"/>
                                          </p:val>
                                        </p:tav>
                                      </p:tavLst>
                                    </p:anim>
                                    <p:anim calcmode="lin" valueType="num">
                                      <p:cBhvr>
                                        <p:cTn id="25" dur="500" fill="hold"/>
                                        <p:tgtEl>
                                          <p:spTgt spid="2053"/>
                                        </p:tgtEl>
                                        <p:attrNameLst>
                                          <p:attrName>ppt_h</p:attrName>
                                        </p:attrNameLst>
                                      </p:cBhvr>
                                      <p:tavLst>
                                        <p:tav tm="0">
                                          <p:val>
                                            <p:strVal val="#ppt_h"/>
                                          </p:val>
                                        </p:tav>
                                        <p:tav tm="100000">
                                          <p:val>
                                            <p:strVal val="#ppt_h"/>
                                          </p:val>
                                        </p:tav>
                                      </p:tavLst>
                                    </p:anim>
                                    <p:anim calcmode="lin" valueType="num">
                                      <p:cBhvr>
                                        <p:cTn id="26" dur="500" fill="hold"/>
                                        <p:tgtEl>
                                          <p:spTgt spid="2053"/>
                                        </p:tgtEl>
                                        <p:attrNameLst>
                                          <p:attrName>ppt_x</p:attrName>
                                        </p:attrNameLst>
                                      </p:cBhvr>
                                      <p:tavLst>
                                        <p:tav tm="0">
                                          <p:val>
                                            <p:strVal val="#ppt_x-.2"/>
                                          </p:val>
                                        </p:tav>
                                        <p:tav tm="100000">
                                          <p:val>
                                            <p:strVal val="#ppt_x"/>
                                          </p:val>
                                        </p:tav>
                                      </p:tavLst>
                                    </p:anim>
                                    <p:anim calcmode="lin" valueType="num">
                                      <p:cBhvr>
                                        <p:cTn id="27" dur="500" fill="hold"/>
                                        <p:tgtEl>
                                          <p:spTgt spid="2053"/>
                                        </p:tgtEl>
                                        <p:attrNameLst>
                                          <p:attrName>ppt_y</p:attrName>
                                        </p:attrNameLst>
                                      </p:cBhvr>
                                      <p:tavLst>
                                        <p:tav tm="0">
                                          <p:val>
                                            <p:strVal val="#ppt_y"/>
                                          </p:val>
                                        </p:tav>
                                        <p:tav tm="100000">
                                          <p:val>
                                            <p:strVal val="#ppt_y"/>
                                          </p:val>
                                        </p:tav>
                                      </p:tavLst>
                                    </p:anim>
                                    <p:animEffect transition="in" filter="fade">
                                      <p:cBhvr>
                                        <p:cTn id="28" dur="500"/>
                                        <p:tgtEl>
                                          <p:spTgt spid="2053"/>
                                        </p:tgtEl>
                                      </p:cBhvr>
                                    </p:animEffect>
                                  </p:childTnLst>
                                </p:cTn>
                              </p:par>
                              <p:par>
                                <p:cTn id="29" presetID="8" presetClass="entr" presetSubtype="16" fill="hold" nodeType="withEffect">
                                  <p:stCondLst>
                                    <p:cond delay="0"/>
                                  </p:stCondLst>
                                  <p:childTnLst>
                                    <p:set>
                                      <p:cBhvr>
                                        <p:cTn id="30" dur="1" fill="hold">
                                          <p:stCondLst>
                                            <p:cond delay="0"/>
                                          </p:stCondLst>
                                        </p:cTn>
                                        <p:tgtEl>
                                          <p:spTgt spid="2054"/>
                                        </p:tgtEl>
                                        <p:attrNameLst>
                                          <p:attrName>style.visibility</p:attrName>
                                        </p:attrNameLst>
                                      </p:cBhvr>
                                      <p:to>
                                        <p:strVal val="visible"/>
                                      </p:to>
                                    </p:set>
                                    <p:animEffect transition="in" filter="diamond(in)">
                                      <p:cBhvr>
                                        <p:cTn id="31" dur="2000"/>
                                        <p:tgtEl>
                                          <p:spTgt spid="2054"/>
                                        </p:tgtEl>
                                      </p:cBhvr>
                                    </p:animEffect>
                                  </p:childTnLst>
                                </p:cTn>
                              </p:par>
                              <p:par>
                                <p:cTn id="32" presetID="20" presetClass="entr" presetSubtype="0" fill="hold" nodeType="withEffect">
                                  <p:stCondLst>
                                    <p:cond delay="0"/>
                                  </p:stCondLst>
                                  <p:childTnLst>
                                    <p:set>
                                      <p:cBhvr>
                                        <p:cTn id="33" dur="1" fill="hold">
                                          <p:stCondLst>
                                            <p:cond delay="0"/>
                                          </p:stCondLst>
                                        </p:cTn>
                                        <p:tgtEl>
                                          <p:spTgt spid="2055"/>
                                        </p:tgtEl>
                                        <p:attrNameLst>
                                          <p:attrName>style.visibility</p:attrName>
                                        </p:attrNameLst>
                                      </p:cBhvr>
                                      <p:to>
                                        <p:strVal val="visible"/>
                                      </p:to>
                                    </p:set>
                                    <p:animEffect transition="in" filter="wedge">
                                      <p:cBhvr>
                                        <p:cTn id="34" dur="20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ext Box 4"/>
          <p:cNvSpPr txBox="1"/>
          <p:nvPr/>
        </p:nvSpPr>
        <p:spPr>
          <a:xfrm>
            <a:off x="1066800" y="265430"/>
            <a:ext cx="6858000" cy="546735"/>
          </a:xfrm>
          <a:prstGeom prst="rect">
            <a:avLst/>
          </a:prstGeom>
          <a:noFill/>
          <a:ln w="9525">
            <a:noFill/>
          </a:ln>
        </p:spPr>
        <p:txBody>
          <a:bodyPr>
            <a:noAutofit/>
          </a:bodyPr>
          <a:p>
            <a:pPr eaLnBrk="0" hangingPunct="0">
              <a:spcBef>
                <a:spcPct val="50000"/>
              </a:spcBef>
            </a:pPr>
            <a:r>
              <a:rPr sz="3200" b="1" dirty="0">
                <a:solidFill>
                  <a:srgbClr val="C00000"/>
                </a:solidFill>
                <a:latin typeface="Times New Roman" panose="02020603050405020304" pitchFamily="18" charset="0"/>
              </a:rPr>
              <a:t>* Trưng bày, nhận xét cuối chủ đề</a:t>
            </a:r>
            <a:endParaRPr sz="3200" b="1" dirty="0">
              <a:solidFill>
                <a:srgbClr val="C00000"/>
              </a:solidFill>
              <a:latin typeface="Times New Roman" panose="02020603050405020304" pitchFamily="18" charset="0"/>
            </a:endParaRPr>
          </a:p>
        </p:txBody>
      </p:sp>
      <p:sp>
        <p:nvSpPr>
          <p:cNvPr id="9" name="Text Box 8"/>
          <p:cNvSpPr txBox="1"/>
          <p:nvPr/>
        </p:nvSpPr>
        <p:spPr>
          <a:xfrm>
            <a:off x="75565" y="1052195"/>
            <a:ext cx="9050655" cy="4436110"/>
          </a:xfrm>
          <a:prstGeom prst="rect">
            <a:avLst/>
          </a:prstGeom>
          <a:noFill/>
          <a:ln w="9525">
            <a:noFill/>
          </a:ln>
        </p:spPr>
        <p:txBody>
          <a:bodyPr wrap="square">
            <a:noAutofit/>
          </a:bodyPr>
          <a:p>
            <a:pPr eaLnBrk="0" hangingPunct="0"/>
            <a:r>
              <a:rPr lang="vi-VN" sz="3600" dirty="0">
                <a:latin typeface="Arial" panose="020B0604020202020204" pitchFamily="34" charset="0"/>
              </a:rPr>
              <a:t>    </a:t>
            </a:r>
            <a:r>
              <a:rPr sz="3600" dirty="0">
                <a:latin typeface="Arial" panose="020B0604020202020204" pitchFamily="34" charset="0"/>
              </a:rPr>
              <a:t>Trưng bày SPMT cá nhân/nhóm, chia sẻ cảm nhận của bản thân và giới thiệu theo một số gợi ý sau:</a:t>
            </a:r>
            <a:endParaRPr sz="3600" dirty="0">
              <a:latin typeface="Arial" panose="020B0604020202020204" pitchFamily="34" charset="0"/>
            </a:endParaRPr>
          </a:p>
          <a:p>
            <a:pPr eaLnBrk="0" hangingPunct="0"/>
            <a:r>
              <a:rPr sz="3600" dirty="0">
                <a:latin typeface="Arial" panose="020B0604020202020204" pitchFamily="34" charset="0"/>
              </a:rPr>
              <a:t>- Hoa văn trang trí trên chậu cây của bạn được kết hợp từ những nét, hình, màu nào?</a:t>
            </a:r>
            <a:endParaRPr sz="3600" dirty="0">
              <a:latin typeface="Arial" panose="020B0604020202020204" pitchFamily="34" charset="0"/>
            </a:endParaRPr>
          </a:p>
          <a:p>
            <a:pPr eaLnBrk="0" hangingPunct="0"/>
            <a:r>
              <a:rPr sz="3600" dirty="0">
                <a:latin typeface="Arial" panose="020B0604020202020204" pitchFamily="34" charset="0"/>
              </a:rPr>
              <a:t>- Phần trang trí trên chậu cây của bạn theo hình thức nào (nhắc lại, xen kẽ, lặp lại, đối xứng...)?</a:t>
            </a:r>
            <a:endParaRPr sz="3600" dirty="0">
              <a:latin typeface="Arial" panose="020B0604020202020204" pitchFamily="34" charset="0"/>
            </a:endParaRPr>
          </a:p>
          <a:p>
            <a:pPr eaLnBrk="0" hangingPunct="0"/>
            <a:r>
              <a:rPr sz="3600" dirty="0">
                <a:latin typeface="Arial" panose="020B0604020202020204" pitchFamily="34" charset="0"/>
              </a:rPr>
              <a:t>- Cách tạo hoa văn của bạn là gì?</a:t>
            </a:r>
            <a:endParaRPr sz="36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6" name="Text Box 8"/>
          <p:cNvSpPr txBox="1">
            <a:spLocks noChangeArrowheads="1"/>
          </p:cNvSpPr>
          <p:nvPr/>
        </p:nvSpPr>
        <p:spPr bwMode="auto">
          <a:xfrm>
            <a:off x="60960" y="2590800"/>
            <a:ext cx="8999220" cy="3599815"/>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sz="36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vi-VN" altLang="en-US" sz="28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mn-cs"/>
              </a:rPr>
              <a:t>YÊU CẦU CẦN ĐẠT</a:t>
            </a:r>
            <a:endParaRPr kumimoji="0" lang="vi-VN" altLang="en-US" sz="3600" b="1" i="0" u="sng" strike="noStrike" kern="1200" cap="none" spc="0" normalizeH="0" baseline="0" noProof="0" dirty="0" err="1" smtClean="0">
              <a:ln>
                <a:noFill/>
              </a:ln>
              <a:solidFill>
                <a:srgbClr val="FF0000"/>
              </a:solidFill>
              <a:effectLst/>
              <a:uLnTx/>
              <a:uFillTx/>
              <a:latin typeface="Times New Roman" panose="02020603050405020304" pitchFamily="18" charset="0"/>
              <a:ea typeface="+mn-ea"/>
              <a:cs typeface="+mn-cs"/>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Sử</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dụng</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được</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nét</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mô</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phỏng</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hoa</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văn</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trên</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trang</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phục</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của</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một</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số</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dân</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tộc</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để</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thực</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hành</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sáng</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tạo</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sản</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phẩm</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mĩ</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thuật</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a:t>
            </a:r>
            <a:endPar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endParaRPr>
          </a:p>
          <a:p>
            <a:pPr marL="0" marR="0" lvl="0" indent="0" algn="l" defTabSz="914400" rtl="0" eaLnBrk="1" fontAlgn="base" latinLnBrk="0" hangingPunct="1">
              <a:lnSpc>
                <a:spcPct val="100000"/>
              </a:lnSpc>
              <a:spcBef>
                <a:spcPct val="50000"/>
              </a:spcBef>
              <a:spcAft>
                <a:spcPct val="0"/>
              </a:spcAft>
              <a:buClrTx/>
              <a:buSzTx/>
              <a:buFontTx/>
              <a:buNone/>
              <a:defRPr/>
            </a:pP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mn-cs"/>
              </a:rPr>
              <a:t>S</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ắp</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xếp</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được</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hoa</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văn</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để</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trang</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trí</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một</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đồ</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vật</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mà</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em</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yêu</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mn-cs"/>
              </a:rPr>
              <a:t>thích</a:t>
            </a:r>
            <a:r>
              <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a:t>
            </a:r>
            <a:endParaRPr kumimoji="0" lang="en-US" sz="3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endParaRPr>
          </a:p>
        </p:txBody>
      </p:sp>
      <p:sp>
        <p:nvSpPr>
          <p:cNvPr id="3077" name="Text Box 3"/>
          <p:cNvSpPr txBox="1"/>
          <p:nvPr/>
        </p:nvSpPr>
        <p:spPr>
          <a:xfrm>
            <a:off x="2819400" y="812800"/>
            <a:ext cx="3124200" cy="641350"/>
          </a:xfrm>
          <a:prstGeom prst="rect">
            <a:avLst/>
          </a:prstGeom>
          <a:noFill/>
          <a:ln w="9525">
            <a:noFill/>
          </a:ln>
        </p:spPr>
        <p:txBody>
          <a:bodyPr>
            <a:spAutoFit/>
          </a:bodyPr>
          <a:p>
            <a:pPr algn="ctr">
              <a:spcBef>
                <a:spcPct val="50000"/>
              </a:spcBef>
            </a:pPr>
            <a:endParaRPr sz="3600" u="sng" dirty="0">
              <a:solidFill>
                <a:srgbClr val="C00000"/>
              </a:solidFill>
              <a:latin typeface=".VnTime" pitchFamily="34" charset="0"/>
            </a:endParaRPr>
          </a:p>
        </p:txBody>
      </p:sp>
      <p:sp>
        <p:nvSpPr>
          <p:cNvPr id="3078" name="Text Box 4"/>
          <p:cNvSpPr txBox="1"/>
          <p:nvPr/>
        </p:nvSpPr>
        <p:spPr>
          <a:xfrm>
            <a:off x="152400" y="1066800"/>
            <a:ext cx="8839200" cy="1229995"/>
          </a:xfrm>
          <a:prstGeom prst="rect">
            <a:avLst/>
          </a:prstGeom>
          <a:noFill/>
          <a:ln w="9525">
            <a:noFill/>
          </a:ln>
        </p:spPr>
        <p:txBody>
          <a:bodyPr>
            <a:spAutoFit/>
          </a:bodyPr>
          <a:p>
            <a:pPr marL="742950" lvl="1" indent="-285750" algn="ctr" eaLnBrk="0" hangingPunct="0">
              <a:spcBef>
                <a:spcPct val="50000"/>
              </a:spcBef>
            </a:pPr>
            <a:r>
              <a:rPr sz="3200" b="1" dirty="0">
                <a:solidFill>
                  <a:srgbClr val="C00000"/>
                </a:solidFill>
                <a:latin typeface="Times New Roman" panose="02020603050405020304" pitchFamily="18" charset="0"/>
              </a:rPr>
              <a:t>Chủ đề 2:</a:t>
            </a:r>
            <a:r>
              <a:rPr sz="2800" b="1" dirty="0">
                <a:solidFill>
                  <a:srgbClr val="C00000"/>
                </a:solidFill>
                <a:latin typeface="Times New Roman" panose="02020603050405020304" pitchFamily="18" charset="0"/>
              </a:rPr>
              <a:t> HOA VĂN TRÊN TRANG PHỤC </a:t>
            </a:r>
            <a:endParaRPr sz="2800" b="1" dirty="0">
              <a:solidFill>
                <a:srgbClr val="C00000"/>
              </a:solidFill>
              <a:latin typeface="Times New Roman" panose="02020603050405020304" pitchFamily="18" charset="0"/>
            </a:endParaRPr>
          </a:p>
          <a:p>
            <a:pPr marL="742950" lvl="1" indent="-285750" algn="ctr" eaLnBrk="0" hangingPunct="0">
              <a:spcBef>
                <a:spcPct val="50000"/>
              </a:spcBef>
            </a:pPr>
            <a:r>
              <a:rPr sz="2800" b="1" dirty="0">
                <a:solidFill>
                  <a:srgbClr val="C00000"/>
                </a:solidFill>
                <a:latin typeface="Times New Roman" panose="02020603050405020304" pitchFamily="18" charset="0"/>
              </a:rPr>
              <a:t>CỦA MỘT SỐ DÂN TỘC ( 2 TIẾT )</a:t>
            </a:r>
            <a:endParaRPr sz="2800" b="1" dirty="0">
              <a:solidFill>
                <a:srgbClr val="C00000"/>
              </a:solidFill>
              <a:latin typeface="Times New Roman" panose="02020603050405020304" pitchFamily="18" charset="0"/>
            </a:endParaRPr>
          </a:p>
        </p:txBody>
      </p:sp>
      <p:sp>
        <p:nvSpPr>
          <p:cNvPr id="3080" name="Text Box 4"/>
          <p:cNvSpPr txBox="1"/>
          <p:nvPr/>
        </p:nvSpPr>
        <p:spPr>
          <a:xfrm>
            <a:off x="2012315" y="574675"/>
            <a:ext cx="5302885" cy="583565"/>
          </a:xfrm>
          <a:prstGeom prst="rect">
            <a:avLst/>
          </a:prstGeom>
          <a:noFill/>
          <a:ln w="9525">
            <a:noFill/>
          </a:ln>
        </p:spPr>
        <p:txBody>
          <a:bodyPr wrap="square">
            <a:spAutoFit/>
          </a:bodyPr>
          <a:p>
            <a:pPr algn="ctr" eaLnBrk="0" hangingPunct="0">
              <a:spcBef>
                <a:spcPct val="50000"/>
              </a:spcBef>
            </a:pPr>
            <a:r>
              <a:rPr sz="3200" b="1" dirty="0">
                <a:solidFill>
                  <a:srgbClr val="C00000"/>
                </a:solidFill>
                <a:latin typeface="Times New Roman" panose="02020603050405020304" pitchFamily="18" charset="0"/>
              </a:rPr>
              <a:t>Mĩ thuật  lớp 3</a:t>
            </a:r>
            <a:endParaRPr sz="3200" b="1" dirty="0">
              <a:solidFill>
                <a:srgbClr val="C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6"/>
                                        </p:tgtEl>
                                        <p:attrNameLst>
                                          <p:attrName>style.visibility</p:attrName>
                                        </p:attrNameLst>
                                      </p:cBhvr>
                                      <p:to>
                                        <p:strVal val="visible"/>
                                      </p:to>
                                    </p:set>
                                    <p:animEffect transition="in" filter="fade">
                                      <p:cBhvr>
                                        <p:cTn id="7" dur="1000"/>
                                        <p:tgtEl>
                                          <p:spTgt spid="32776"/>
                                        </p:tgtEl>
                                      </p:cBhvr>
                                    </p:animEffect>
                                    <p:anim calcmode="lin" valueType="num">
                                      <p:cBhvr>
                                        <p:cTn id="8" dur="1000" fill="hold"/>
                                        <p:tgtEl>
                                          <p:spTgt spid="32776"/>
                                        </p:tgtEl>
                                        <p:attrNameLst>
                                          <p:attrName>ppt_x</p:attrName>
                                        </p:attrNameLst>
                                      </p:cBhvr>
                                      <p:tavLst>
                                        <p:tav tm="0">
                                          <p:val>
                                            <p:strVal val="#ppt_x"/>
                                          </p:val>
                                        </p:tav>
                                        <p:tav tm="100000">
                                          <p:val>
                                            <p:strVal val="#ppt_x"/>
                                          </p:val>
                                        </p:tav>
                                      </p:tavLst>
                                    </p:anim>
                                    <p:anim calcmode="lin" valueType="num">
                                      <p:cBhvr>
                                        <p:cTn id="9" dur="1000" fill="hold"/>
                                        <p:tgtEl>
                                          <p:spTgt spid="327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Text Box 4"/>
          <p:cNvSpPr txBox="1"/>
          <p:nvPr/>
        </p:nvSpPr>
        <p:spPr>
          <a:xfrm>
            <a:off x="581025" y="0"/>
            <a:ext cx="2833688" cy="583565"/>
          </a:xfrm>
          <a:prstGeom prst="rect">
            <a:avLst/>
          </a:prstGeom>
          <a:noFill/>
          <a:ln w="9525">
            <a:noFill/>
          </a:ln>
        </p:spPr>
        <p:txBody>
          <a:bodyPr>
            <a:spAutoFit/>
          </a:bodyPr>
          <a:p>
            <a:pPr eaLnBrk="0" hangingPunct="0">
              <a:spcBef>
                <a:spcPct val="50000"/>
              </a:spcBef>
            </a:pPr>
            <a:r>
              <a:rPr sz="3200" b="1" dirty="0">
                <a:solidFill>
                  <a:srgbClr val="C00000"/>
                </a:solidFill>
                <a:latin typeface="Times New Roman" panose="02020603050405020304" pitchFamily="18" charset="0"/>
              </a:rPr>
              <a:t>1. Quan sát</a:t>
            </a:r>
            <a:endParaRPr sz="3200" b="1" dirty="0">
              <a:solidFill>
                <a:srgbClr val="C00000"/>
              </a:solidFill>
              <a:latin typeface="Times New Roman" panose="02020603050405020304" pitchFamily="18" charset="0"/>
            </a:endParaRPr>
          </a:p>
        </p:txBody>
      </p:sp>
      <p:sp>
        <p:nvSpPr>
          <p:cNvPr id="8" name="Text Box 8"/>
          <p:cNvSpPr txBox="1"/>
          <p:nvPr/>
        </p:nvSpPr>
        <p:spPr>
          <a:xfrm>
            <a:off x="152400" y="381000"/>
            <a:ext cx="8870315" cy="521970"/>
          </a:xfrm>
          <a:prstGeom prst="rect">
            <a:avLst/>
          </a:prstGeom>
          <a:noFill/>
          <a:ln w="9525">
            <a:noFill/>
          </a:ln>
        </p:spPr>
        <p:txBody>
          <a:bodyPr wrap="square">
            <a:spAutoFit/>
          </a:bodyPr>
          <a:p>
            <a:pPr eaLnBrk="0" hangingPunct="0"/>
            <a:r>
              <a:rPr sz="2800" b="1" dirty="0">
                <a:latin typeface="Times New Roman" panose="02020603050405020304" pitchFamily="18" charset="0"/>
                <a:cs typeface="Times New Roman" panose="02020603050405020304" pitchFamily="18" charset="0"/>
              </a:rPr>
              <a:t>Hoa văn trên trang phục của đồng b</a:t>
            </a:r>
            <a:r>
              <a:rPr sz="2800" b="1" dirty="0">
                <a:latin typeface="Times New Roman" panose="02020603050405020304" pitchFamily="18" charset="0"/>
                <a:ea typeface="Times New Roman" panose="02020603050405020304" pitchFamily="18" charset="0"/>
              </a:rPr>
              <a:t>à</a:t>
            </a:r>
            <a:r>
              <a:rPr sz="2800" b="1" dirty="0">
                <a:latin typeface="Times New Roman" panose="02020603050405020304" pitchFamily="18" charset="0"/>
                <a:cs typeface="Times New Roman" panose="02020603050405020304" pitchFamily="18" charset="0"/>
              </a:rPr>
              <a:t>o dân tộc Mông.</a:t>
            </a:r>
            <a:endParaRPr sz="28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4100" name="Picture 6"/>
          <p:cNvPicPr>
            <a:picLocks noChangeAspect="1"/>
          </p:cNvPicPr>
          <p:nvPr/>
        </p:nvPicPr>
        <p:blipFill>
          <a:blip r:embed="rId1">
            <a:clrChange>
              <a:clrFrom>
                <a:srgbClr val="FFFFFF"/>
              </a:clrFrom>
              <a:clrTo>
                <a:srgbClr val="FFFFFF">
                  <a:alpha val="0"/>
                </a:srgbClr>
              </a:clrTo>
            </a:clrChange>
          </a:blip>
          <a:srcRect l="12440" t="32205" r="5438" b="8865"/>
          <a:stretch>
            <a:fillRect/>
          </a:stretch>
        </p:blipFill>
        <p:spPr>
          <a:xfrm>
            <a:off x="-64135" y="1676400"/>
            <a:ext cx="5454015" cy="5221605"/>
          </a:xfrm>
          <a:prstGeom prst="rect">
            <a:avLst/>
          </a:prstGeom>
          <a:noFill/>
          <a:ln w="9525">
            <a:noFill/>
          </a:ln>
        </p:spPr>
      </p:pic>
      <p:sp>
        <p:nvSpPr>
          <p:cNvPr id="7" name="Text Box 8"/>
          <p:cNvSpPr txBox="1"/>
          <p:nvPr/>
        </p:nvSpPr>
        <p:spPr>
          <a:xfrm>
            <a:off x="5389245" y="1419860"/>
            <a:ext cx="3357880" cy="1596390"/>
          </a:xfrm>
          <a:prstGeom prst="rect">
            <a:avLst/>
          </a:prstGeom>
          <a:noFill/>
          <a:ln w="9525">
            <a:noFill/>
          </a:ln>
        </p:spPr>
        <p:txBody>
          <a:bodyPr>
            <a:noAutofit/>
          </a:bodyPr>
          <a:p>
            <a:pPr eaLnBrk="0" hangingPunct="0"/>
            <a:r>
              <a:rPr sz="2400" dirty="0">
                <a:latin typeface="Times New Roman" panose="02020603050405020304" pitchFamily="18" charset="0"/>
                <a:cs typeface="Times New Roman" panose="02020603050405020304" pitchFamily="18" charset="0"/>
              </a:rPr>
              <a:t>- Hoa văn có hình gì?</a:t>
            </a:r>
            <a:endParaRPr sz="2400" dirty="0">
              <a:latin typeface="Times New Roman" panose="02020603050405020304" pitchFamily="18" charset="0"/>
              <a:cs typeface="Times New Roman" panose="02020603050405020304" pitchFamily="18" charset="0"/>
            </a:endParaRPr>
          </a:p>
          <a:p>
            <a:pPr eaLnBrk="0" hangingPunct="0"/>
            <a:r>
              <a:rPr sz="2400" dirty="0">
                <a:latin typeface="Times New Roman" panose="02020603050405020304" pitchFamily="18" charset="0"/>
                <a:cs typeface="Times New Roman" panose="02020603050405020304" pitchFamily="18" charset="0"/>
              </a:rPr>
              <a:t>- Hoa văn n</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y được tạo nên từ những nét n</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o?</a:t>
            </a:r>
            <a:endParaRPr sz="2400" dirty="0">
              <a:latin typeface="Times New Roman" panose="02020603050405020304" pitchFamily="18" charset="0"/>
              <a:cs typeface="Times New Roman" panose="02020603050405020304" pitchFamily="18" charset="0"/>
            </a:endParaRPr>
          </a:p>
          <a:p>
            <a:pPr eaLnBrk="0" hangingPunct="0"/>
            <a:endParaRP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 Box 8"/>
          <p:cNvSpPr txBox="1"/>
          <p:nvPr/>
        </p:nvSpPr>
        <p:spPr>
          <a:xfrm>
            <a:off x="88900" y="968375"/>
            <a:ext cx="9083675" cy="829945"/>
          </a:xfrm>
          <a:prstGeom prst="rect">
            <a:avLst/>
          </a:prstGeom>
          <a:noFill/>
          <a:ln w="9525">
            <a:noFill/>
          </a:ln>
        </p:spPr>
        <p:txBody>
          <a:bodyPr wrap="square">
            <a:spAutoFit/>
          </a:bodyPr>
          <a:p>
            <a:pPr eaLnBrk="0" hangingPunct="0"/>
            <a:r>
              <a:rPr sz="2400" dirty="0">
                <a:latin typeface="Times New Roman" panose="02020603050405020304" pitchFamily="18" charset="0"/>
                <a:cs typeface="Times New Roman" panose="02020603050405020304" pitchFamily="18" charset="0"/>
              </a:rPr>
              <a:t>Quan sát một số hoa văn trên trang phục có tạo hình đơn giản trong SGK MT3, trang 8 v</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 trả lời câu hỏi:</a:t>
            </a:r>
            <a:endParaRP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103" name="Rectangle 1"/>
          <p:cNvSpPr/>
          <p:nvPr/>
        </p:nvSpPr>
        <p:spPr>
          <a:xfrm>
            <a:off x="5376545" y="2594610"/>
            <a:ext cx="3795395" cy="4107180"/>
          </a:xfrm>
          <a:prstGeom prst="rect">
            <a:avLst/>
          </a:prstGeom>
          <a:noFill/>
          <a:ln w="9525">
            <a:noFill/>
          </a:ln>
        </p:spPr>
        <p:txBody>
          <a:bodyPr wrap="square">
            <a:noAutofit/>
          </a:bodyPr>
          <a:p>
            <a:r>
              <a:rPr sz="2400" dirty="0">
                <a:latin typeface="Times New Roman" panose="02020603050405020304" pitchFamily="18" charset="0"/>
                <a:cs typeface="Times New Roman" panose="02020603050405020304" pitchFamily="18" charset="0"/>
              </a:rPr>
              <a:t>Mở rộng: Trang phục không chỉ l</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 quần, áo, váy...để mặc m</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 còn l</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 để đội như mũ, nón, khăn...Ngo</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i ra, trang phục còn có thể thêm thắt lưng, găng tay...Mỗi dân tộc có những bộ trang phục truyền thống, sử dụng những hoa văn trang trí tạo nên sự đa dạng, mang bản sắc riêng.</a:t>
            </a:r>
            <a:endParaRP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100"/>
                                        </p:tgtEl>
                                        <p:attrNameLst>
                                          <p:attrName>style.visibility</p:attrName>
                                        </p:attrNameLst>
                                      </p:cBhvr>
                                      <p:to>
                                        <p:strVal val="visible"/>
                                      </p:to>
                                    </p:set>
                                    <p:animEffect transition="in" filter="barn(inVertical)">
                                      <p:cBhvr>
                                        <p:cTn id="17" dur="500"/>
                                        <p:tgtEl>
                                          <p:spTgt spid="4100"/>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103"/>
                                        </p:tgtEl>
                                        <p:attrNameLst>
                                          <p:attrName>style.visibility</p:attrName>
                                        </p:attrNameLst>
                                      </p:cBhvr>
                                      <p:to>
                                        <p:strVal val="visible"/>
                                      </p:to>
                                    </p:set>
                                    <p:anim calcmode="lin" valueType="num">
                                      <p:cBhvr additive="base">
                                        <p:cTn id="29" dur="500" fill="hold"/>
                                        <p:tgtEl>
                                          <p:spTgt spid="4103"/>
                                        </p:tgtEl>
                                        <p:attrNameLst>
                                          <p:attrName>ppt_x</p:attrName>
                                        </p:attrNameLst>
                                      </p:cBhvr>
                                      <p:tavLst>
                                        <p:tav tm="0">
                                          <p:val>
                                            <p:strVal val="#ppt_x"/>
                                          </p:val>
                                        </p:tav>
                                        <p:tav tm="100000">
                                          <p:val>
                                            <p:strVal val="#ppt_x"/>
                                          </p:val>
                                        </p:tav>
                                      </p:tavLst>
                                    </p:anim>
                                    <p:anim calcmode="lin" valueType="num">
                                      <p:cBhvr additive="base">
                                        <p:cTn id="30" dur="500" fill="hold"/>
                                        <p:tgtEl>
                                          <p:spTgt spid="41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9" grpId="0"/>
      <p:bldP spid="410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Text Box 4"/>
          <p:cNvSpPr txBox="1"/>
          <p:nvPr/>
        </p:nvSpPr>
        <p:spPr>
          <a:xfrm>
            <a:off x="581025" y="-76200"/>
            <a:ext cx="2833688" cy="583565"/>
          </a:xfrm>
          <a:prstGeom prst="rect">
            <a:avLst/>
          </a:prstGeom>
          <a:noFill/>
          <a:ln w="9525">
            <a:noFill/>
          </a:ln>
        </p:spPr>
        <p:txBody>
          <a:bodyPr>
            <a:spAutoFit/>
          </a:bodyPr>
          <a:p>
            <a:pPr eaLnBrk="0" hangingPunct="0">
              <a:spcBef>
                <a:spcPct val="50000"/>
              </a:spcBef>
            </a:pPr>
            <a:r>
              <a:rPr sz="3200" b="1" dirty="0">
                <a:solidFill>
                  <a:srgbClr val="C00000"/>
                </a:solidFill>
                <a:latin typeface="Times New Roman" panose="02020603050405020304" pitchFamily="18" charset="0"/>
              </a:rPr>
              <a:t>1. Quan sát</a:t>
            </a:r>
            <a:endParaRPr sz="3200" b="1" dirty="0">
              <a:solidFill>
                <a:srgbClr val="C00000"/>
              </a:solidFill>
              <a:latin typeface="Times New Roman" panose="02020603050405020304" pitchFamily="18" charset="0"/>
            </a:endParaRPr>
          </a:p>
        </p:txBody>
      </p:sp>
      <p:sp>
        <p:nvSpPr>
          <p:cNvPr id="8" name="Text Box 8"/>
          <p:cNvSpPr txBox="1"/>
          <p:nvPr/>
        </p:nvSpPr>
        <p:spPr>
          <a:xfrm>
            <a:off x="45085" y="770255"/>
            <a:ext cx="9063355" cy="829945"/>
          </a:xfrm>
          <a:prstGeom prst="rect">
            <a:avLst/>
          </a:prstGeom>
          <a:noFill/>
          <a:ln w="9525">
            <a:noFill/>
          </a:ln>
        </p:spPr>
        <p:txBody>
          <a:bodyPr wrap="square">
            <a:spAutoFit/>
          </a:bodyPr>
          <a:p>
            <a:pPr eaLnBrk="0" hangingPunct="0"/>
            <a:r>
              <a:rPr sz="2400" dirty="0">
                <a:latin typeface="Times New Roman" panose="02020603050405020304" pitchFamily="18" charset="0"/>
                <a:cs typeface="Times New Roman" panose="02020603050405020304" pitchFamily="18" charset="0"/>
              </a:rPr>
              <a:t>Quan sát một số hoa văn trên trang phục trong SGK MT3, trang 9 v</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 trả lời câu hỏi:</a:t>
            </a:r>
            <a:endParaRP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 Box 8"/>
          <p:cNvSpPr txBox="1"/>
          <p:nvPr/>
        </p:nvSpPr>
        <p:spPr>
          <a:xfrm>
            <a:off x="4724400" y="1693545"/>
            <a:ext cx="4243705" cy="1558290"/>
          </a:xfrm>
          <a:prstGeom prst="rect">
            <a:avLst/>
          </a:prstGeom>
          <a:noFill/>
          <a:ln w="9525">
            <a:noFill/>
          </a:ln>
        </p:spPr>
        <p:txBody>
          <a:bodyPr>
            <a:noAutofit/>
          </a:bodyPr>
          <a:p>
            <a:pPr eaLnBrk="0" hangingPunct="0"/>
            <a:r>
              <a:rPr sz="2200" b="1" dirty="0">
                <a:latin typeface="Times New Roman" panose="02020603050405020304" pitchFamily="18" charset="0"/>
                <a:cs typeface="Times New Roman" panose="02020603050405020304" pitchFamily="18" charset="0"/>
              </a:rPr>
              <a:t>- Hoa văn n</a:t>
            </a:r>
            <a:r>
              <a:rPr sz="2200" b="1" dirty="0">
                <a:latin typeface="Times New Roman" panose="02020603050405020304" pitchFamily="18" charset="0"/>
                <a:ea typeface="Times New Roman" panose="02020603050405020304" pitchFamily="18" charset="0"/>
              </a:rPr>
              <a:t>à</a:t>
            </a:r>
            <a:r>
              <a:rPr sz="2200" b="1" dirty="0">
                <a:latin typeface="Times New Roman" panose="02020603050405020304" pitchFamily="18" charset="0"/>
                <a:cs typeface="Times New Roman" panose="02020603050405020304" pitchFamily="18" charset="0"/>
              </a:rPr>
              <a:t>y được kết hợp từ những hình n</a:t>
            </a:r>
            <a:r>
              <a:rPr sz="2200" b="1" dirty="0">
                <a:latin typeface="Times New Roman" panose="02020603050405020304" pitchFamily="18" charset="0"/>
                <a:ea typeface="Times New Roman" panose="02020603050405020304" pitchFamily="18" charset="0"/>
              </a:rPr>
              <a:t>à</a:t>
            </a:r>
            <a:r>
              <a:rPr sz="2200" b="1" dirty="0">
                <a:latin typeface="Times New Roman" panose="02020603050405020304" pitchFamily="18" charset="0"/>
                <a:cs typeface="Times New Roman" panose="02020603050405020304" pitchFamily="18" charset="0"/>
              </a:rPr>
              <a:t>o?</a:t>
            </a:r>
            <a:endParaRPr sz="2200" b="1" dirty="0">
              <a:latin typeface="Times New Roman" panose="02020603050405020304" pitchFamily="18" charset="0"/>
              <a:cs typeface="Times New Roman" panose="02020603050405020304" pitchFamily="18" charset="0"/>
            </a:endParaRPr>
          </a:p>
          <a:p>
            <a:pPr eaLnBrk="0" hangingPunct="0"/>
            <a:r>
              <a:rPr sz="2200" b="1" dirty="0">
                <a:latin typeface="Times New Roman" panose="02020603050405020304" pitchFamily="18" charset="0"/>
                <a:cs typeface="Times New Roman" panose="02020603050405020304" pitchFamily="18" charset="0"/>
              </a:rPr>
              <a:t>- Các hình trong hoa văn được kết hợp như thế n</a:t>
            </a:r>
            <a:r>
              <a:rPr sz="2200" b="1" dirty="0">
                <a:latin typeface="Times New Roman" panose="02020603050405020304" pitchFamily="18" charset="0"/>
                <a:ea typeface="Times New Roman" panose="02020603050405020304" pitchFamily="18" charset="0"/>
              </a:rPr>
              <a:t>à</a:t>
            </a:r>
            <a:r>
              <a:rPr sz="2200" b="1" dirty="0">
                <a:latin typeface="Times New Roman" panose="02020603050405020304" pitchFamily="18" charset="0"/>
                <a:cs typeface="Times New Roman" panose="02020603050405020304" pitchFamily="18" charset="0"/>
              </a:rPr>
              <a:t>o?</a:t>
            </a:r>
            <a:endParaRPr sz="2200" b="1" dirty="0">
              <a:latin typeface="Times New Roman" panose="02020603050405020304" pitchFamily="18" charset="0"/>
              <a:cs typeface="Times New Roman" panose="02020603050405020304" pitchFamily="18" charset="0"/>
            </a:endParaRPr>
          </a:p>
          <a:p>
            <a:pPr eaLnBrk="0" hangingPunct="0"/>
            <a:endParaRPr sz="2400" b="1" dirty="0">
              <a:latin typeface="Times New Roman" panose="02020603050405020304" pitchFamily="18" charset="0"/>
              <a:ea typeface="Times New Roman" panose="02020603050405020304" pitchFamily="18" charset="0"/>
            </a:endParaRPr>
          </a:p>
        </p:txBody>
      </p:sp>
      <p:pic>
        <p:nvPicPr>
          <p:cNvPr id="5125" name="Picture 2"/>
          <p:cNvPicPr>
            <a:picLocks noChangeAspect="1"/>
          </p:cNvPicPr>
          <p:nvPr/>
        </p:nvPicPr>
        <p:blipFill>
          <a:blip r:embed="rId1">
            <a:clrChange>
              <a:clrFrom>
                <a:srgbClr val="FFFFFF"/>
              </a:clrFrom>
              <a:clrTo>
                <a:srgbClr val="FFFFFF">
                  <a:alpha val="0"/>
                </a:srgbClr>
              </a:clrTo>
            </a:clrChange>
          </a:blip>
          <a:srcRect l="8890" t="10954" r="8894" b="17242"/>
          <a:stretch>
            <a:fillRect/>
          </a:stretch>
        </p:blipFill>
        <p:spPr>
          <a:xfrm>
            <a:off x="45720" y="1600200"/>
            <a:ext cx="4580255" cy="5219065"/>
          </a:xfrm>
          <a:prstGeom prst="rect">
            <a:avLst/>
          </a:prstGeom>
          <a:noFill/>
          <a:ln w="9525">
            <a:noFill/>
          </a:ln>
        </p:spPr>
      </p:pic>
      <p:sp>
        <p:nvSpPr>
          <p:cNvPr id="9" name="Text Box 8"/>
          <p:cNvSpPr txBox="1"/>
          <p:nvPr/>
        </p:nvSpPr>
        <p:spPr>
          <a:xfrm>
            <a:off x="609600" y="381000"/>
            <a:ext cx="8376920" cy="521970"/>
          </a:xfrm>
          <a:prstGeom prst="rect">
            <a:avLst/>
          </a:prstGeom>
          <a:noFill/>
          <a:ln w="9525">
            <a:noFill/>
          </a:ln>
        </p:spPr>
        <p:txBody>
          <a:bodyPr wrap="square">
            <a:spAutoFit/>
          </a:bodyPr>
          <a:p>
            <a:pPr eaLnBrk="0" hangingPunct="0"/>
            <a:r>
              <a:rPr sz="2800" b="1" dirty="0">
                <a:latin typeface="Times New Roman" panose="02020603050405020304" pitchFamily="18" charset="0"/>
                <a:cs typeface="Times New Roman" panose="02020603050405020304" pitchFamily="18" charset="0"/>
              </a:rPr>
              <a:t>Hoa văn trên trang phục của đồng b</a:t>
            </a:r>
            <a:r>
              <a:rPr sz="2800" b="1" dirty="0">
                <a:latin typeface="Times New Roman" panose="02020603050405020304" pitchFamily="18" charset="0"/>
                <a:ea typeface="Times New Roman" panose="02020603050405020304" pitchFamily="18" charset="0"/>
              </a:rPr>
              <a:t>à</a:t>
            </a:r>
            <a:r>
              <a:rPr sz="2800" b="1" dirty="0">
                <a:latin typeface="Times New Roman" panose="02020603050405020304" pitchFamily="18" charset="0"/>
                <a:cs typeface="Times New Roman" panose="02020603050405020304" pitchFamily="18" charset="0"/>
              </a:rPr>
              <a:t>o dân tộc Ê-đê</a:t>
            </a:r>
            <a:endParaRPr sz="28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127" name="Rectangle 1"/>
          <p:cNvSpPr/>
          <p:nvPr/>
        </p:nvSpPr>
        <p:spPr>
          <a:xfrm>
            <a:off x="4724400" y="3361690"/>
            <a:ext cx="4243705" cy="3343275"/>
          </a:xfrm>
          <a:prstGeom prst="rect">
            <a:avLst/>
          </a:prstGeom>
          <a:noFill/>
          <a:ln w="9525">
            <a:noFill/>
          </a:ln>
        </p:spPr>
        <p:txBody>
          <a:bodyPr>
            <a:noAutofit/>
          </a:bodyPr>
          <a:p>
            <a:r>
              <a:rPr sz="2400" b="1" dirty="0">
                <a:latin typeface="Times New Roman" panose="02020603050405020304" pitchFamily="18" charset="0"/>
                <a:cs typeface="Times New Roman" panose="02020603050405020304" pitchFamily="18" charset="0"/>
              </a:rPr>
              <a:t>- Mở rộng: Hoa văn trên trang phục của đồng b</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o dân tộc rất phong phú, mô phỏng hình hoa, lá, con vật...trong cuộc sống. Những hoa văn n</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y được cách điệu từ các hình vuông, hình tam giác, đường thẳng, đường dích dắc...</a:t>
            </a:r>
            <a:endParaRPr sz="24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125"/>
                                        </p:tgtEl>
                                        <p:attrNameLst>
                                          <p:attrName>style.visibility</p:attrName>
                                        </p:attrNameLst>
                                      </p:cBhvr>
                                      <p:to>
                                        <p:strVal val="visible"/>
                                      </p:to>
                                    </p:set>
                                    <p:animEffect transition="in" filter="barn(inVertical)">
                                      <p:cBhvr>
                                        <p:cTn id="19" dur="500"/>
                                        <p:tgtEl>
                                          <p:spTgt spid="5125"/>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7"/>
                                        </p:tgtEl>
                                        <p:attrNameLst>
                                          <p:attrName>style.visibility</p:attrName>
                                        </p:attrNameLst>
                                      </p:cBhvr>
                                      <p:to>
                                        <p:strVal val="visible"/>
                                      </p:to>
                                    </p:set>
                                    <p:anim calcmode="lin" valueType="num">
                                      <p:cBhvr additive="base">
                                        <p:cTn id="31" dur="500" fill="hold"/>
                                        <p:tgtEl>
                                          <p:spTgt spid="5127"/>
                                        </p:tgtEl>
                                        <p:attrNameLst>
                                          <p:attrName>ppt_x</p:attrName>
                                        </p:attrNameLst>
                                      </p:cBhvr>
                                      <p:tavLst>
                                        <p:tav tm="0">
                                          <p:val>
                                            <p:strVal val="#ppt_x"/>
                                          </p:val>
                                        </p:tav>
                                        <p:tav tm="100000">
                                          <p:val>
                                            <p:strVal val="#ppt_x"/>
                                          </p:val>
                                        </p:tav>
                                      </p:tavLst>
                                    </p:anim>
                                    <p:anim calcmode="lin" valueType="num">
                                      <p:cBhvr additive="base">
                                        <p:cTn id="32" dur="500" fill="hold"/>
                                        <p:tgtEl>
                                          <p:spTgt spid="51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9" grpId="0"/>
      <p:bldP spid="51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Text Box 4"/>
          <p:cNvSpPr txBox="1"/>
          <p:nvPr/>
        </p:nvSpPr>
        <p:spPr>
          <a:xfrm>
            <a:off x="581025" y="0"/>
            <a:ext cx="2833688" cy="583565"/>
          </a:xfrm>
          <a:prstGeom prst="rect">
            <a:avLst/>
          </a:prstGeom>
          <a:noFill/>
          <a:ln w="9525">
            <a:noFill/>
          </a:ln>
        </p:spPr>
        <p:txBody>
          <a:bodyPr>
            <a:spAutoFit/>
          </a:bodyPr>
          <a:p>
            <a:pPr eaLnBrk="0" hangingPunct="0">
              <a:spcBef>
                <a:spcPct val="50000"/>
              </a:spcBef>
            </a:pPr>
            <a:r>
              <a:rPr sz="3200" b="1" dirty="0">
                <a:solidFill>
                  <a:srgbClr val="C00000"/>
                </a:solidFill>
                <a:latin typeface="Times New Roman" panose="02020603050405020304" pitchFamily="18" charset="0"/>
              </a:rPr>
              <a:t>1. Quan sát</a:t>
            </a:r>
            <a:endParaRPr sz="3200" b="1" dirty="0">
              <a:solidFill>
                <a:srgbClr val="C00000"/>
              </a:solidFill>
              <a:latin typeface="Times New Roman" panose="02020603050405020304" pitchFamily="18" charset="0"/>
            </a:endParaRPr>
          </a:p>
        </p:txBody>
      </p:sp>
      <p:sp>
        <p:nvSpPr>
          <p:cNvPr id="8" name="Text Box 8"/>
          <p:cNvSpPr txBox="1"/>
          <p:nvPr/>
        </p:nvSpPr>
        <p:spPr>
          <a:xfrm>
            <a:off x="-28575" y="857250"/>
            <a:ext cx="9353550" cy="797560"/>
          </a:xfrm>
          <a:prstGeom prst="rect">
            <a:avLst/>
          </a:prstGeom>
          <a:noFill/>
          <a:ln w="9525">
            <a:noFill/>
          </a:ln>
        </p:spPr>
        <p:txBody>
          <a:bodyPr wrap="square">
            <a:noAutofit/>
          </a:bodyPr>
          <a:p>
            <a:pPr eaLnBrk="0" hangingPunct="0"/>
            <a:r>
              <a:rPr sz="200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Quan sát một số hoa văn trên trang phục trong SGK MT3, trang 10 v</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 trả lời câu hỏi:</a:t>
            </a:r>
            <a:endParaRP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 Box 8"/>
          <p:cNvSpPr txBox="1"/>
          <p:nvPr/>
        </p:nvSpPr>
        <p:spPr>
          <a:xfrm>
            <a:off x="5070475" y="1434465"/>
            <a:ext cx="3886200" cy="2258060"/>
          </a:xfrm>
          <a:prstGeom prst="rect">
            <a:avLst/>
          </a:prstGeom>
          <a:noFill/>
          <a:ln w="9525">
            <a:noFill/>
          </a:ln>
        </p:spPr>
        <p:txBody>
          <a:bodyPr>
            <a:noAutofit/>
          </a:bodyPr>
          <a:p>
            <a:pPr eaLnBrk="0" hangingPunct="0"/>
            <a:r>
              <a:rPr sz="2400" dirty="0">
                <a:latin typeface="Times New Roman" panose="02020603050405020304" pitchFamily="18" charset="0"/>
                <a:cs typeface="Times New Roman" panose="02020603050405020304" pitchFamily="18" charset="0"/>
              </a:rPr>
              <a:t>- Hoa văn n</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y được kết hợp từ những hình ảnh n</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o?</a:t>
            </a:r>
            <a:endParaRPr sz="2400" dirty="0">
              <a:latin typeface="Times New Roman" panose="02020603050405020304" pitchFamily="18" charset="0"/>
              <a:cs typeface="Times New Roman" panose="02020603050405020304" pitchFamily="18" charset="0"/>
            </a:endParaRPr>
          </a:p>
          <a:p>
            <a:pPr eaLnBrk="0" hangingPunct="0"/>
            <a:r>
              <a:rPr sz="2400" dirty="0">
                <a:latin typeface="Times New Roman" panose="02020603050405020304" pitchFamily="18" charset="0"/>
                <a:cs typeface="Times New Roman" panose="02020603050405020304" pitchFamily="18" charset="0"/>
              </a:rPr>
              <a:t>- M</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u sắc trong những hoa văn n</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y được thể hiện như thế n</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o?</a:t>
            </a:r>
            <a:endParaRPr sz="2400" dirty="0">
              <a:latin typeface="Times New Roman" panose="02020603050405020304" pitchFamily="18" charset="0"/>
              <a:cs typeface="Times New Roman" panose="02020603050405020304" pitchFamily="18" charset="0"/>
            </a:endParaRPr>
          </a:p>
          <a:p>
            <a:pPr eaLnBrk="0" hangingPunct="0"/>
            <a:endParaRP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 Box 8"/>
          <p:cNvSpPr txBox="1"/>
          <p:nvPr/>
        </p:nvSpPr>
        <p:spPr>
          <a:xfrm>
            <a:off x="45720" y="441325"/>
            <a:ext cx="8938895" cy="537845"/>
          </a:xfrm>
          <a:prstGeom prst="rect">
            <a:avLst/>
          </a:prstGeom>
          <a:noFill/>
          <a:ln w="9525">
            <a:noFill/>
          </a:ln>
        </p:spPr>
        <p:txBody>
          <a:bodyPr wrap="square">
            <a:noAutofit/>
          </a:bodyPr>
          <a:p>
            <a:pPr eaLnBrk="0" hangingPunct="0"/>
            <a:r>
              <a:rPr sz="2800" b="1" dirty="0">
                <a:latin typeface="Times New Roman" panose="02020603050405020304" pitchFamily="18" charset="0"/>
                <a:cs typeface="Times New Roman" panose="02020603050405020304" pitchFamily="18" charset="0"/>
              </a:rPr>
              <a:t>Hoa văn trên trang phục của đồng b</a:t>
            </a:r>
            <a:r>
              <a:rPr sz="2800" b="1" dirty="0">
                <a:latin typeface="Times New Roman" panose="02020603050405020304" pitchFamily="18" charset="0"/>
                <a:ea typeface="Times New Roman" panose="02020603050405020304" pitchFamily="18" charset="0"/>
              </a:rPr>
              <a:t>à</a:t>
            </a:r>
            <a:r>
              <a:rPr sz="2800" b="1" dirty="0">
                <a:latin typeface="Times New Roman" panose="02020603050405020304" pitchFamily="18" charset="0"/>
                <a:cs typeface="Times New Roman" panose="02020603050405020304" pitchFamily="18" charset="0"/>
              </a:rPr>
              <a:t>o dân tộc Chăm</a:t>
            </a:r>
            <a:endParaRPr sz="28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150" name="Rectangle 1"/>
          <p:cNvSpPr/>
          <p:nvPr/>
        </p:nvSpPr>
        <p:spPr>
          <a:xfrm>
            <a:off x="5014595" y="3429000"/>
            <a:ext cx="4086860" cy="3415030"/>
          </a:xfrm>
          <a:prstGeom prst="rect">
            <a:avLst/>
          </a:prstGeom>
          <a:noFill/>
          <a:ln w="9525">
            <a:noFill/>
          </a:ln>
        </p:spPr>
        <p:txBody>
          <a:bodyPr wrap="square">
            <a:spAutoFit/>
          </a:bodyPr>
          <a:p>
            <a:r>
              <a:rPr sz="2400" dirty="0">
                <a:latin typeface="Times New Roman" panose="02020603050405020304" pitchFamily="18" charset="0"/>
                <a:cs typeface="Times New Roman" panose="02020603050405020304" pitchFamily="18" charset="0"/>
              </a:rPr>
              <a:t>- Các hoa văn trên có sử dụng những đường nét n</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o m</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 em đã được học? Em hãy kể tên m</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u sắc trên các hoa văn.</a:t>
            </a:r>
            <a:endParaRPr sz="2400" dirty="0">
              <a:latin typeface="Times New Roman" panose="02020603050405020304" pitchFamily="18" charset="0"/>
              <a:cs typeface="Times New Roman" panose="02020603050405020304" pitchFamily="18" charset="0"/>
            </a:endParaRPr>
          </a:p>
          <a:p>
            <a:r>
              <a:rPr sz="2400" dirty="0">
                <a:latin typeface="Times New Roman" panose="02020603050405020304" pitchFamily="18" charset="0"/>
                <a:cs typeface="Times New Roman" panose="02020603050405020304" pitchFamily="18" charset="0"/>
              </a:rPr>
              <a:t>- Trong những hoa văn trên trang phục đã biết, em thích hoa văn n</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o nhất? Hoa văn đó được tạo nên từ những nét, hình m</a:t>
            </a:r>
            <a:r>
              <a:rPr sz="2400" dirty="0">
                <a:latin typeface="Times New Roman" panose="02020603050405020304" pitchFamily="18" charset="0"/>
                <a:ea typeface="Times New Roman" panose="02020603050405020304" pitchFamily="18" charset="0"/>
              </a:rPr>
              <a:t>à</a:t>
            </a:r>
            <a:r>
              <a:rPr sz="2400" dirty="0">
                <a:latin typeface="Times New Roman" panose="02020603050405020304" pitchFamily="18" charset="0"/>
                <a:cs typeface="Times New Roman" panose="02020603050405020304" pitchFamily="18" charset="0"/>
              </a:rPr>
              <a:t>u gì?</a:t>
            </a:r>
            <a:endParaRP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6151" name="Picture 2"/>
          <p:cNvPicPr>
            <a:picLocks noChangeAspect="1"/>
          </p:cNvPicPr>
          <p:nvPr/>
        </p:nvPicPr>
        <p:blipFill>
          <a:blip r:embed="rId1">
            <a:clrChange>
              <a:clrFrom>
                <a:srgbClr val="FFFFFF"/>
              </a:clrFrom>
              <a:clrTo>
                <a:srgbClr val="FFFFFF">
                  <a:alpha val="0"/>
                </a:srgbClr>
              </a:clrTo>
            </a:clrChange>
          </a:blip>
          <a:srcRect l="8453" t="11307" r="8990" b="27466"/>
          <a:stretch>
            <a:fillRect/>
          </a:stretch>
        </p:blipFill>
        <p:spPr>
          <a:xfrm>
            <a:off x="442913" y="1830388"/>
            <a:ext cx="4572000" cy="4760912"/>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151"/>
                                        </p:tgtEl>
                                        <p:attrNameLst>
                                          <p:attrName>style.visibility</p:attrName>
                                        </p:attrNameLst>
                                      </p:cBhvr>
                                      <p:to>
                                        <p:strVal val="visible"/>
                                      </p:to>
                                    </p:set>
                                    <p:animEffect transition="in" filter="circle(in)">
                                      <p:cBhvr>
                                        <p:cTn id="17" dur="2000"/>
                                        <p:tgtEl>
                                          <p:spTgt spid="6151"/>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6150"/>
                                        </p:tgtEl>
                                        <p:attrNameLst>
                                          <p:attrName>style.visibility</p:attrName>
                                        </p:attrNameLst>
                                      </p:cBhvr>
                                      <p:to>
                                        <p:strVal val="visible"/>
                                      </p:to>
                                    </p:set>
                                    <p:animEffect transition="in" filter="barn(inVertical)">
                                      <p:cBhvr>
                                        <p:cTn id="28" dur="5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9" grpId="0"/>
      <p:bldP spid="61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 Box 4"/>
          <p:cNvSpPr txBox="1"/>
          <p:nvPr/>
        </p:nvSpPr>
        <p:spPr>
          <a:xfrm>
            <a:off x="581025" y="0"/>
            <a:ext cx="2833688" cy="583565"/>
          </a:xfrm>
          <a:prstGeom prst="rect">
            <a:avLst/>
          </a:prstGeom>
          <a:noFill/>
          <a:ln w="9525">
            <a:noFill/>
          </a:ln>
        </p:spPr>
        <p:txBody>
          <a:bodyPr>
            <a:spAutoFit/>
          </a:bodyPr>
          <a:p>
            <a:pPr eaLnBrk="0" hangingPunct="0">
              <a:spcBef>
                <a:spcPct val="50000"/>
              </a:spcBef>
            </a:pPr>
            <a:r>
              <a:rPr sz="3200" b="1" dirty="0">
                <a:solidFill>
                  <a:srgbClr val="C00000"/>
                </a:solidFill>
                <a:latin typeface="Times New Roman" panose="02020603050405020304" pitchFamily="18" charset="0"/>
              </a:rPr>
              <a:t>2. Thể hiện</a:t>
            </a:r>
            <a:endParaRPr sz="3200" b="1" dirty="0">
              <a:solidFill>
                <a:srgbClr val="C00000"/>
              </a:solidFill>
              <a:latin typeface="Times New Roman" panose="02020603050405020304" pitchFamily="18" charset="0"/>
            </a:endParaRPr>
          </a:p>
        </p:txBody>
      </p:sp>
      <p:sp>
        <p:nvSpPr>
          <p:cNvPr id="7" name="Text Box 8"/>
          <p:cNvSpPr txBox="1"/>
          <p:nvPr/>
        </p:nvSpPr>
        <p:spPr>
          <a:xfrm>
            <a:off x="4819650" y="1696085"/>
            <a:ext cx="4095750" cy="2515870"/>
          </a:xfrm>
          <a:prstGeom prst="rect">
            <a:avLst/>
          </a:prstGeom>
          <a:noFill/>
          <a:ln w="9525">
            <a:noFill/>
          </a:ln>
        </p:spPr>
        <p:txBody>
          <a:bodyPr>
            <a:noAutofit/>
          </a:bodyPr>
          <a:p>
            <a:pPr eaLnBrk="0" hangingPunct="0"/>
            <a:r>
              <a:rPr sz="2400" b="1" dirty="0">
                <a:latin typeface="Times New Roman" panose="02020603050405020304" pitchFamily="18" charset="0"/>
                <a:cs typeface="Times New Roman" panose="02020603050405020304" pitchFamily="18" charset="0"/>
              </a:rPr>
              <a:t>- Hình dạng của hoa văn: Hoa văn có hình gì? Hoa văn gồm một hình hay l</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 sự kết hợp của nhiều hình?</a:t>
            </a:r>
            <a:endParaRPr sz="2400" b="1" dirty="0">
              <a:latin typeface="Times New Roman" panose="02020603050405020304" pitchFamily="18" charset="0"/>
              <a:cs typeface="Times New Roman" panose="02020603050405020304" pitchFamily="18" charset="0"/>
            </a:endParaRPr>
          </a:p>
          <a:p>
            <a:pPr eaLnBrk="0" hangingPunct="0"/>
            <a:r>
              <a:rPr sz="2400" b="1" dirty="0">
                <a:latin typeface="Times New Roman" panose="02020603050405020304" pitchFamily="18" charset="0"/>
                <a:cs typeface="Times New Roman" panose="02020603050405020304" pitchFamily="18" charset="0"/>
              </a:rPr>
              <a:t>- Chi tiết của hoa văn: Hoa văn được tạo nên từ những nét n</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o?</a:t>
            </a:r>
            <a:endParaRPr sz="2400" b="1" dirty="0">
              <a:latin typeface="Times New Roman" panose="02020603050405020304" pitchFamily="18" charset="0"/>
              <a:cs typeface="Times New Roman" panose="02020603050405020304" pitchFamily="18" charset="0"/>
            </a:endParaRPr>
          </a:p>
          <a:p>
            <a:pPr eaLnBrk="0" hangingPunct="0"/>
            <a:endParaRPr sz="24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 Box 8"/>
          <p:cNvSpPr txBox="1"/>
          <p:nvPr/>
        </p:nvSpPr>
        <p:spPr>
          <a:xfrm>
            <a:off x="-635" y="511175"/>
            <a:ext cx="9144000" cy="829945"/>
          </a:xfrm>
          <a:prstGeom prst="rect">
            <a:avLst/>
          </a:prstGeom>
          <a:noFill/>
          <a:ln w="9525">
            <a:noFill/>
          </a:ln>
        </p:spPr>
        <p:txBody>
          <a:bodyPr wrap="square">
            <a:spAutoFit/>
          </a:bodyPr>
          <a:p>
            <a:pPr eaLnBrk="0" hangingPunct="0"/>
            <a:r>
              <a:rPr sz="2400" b="1" dirty="0">
                <a:latin typeface="Times New Roman" panose="02020603050405020304" pitchFamily="18" charset="0"/>
                <a:cs typeface="Times New Roman" panose="02020603050405020304" pitchFamily="18" charset="0"/>
              </a:rPr>
              <a:t>Mô phỏng lại mẫu hoa văn trên trang phục của một dân tộc m</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 em </a:t>
            </a:r>
            <a:endParaRPr sz="2400" b="1" dirty="0">
              <a:latin typeface="Times New Roman" panose="02020603050405020304" pitchFamily="18" charset="0"/>
              <a:cs typeface="Times New Roman" panose="02020603050405020304" pitchFamily="18" charset="0"/>
            </a:endParaRPr>
          </a:p>
          <a:p>
            <a:pPr eaLnBrk="0" hangingPunct="0"/>
            <a:r>
              <a:rPr sz="2400" b="1" dirty="0">
                <a:latin typeface="Times New Roman" panose="02020603050405020304" pitchFamily="18" charset="0"/>
                <a:cs typeface="Times New Roman" panose="02020603050405020304" pitchFamily="18" charset="0"/>
              </a:rPr>
              <a:t>yêu thích.</a:t>
            </a:r>
            <a:endParaRPr sz="24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7173" name="Picture 2"/>
          <p:cNvPicPr>
            <a:picLocks noChangeAspect="1"/>
          </p:cNvPicPr>
          <p:nvPr/>
        </p:nvPicPr>
        <p:blipFill>
          <a:blip r:embed="rId1">
            <a:clrChange>
              <a:clrFrom>
                <a:srgbClr val="FFFFFF"/>
              </a:clrFrom>
              <a:clrTo>
                <a:srgbClr val="FFFFFF">
                  <a:alpha val="0"/>
                </a:srgbClr>
              </a:clrTo>
            </a:clrChange>
          </a:blip>
          <a:srcRect t="20107"/>
          <a:stretch>
            <a:fillRect/>
          </a:stretch>
        </p:blipFill>
        <p:spPr>
          <a:xfrm>
            <a:off x="-6350" y="1524000"/>
            <a:ext cx="4578985" cy="5333365"/>
          </a:xfrm>
          <a:prstGeom prst="rect">
            <a:avLst/>
          </a:prstGeom>
          <a:noFill/>
          <a:ln w="9525">
            <a:noFill/>
          </a:ln>
        </p:spPr>
      </p:pic>
      <p:sp>
        <p:nvSpPr>
          <p:cNvPr id="7174" name="Rectangle 1"/>
          <p:cNvSpPr/>
          <p:nvPr/>
        </p:nvSpPr>
        <p:spPr>
          <a:xfrm>
            <a:off x="4800600" y="4419600"/>
            <a:ext cx="4343400" cy="1938020"/>
          </a:xfrm>
          <a:prstGeom prst="rect">
            <a:avLst/>
          </a:prstGeom>
          <a:noFill/>
          <a:ln w="9525">
            <a:noFill/>
          </a:ln>
        </p:spPr>
        <p:txBody>
          <a:bodyPr>
            <a:spAutoFit/>
          </a:bodyPr>
          <a:p>
            <a:r>
              <a:rPr sz="2400" b="1" dirty="0">
                <a:latin typeface="Times New Roman" panose="02020603050405020304" pitchFamily="18" charset="0"/>
                <a:cs typeface="Times New Roman" panose="02020603050405020304" pitchFamily="18" charset="0"/>
              </a:rPr>
              <a:t>- Đồ vật em định trang trí l</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 gì?</a:t>
            </a:r>
            <a:endParaRPr sz="2400" b="1" dirty="0">
              <a:latin typeface="Times New Roman" panose="02020603050405020304" pitchFamily="18" charset="0"/>
              <a:cs typeface="Times New Roman" panose="02020603050405020304" pitchFamily="18" charset="0"/>
            </a:endParaRPr>
          </a:p>
          <a:p>
            <a:r>
              <a:rPr sz="2400" b="1" dirty="0">
                <a:latin typeface="Times New Roman" panose="02020603050405020304" pitchFamily="18" charset="0"/>
                <a:cs typeface="Times New Roman" panose="02020603050405020304" pitchFamily="18" charset="0"/>
              </a:rPr>
              <a:t>- Em sử dụng cách n</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o để trang trí?</a:t>
            </a:r>
            <a:endParaRPr sz="2400" b="1" dirty="0">
              <a:latin typeface="Times New Roman" panose="02020603050405020304" pitchFamily="18" charset="0"/>
              <a:cs typeface="Times New Roman" panose="02020603050405020304" pitchFamily="18" charset="0"/>
            </a:endParaRPr>
          </a:p>
          <a:p>
            <a:r>
              <a:rPr sz="2400" b="1" dirty="0">
                <a:latin typeface="Times New Roman" panose="02020603050405020304" pitchFamily="18" charset="0"/>
                <a:cs typeface="Times New Roman" panose="02020603050405020304" pitchFamily="18" charset="0"/>
              </a:rPr>
              <a:t>- Hình thức trang trí đồ vật l</a:t>
            </a:r>
            <a:r>
              <a:rPr sz="2400" b="1" dirty="0">
                <a:latin typeface="Times New Roman" panose="02020603050405020304" pitchFamily="18" charset="0"/>
                <a:ea typeface="Times New Roman" panose="02020603050405020304" pitchFamily="18" charset="0"/>
              </a:rPr>
              <a:t>à</a:t>
            </a:r>
            <a:r>
              <a:rPr sz="2400" b="1" dirty="0">
                <a:latin typeface="Times New Roman" panose="02020603050405020304" pitchFamily="18" charset="0"/>
                <a:cs typeface="Times New Roman" panose="02020603050405020304" pitchFamily="18" charset="0"/>
              </a:rPr>
              <a:t> gì?</a:t>
            </a:r>
            <a:endParaRPr sz="24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173"/>
                                        </p:tgtEl>
                                        <p:attrNameLst>
                                          <p:attrName>style.visibility</p:attrName>
                                        </p:attrNameLst>
                                      </p:cBhvr>
                                      <p:to>
                                        <p:strVal val="visible"/>
                                      </p:to>
                                    </p:set>
                                    <p:animEffect transition="in" filter="barn(inVertical)">
                                      <p:cBhvr>
                                        <p:cTn id="12" dur="500"/>
                                        <p:tgtEl>
                                          <p:spTgt spid="717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174"/>
                                        </p:tgtEl>
                                        <p:attrNameLst>
                                          <p:attrName>style.visibility</p:attrName>
                                        </p:attrNameLst>
                                      </p:cBhvr>
                                      <p:to>
                                        <p:strVal val="visible"/>
                                      </p:to>
                                    </p:set>
                                    <p:animEffect transition="in" filter="fade">
                                      <p:cBhvr>
                                        <p:cTn id="22" dur="1000"/>
                                        <p:tgtEl>
                                          <p:spTgt spid="7174"/>
                                        </p:tgtEl>
                                      </p:cBhvr>
                                    </p:animEffect>
                                    <p:anim calcmode="lin" valueType="num">
                                      <p:cBhvr>
                                        <p:cTn id="23" dur="1000" fill="hold"/>
                                        <p:tgtEl>
                                          <p:spTgt spid="7174"/>
                                        </p:tgtEl>
                                        <p:attrNameLst>
                                          <p:attrName>ppt_x</p:attrName>
                                        </p:attrNameLst>
                                      </p:cBhvr>
                                      <p:tavLst>
                                        <p:tav tm="0">
                                          <p:val>
                                            <p:strVal val="#ppt_x"/>
                                          </p:val>
                                        </p:tav>
                                        <p:tav tm="100000">
                                          <p:val>
                                            <p:strVal val="#ppt_x"/>
                                          </p:val>
                                        </p:tav>
                                      </p:tavLst>
                                    </p:anim>
                                    <p:anim calcmode="lin" valueType="num">
                                      <p:cBhvr>
                                        <p:cTn id="24" dur="1000" fill="hold"/>
                                        <p:tgtEl>
                                          <p:spTgt spid="71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717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ext Box 4"/>
          <p:cNvSpPr txBox="1"/>
          <p:nvPr/>
        </p:nvSpPr>
        <p:spPr>
          <a:xfrm>
            <a:off x="581025" y="228600"/>
            <a:ext cx="2833688" cy="583565"/>
          </a:xfrm>
          <a:prstGeom prst="rect">
            <a:avLst/>
          </a:prstGeom>
          <a:noFill/>
          <a:ln w="9525">
            <a:noFill/>
          </a:ln>
        </p:spPr>
        <p:txBody>
          <a:bodyPr>
            <a:spAutoFit/>
          </a:bodyPr>
          <a:p>
            <a:pPr eaLnBrk="0" hangingPunct="0">
              <a:spcBef>
                <a:spcPct val="50000"/>
              </a:spcBef>
            </a:pPr>
            <a:r>
              <a:rPr sz="3200" b="1" dirty="0">
                <a:solidFill>
                  <a:srgbClr val="C00000"/>
                </a:solidFill>
                <a:latin typeface="Times New Roman" panose="02020603050405020304" pitchFamily="18" charset="0"/>
              </a:rPr>
              <a:t>3. Thảo luận</a:t>
            </a:r>
            <a:endParaRPr sz="3200" b="1" dirty="0">
              <a:solidFill>
                <a:srgbClr val="C00000"/>
              </a:solidFill>
              <a:latin typeface="Times New Roman" panose="02020603050405020304" pitchFamily="18" charset="0"/>
            </a:endParaRPr>
          </a:p>
        </p:txBody>
      </p:sp>
      <p:sp>
        <p:nvSpPr>
          <p:cNvPr id="9" name="Text Box 8"/>
          <p:cNvSpPr txBox="1"/>
          <p:nvPr/>
        </p:nvSpPr>
        <p:spPr>
          <a:xfrm>
            <a:off x="47625" y="892175"/>
            <a:ext cx="9027795" cy="937895"/>
          </a:xfrm>
          <a:prstGeom prst="rect">
            <a:avLst/>
          </a:prstGeom>
          <a:noFill/>
          <a:ln w="9525">
            <a:noFill/>
          </a:ln>
        </p:spPr>
        <p:txBody>
          <a:bodyPr wrap="square">
            <a:noAutofit/>
          </a:bodyPr>
          <a:p>
            <a:pPr eaLnBrk="0" hangingPunct="0"/>
            <a:r>
              <a:rPr sz="2800" b="1" dirty="0">
                <a:latin typeface="Times New Roman" panose="02020603050405020304" pitchFamily="18" charset="0"/>
                <a:cs typeface="Times New Roman" panose="02020603050405020304" pitchFamily="18" charset="0"/>
              </a:rPr>
              <a:t>Hãy trao đổi về sản phẩm mĩ thuật của các th</a:t>
            </a:r>
            <a:r>
              <a:rPr sz="2800" b="1" dirty="0">
                <a:latin typeface="Times New Roman" panose="02020603050405020304" pitchFamily="18" charset="0"/>
                <a:ea typeface="Times New Roman" panose="02020603050405020304" pitchFamily="18" charset="0"/>
              </a:rPr>
              <a:t>à</a:t>
            </a:r>
            <a:r>
              <a:rPr sz="2800" b="1" dirty="0">
                <a:latin typeface="Times New Roman" panose="02020603050405020304" pitchFamily="18" charset="0"/>
                <a:cs typeface="Times New Roman" panose="02020603050405020304" pitchFamily="18" charset="0"/>
              </a:rPr>
              <a:t>nh viên trong nhóm theo các câu hỏi gợi ý sau:</a:t>
            </a:r>
            <a:endParaRPr sz="28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196" name="Rectangle 2"/>
          <p:cNvSpPr/>
          <p:nvPr/>
        </p:nvSpPr>
        <p:spPr>
          <a:xfrm>
            <a:off x="76835" y="2060575"/>
            <a:ext cx="8923655" cy="1823085"/>
          </a:xfrm>
          <a:prstGeom prst="rect">
            <a:avLst/>
          </a:prstGeom>
          <a:noFill/>
          <a:ln w="9525">
            <a:noFill/>
          </a:ln>
        </p:spPr>
        <p:txBody>
          <a:bodyPr wrap="square">
            <a:noAutofit/>
          </a:bodyPr>
          <a:p>
            <a:r>
              <a:rPr sz="2800" dirty="0">
                <a:latin typeface="Arial" panose="020B0604020202020204" pitchFamily="34" charset="0"/>
              </a:rPr>
              <a:t>- Hoa văn trong trang trí sản phẩm gồm các yếu tố tạo hình nào?</a:t>
            </a:r>
            <a:endParaRPr sz="2800" dirty="0">
              <a:latin typeface="Arial" panose="020B0604020202020204" pitchFamily="34" charset="0"/>
            </a:endParaRPr>
          </a:p>
          <a:p>
            <a:r>
              <a:rPr sz="2800" dirty="0">
                <a:latin typeface="Arial" panose="020B0604020202020204" pitchFamily="34" charset="0"/>
              </a:rPr>
              <a:t>- Các hình thức sắp xếp hoa văn trong sản phẩm như thế nào?</a:t>
            </a:r>
            <a:endParaRPr sz="2800" dirty="0">
              <a:latin typeface="Arial" panose="020B0604020202020204" pitchFamily="34" charset="0"/>
            </a:endParaRPr>
          </a:p>
        </p:txBody>
      </p:sp>
      <p:sp>
        <p:nvSpPr>
          <p:cNvPr id="8197" name="Rectangle 3"/>
          <p:cNvSpPr/>
          <p:nvPr/>
        </p:nvSpPr>
        <p:spPr>
          <a:xfrm>
            <a:off x="201295" y="3962400"/>
            <a:ext cx="8942705" cy="953135"/>
          </a:xfrm>
          <a:prstGeom prst="rect">
            <a:avLst/>
          </a:prstGeom>
          <a:noFill/>
          <a:ln w="9525">
            <a:noFill/>
          </a:ln>
        </p:spPr>
        <p:txBody>
          <a:bodyPr wrap="square">
            <a:spAutoFit/>
          </a:bodyPr>
          <a:p>
            <a:r>
              <a:rPr sz="2800" dirty="0">
                <a:latin typeface="Arial" panose="020B0604020202020204" pitchFamily="34" charset="0"/>
              </a:rPr>
              <a:t>Hoa văn trang trí theo những hình thức khác nhau (nhắc lại, xen kẽ, đối xứng).</a:t>
            </a:r>
            <a:endParaRPr sz="2800" dirty="0">
              <a:latin typeface="Arial" panose="020B0604020202020204" pitchFamily="34" charset="0"/>
            </a:endParaRPr>
          </a:p>
        </p:txBody>
      </p:sp>
      <p:sp>
        <p:nvSpPr>
          <p:cNvPr id="8198" name="Rectangle 4"/>
          <p:cNvSpPr/>
          <p:nvPr/>
        </p:nvSpPr>
        <p:spPr>
          <a:xfrm>
            <a:off x="76200" y="5077460"/>
            <a:ext cx="8972550" cy="993140"/>
          </a:xfrm>
          <a:prstGeom prst="rect">
            <a:avLst/>
          </a:prstGeom>
          <a:noFill/>
          <a:ln w="9525">
            <a:noFill/>
          </a:ln>
        </p:spPr>
        <p:txBody>
          <a:bodyPr>
            <a:noAutofit/>
          </a:bodyPr>
          <a:p>
            <a:r>
              <a:rPr sz="2800" dirty="0">
                <a:latin typeface="Arial" panose="020B0604020202020204" pitchFamily="34" charset="0"/>
              </a:rPr>
              <a:t>Yếu tố nét trong tạo hình hoa văn và sử dụng hoa văn trong trang trí đồ vật tạo nên những vẻ đẹp khác nhau.</a:t>
            </a:r>
            <a:endParaRPr sz="2800"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8196"/>
                                        </p:tgtEl>
                                        <p:attrNameLst>
                                          <p:attrName>style.visibility</p:attrName>
                                        </p:attrNameLst>
                                      </p:cBhvr>
                                      <p:to>
                                        <p:strVal val="visible"/>
                                      </p:to>
                                    </p:set>
                                    <p:anim calcmode="lin" valueType="num">
                                      <p:cBhvr>
                                        <p:cTn id="12" dur="500" fill="hold"/>
                                        <p:tgtEl>
                                          <p:spTgt spid="8196"/>
                                        </p:tgtEl>
                                        <p:attrNameLst>
                                          <p:attrName>ppt_w</p:attrName>
                                        </p:attrNameLst>
                                      </p:cBhvr>
                                      <p:tavLst>
                                        <p:tav tm="0">
                                          <p:val>
                                            <p:fltVal val="0,000000"/>
                                          </p:val>
                                        </p:tav>
                                        <p:tav tm="100000">
                                          <p:val>
                                            <p:strVal val="#ppt_w"/>
                                          </p:val>
                                        </p:tav>
                                      </p:tavLst>
                                    </p:anim>
                                    <p:anim calcmode="lin" valueType="num">
                                      <p:cBhvr>
                                        <p:cTn id="13" dur="500" fill="hold"/>
                                        <p:tgtEl>
                                          <p:spTgt spid="8196"/>
                                        </p:tgtEl>
                                        <p:attrNameLst>
                                          <p:attrName>ppt_h</p:attrName>
                                        </p:attrNameLst>
                                      </p:cBhvr>
                                      <p:tavLst>
                                        <p:tav tm="0">
                                          <p:val>
                                            <p:fltVal val="0,000000"/>
                                          </p:val>
                                        </p:tav>
                                        <p:tav tm="100000">
                                          <p:val>
                                            <p:strVal val="#ppt_h"/>
                                          </p:val>
                                        </p:tav>
                                      </p:tavLst>
                                    </p:anim>
                                    <p:animEffect transition="in" filter="fade">
                                      <p:cBhvr>
                                        <p:cTn id="14" dur="500"/>
                                        <p:tgtEl>
                                          <p:spTgt spid="8196"/>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8197"/>
                                        </p:tgtEl>
                                        <p:attrNameLst>
                                          <p:attrName>style.visibility</p:attrName>
                                        </p:attrNameLst>
                                      </p:cBhvr>
                                      <p:to>
                                        <p:strVal val="visible"/>
                                      </p:to>
                                    </p:set>
                                    <p:animEffect transition="in" filter="circle(in)">
                                      <p:cBhvr>
                                        <p:cTn id="19" dur="2000"/>
                                        <p:tgtEl>
                                          <p:spTgt spid="8197"/>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8198"/>
                                        </p:tgtEl>
                                        <p:attrNameLst>
                                          <p:attrName>style.visibility</p:attrName>
                                        </p:attrNameLst>
                                      </p:cBhvr>
                                      <p:to>
                                        <p:strVal val="visible"/>
                                      </p:to>
                                    </p:set>
                                    <p:anim calcmode="lin" valueType="num">
                                      <p:cBhvr>
                                        <p:cTn id="24" dur="1000" fill="hold"/>
                                        <p:tgtEl>
                                          <p:spTgt spid="8198"/>
                                        </p:tgtEl>
                                        <p:attrNameLst>
                                          <p:attrName>ppt_w</p:attrName>
                                        </p:attrNameLst>
                                      </p:cBhvr>
                                      <p:tavLst>
                                        <p:tav tm="0">
                                          <p:val>
                                            <p:fltVal val="0,000000"/>
                                          </p:val>
                                        </p:tav>
                                        <p:tav tm="100000">
                                          <p:val>
                                            <p:strVal val="#ppt_w"/>
                                          </p:val>
                                        </p:tav>
                                      </p:tavLst>
                                    </p:anim>
                                    <p:anim calcmode="lin" valueType="num">
                                      <p:cBhvr>
                                        <p:cTn id="25" dur="1000" fill="hold"/>
                                        <p:tgtEl>
                                          <p:spTgt spid="8198"/>
                                        </p:tgtEl>
                                        <p:attrNameLst>
                                          <p:attrName>ppt_h</p:attrName>
                                        </p:attrNameLst>
                                      </p:cBhvr>
                                      <p:tavLst>
                                        <p:tav tm="0">
                                          <p:val>
                                            <p:fltVal val="0,000000"/>
                                          </p:val>
                                        </p:tav>
                                        <p:tav tm="100000">
                                          <p:val>
                                            <p:strVal val="#ppt_h"/>
                                          </p:val>
                                        </p:tav>
                                      </p:tavLst>
                                    </p:anim>
                                    <p:anim calcmode="lin" valueType="num">
                                      <p:cBhvr>
                                        <p:cTn id="26" dur="1000" fill="hold"/>
                                        <p:tgtEl>
                                          <p:spTgt spid="8198"/>
                                        </p:tgtEl>
                                        <p:attrNameLst>
                                          <p:attrName>style.rotation</p:attrName>
                                        </p:attrNameLst>
                                      </p:cBhvr>
                                      <p:tavLst>
                                        <p:tav tm="0">
                                          <p:val>
                                            <p:fltVal val="90,000000"/>
                                          </p:val>
                                        </p:tav>
                                        <p:tav tm="100000">
                                          <p:val>
                                            <p:fltVal val="0,000000"/>
                                          </p:val>
                                        </p:tav>
                                      </p:tavLst>
                                    </p:anim>
                                    <p:animEffect transition="in" filter="fade">
                                      <p:cBhvr>
                                        <p:cTn id="27" dur="1000"/>
                                        <p:tgtEl>
                                          <p:spTgt spid="8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196" grpId="0"/>
      <p:bldP spid="8197" grpId="0"/>
      <p:bldP spid="819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ext Box 4"/>
          <p:cNvSpPr txBox="1"/>
          <p:nvPr/>
        </p:nvSpPr>
        <p:spPr>
          <a:xfrm>
            <a:off x="581025" y="0"/>
            <a:ext cx="2833688" cy="583565"/>
          </a:xfrm>
          <a:prstGeom prst="rect">
            <a:avLst/>
          </a:prstGeom>
          <a:noFill/>
          <a:ln w="9525">
            <a:noFill/>
          </a:ln>
        </p:spPr>
        <p:txBody>
          <a:bodyPr>
            <a:spAutoFit/>
          </a:bodyPr>
          <a:p>
            <a:pPr eaLnBrk="0" hangingPunct="0">
              <a:spcBef>
                <a:spcPct val="50000"/>
              </a:spcBef>
            </a:pPr>
            <a:r>
              <a:rPr sz="3200" b="1" dirty="0">
                <a:solidFill>
                  <a:srgbClr val="C00000"/>
                </a:solidFill>
                <a:latin typeface="Times New Roman" panose="02020603050405020304" pitchFamily="18" charset="0"/>
              </a:rPr>
              <a:t>4. Vận dụng</a:t>
            </a:r>
            <a:endParaRPr sz="3200" b="1" dirty="0">
              <a:solidFill>
                <a:srgbClr val="C00000"/>
              </a:solidFill>
              <a:latin typeface="Times New Roman" panose="02020603050405020304" pitchFamily="18" charset="0"/>
            </a:endParaRPr>
          </a:p>
        </p:txBody>
      </p:sp>
      <p:sp>
        <p:nvSpPr>
          <p:cNvPr id="9" name="Text Box 8"/>
          <p:cNvSpPr txBox="1"/>
          <p:nvPr/>
        </p:nvSpPr>
        <p:spPr>
          <a:xfrm>
            <a:off x="35560" y="609600"/>
            <a:ext cx="9039225" cy="953135"/>
          </a:xfrm>
          <a:prstGeom prst="rect">
            <a:avLst/>
          </a:prstGeom>
          <a:noFill/>
          <a:ln w="9525">
            <a:noFill/>
          </a:ln>
        </p:spPr>
        <p:txBody>
          <a:bodyPr wrap="square">
            <a:spAutoFit/>
          </a:bodyPr>
          <a:p>
            <a:pPr eaLnBrk="0" hangingPunct="0"/>
            <a:r>
              <a:rPr sz="2800" b="1" dirty="0">
                <a:latin typeface="Times New Roman" panose="02020603050405020304" pitchFamily="18" charset="0"/>
                <a:cs typeface="Times New Roman" panose="02020603050405020304" pitchFamily="18" charset="0"/>
              </a:rPr>
              <a:t>Sử dụng những hoa văn đã vẽ trong b</a:t>
            </a:r>
            <a:r>
              <a:rPr sz="2800" b="1" dirty="0">
                <a:latin typeface="Times New Roman" panose="02020603050405020304" pitchFamily="18" charset="0"/>
                <a:ea typeface="Times New Roman" panose="02020603050405020304" pitchFamily="18" charset="0"/>
              </a:rPr>
              <a:t>à</a:t>
            </a:r>
            <a:r>
              <a:rPr sz="2800" b="1" dirty="0">
                <a:latin typeface="Times New Roman" panose="02020603050405020304" pitchFamily="18" charset="0"/>
                <a:cs typeface="Times New Roman" panose="02020603050405020304" pitchFamily="18" charset="0"/>
              </a:rPr>
              <a:t>i thực h</a:t>
            </a:r>
            <a:r>
              <a:rPr sz="2800" b="1" dirty="0">
                <a:latin typeface="Times New Roman" panose="02020603050405020304" pitchFamily="18" charset="0"/>
                <a:ea typeface="Times New Roman" panose="02020603050405020304" pitchFamily="18" charset="0"/>
              </a:rPr>
              <a:t>à</a:t>
            </a:r>
            <a:r>
              <a:rPr sz="2800" b="1" dirty="0">
                <a:latin typeface="Times New Roman" panose="02020603050405020304" pitchFamily="18" charset="0"/>
                <a:cs typeface="Times New Roman" panose="02020603050405020304" pitchFamily="18" charset="0"/>
              </a:rPr>
              <a:t>nh để trang trí một đồ vật em yêu thích.</a:t>
            </a:r>
            <a:endParaRPr sz="28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9220" name="Picture 2"/>
          <p:cNvPicPr>
            <a:picLocks noChangeAspect="1"/>
          </p:cNvPicPr>
          <p:nvPr/>
        </p:nvPicPr>
        <p:blipFill>
          <a:blip r:embed="rId1">
            <a:clrChange>
              <a:clrFrom>
                <a:srgbClr val="FFFFFF"/>
              </a:clrFrom>
              <a:clrTo>
                <a:srgbClr val="FFFFFF">
                  <a:alpha val="0"/>
                </a:srgbClr>
              </a:clrTo>
            </a:clrChange>
          </a:blip>
          <a:srcRect t="34476" b="6772"/>
          <a:stretch>
            <a:fillRect/>
          </a:stretch>
        </p:blipFill>
        <p:spPr>
          <a:xfrm>
            <a:off x="35560" y="1562735"/>
            <a:ext cx="9122410" cy="527494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9220"/>
                                        </p:tgtEl>
                                        <p:attrNameLst>
                                          <p:attrName>style.visibility</p:attrName>
                                        </p:attrNameLst>
                                      </p:cBhvr>
                                      <p:to>
                                        <p:strVal val="visible"/>
                                      </p:to>
                                    </p:set>
                                    <p:anim calcmode="lin" valueType="num">
                                      <p:cBhvr>
                                        <p:cTn id="12" dur="1000" fill="hold"/>
                                        <p:tgtEl>
                                          <p:spTgt spid="9220"/>
                                        </p:tgtEl>
                                        <p:attrNameLst>
                                          <p:attrName>ppt_w</p:attrName>
                                        </p:attrNameLst>
                                      </p:cBhvr>
                                      <p:tavLst>
                                        <p:tav tm="0">
                                          <p:val>
                                            <p:fltVal val="0,000000"/>
                                          </p:val>
                                        </p:tav>
                                        <p:tav tm="100000">
                                          <p:val>
                                            <p:strVal val="#ppt_w"/>
                                          </p:val>
                                        </p:tav>
                                      </p:tavLst>
                                    </p:anim>
                                    <p:anim calcmode="lin" valueType="num">
                                      <p:cBhvr>
                                        <p:cTn id="13" dur="1000" fill="hold"/>
                                        <p:tgtEl>
                                          <p:spTgt spid="9220"/>
                                        </p:tgtEl>
                                        <p:attrNameLst>
                                          <p:attrName>ppt_h</p:attrName>
                                        </p:attrNameLst>
                                      </p:cBhvr>
                                      <p:tavLst>
                                        <p:tav tm="0">
                                          <p:val>
                                            <p:fltVal val="0,000000"/>
                                          </p:val>
                                        </p:tav>
                                        <p:tav tm="100000">
                                          <p:val>
                                            <p:strVal val="#ppt_h"/>
                                          </p:val>
                                        </p:tav>
                                      </p:tavLst>
                                    </p:anim>
                                    <p:anim calcmode="lin" valueType="num">
                                      <p:cBhvr>
                                        <p:cTn id="14" dur="1000" fill="hold"/>
                                        <p:tgtEl>
                                          <p:spTgt spid="9220"/>
                                        </p:tgtEl>
                                        <p:attrNameLst>
                                          <p:attrName>style.rotation</p:attrName>
                                        </p:attrNameLst>
                                      </p:cBhvr>
                                      <p:tavLst>
                                        <p:tav tm="0">
                                          <p:val>
                                            <p:fltVal val="90,000000"/>
                                          </p:val>
                                        </p:tav>
                                        <p:tav tm="100000">
                                          <p:val>
                                            <p:fltVal val="0,000000"/>
                                          </p:val>
                                        </p:tav>
                                      </p:tavLst>
                                    </p:anim>
                                    <p:animEffect transition="in" filter="fade">
                                      <p:cBhvr>
                                        <p:cTn id="15" dur="10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ext Box 4"/>
          <p:cNvSpPr txBox="1"/>
          <p:nvPr/>
        </p:nvSpPr>
        <p:spPr>
          <a:xfrm>
            <a:off x="581025" y="76200"/>
            <a:ext cx="2833688" cy="583565"/>
          </a:xfrm>
          <a:prstGeom prst="rect">
            <a:avLst/>
          </a:prstGeom>
          <a:noFill/>
          <a:ln w="9525">
            <a:noFill/>
          </a:ln>
        </p:spPr>
        <p:txBody>
          <a:bodyPr>
            <a:spAutoFit/>
          </a:bodyPr>
          <a:p>
            <a:pPr eaLnBrk="0" hangingPunct="0">
              <a:spcBef>
                <a:spcPct val="50000"/>
              </a:spcBef>
            </a:pPr>
            <a:r>
              <a:rPr sz="3200" b="1" dirty="0">
                <a:solidFill>
                  <a:srgbClr val="C00000"/>
                </a:solidFill>
                <a:latin typeface="Times New Roman" panose="02020603050405020304" pitchFamily="18" charset="0"/>
              </a:rPr>
              <a:t>4. Vận dụng</a:t>
            </a:r>
            <a:endParaRPr sz="3200" b="1" dirty="0">
              <a:solidFill>
                <a:srgbClr val="C00000"/>
              </a:solidFill>
              <a:latin typeface="Times New Roman" panose="02020603050405020304" pitchFamily="18" charset="0"/>
            </a:endParaRPr>
          </a:p>
        </p:txBody>
      </p:sp>
      <p:sp>
        <p:nvSpPr>
          <p:cNvPr id="9" name="Text Box 8"/>
          <p:cNvSpPr txBox="1"/>
          <p:nvPr/>
        </p:nvSpPr>
        <p:spPr>
          <a:xfrm>
            <a:off x="101600" y="609600"/>
            <a:ext cx="8951595" cy="953135"/>
          </a:xfrm>
          <a:prstGeom prst="rect">
            <a:avLst/>
          </a:prstGeom>
          <a:noFill/>
          <a:ln w="9525">
            <a:noFill/>
          </a:ln>
        </p:spPr>
        <p:txBody>
          <a:bodyPr wrap="square">
            <a:spAutoFit/>
          </a:bodyPr>
          <a:p>
            <a:pPr eaLnBrk="0" hangingPunct="0"/>
            <a:r>
              <a:rPr sz="2800" b="1" dirty="0">
                <a:latin typeface="Times New Roman" panose="02020603050405020304" pitchFamily="18" charset="0"/>
                <a:cs typeface="Times New Roman" panose="02020603050405020304" pitchFamily="18" charset="0"/>
              </a:rPr>
              <a:t>Sử dụng những hoa văn đã vẽ trong b</a:t>
            </a:r>
            <a:r>
              <a:rPr sz="2800" b="1" dirty="0">
                <a:latin typeface="Times New Roman" panose="02020603050405020304" pitchFamily="18" charset="0"/>
                <a:ea typeface="Times New Roman" panose="02020603050405020304" pitchFamily="18" charset="0"/>
              </a:rPr>
              <a:t>à</a:t>
            </a:r>
            <a:r>
              <a:rPr sz="2800" b="1" dirty="0">
                <a:latin typeface="Times New Roman" panose="02020603050405020304" pitchFamily="18" charset="0"/>
                <a:cs typeface="Times New Roman" panose="02020603050405020304" pitchFamily="18" charset="0"/>
              </a:rPr>
              <a:t>i thực h</a:t>
            </a:r>
            <a:r>
              <a:rPr sz="2800" b="1" dirty="0">
                <a:latin typeface="Times New Roman" panose="02020603050405020304" pitchFamily="18" charset="0"/>
                <a:ea typeface="Times New Roman" panose="02020603050405020304" pitchFamily="18" charset="0"/>
              </a:rPr>
              <a:t>à</a:t>
            </a:r>
            <a:r>
              <a:rPr sz="2800" b="1" dirty="0">
                <a:latin typeface="Times New Roman" panose="02020603050405020304" pitchFamily="18" charset="0"/>
                <a:cs typeface="Times New Roman" panose="02020603050405020304" pitchFamily="18" charset="0"/>
              </a:rPr>
              <a:t>nh để trang trí một đồ vật em yêu thích.</a:t>
            </a:r>
            <a:endParaRPr sz="28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0244" name="Picture 2"/>
          <p:cNvPicPr>
            <a:picLocks noChangeAspect="1"/>
          </p:cNvPicPr>
          <p:nvPr/>
        </p:nvPicPr>
        <p:blipFill>
          <a:blip r:embed="rId1">
            <a:clrChange>
              <a:clrFrom>
                <a:srgbClr val="FFFFFF"/>
              </a:clrFrom>
              <a:clrTo>
                <a:srgbClr val="FFFFFF">
                  <a:alpha val="0"/>
                </a:srgbClr>
              </a:clrTo>
            </a:clrChange>
          </a:blip>
          <a:srcRect t="34476" b="6772"/>
          <a:stretch>
            <a:fillRect/>
          </a:stretch>
        </p:blipFill>
        <p:spPr>
          <a:xfrm>
            <a:off x="4800600" y="1447800"/>
            <a:ext cx="3811588" cy="3144838"/>
          </a:xfrm>
          <a:prstGeom prst="rect">
            <a:avLst/>
          </a:prstGeom>
          <a:noFill/>
          <a:ln w="9525">
            <a:noFill/>
          </a:ln>
        </p:spPr>
      </p:pic>
      <p:sp>
        <p:nvSpPr>
          <p:cNvPr id="10245" name="Rectangle 1"/>
          <p:cNvSpPr/>
          <p:nvPr/>
        </p:nvSpPr>
        <p:spPr>
          <a:xfrm>
            <a:off x="85725" y="4495800"/>
            <a:ext cx="9058275" cy="2245360"/>
          </a:xfrm>
          <a:prstGeom prst="rect">
            <a:avLst/>
          </a:prstGeom>
          <a:noFill/>
          <a:ln w="9525">
            <a:noFill/>
          </a:ln>
        </p:spPr>
        <p:txBody>
          <a:bodyPr wrap="square">
            <a:spAutoFit/>
          </a:bodyPr>
          <a:p>
            <a:r>
              <a:rPr sz="2000" b="1" dirty="0">
                <a:latin typeface="Times New Roman" panose="02020603050405020304" pitchFamily="18" charset="0"/>
                <a:cs typeface="Times New Roman" panose="02020603050405020304" pitchFamily="18" charset="0"/>
              </a:rPr>
              <a:t>Quan sát các bước trang trí chậu cây theo gợi ý sau:</a:t>
            </a:r>
            <a:endParaRPr sz="2000" b="1" dirty="0">
              <a:latin typeface="Times New Roman" panose="02020603050405020304" pitchFamily="18" charset="0"/>
              <a:cs typeface="Times New Roman" panose="02020603050405020304" pitchFamily="18" charset="0"/>
            </a:endParaRPr>
          </a:p>
          <a:p>
            <a:r>
              <a:rPr sz="2000" b="1" dirty="0">
                <a:latin typeface="Times New Roman" panose="02020603050405020304" pitchFamily="18" charset="0"/>
                <a:cs typeface="Times New Roman" panose="02020603050405020304" pitchFamily="18" charset="0"/>
              </a:rPr>
              <a:t>- Sử dụng vật liệu sẵn có/tái sử dụng như: bìa, vỏ chai...</a:t>
            </a:r>
            <a:endParaRPr sz="2000" b="1" dirty="0">
              <a:latin typeface="Times New Roman" panose="02020603050405020304" pitchFamily="18" charset="0"/>
              <a:cs typeface="Times New Roman" panose="02020603050405020304" pitchFamily="18" charset="0"/>
            </a:endParaRPr>
          </a:p>
          <a:p>
            <a:r>
              <a:rPr sz="2000" b="1" dirty="0">
                <a:latin typeface="Times New Roman" panose="02020603050405020304" pitchFamily="18" charset="0"/>
                <a:cs typeface="Times New Roman" panose="02020603050405020304" pitchFamily="18" charset="0"/>
              </a:rPr>
              <a:t>- Sử dụng cách tạo hoa văn theo hình thức nhắc lại, xen kẽ, lặp lại, đối xứng (các chấm tròn, hình vuông, hình chữ nhật...).</a:t>
            </a:r>
            <a:endParaRPr sz="2000" b="1" dirty="0">
              <a:latin typeface="Times New Roman" panose="02020603050405020304" pitchFamily="18" charset="0"/>
              <a:cs typeface="Times New Roman" panose="02020603050405020304" pitchFamily="18" charset="0"/>
            </a:endParaRPr>
          </a:p>
          <a:p>
            <a:r>
              <a:rPr sz="2000" b="1" dirty="0">
                <a:latin typeface="Times New Roman" panose="02020603050405020304" pitchFamily="18" charset="0"/>
                <a:cs typeface="Times New Roman" panose="02020603050405020304" pitchFamily="18" charset="0"/>
              </a:rPr>
              <a:t>- Kết hợp m</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u trong tạo hoa văn (ba m</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u: xanh lá cây, đỏ, v</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ng).</a:t>
            </a:r>
            <a:endParaRPr sz="2000" b="1" dirty="0">
              <a:latin typeface="Times New Roman" panose="02020603050405020304" pitchFamily="18" charset="0"/>
              <a:cs typeface="Times New Roman" panose="02020603050405020304" pitchFamily="18" charset="0"/>
            </a:endParaRPr>
          </a:p>
          <a:p>
            <a:r>
              <a:rPr sz="2000" b="1" dirty="0">
                <a:latin typeface="Times New Roman" panose="02020603050405020304" pitchFamily="18" charset="0"/>
                <a:cs typeface="Times New Roman" panose="02020603050405020304" pitchFamily="18" charset="0"/>
              </a:rPr>
              <a:t>- Sử dụng kĩ thuật in đơn giản l</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 bôi m</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u lên vật cần in v</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 đặt giấy lên để in.</a:t>
            </a:r>
            <a:endParaRPr sz="2000" b="1" dirty="0">
              <a:latin typeface="Times New Roman" panose="02020603050405020304" pitchFamily="18" charset="0"/>
              <a:cs typeface="Times New Roman" panose="02020603050405020304" pitchFamily="18" charset="0"/>
            </a:endParaRPr>
          </a:p>
          <a:p>
            <a:r>
              <a:rPr sz="2000" b="1" dirty="0">
                <a:latin typeface="Times New Roman" panose="02020603050405020304" pitchFamily="18" charset="0"/>
                <a:cs typeface="Times New Roman" panose="02020603050405020304" pitchFamily="18" charset="0"/>
              </a:rPr>
              <a:t>- Ho</a:t>
            </a:r>
            <a:r>
              <a:rPr sz="2000" b="1" dirty="0">
                <a:latin typeface="Times New Roman" panose="02020603050405020304" pitchFamily="18" charset="0"/>
                <a:ea typeface="Times New Roman" panose="02020603050405020304" pitchFamily="18" charset="0"/>
              </a:rPr>
              <a:t>à</a:t>
            </a:r>
            <a:r>
              <a:rPr sz="2000" b="1" dirty="0">
                <a:latin typeface="Times New Roman" panose="02020603050405020304" pitchFamily="18" charset="0"/>
                <a:cs typeface="Times New Roman" panose="02020603050405020304" pitchFamily="18" charset="0"/>
              </a:rPr>
              <a:t>n thiện sản phẩm.</a:t>
            </a:r>
            <a:endParaRPr sz="2000" b="1" dirty="0">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244"/>
                                        </p:tgtEl>
                                        <p:attrNameLst>
                                          <p:attrName>style.visibility</p:attrName>
                                        </p:attrNameLst>
                                      </p:cBhvr>
                                      <p:to>
                                        <p:strVal val="visible"/>
                                      </p:to>
                                    </p:set>
                                    <p:animEffect transition="in" filter="barn(inVertical)">
                                      <p:cBhvr>
                                        <p:cTn id="12" dur="500"/>
                                        <p:tgtEl>
                                          <p:spTgt spid="1024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0245"/>
                                        </p:tgtEl>
                                        <p:attrNameLst>
                                          <p:attrName>style.visibility</p:attrName>
                                        </p:attrNameLst>
                                      </p:cBhvr>
                                      <p:to>
                                        <p:strVal val="visible"/>
                                      </p:to>
                                    </p:set>
                                    <p:animEffect transition="in" filter="fade">
                                      <p:cBhvr>
                                        <p:cTn id="17" dur="1000"/>
                                        <p:tgtEl>
                                          <p:spTgt spid="10245"/>
                                        </p:tgtEl>
                                      </p:cBhvr>
                                    </p:animEffect>
                                    <p:anim calcmode="lin" valueType="num">
                                      <p:cBhvr>
                                        <p:cTn id="18" dur="1000" fill="hold"/>
                                        <p:tgtEl>
                                          <p:spTgt spid="10245"/>
                                        </p:tgtEl>
                                        <p:attrNameLst>
                                          <p:attrName>ppt_x</p:attrName>
                                        </p:attrNameLst>
                                      </p:cBhvr>
                                      <p:tavLst>
                                        <p:tav tm="0">
                                          <p:val>
                                            <p:strVal val="#ppt_x"/>
                                          </p:val>
                                        </p:tav>
                                        <p:tav tm="100000">
                                          <p:val>
                                            <p:strVal val="#ppt_x"/>
                                          </p:val>
                                        </p:tav>
                                      </p:tavLst>
                                    </p:anim>
                                    <p:anim calcmode="lin" valueType="num">
                                      <p:cBhvr>
                                        <p:cTn id="19" dur="1000" fill="hold"/>
                                        <p:tgtEl>
                                          <p:spTgt spid="102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24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3514</Words>
  <Application>WPS Presentation</Application>
  <PresentationFormat>On-screen Show (4:3)</PresentationFormat>
  <Paragraphs>101</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Arial</vt:lpstr>
      <vt:lpstr>SimSun</vt:lpstr>
      <vt:lpstr>Wingdings</vt:lpstr>
      <vt:lpstr>Times New Roman</vt:lpstr>
      <vt:lpstr>.VnTime</vt:lpstr>
      <vt:lpstr>Microsoft YaHei</vt:lpstr>
      <vt:lpstr>Arial Unicode MS</vt:lpstr>
      <vt:lpstr>Calibri</vt:lpstr>
      <vt:lpstr>Segoe Print</vt:lpstr>
      <vt:lpstr>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ktvmaytinh.info.tm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Hoang Van</dc:creator>
  <cp:lastModifiedBy>Thơm Phạm Thị</cp:lastModifiedBy>
  <cp:revision>421</cp:revision>
  <dcterms:created xsi:type="dcterms:W3CDTF">2014-11-30T01:53:00Z</dcterms:created>
  <dcterms:modified xsi:type="dcterms:W3CDTF">2024-12-13T03:40:43Z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5339D5B353834E71A01198014EA177B2_12</vt:lpwstr>
  </property>
  <property fmtid="{D5CDD505-2E9C-101B-9397-08002B2CF9AE}" pid="3" name="KSOProductBuildVer">
    <vt:lpwstr>1033-12.2.0.19307</vt:lpwstr>
  </property>
</Properties>
</file>