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5" r:id="rId3"/>
  </p:sldMasterIdLst>
  <p:notesMasterIdLst>
    <p:notesMasterId r:id="rId20"/>
  </p:notesMasterIdLst>
  <p:sldIdLst>
    <p:sldId id="280" r:id="rId4"/>
    <p:sldId id="261" r:id="rId5"/>
    <p:sldId id="260" r:id="rId6"/>
    <p:sldId id="269" r:id="rId7"/>
    <p:sldId id="262" r:id="rId8"/>
    <p:sldId id="264" r:id="rId9"/>
    <p:sldId id="266" r:id="rId10"/>
    <p:sldId id="268" r:id="rId11"/>
    <p:sldId id="270" r:id="rId12"/>
    <p:sldId id="271" r:id="rId13"/>
    <p:sldId id="272" r:id="rId14"/>
    <p:sldId id="274" r:id="rId15"/>
    <p:sldId id="275" r:id="rId16"/>
    <p:sldId id="276" r:id="rId17"/>
    <p:sldId id="277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14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0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DD623-AE33-4F83-AF40-071E020D8CD4}" type="datetimeFigureOut">
              <a:rPr lang="en-US" smtClean="0"/>
              <a:t>21-Aug-21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1680A-E3EC-4E6E-BC07-09D0D89F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09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1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1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1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1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1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1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03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193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193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1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1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1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1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193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1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t>21-Aug-21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8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t>21-Aug-21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52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t>21-Aug-21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93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TEXT">
    <p:bg>
      <p:bgPr>
        <a:solidFill>
          <a:schemeClr val="dk2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subTitle" idx="1"/>
          </p:nvPr>
        </p:nvSpPr>
        <p:spPr>
          <a:xfrm flipH="1">
            <a:off x="3216567" y="1864200"/>
            <a:ext cx="5758800" cy="18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466269"/>
                </a:solidFill>
                <a:latin typeface="SVN-Poppins Light" panose="00000400000000000000" pitchFamily="50" charset="0"/>
                <a:cs typeface="SVN-Poppins Light" panose="00000400000000000000" pitchFamily="50" charset="0"/>
              </a:defRPr>
            </a:lvl1pPr>
            <a:lvl2pPr lvl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rgbClr val="466269"/>
                </a:solidFill>
              </a:defRPr>
            </a:lvl2pPr>
            <a:lvl3pPr lvl="2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rgbClr val="466269"/>
                </a:solidFill>
              </a:defRPr>
            </a:lvl3pPr>
            <a:lvl4pPr lvl="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rgbClr val="466269"/>
                </a:solidFill>
              </a:defRPr>
            </a:lvl4pPr>
            <a:lvl5pPr lvl="4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rgbClr val="466269"/>
                </a:solidFill>
              </a:defRPr>
            </a:lvl5pPr>
            <a:lvl6pPr lvl="5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rgbClr val="466269"/>
                </a:solidFill>
              </a:defRPr>
            </a:lvl6pPr>
            <a:lvl7pPr lvl="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rgbClr val="466269"/>
                </a:solidFill>
              </a:defRPr>
            </a:lvl7pPr>
            <a:lvl8pPr lvl="7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rgbClr val="466269"/>
                </a:solidFill>
              </a:defRPr>
            </a:lvl8pPr>
            <a:lvl9pPr lvl="8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solidFill>
                  <a:srgbClr val="466269"/>
                </a:solidFill>
              </a:defRPr>
            </a:lvl9pPr>
          </a:lstStyle>
          <a:p>
            <a:endParaRPr dirty="0"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11657463" y="316659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733">
                <a:solidFill>
                  <a:schemeClr val="accent2"/>
                </a:solidFill>
                <a:latin typeface="SVN-Poppins Light" panose="00000400000000000000" pitchFamily="50" charset="0"/>
                <a:ea typeface="SVN-Poppins Light" panose="00000400000000000000" pitchFamily="50" charset="0"/>
                <a:cs typeface="SVN-Poppins Light" panose="00000400000000000000" pitchFamily="50" charset="0"/>
                <a:sym typeface="Didact Gothic"/>
              </a:defRPr>
            </a:lvl1pPr>
            <a:lvl2pPr lvl="1" algn="ctr" rtl="0">
              <a:buNone/>
              <a:defRPr sz="1733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buNone/>
              <a:defRPr sz="1733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buNone/>
              <a:defRPr sz="1733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buNone/>
              <a:defRPr sz="1733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buNone/>
              <a:defRPr sz="1733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buNone/>
              <a:defRPr sz="1733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buNone/>
              <a:defRPr sz="1733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buNone/>
              <a:defRPr sz="1733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 dirty="0">
              <a:latin typeface="SVN-Bebas Neue" panose="00000500000000000000" pitchFamily="2" charset="0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ctrTitle"/>
          </p:nvPr>
        </p:nvSpPr>
        <p:spPr>
          <a:xfrm rot="-5400000">
            <a:off x="7036600" y="3039900"/>
            <a:ext cx="840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200"/>
              <a:buNone/>
              <a:defRPr sz="1600">
                <a:solidFill>
                  <a:srgbClr val="466269"/>
                </a:solidFill>
                <a:latin typeface="SVN-Bebas Neue" panose="000005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98064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orient="horz" pos="1448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671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763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2316501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453380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593935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257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80612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16654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52696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586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05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94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8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t>21-Aug-21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2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1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57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66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8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42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53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66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41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t>21-Aug-21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84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t>21-Aug-21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0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t>21-Aug-21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2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t>21-Aug-21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81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t>21-Aug-21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23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t>21-Aug-21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96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t>21-Aug-21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0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B561D-C668-48BD-B552-8CC5773A8FA0}" type="datetimeFigureOut">
              <a:rPr lang="en-US" smtClean="0"/>
              <a:t>21-Aug-21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78B3C-6E8B-4E2B-B6AB-3D177A392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88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7"/>
          <a:srcRect l="838" t="838" r="838" b="838"/>
          <a:stretch/>
        </p:blipFill>
        <p:spPr>
          <a:xfrm>
            <a:off x="-1" y="0"/>
            <a:ext cx="12192001" cy="6858000"/>
          </a:xfrm>
          <a:custGeom>
            <a:avLst/>
            <a:gdLst>
              <a:gd name="connsiteX0" fmla="*/ 292101 w 12192001"/>
              <a:gd name="connsiteY0" fmla="*/ 323850 h 6858000"/>
              <a:gd name="connsiteX1" fmla="*/ 292101 w 12192001"/>
              <a:gd name="connsiteY1" fmla="*/ 6534150 h 6858000"/>
              <a:gd name="connsiteX2" fmla="*/ 11899901 w 12192001"/>
              <a:gd name="connsiteY2" fmla="*/ 6534150 h 6858000"/>
              <a:gd name="connsiteX3" fmla="*/ 11899901 w 12192001"/>
              <a:gd name="connsiteY3" fmla="*/ 323850 h 6858000"/>
              <a:gd name="connsiteX4" fmla="*/ 0 w 12192001"/>
              <a:gd name="connsiteY4" fmla="*/ 0 h 6858000"/>
              <a:gd name="connsiteX5" fmla="*/ 12192001 w 12192001"/>
              <a:gd name="connsiteY5" fmla="*/ 0 h 6858000"/>
              <a:gd name="connsiteX6" fmla="*/ 12192001 w 12192001"/>
              <a:gd name="connsiteY6" fmla="*/ 6858000 h 6858000"/>
              <a:gd name="connsiteX7" fmla="*/ 0 w 1219200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6858000">
                <a:moveTo>
                  <a:pt x="292101" y="323850"/>
                </a:moveTo>
                <a:lnTo>
                  <a:pt x="292101" y="6534150"/>
                </a:lnTo>
                <a:lnTo>
                  <a:pt x="11899901" y="6534150"/>
                </a:lnTo>
                <a:lnTo>
                  <a:pt x="11899901" y="323850"/>
                </a:lnTo>
                <a:close/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1579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87">
          <p15:clr>
            <a:srgbClr val="F26B43"/>
          </p15:clr>
        </p15:guide>
        <p15:guide id="2" pos="3840">
          <p15:clr>
            <a:srgbClr val="F26B43"/>
          </p15:clr>
        </p15:guide>
        <p15:guide id="3" pos="551">
          <p15:clr>
            <a:srgbClr val="F26B43"/>
          </p15:clr>
        </p15:guide>
        <p15:guide id="4" pos="7129">
          <p15:clr>
            <a:srgbClr val="F26B43"/>
          </p15:clr>
        </p15:guide>
        <p15:guide id="5" orient="horz" pos="3974">
          <p15:clr>
            <a:srgbClr val="F26B43"/>
          </p15:clr>
        </p15:guide>
        <p15:guide id="6" orient="horz" pos="79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B7B95-319A-47BC-8F19-306856B3C9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38564-5E22-4236-90C0-7E85C43140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36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4" r="7076"/>
          <a:stretch/>
        </p:blipFill>
        <p:spPr>
          <a:xfrm>
            <a:off x="7380871" y="13066"/>
            <a:ext cx="5013276" cy="687106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" smtClean="0"/>
              <a:pPr/>
              <a:t>1</a:t>
            </a:fld>
            <a:endParaRPr lang="es" dirty="0">
              <a:latin typeface="SVN-Bebas Neue" panose="00000500000000000000" pitchFamily="2" charset="0"/>
              <a:ea typeface="Oswald Regular"/>
              <a:cs typeface="Oswald Regular"/>
              <a:sym typeface="Oswald Regular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3" r="14336"/>
          <a:stretch/>
        </p:blipFill>
        <p:spPr>
          <a:xfrm>
            <a:off x="0" y="13066"/>
            <a:ext cx="7353907" cy="684493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-486773" y="2773479"/>
            <a:ext cx="12389063" cy="258532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>
                <a:ln/>
                <a:solidFill>
                  <a:schemeClr val="accent5">
                    <a:lumMod val="60000"/>
                    <a:lumOff val="40000"/>
                  </a:schemeClr>
                </a:solidFill>
              </a:rPr>
              <a:t>HỆ THỐNG KINH</a:t>
            </a:r>
          </a:p>
          <a:p>
            <a:pPr algn="ctr"/>
            <a:r>
              <a:rPr lang="en-US" sz="8000" b="1" dirty="0">
                <a:ln/>
                <a:solidFill>
                  <a:schemeClr val="accent5">
                    <a:lumMod val="60000"/>
                    <a:lumOff val="40000"/>
                  </a:schemeClr>
                </a:solidFill>
              </a:rPr>
              <a:t> VĨ </a:t>
            </a:r>
            <a:r>
              <a:rPr lang="en-US" sz="8000" b="1" dirty="0" smtClean="0">
                <a:ln/>
                <a:solidFill>
                  <a:schemeClr val="accent5">
                    <a:lumMod val="60000"/>
                    <a:lumOff val="40000"/>
                  </a:schemeClr>
                </a:solidFill>
              </a:rPr>
              <a:t>TUYẾN, TỌA ĐỘ ĐỊA LÍ</a:t>
            </a:r>
            <a:endParaRPr lang="en-US" sz="8000" b="1" dirty="0">
              <a:ln/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000" b="94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843" r="14993"/>
          <a:stretch/>
        </p:blipFill>
        <p:spPr>
          <a:xfrm>
            <a:off x="-2" y="-13065"/>
            <a:ext cx="7373260" cy="684493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481689" y="2773479"/>
            <a:ext cx="12389063" cy="258532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>
                <a:ln/>
                <a:solidFill>
                  <a:schemeClr val="accent4"/>
                </a:solidFill>
              </a:rPr>
              <a:t>HỆ THỐNG KINH</a:t>
            </a:r>
          </a:p>
          <a:p>
            <a:pPr algn="ctr"/>
            <a:r>
              <a:rPr lang="en-US" sz="8000" b="1" dirty="0">
                <a:ln/>
                <a:solidFill>
                  <a:schemeClr val="accent4"/>
                </a:solidFill>
              </a:rPr>
              <a:t> VĨ </a:t>
            </a:r>
            <a:r>
              <a:rPr lang="en-US" sz="8000" b="1" dirty="0" smtClean="0">
                <a:ln/>
                <a:solidFill>
                  <a:schemeClr val="accent4"/>
                </a:solidFill>
              </a:rPr>
              <a:t>TUYẾN, TỌA ĐỘ ĐỊA LÍ</a:t>
            </a:r>
            <a:endParaRPr lang="en-US" sz="80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05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组合 91"/>
          <p:cNvGrpSpPr/>
          <p:nvPr/>
        </p:nvGrpSpPr>
        <p:grpSpPr>
          <a:xfrm>
            <a:off x="994820" y="610692"/>
            <a:ext cx="7931145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407454" y="496392"/>
              <a:ext cx="43964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>
                  <a:solidFill>
                    <a:schemeClr val="bg1"/>
                  </a:solidFill>
                  <a:ea typeface="汉仪喵魂体W" panose="00020600040101010101" pitchFamily="18" charset="-122"/>
                </a:rPr>
                <a:t>2</a:t>
              </a:r>
              <a:r>
                <a:rPr lang="en-US" altLang="zh-CN" sz="3200" smtClean="0">
                  <a:solidFill>
                    <a:schemeClr val="bg1"/>
                  </a:solidFill>
                  <a:ea typeface="汉仪喵魂体W" panose="00020600040101010101" pitchFamily="18" charset="-122"/>
                </a:rPr>
                <a:t>. Kinh độ, vĩ độ và tọa độ địa lí</a:t>
              </a:r>
              <a:endParaRPr lang="zh-CN" altLang="en-US" sz="3200" dirty="0">
                <a:solidFill>
                  <a:schemeClr val="bg1"/>
                </a:solidFill>
                <a:ea typeface="汉仪喵魂体W" panose="00020600040101010101" pitchFamily="18" charset="-122"/>
              </a:endParaRPr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445672" y="1768032"/>
            <a:ext cx="6020792" cy="3321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solidFill>
                  <a:schemeClr val="bg1"/>
                </a:solidFill>
                <a:ea typeface="Calibri"/>
                <a:cs typeface="Times New Roman"/>
              </a:rPr>
              <a:t>Quan</a:t>
            </a:r>
            <a:r>
              <a:rPr lang="en-US" sz="28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a typeface="Calibri"/>
                <a:cs typeface="Times New Roman"/>
              </a:rPr>
              <a:t>sát</a:t>
            </a:r>
            <a:r>
              <a:rPr lang="en-US" sz="28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a typeface="Calibri"/>
                <a:cs typeface="Times New Roman"/>
              </a:rPr>
              <a:t>hình</a:t>
            </a:r>
            <a:r>
              <a:rPr lang="en-US" sz="2800" b="1" dirty="0">
                <a:solidFill>
                  <a:schemeClr val="bg1"/>
                </a:solidFill>
                <a:ea typeface="Calibri"/>
                <a:cs typeface="Times New Roman"/>
              </a:rPr>
              <a:t> 4 </a:t>
            </a:r>
            <a:r>
              <a:rPr lang="en-US" sz="2800" b="1" dirty="0" err="1">
                <a:solidFill>
                  <a:schemeClr val="bg1"/>
                </a:solidFill>
                <a:ea typeface="Calibri"/>
                <a:cs typeface="Times New Roman"/>
              </a:rPr>
              <a:t>và</a:t>
            </a:r>
            <a:r>
              <a:rPr lang="en-US" sz="28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a typeface="Calibri"/>
                <a:cs typeface="Times New Roman"/>
              </a:rPr>
              <a:t>đọc</a:t>
            </a:r>
            <a:r>
              <a:rPr lang="en-US" sz="28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a typeface="Calibri"/>
                <a:cs typeface="Times New Roman"/>
              </a:rPr>
              <a:t>thông</a:t>
            </a:r>
            <a:r>
              <a:rPr lang="en-US" sz="2800" b="1" dirty="0">
                <a:solidFill>
                  <a:schemeClr val="bg1"/>
                </a:solidFill>
                <a:ea typeface="Calibri"/>
                <a:cs typeface="Times New Roman"/>
              </a:rPr>
              <a:t> tin </a:t>
            </a:r>
            <a:r>
              <a:rPr lang="en-US" sz="2800" b="1" dirty="0" err="1">
                <a:solidFill>
                  <a:schemeClr val="bg1"/>
                </a:solidFill>
                <a:ea typeface="Calibri"/>
                <a:cs typeface="Times New Roman"/>
              </a:rPr>
              <a:t>trong</a:t>
            </a:r>
            <a:r>
              <a:rPr lang="en-US" sz="28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a typeface="Calibri"/>
                <a:cs typeface="Times New Roman"/>
              </a:rPr>
              <a:t>mục</a:t>
            </a:r>
            <a:r>
              <a:rPr lang="en-US" sz="2800" b="1" dirty="0">
                <a:solidFill>
                  <a:schemeClr val="bg1"/>
                </a:solidFill>
                <a:ea typeface="Calibri"/>
                <a:cs typeface="Times New Roman"/>
              </a:rPr>
              <a:t> 2, </a:t>
            </a:r>
            <a:r>
              <a:rPr lang="en-US" sz="2800" b="1" dirty="0" err="1">
                <a:solidFill>
                  <a:schemeClr val="bg1"/>
                </a:solidFill>
                <a:ea typeface="Calibri"/>
                <a:cs typeface="Times New Roman"/>
              </a:rPr>
              <a:t>em</a:t>
            </a:r>
            <a:r>
              <a:rPr lang="en-US" sz="28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a typeface="Calibri"/>
                <a:cs typeface="Times New Roman"/>
              </a:rPr>
              <a:t>hãy</a:t>
            </a:r>
            <a:r>
              <a:rPr lang="en-US" sz="2800" b="1" dirty="0">
                <a:solidFill>
                  <a:schemeClr val="bg1"/>
                </a:solidFill>
                <a:ea typeface="Calibri"/>
                <a:cs typeface="Times New Roman"/>
              </a:rPr>
              <a:t>:</a:t>
            </a:r>
            <a:endParaRPr lang="en-US" sz="20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chemeClr val="bg1"/>
                </a:solidFill>
                <a:ea typeface="Calibri"/>
                <a:cs typeface="Times New Roman"/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ea typeface="Calibri"/>
                <a:cs typeface="Times New Roman"/>
              </a:rPr>
              <a:t>Nêu</a:t>
            </a:r>
            <a:r>
              <a:rPr lang="en-US" sz="28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a typeface="Calibri"/>
                <a:cs typeface="Times New Roman"/>
              </a:rPr>
              <a:t>khái</a:t>
            </a:r>
            <a:r>
              <a:rPr lang="en-US" sz="28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a typeface="Calibri"/>
                <a:cs typeface="Times New Roman"/>
              </a:rPr>
              <a:t>niệm</a:t>
            </a:r>
            <a:r>
              <a:rPr lang="en-US" sz="2800" b="1" dirty="0">
                <a:solidFill>
                  <a:schemeClr val="bg1"/>
                </a:solidFill>
                <a:ea typeface="Calibri"/>
                <a:cs typeface="Times New Roman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ea typeface="Calibri"/>
                <a:cs typeface="Times New Roman"/>
              </a:rPr>
              <a:t>kinh</a:t>
            </a:r>
            <a:r>
              <a:rPr lang="en-US" sz="28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a typeface="Calibri"/>
                <a:cs typeface="Times New Roman"/>
              </a:rPr>
              <a:t>độ</a:t>
            </a:r>
            <a:r>
              <a:rPr lang="en-US" sz="2800" b="1" dirty="0">
                <a:solidFill>
                  <a:schemeClr val="bg1"/>
                </a:solidFill>
                <a:ea typeface="Calibri"/>
                <a:cs typeface="Times New Roman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a typeface="Calibri"/>
                <a:cs typeface="Times New Roman"/>
              </a:rPr>
              <a:t>vĩ</a:t>
            </a:r>
            <a:r>
              <a:rPr lang="en-US" sz="28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a typeface="Calibri"/>
                <a:cs typeface="Times New Roman"/>
              </a:rPr>
              <a:t>độ</a:t>
            </a:r>
            <a:r>
              <a:rPr lang="en-US" sz="2800" b="1" dirty="0">
                <a:solidFill>
                  <a:schemeClr val="bg1"/>
                </a:solidFill>
                <a:ea typeface="Calibri"/>
                <a:cs typeface="Times New Roman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a typeface="Calibri"/>
                <a:cs typeface="Times New Roman"/>
              </a:rPr>
              <a:t>tọa</a:t>
            </a:r>
            <a:r>
              <a:rPr lang="en-US" sz="28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a typeface="Calibri"/>
                <a:cs typeface="Times New Roman"/>
              </a:rPr>
              <a:t>độ</a:t>
            </a:r>
            <a:r>
              <a:rPr lang="en-US" sz="28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a typeface="Calibri"/>
                <a:cs typeface="Times New Roman"/>
              </a:rPr>
              <a:t>địa</a:t>
            </a:r>
            <a:r>
              <a:rPr lang="en-US" sz="28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a typeface="Calibri"/>
                <a:cs typeface="Times New Roman"/>
              </a:rPr>
              <a:t>lí</a:t>
            </a:r>
            <a:r>
              <a:rPr lang="en-US" sz="28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a typeface="Calibri"/>
                <a:cs typeface="Times New Roman"/>
              </a:rPr>
              <a:t>của</a:t>
            </a:r>
            <a:r>
              <a:rPr lang="en-US" sz="28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a typeface="Calibri"/>
                <a:cs typeface="Times New Roman"/>
              </a:rPr>
              <a:t>một</a:t>
            </a:r>
            <a:r>
              <a:rPr lang="en-US" sz="28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a typeface="Calibri"/>
                <a:cs typeface="Times New Roman"/>
              </a:rPr>
              <a:t>điểm</a:t>
            </a:r>
            <a:r>
              <a:rPr lang="en-US" sz="2800" b="1" dirty="0">
                <a:solidFill>
                  <a:schemeClr val="bg1"/>
                </a:solidFill>
                <a:ea typeface="Calibri"/>
                <a:cs typeface="Times New Roman"/>
              </a:rPr>
              <a:t>.</a:t>
            </a:r>
            <a:endParaRPr lang="en-US" sz="20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chemeClr val="bg1"/>
                </a:solidFill>
                <a:ea typeface="Calibri"/>
                <a:cs typeface="Times New Roman"/>
              </a:rPr>
              <a:t>2. </a:t>
            </a:r>
            <a:r>
              <a:rPr lang="en-US" sz="2800" b="1" dirty="0" err="1">
                <a:solidFill>
                  <a:schemeClr val="bg1"/>
                </a:solidFill>
                <a:ea typeface="Calibri"/>
                <a:cs typeface="Times New Roman"/>
              </a:rPr>
              <a:t>Xác</a:t>
            </a:r>
            <a:r>
              <a:rPr lang="en-US" sz="28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a typeface="Calibri"/>
                <a:cs typeface="Times New Roman"/>
              </a:rPr>
              <a:t>định</a:t>
            </a:r>
            <a:r>
              <a:rPr lang="en-US" sz="28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a typeface="Calibri"/>
                <a:cs typeface="Times New Roman"/>
              </a:rPr>
              <a:t>tọa</a:t>
            </a:r>
            <a:r>
              <a:rPr lang="en-US" sz="28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a typeface="Calibri"/>
                <a:cs typeface="Times New Roman"/>
              </a:rPr>
              <a:t>độ</a:t>
            </a:r>
            <a:r>
              <a:rPr lang="en-US" sz="28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a typeface="Calibri"/>
                <a:cs typeface="Times New Roman"/>
              </a:rPr>
              <a:t>địa</a:t>
            </a:r>
            <a:r>
              <a:rPr lang="en-US" sz="28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a typeface="Calibri"/>
                <a:cs typeface="Times New Roman"/>
              </a:rPr>
              <a:t>lí</a:t>
            </a:r>
            <a:r>
              <a:rPr lang="en-US" sz="28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a typeface="Calibri"/>
                <a:cs typeface="Times New Roman"/>
              </a:rPr>
              <a:t>của</a:t>
            </a:r>
            <a:r>
              <a:rPr lang="en-US" sz="28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a typeface="Calibri"/>
                <a:cs typeface="Times New Roman"/>
              </a:rPr>
              <a:t>các</a:t>
            </a:r>
            <a:r>
              <a:rPr lang="en-US" sz="28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a typeface="Calibri"/>
                <a:cs typeface="Times New Roman"/>
              </a:rPr>
              <a:t>điểm</a:t>
            </a:r>
            <a:r>
              <a:rPr lang="en-US" sz="2800" b="1" dirty="0">
                <a:solidFill>
                  <a:schemeClr val="bg1"/>
                </a:solidFill>
                <a:ea typeface="Calibri"/>
                <a:cs typeface="Times New Roman"/>
              </a:rPr>
              <a:t> A, B, C </a:t>
            </a:r>
            <a:r>
              <a:rPr lang="en-US" sz="2800" b="1" dirty="0" err="1">
                <a:solidFill>
                  <a:schemeClr val="bg1"/>
                </a:solidFill>
                <a:ea typeface="Calibri"/>
                <a:cs typeface="Times New Roman"/>
              </a:rPr>
              <a:t>trên</a:t>
            </a:r>
            <a:r>
              <a:rPr lang="en-US" sz="28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a typeface="Calibri"/>
                <a:cs typeface="Times New Roman"/>
              </a:rPr>
              <a:t>hình</a:t>
            </a:r>
            <a:r>
              <a:rPr lang="en-US" sz="2800" b="1" dirty="0">
                <a:solidFill>
                  <a:schemeClr val="bg1"/>
                </a:solidFill>
                <a:ea typeface="Calibri"/>
                <a:cs typeface="Times New Roman"/>
              </a:rPr>
              <a:t> 4</a:t>
            </a:r>
            <a:endParaRPr lang="en-US" sz="2000" dirty="0">
              <a:solidFill>
                <a:schemeClr val="bg1"/>
              </a:solidFill>
              <a:effectLst/>
              <a:ea typeface="Calibri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071" y="1328890"/>
            <a:ext cx="5239345" cy="519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13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组合 91"/>
          <p:cNvGrpSpPr/>
          <p:nvPr/>
        </p:nvGrpSpPr>
        <p:grpSpPr>
          <a:xfrm>
            <a:off x="994820" y="610692"/>
            <a:ext cx="7931145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407454" y="496392"/>
              <a:ext cx="38741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smtClean="0">
                  <a:solidFill>
                    <a:prstClr val="white"/>
                  </a:solidFill>
                  <a:ea typeface="汉仪喵魂体W" panose="00020600040101010101" pitchFamily="18" charset="-122"/>
                </a:rPr>
                <a:t>1. Kinh độ, vĩ độ và tọa độ địa lí</a:t>
              </a:r>
              <a:endParaRPr lang="zh-CN" altLang="en-US" sz="2800" dirty="0">
                <a:solidFill>
                  <a:prstClr val="white"/>
                </a:solidFill>
                <a:ea typeface="汉仪喵魂体W" panose="00020600040101010101" pitchFamily="18" charset="-122"/>
              </a:endParaRPr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391883" y="1519395"/>
            <a:ext cx="6020792" cy="4006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chemeClr val="bg1"/>
                </a:solidFill>
                <a:ea typeface="Calibri"/>
                <a:cs typeface="Times New Roman"/>
              </a:rPr>
              <a:t>- </a:t>
            </a:r>
            <a:r>
              <a:rPr lang="en-US" sz="2000" b="1" dirty="0" err="1">
                <a:solidFill>
                  <a:schemeClr val="bg1"/>
                </a:solidFill>
                <a:ea typeface="Calibri"/>
                <a:cs typeface="Times New Roman"/>
              </a:rPr>
              <a:t>Kinh</a:t>
            </a:r>
            <a:r>
              <a:rPr lang="en-US" sz="20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Calibri"/>
                <a:cs typeface="Times New Roman"/>
              </a:rPr>
              <a:t>độ</a:t>
            </a:r>
            <a:r>
              <a:rPr lang="en-US" sz="20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Calibri"/>
                <a:cs typeface="Times New Roman"/>
              </a:rPr>
              <a:t>của</a:t>
            </a:r>
            <a:r>
              <a:rPr lang="en-US" sz="20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Calibri"/>
                <a:cs typeface="Times New Roman"/>
              </a:rPr>
              <a:t>một</a:t>
            </a:r>
            <a:r>
              <a:rPr lang="en-US" sz="20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Calibri"/>
                <a:cs typeface="Times New Roman"/>
              </a:rPr>
              <a:t>điểm</a:t>
            </a:r>
            <a:r>
              <a:rPr lang="en-US" sz="2000" b="1" dirty="0">
                <a:solidFill>
                  <a:schemeClr val="bg1"/>
                </a:solidFill>
                <a:ea typeface="Calibri"/>
                <a:cs typeface="Times New Roman"/>
              </a:rPr>
              <a:t>: </a:t>
            </a:r>
            <a:r>
              <a:rPr lang="en-US" sz="2000" b="1" dirty="0" err="1">
                <a:solidFill>
                  <a:schemeClr val="bg1"/>
                </a:solidFill>
                <a:ea typeface="Calibri"/>
                <a:cs typeface="Times New Roman"/>
              </a:rPr>
              <a:t>khoảng</a:t>
            </a:r>
            <a:r>
              <a:rPr lang="en-US" sz="20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Calibri"/>
                <a:cs typeface="Times New Roman"/>
              </a:rPr>
              <a:t>cách</a:t>
            </a:r>
            <a:r>
              <a:rPr lang="en-US" sz="20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Calibri"/>
                <a:cs typeface="Times New Roman"/>
              </a:rPr>
              <a:t>tính</a:t>
            </a:r>
            <a:r>
              <a:rPr lang="en-US" sz="20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Calibri"/>
                <a:cs typeface="Times New Roman"/>
              </a:rPr>
              <a:t>bằng</a:t>
            </a:r>
            <a:r>
              <a:rPr lang="en-US" sz="20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Calibri"/>
                <a:cs typeface="Times New Roman"/>
              </a:rPr>
              <a:t>độ</a:t>
            </a:r>
            <a:r>
              <a:rPr lang="en-US" sz="20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Calibri"/>
                <a:cs typeface="Times New Roman"/>
              </a:rPr>
              <a:t>từ</a:t>
            </a:r>
            <a:r>
              <a:rPr lang="en-US" sz="20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Calibri"/>
                <a:cs typeface="Times New Roman"/>
              </a:rPr>
              <a:t>kinh</a:t>
            </a:r>
            <a:r>
              <a:rPr lang="en-US" sz="20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Calibri"/>
                <a:cs typeface="Times New Roman"/>
              </a:rPr>
              <a:t>tuyến</a:t>
            </a:r>
            <a:r>
              <a:rPr lang="en-US" sz="20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Calibri"/>
                <a:cs typeface="Times New Roman"/>
              </a:rPr>
              <a:t>gốc</a:t>
            </a:r>
            <a:r>
              <a:rPr lang="en-US" sz="20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Calibri"/>
                <a:cs typeface="Times New Roman"/>
              </a:rPr>
              <a:t>đến</a:t>
            </a:r>
            <a:r>
              <a:rPr lang="en-US" sz="20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Calibri"/>
                <a:cs typeface="Times New Roman"/>
              </a:rPr>
              <a:t>kinh</a:t>
            </a:r>
            <a:r>
              <a:rPr lang="en-US" sz="20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Calibri"/>
                <a:cs typeface="Times New Roman"/>
              </a:rPr>
              <a:t>tuyến</a:t>
            </a:r>
            <a:r>
              <a:rPr lang="en-US" sz="20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Calibri"/>
                <a:cs typeface="Times New Roman"/>
              </a:rPr>
              <a:t>đi</a:t>
            </a:r>
            <a:r>
              <a:rPr lang="en-US" sz="2000" b="1" dirty="0">
                <a:solidFill>
                  <a:schemeClr val="bg1"/>
                </a:solidFill>
                <a:ea typeface="Calibri"/>
                <a:cs typeface="Times New Roman"/>
              </a:rPr>
              <a:t> qua </a:t>
            </a:r>
            <a:r>
              <a:rPr lang="en-US" sz="2000" b="1" dirty="0" err="1">
                <a:solidFill>
                  <a:schemeClr val="bg1"/>
                </a:solidFill>
                <a:ea typeface="Calibri"/>
                <a:cs typeface="Times New Roman"/>
              </a:rPr>
              <a:t>điểm</a:t>
            </a:r>
            <a:r>
              <a:rPr lang="en-US" sz="20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Calibri"/>
                <a:cs typeface="Times New Roman"/>
              </a:rPr>
              <a:t>đó</a:t>
            </a:r>
            <a:r>
              <a:rPr lang="en-US" sz="2000" b="1" dirty="0">
                <a:solidFill>
                  <a:schemeClr val="bg1"/>
                </a:solidFill>
                <a:ea typeface="Calibri"/>
                <a:cs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chemeClr val="bg1"/>
                </a:solidFill>
                <a:ea typeface="Calibri"/>
                <a:cs typeface="Times New Roman"/>
              </a:rPr>
              <a:t>- </a:t>
            </a:r>
            <a:r>
              <a:rPr lang="en-US" sz="2000" b="1" dirty="0" err="1">
                <a:solidFill>
                  <a:schemeClr val="bg1"/>
                </a:solidFill>
                <a:ea typeface="Calibri"/>
                <a:cs typeface="Times New Roman"/>
              </a:rPr>
              <a:t>Vĩ</a:t>
            </a:r>
            <a:r>
              <a:rPr lang="en-US" sz="20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Calibri"/>
                <a:cs typeface="Times New Roman"/>
              </a:rPr>
              <a:t>độ</a:t>
            </a:r>
            <a:r>
              <a:rPr lang="en-US" sz="20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Calibri"/>
                <a:cs typeface="Times New Roman"/>
              </a:rPr>
              <a:t>của</a:t>
            </a:r>
            <a:r>
              <a:rPr lang="en-US" sz="20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Calibri"/>
                <a:cs typeface="Times New Roman"/>
              </a:rPr>
              <a:t>một</a:t>
            </a:r>
            <a:r>
              <a:rPr lang="en-US" sz="20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Calibri"/>
                <a:cs typeface="Times New Roman"/>
              </a:rPr>
              <a:t>điểm</a:t>
            </a:r>
            <a:r>
              <a:rPr lang="en-US" sz="2000" b="1" dirty="0">
                <a:solidFill>
                  <a:schemeClr val="bg1"/>
                </a:solidFill>
                <a:ea typeface="Calibri"/>
                <a:cs typeface="Times New Roman"/>
              </a:rPr>
              <a:t>: </a:t>
            </a:r>
            <a:r>
              <a:rPr lang="en-US" sz="2000" b="1" dirty="0" err="1">
                <a:solidFill>
                  <a:schemeClr val="bg1"/>
                </a:solidFill>
                <a:ea typeface="Calibri"/>
                <a:cs typeface="Times New Roman"/>
              </a:rPr>
              <a:t>khoảng</a:t>
            </a:r>
            <a:r>
              <a:rPr lang="en-US" sz="20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Calibri"/>
                <a:cs typeface="Times New Roman"/>
              </a:rPr>
              <a:t>cách</a:t>
            </a:r>
            <a:r>
              <a:rPr lang="en-US" sz="20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Calibri"/>
                <a:cs typeface="Times New Roman"/>
              </a:rPr>
              <a:t>tính</a:t>
            </a:r>
            <a:r>
              <a:rPr lang="en-US" sz="20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Calibri"/>
                <a:cs typeface="Times New Roman"/>
              </a:rPr>
              <a:t>bằng</a:t>
            </a:r>
            <a:r>
              <a:rPr lang="en-US" sz="20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Calibri"/>
                <a:cs typeface="Times New Roman"/>
              </a:rPr>
              <a:t>độ</a:t>
            </a:r>
            <a:r>
              <a:rPr lang="en-US" sz="20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Calibri"/>
                <a:cs typeface="Times New Roman"/>
              </a:rPr>
              <a:t>từ</a:t>
            </a:r>
            <a:r>
              <a:rPr lang="en-US" sz="20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Calibri"/>
                <a:cs typeface="Times New Roman"/>
              </a:rPr>
              <a:t>vĩ</a:t>
            </a:r>
            <a:r>
              <a:rPr lang="en-US" sz="20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Calibri"/>
                <a:cs typeface="Times New Roman"/>
              </a:rPr>
              <a:t>tuyến</a:t>
            </a:r>
            <a:r>
              <a:rPr lang="en-US" sz="20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Calibri"/>
                <a:cs typeface="Times New Roman"/>
              </a:rPr>
              <a:t>gốc</a:t>
            </a:r>
            <a:r>
              <a:rPr lang="en-US" sz="20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Calibri"/>
                <a:cs typeface="Times New Roman"/>
              </a:rPr>
              <a:t>đến</a:t>
            </a:r>
            <a:r>
              <a:rPr lang="en-US" sz="20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Calibri"/>
                <a:cs typeface="Times New Roman"/>
              </a:rPr>
              <a:t>vĩ</a:t>
            </a:r>
            <a:r>
              <a:rPr lang="en-US" sz="20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Calibri"/>
                <a:cs typeface="Times New Roman"/>
              </a:rPr>
              <a:t>tuyến</a:t>
            </a:r>
            <a:r>
              <a:rPr lang="en-US" sz="20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Calibri"/>
                <a:cs typeface="Times New Roman"/>
              </a:rPr>
              <a:t>đi</a:t>
            </a:r>
            <a:r>
              <a:rPr lang="en-US" sz="2000" b="1" dirty="0">
                <a:solidFill>
                  <a:schemeClr val="bg1"/>
                </a:solidFill>
                <a:ea typeface="Calibri"/>
                <a:cs typeface="Times New Roman"/>
              </a:rPr>
              <a:t> qua </a:t>
            </a:r>
            <a:r>
              <a:rPr lang="en-US" sz="2000" b="1" dirty="0" err="1">
                <a:solidFill>
                  <a:schemeClr val="bg1"/>
                </a:solidFill>
                <a:ea typeface="Calibri"/>
                <a:cs typeface="Times New Roman"/>
              </a:rPr>
              <a:t>điểm</a:t>
            </a:r>
            <a:r>
              <a:rPr lang="en-US" sz="20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Calibri"/>
                <a:cs typeface="Times New Roman"/>
              </a:rPr>
              <a:t>đó</a:t>
            </a:r>
            <a:r>
              <a:rPr lang="en-US" sz="2000" b="1" dirty="0">
                <a:solidFill>
                  <a:schemeClr val="bg1"/>
                </a:solidFill>
                <a:ea typeface="Calibri"/>
                <a:cs typeface="Times New Roman"/>
              </a:rPr>
              <a:t>.</a:t>
            </a:r>
          </a:p>
          <a:p>
            <a:r>
              <a:rPr lang="en-US" sz="2000" b="1" dirty="0">
                <a:solidFill>
                  <a:schemeClr val="bg1"/>
                </a:solidFill>
                <a:ea typeface="Calibri"/>
              </a:rPr>
              <a:t>- </a:t>
            </a:r>
            <a:r>
              <a:rPr lang="en-US" sz="2000" b="1" dirty="0" err="1">
                <a:solidFill>
                  <a:schemeClr val="bg1"/>
                </a:solidFill>
                <a:ea typeface="Calibri"/>
              </a:rPr>
              <a:t>Tọa</a:t>
            </a:r>
            <a:r>
              <a:rPr lang="en-US" sz="20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Calibri"/>
              </a:rPr>
              <a:t>độ</a:t>
            </a:r>
            <a:r>
              <a:rPr lang="en-US" sz="20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Calibri"/>
              </a:rPr>
              <a:t>địa</a:t>
            </a:r>
            <a:r>
              <a:rPr lang="en-US" sz="20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Calibri"/>
              </a:rPr>
              <a:t>lí</a:t>
            </a:r>
            <a:r>
              <a:rPr lang="en-US" sz="20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Calibri"/>
              </a:rPr>
              <a:t>của</a:t>
            </a:r>
            <a:r>
              <a:rPr lang="en-US" sz="20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Calibri"/>
              </a:rPr>
              <a:t>một</a:t>
            </a:r>
            <a:r>
              <a:rPr lang="en-US" sz="20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Calibri"/>
              </a:rPr>
              <a:t>điểm</a:t>
            </a:r>
            <a:r>
              <a:rPr lang="en-US" sz="2000" b="1" dirty="0">
                <a:solidFill>
                  <a:schemeClr val="bg1"/>
                </a:solidFill>
                <a:ea typeface="Calibri"/>
              </a:rPr>
              <a:t>: </a:t>
            </a:r>
            <a:r>
              <a:rPr lang="en-US" sz="2000" b="1" dirty="0" err="1">
                <a:solidFill>
                  <a:schemeClr val="bg1"/>
                </a:solidFill>
                <a:ea typeface="Calibri"/>
              </a:rPr>
              <a:t>nơi</a:t>
            </a:r>
            <a:r>
              <a:rPr lang="en-US" sz="20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Calibri"/>
              </a:rPr>
              <a:t>giao</a:t>
            </a:r>
            <a:r>
              <a:rPr lang="en-US" sz="20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Calibri"/>
              </a:rPr>
              <a:t>nhau</a:t>
            </a:r>
            <a:r>
              <a:rPr lang="en-US" sz="20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Calibri"/>
              </a:rPr>
              <a:t>giữa</a:t>
            </a:r>
            <a:r>
              <a:rPr lang="en-US" sz="20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Calibri"/>
              </a:rPr>
              <a:t>kinh</a:t>
            </a:r>
            <a:r>
              <a:rPr lang="en-US" sz="20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Calibri"/>
              </a:rPr>
              <a:t>độ</a:t>
            </a:r>
            <a:r>
              <a:rPr lang="en-US" sz="20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Calibri"/>
              </a:rPr>
              <a:t>và</a:t>
            </a:r>
            <a:r>
              <a:rPr lang="en-US" sz="20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Calibri"/>
              </a:rPr>
              <a:t>vĩ</a:t>
            </a:r>
            <a:r>
              <a:rPr lang="en-US" sz="20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Calibri"/>
              </a:rPr>
              <a:t>độ</a:t>
            </a:r>
            <a:r>
              <a:rPr lang="en-US" sz="20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Calibri"/>
              </a:rPr>
              <a:t>của</a:t>
            </a:r>
            <a:r>
              <a:rPr lang="en-US" sz="20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Calibri"/>
              </a:rPr>
              <a:t>điểm</a:t>
            </a:r>
            <a:r>
              <a:rPr lang="en-US" sz="20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Calibri"/>
              </a:rPr>
              <a:t>đó</a:t>
            </a:r>
            <a:r>
              <a:rPr lang="en-US" sz="2000" b="1" dirty="0" smtClean="0">
                <a:solidFill>
                  <a:schemeClr val="bg1"/>
                </a:solidFill>
                <a:ea typeface="Calibri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2000" b="1" dirty="0" smtClean="0">
                <a:solidFill>
                  <a:schemeClr val="bg1"/>
                </a:solidFill>
                <a:ea typeface="Calibri"/>
                <a:cs typeface="Times New Roman"/>
              </a:rPr>
              <a:t>         A </a:t>
            </a:r>
            <a:r>
              <a:rPr lang="nl-NL" sz="2000" b="1" dirty="0">
                <a:solidFill>
                  <a:schemeClr val="bg1"/>
                </a:solidFill>
                <a:ea typeface="Calibri"/>
                <a:cs typeface="Times New Roman"/>
              </a:rPr>
              <a:t>(120</a:t>
            </a:r>
            <a:r>
              <a:rPr lang="nl-NL" sz="2000" b="1" baseline="30000" dirty="0">
                <a:solidFill>
                  <a:schemeClr val="bg1"/>
                </a:solidFill>
                <a:ea typeface="Calibri"/>
                <a:cs typeface="Times New Roman"/>
              </a:rPr>
              <a:t>0 </a:t>
            </a:r>
            <a:r>
              <a:rPr lang="nl-NL" sz="2000" b="1" dirty="0">
                <a:solidFill>
                  <a:schemeClr val="bg1"/>
                </a:solidFill>
                <a:ea typeface="Calibri"/>
                <a:cs typeface="Times New Roman"/>
              </a:rPr>
              <a:t>Đ, 60</a:t>
            </a:r>
            <a:r>
              <a:rPr lang="nl-NL" sz="2000" b="1" baseline="30000" dirty="0">
                <a:solidFill>
                  <a:schemeClr val="bg1"/>
                </a:solidFill>
                <a:ea typeface="Calibri"/>
                <a:cs typeface="Times New Roman"/>
              </a:rPr>
              <a:t>0</a:t>
            </a:r>
            <a:r>
              <a:rPr lang="nl-NL" sz="2000" b="1" dirty="0">
                <a:solidFill>
                  <a:schemeClr val="bg1"/>
                </a:solidFill>
                <a:ea typeface="Calibri"/>
                <a:cs typeface="Times New Roman"/>
              </a:rPr>
              <a:t>B</a:t>
            </a:r>
            <a:r>
              <a:rPr lang="nl-NL" sz="2000" b="1" dirty="0" smtClean="0">
                <a:solidFill>
                  <a:schemeClr val="bg1"/>
                </a:solidFill>
                <a:ea typeface="Calibri"/>
                <a:cs typeface="Times New Roman"/>
              </a:rPr>
              <a:t>)</a:t>
            </a:r>
            <a:endParaRPr lang="en-US" sz="2000" b="1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2000" b="1" dirty="0" smtClean="0">
                <a:solidFill>
                  <a:schemeClr val="bg1"/>
                </a:solidFill>
                <a:ea typeface="Calibri"/>
                <a:cs typeface="Times New Roman"/>
              </a:rPr>
              <a:t>         B </a:t>
            </a:r>
            <a:r>
              <a:rPr lang="nl-NL" sz="2000" b="1" dirty="0">
                <a:solidFill>
                  <a:schemeClr val="bg1"/>
                </a:solidFill>
                <a:ea typeface="Calibri"/>
                <a:cs typeface="Times New Roman"/>
              </a:rPr>
              <a:t>(60</a:t>
            </a:r>
            <a:r>
              <a:rPr lang="nl-NL" sz="2000" b="1" baseline="30000" dirty="0">
                <a:solidFill>
                  <a:schemeClr val="bg1"/>
                </a:solidFill>
                <a:ea typeface="Calibri"/>
                <a:cs typeface="Times New Roman"/>
              </a:rPr>
              <a:t>0</a:t>
            </a:r>
            <a:r>
              <a:rPr lang="nl-NL" sz="2000" b="1" dirty="0">
                <a:solidFill>
                  <a:schemeClr val="bg1"/>
                </a:solidFill>
                <a:ea typeface="Calibri"/>
                <a:cs typeface="Times New Roman"/>
              </a:rPr>
              <a:t>Đ, </a:t>
            </a:r>
            <a:r>
              <a:rPr lang="nl-NL" sz="2000" b="1" dirty="0" smtClean="0">
                <a:solidFill>
                  <a:schemeClr val="bg1"/>
                </a:solidFill>
                <a:ea typeface="Calibri"/>
                <a:cs typeface="Times New Roman"/>
              </a:rPr>
              <a:t>30</a:t>
            </a:r>
            <a:r>
              <a:rPr lang="nl-NL" sz="2000" b="1" baseline="30000" dirty="0" smtClean="0">
                <a:solidFill>
                  <a:schemeClr val="bg1"/>
                </a:solidFill>
                <a:ea typeface="Calibri"/>
                <a:cs typeface="Times New Roman"/>
              </a:rPr>
              <a:t>0</a:t>
            </a:r>
            <a:r>
              <a:rPr lang="nl-NL" sz="2000" b="1" dirty="0" smtClean="0">
                <a:solidFill>
                  <a:schemeClr val="bg1"/>
                </a:solidFill>
                <a:ea typeface="Calibri"/>
                <a:cs typeface="Times New Roman"/>
              </a:rPr>
              <a:t>B)</a:t>
            </a:r>
            <a:endParaRPr lang="en-US" sz="2000" b="1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r>
              <a:rPr lang="nl-NL" sz="2000" b="1" dirty="0" smtClean="0">
                <a:solidFill>
                  <a:schemeClr val="bg1"/>
                </a:solidFill>
                <a:ea typeface="Calibri"/>
              </a:rPr>
              <a:t>         C (90</a:t>
            </a:r>
            <a:r>
              <a:rPr lang="nl-NL" sz="2000" b="1" baseline="30000" dirty="0" smtClean="0">
                <a:solidFill>
                  <a:schemeClr val="bg1"/>
                </a:solidFill>
                <a:ea typeface="Calibri"/>
              </a:rPr>
              <a:t>0</a:t>
            </a:r>
            <a:r>
              <a:rPr lang="nl-NL" sz="2000" b="1" dirty="0" smtClean="0">
                <a:solidFill>
                  <a:schemeClr val="bg1"/>
                </a:solidFill>
                <a:ea typeface="Calibri"/>
              </a:rPr>
              <a:t>Đ, 30</a:t>
            </a:r>
            <a:r>
              <a:rPr lang="nl-NL" sz="2000" b="1" baseline="30000" dirty="0" smtClean="0">
                <a:solidFill>
                  <a:schemeClr val="bg1"/>
                </a:solidFill>
                <a:ea typeface="Calibri"/>
              </a:rPr>
              <a:t>0</a:t>
            </a:r>
            <a:r>
              <a:rPr lang="nl-NL" sz="2000" b="1" dirty="0" smtClean="0">
                <a:solidFill>
                  <a:schemeClr val="bg1"/>
                </a:solidFill>
                <a:ea typeface="Calibri"/>
              </a:rPr>
              <a:t>N)</a:t>
            </a:r>
            <a:endParaRPr lang="en-US" sz="2000" b="1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071" y="1328890"/>
            <a:ext cx="5239345" cy="519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7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组合 91"/>
          <p:cNvGrpSpPr/>
          <p:nvPr/>
        </p:nvGrpSpPr>
        <p:grpSpPr>
          <a:xfrm>
            <a:off x="389195" y="325692"/>
            <a:ext cx="4500641" cy="769441"/>
            <a:chOff x="994820" y="448892"/>
            <a:chExt cx="5886671" cy="769441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69" y="448892"/>
              <a:ext cx="442438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 smtClean="0">
                  <a:solidFill>
                    <a:srgbClr val="FF0000"/>
                  </a:solidFill>
                  <a:ea typeface="汉仪喵魂体W" panose="00020600040101010101" pitchFamily="18" charset="-122"/>
                </a:rPr>
                <a:t>LUYỆN TẬP</a:t>
              </a:r>
              <a:endParaRPr lang="zh-CN" altLang="en-US" sz="4400" b="1" dirty="0">
                <a:solidFill>
                  <a:srgbClr val="FF0000"/>
                </a:solidFill>
                <a:ea typeface="汉仪喵魂体W" panose="00020600040101010101" pitchFamily="18" charset="-122"/>
              </a:endParaRPr>
            </a:p>
          </p:txBody>
        </p:sp>
      </p:grpSp>
      <p:sp>
        <p:nvSpPr>
          <p:cNvPr id="97" name="Rectangle 96"/>
          <p:cNvSpPr/>
          <p:nvPr/>
        </p:nvSpPr>
        <p:spPr>
          <a:xfrm>
            <a:off x="209801" y="953085"/>
            <a:ext cx="11711291" cy="1041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smtClean="0">
                <a:solidFill>
                  <a:srgbClr val="FF0000"/>
                </a:solidFill>
                <a:ea typeface="Calibri"/>
                <a:cs typeface="Times New Roman"/>
              </a:rPr>
              <a:t>Bài tập 1</a:t>
            </a:r>
            <a:r>
              <a:rPr lang="en-US" sz="2800" b="1">
                <a:solidFill>
                  <a:srgbClr val="FF0000"/>
                </a:solidFill>
                <a:ea typeface="Calibri"/>
                <a:cs typeface="Times New Roman"/>
              </a:rPr>
              <a:t>. </a:t>
            </a:r>
            <a:r>
              <a:rPr lang="en-US" sz="2800" b="1">
                <a:solidFill>
                  <a:schemeClr val="bg1"/>
                </a:solidFill>
                <a:ea typeface="Calibri"/>
                <a:cs typeface="Times New Roman"/>
              </a:rPr>
              <a:t>Cho biết nếu vẽ các đường kinh tuyến, vĩ tuyến cách nhau </a:t>
            </a:r>
            <a:r>
              <a:rPr lang="nl-NL" sz="2800" b="1">
                <a:solidFill>
                  <a:schemeClr val="bg1"/>
                </a:solidFill>
                <a:ea typeface="Calibri"/>
                <a:cs typeface="Times New Roman"/>
              </a:rPr>
              <a:t>1</a:t>
            </a:r>
            <a:r>
              <a:rPr lang="nl-NL" sz="2800" b="1" baseline="30000">
                <a:solidFill>
                  <a:schemeClr val="bg1"/>
                </a:solidFill>
                <a:ea typeface="Calibri"/>
                <a:cs typeface="Times New Roman"/>
              </a:rPr>
              <a:t>0</a:t>
            </a:r>
            <a:r>
              <a:rPr lang="nl-NL" sz="2800" b="1">
                <a:solidFill>
                  <a:schemeClr val="bg1"/>
                </a:solidFill>
                <a:ea typeface="Calibri"/>
                <a:cs typeface="Times New Roman"/>
              </a:rPr>
              <a:t> thì trên quả địa cầu có bao nhiêu kinh tuyến, vĩ tuyến.</a:t>
            </a:r>
            <a:endParaRPr lang="en-US" sz="2800" b="1">
              <a:solidFill>
                <a:schemeClr val="bg1"/>
              </a:solidFill>
              <a:effectLst/>
              <a:ea typeface="Calibri"/>
              <a:cs typeface="Times New Roman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046" y="2006930"/>
            <a:ext cx="5668047" cy="4525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" name="Rectangle 97"/>
          <p:cNvSpPr/>
          <p:nvPr/>
        </p:nvSpPr>
        <p:spPr>
          <a:xfrm>
            <a:off x="389195" y="2262696"/>
            <a:ext cx="5676251" cy="3454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i="1">
                <a:solidFill>
                  <a:schemeClr val="bg1"/>
                </a:solidFill>
                <a:ea typeface="Calibri"/>
                <a:cs typeface="Times New Roman" pitchFamily="18" charset="0"/>
              </a:rPr>
              <a:t>- Nếu cách nhau </a:t>
            </a:r>
            <a:r>
              <a:rPr lang="nl-NL" sz="2400" i="1">
                <a:solidFill>
                  <a:schemeClr val="bg1"/>
                </a:solidFill>
                <a:ea typeface="Calibri"/>
                <a:cs typeface="Times New Roman" pitchFamily="18" charset="0"/>
              </a:rPr>
              <a:t>1</a:t>
            </a:r>
            <a:r>
              <a:rPr lang="nl-NL" sz="2400" i="1" baseline="30000">
                <a:solidFill>
                  <a:schemeClr val="bg1"/>
                </a:solidFill>
                <a:ea typeface="Calibri"/>
                <a:cs typeface="Times New Roman" pitchFamily="18" charset="0"/>
              </a:rPr>
              <a:t>0</a:t>
            </a:r>
            <a:r>
              <a:rPr lang="nl-NL" sz="2400" i="1">
                <a:solidFill>
                  <a:schemeClr val="bg1"/>
                </a:solidFill>
                <a:ea typeface="Calibri"/>
                <a:cs typeface="Times New Roman" pitchFamily="18" charset="0"/>
              </a:rPr>
              <a:t>, ta vẽ 1 kinh tuyến thì có 360 kinh tuyến.</a:t>
            </a:r>
            <a:endParaRPr lang="en-US" sz="2400" i="1">
              <a:solidFill>
                <a:schemeClr val="bg1"/>
              </a:solidFill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2400" i="1">
                <a:solidFill>
                  <a:schemeClr val="bg1"/>
                </a:solidFill>
                <a:ea typeface="Calibri"/>
                <a:cs typeface="Times New Roman" pitchFamily="18" charset="0"/>
              </a:rPr>
              <a:t>- </a:t>
            </a:r>
            <a:r>
              <a:rPr lang="en-US" sz="2400" i="1">
                <a:solidFill>
                  <a:schemeClr val="bg1"/>
                </a:solidFill>
                <a:ea typeface="Calibri"/>
                <a:cs typeface="Times New Roman" pitchFamily="18" charset="0"/>
              </a:rPr>
              <a:t>Nếu cách nhau </a:t>
            </a:r>
            <a:r>
              <a:rPr lang="nl-NL" sz="2400" i="1">
                <a:solidFill>
                  <a:schemeClr val="bg1"/>
                </a:solidFill>
                <a:ea typeface="Calibri"/>
                <a:cs typeface="Times New Roman" pitchFamily="18" charset="0"/>
              </a:rPr>
              <a:t>1</a:t>
            </a:r>
            <a:r>
              <a:rPr lang="nl-NL" sz="2400" i="1" baseline="30000">
                <a:solidFill>
                  <a:schemeClr val="bg1"/>
                </a:solidFill>
                <a:ea typeface="Calibri"/>
                <a:cs typeface="Times New Roman" pitchFamily="18" charset="0"/>
              </a:rPr>
              <a:t>0</a:t>
            </a:r>
            <a:r>
              <a:rPr lang="nl-NL" sz="2400" i="1">
                <a:solidFill>
                  <a:schemeClr val="bg1"/>
                </a:solidFill>
                <a:ea typeface="Calibri"/>
                <a:cs typeface="Times New Roman" pitchFamily="18" charset="0"/>
              </a:rPr>
              <a:t>, ta vẽ 1 vĩ tuyến thì có:</a:t>
            </a:r>
            <a:endParaRPr lang="en-US" sz="2400" i="1">
              <a:solidFill>
                <a:schemeClr val="bg1"/>
              </a:solidFill>
              <a:ea typeface="Calibri"/>
              <a:cs typeface="Times New Roman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nl-NL" sz="2400" i="1">
                <a:solidFill>
                  <a:schemeClr val="bg1"/>
                </a:solidFill>
                <a:ea typeface="Calibri"/>
                <a:cs typeface="Times New Roman" pitchFamily="18" charset="0"/>
              </a:rPr>
              <a:t>+ 90 vĩ tuyến Bắc</a:t>
            </a:r>
            <a:endParaRPr lang="en-US" sz="2400" i="1">
              <a:solidFill>
                <a:schemeClr val="bg1"/>
              </a:solidFill>
              <a:ea typeface="Calibri"/>
              <a:cs typeface="Times New Roman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nl-NL" sz="2400" i="1">
                <a:solidFill>
                  <a:schemeClr val="bg1"/>
                </a:solidFill>
                <a:ea typeface="Calibri"/>
                <a:cs typeface="Times New Roman" pitchFamily="18" charset="0"/>
              </a:rPr>
              <a:t>+ 90 vĩ tuyến Nam</a:t>
            </a:r>
            <a:endParaRPr lang="en-US" sz="2400" i="1">
              <a:solidFill>
                <a:schemeClr val="bg1"/>
              </a:solidFill>
              <a:ea typeface="Calibri"/>
              <a:cs typeface="Times New Roman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nl-NL" sz="2400" i="1">
                <a:solidFill>
                  <a:schemeClr val="bg1"/>
                </a:solidFill>
                <a:ea typeface="Calibri"/>
                <a:cs typeface="Times New Roman" pitchFamily="18" charset="0"/>
              </a:rPr>
              <a:t>+ Vĩ tuyến 0</a:t>
            </a:r>
            <a:r>
              <a:rPr lang="nl-NL" sz="2400" i="1" baseline="30000">
                <a:solidFill>
                  <a:schemeClr val="bg1"/>
                </a:solidFill>
                <a:ea typeface="Calibri"/>
                <a:cs typeface="Times New Roman" pitchFamily="18" charset="0"/>
              </a:rPr>
              <a:t>0</a:t>
            </a:r>
            <a:endParaRPr lang="en-US" sz="2400" i="1">
              <a:solidFill>
                <a:schemeClr val="bg1"/>
              </a:solidFill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2400" i="1">
                <a:solidFill>
                  <a:schemeClr val="bg1"/>
                </a:solidFill>
                <a:ea typeface="Calibri"/>
                <a:cs typeface="Times New Roman" pitchFamily="18" charset="0"/>
              </a:rPr>
              <a:t>--&gt; Vậy có tất cả 181 vĩ tuyến</a:t>
            </a:r>
            <a:endParaRPr lang="en-US" sz="2400" i="1">
              <a:solidFill>
                <a:schemeClr val="bg1"/>
              </a:solidFill>
              <a:effectLst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0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组合 91"/>
          <p:cNvGrpSpPr/>
          <p:nvPr/>
        </p:nvGrpSpPr>
        <p:grpSpPr>
          <a:xfrm>
            <a:off x="389195" y="325692"/>
            <a:ext cx="4500641" cy="769441"/>
            <a:chOff x="994820" y="448892"/>
            <a:chExt cx="5886671" cy="769441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48892"/>
              <a:ext cx="442439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smtClean="0">
                  <a:solidFill>
                    <a:srgbClr val="FF0000"/>
                  </a:solidFill>
                  <a:ea typeface="汉仪喵魂体W" panose="00020600040101010101" pitchFamily="18" charset="-122"/>
                </a:rPr>
                <a:t>LUYỆN TẬP</a:t>
              </a:r>
              <a:endParaRPr lang="zh-CN" altLang="en-US" sz="4400" b="1" dirty="0">
                <a:solidFill>
                  <a:srgbClr val="FF0000"/>
                </a:solidFill>
                <a:ea typeface="汉仪喵魂体W" panose="00020600040101010101" pitchFamily="18" charset="-122"/>
              </a:endParaRP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342" y="962373"/>
            <a:ext cx="7678572" cy="5592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5279" y="1095133"/>
            <a:ext cx="1882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ea typeface="Calibri"/>
                <a:cs typeface="Times New Roman"/>
              </a:rPr>
              <a:t>Bài tập </a:t>
            </a:r>
            <a:r>
              <a:rPr lang="en-US" sz="2800" b="1" smtClean="0">
                <a:solidFill>
                  <a:srgbClr val="FF0000"/>
                </a:solidFill>
                <a:ea typeface="Calibri"/>
                <a:cs typeface="Times New Roman"/>
              </a:rPr>
              <a:t>2. 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5279" y="1618353"/>
            <a:ext cx="307544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600"/>
              </a:spcAft>
            </a:pPr>
            <a:r>
              <a:rPr lang="nl-NL" sz="2400" b="1">
                <a:solidFill>
                  <a:prstClr val="white"/>
                </a:solidFill>
                <a:ea typeface="Calibri"/>
                <a:cs typeface="Times New Roman"/>
              </a:rPr>
              <a:t>A </a:t>
            </a:r>
            <a:r>
              <a:rPr lang="nl-NL" sz="2400" b="1" smtClean="0">
                <a:solidFill>
                  <a:prstClr val="white"/>
                </a:solidFill>
                <a:ea typeface="Calibri"/>
                <a:cs typeface="Times New Roman"/>
              </a:rPr>
              <a:t>(30</a:t>
            </a:r>
            <a:r>
              <a:rPr lang="nl-NL" sz="2400" b="1" baseline="30000" smtClean="0">
                <a:solidFill>
                  <a:prstClr val="white"/>
                </a:solidFill>
                <a:ea typeface="Calibri"/>
                <a:cs typeface="Times New Roman"/>
              </a:rPr>
              <a:t>0 </a:t>
            </a:r>
            <a:r>
              <a:rPr lang="nl-NL" sz="2400" b="1" smtClean="0">
                <a:solidFill>
                  <a:prstClr val="white"/>
                </a:solidFill>
                <a:ea typeface="Calibri"/>
                <a:cs typeface="Times New Roman"/>
              </a:rPr>
              <a:t>Đ, 30</a:t>
            </a:r>
            <a:r>
              <a:rPr lang="nl-NL" sz="2400" b="1" baseline="30000" smtClean="0">
                <a:solidFill>
                  <a:prstClr val="white"/>
                </a:solidFill>
                <a:ea typeface="Calibri"/>
                <a:cs typeface="Times New Roman"/>
              </a:rPr>
              <a:t>0</a:t>
            </a:r>
            <a:r>
              <a:rPr lang="nl-NL" sz="2400" b="1" smtClean="0">
                <a:solidFill>
                  <a:prstClr val="white"/>
                </a:solidFill>
                <a:ea typeface="Calibri"/>
                <a:cs typeface="Times New Roman"/>
              </a:rPr>
              <a:t>B</a:t>
            </a:r>
            <a:r>
              <a:rPr lang="nl-NL" sz="2400" b="1">
                <a:solidFill>
                  <a:prstClr val="white"/>
                </a:solidFill>
                <a:ea typeface="Calibri"/>
                <a:cs typeface="Times New Roman"/>
              </a:rPr>
              <a:t>)</a:t>
            </a:r>
            <a:endParaRPr lang="en-US" sz="2400" b="1">
              <a:solidFill>
                <a:prstClr val="white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600"/>
              </a:spcAft>
            </a:pPr>
            <a:r>
              <a:rPr lang="nl-NL" sz="2400" b="1" smtClean="0">
                <a:solidFill>
                  <a:prstClr val="white"/>
                </a:solidFill>
                <a:ea typeface="Calibri"/>
                <a:cs typeface="Times New Roman"/>
              </a:rPr>
              <a:t>B (0</a:t>
            </a:r>
            <a:r>
              <a:rPr lang="nl-NL" sz="2400" b="1" baseline="30000" smtClean="0">
                <a:solidFill>
                  <a:prstClr val="white"/>
                </a:solidFill>
                <a:ea typeface="Calibri"/>
                <a:cs typeface="Times New Roman"/>
              </a:rPr>
              <a:t>0</a:t>
            </a:r>
            <a:r>
              <a:rPr lang="nl-NL" sz="2400" b="1" smtClean="0">
                <a:solidFill>
                  <a:prstClr val="white"/>
                </a:solidFill>
                <a:ea typeface="Calibri"/>
                <a:cs typeface="Times New Roman"/>
              </a:rPr>
              <a:t>,  20</a:t>
            </a:r>
            <a:r>
              <a:rPr lang="nl-NL" sz="2400" b="1" baseline="30000" smtClean="0">
                <a:solidFill>
                  <a:prstClr val="white"/>
                </a:solidFill>
                <a:ea typeface="Calibri"/>
                <a:cs typeface="Times New Roman"/>
              </a:rPr>
              <a:t>0</a:t>
            </a:r>
            <a:r>
              <a:rPr lang="nl-NL" sz="2400" b="1" smtClean="0">
                <a:solidFill>
                  <a:prstClr val="white"/>
                </a:solidFill>
                <a:ea typeface="Calibri"/>
                <a:cs typeface="Times New Roman"/>
              </a:rPr>
              <a:t>B</a:t>
            </a:r>
            <a:r>
              <a:rPr lang="nl-NL" sz="2400" b="1">
                <a:solidFill>
                  <a:prstClr val="white"/>
                </a:solidFill>
                <a:ea typeface="Calibri"/>
                <a:cs typeface="Times New Roman"/>
              </a:rPr>
              <a:t>)</a:t>
            </a:r>
            <a:endParaRPr lang="en-US" sz="2400" b="1">
              <a:solidFill>
                <a:prstClr val="white"/>
              </a:solidFill>
              <a:ea typeface="Calibri"/>
              <a:cs typeface="Times New Roman"/>
            </a:endParaRPr>
          </a:p>
          <a:p>
            <a:pPr lvl="0">
              <a:spcAft>
                <a:spcPts val="600"/>
              </a:spcAft>
            </a:pPr>
            <a:r>
              <a:rPr lang="nl-NL" sz="2400" b="1" smtClean="0">
                <a:solidFill>
                  <a:prstClr val="white"/>
                </a:solidFill>
                <a:ea typeface="Calibri"/>
              </a:rPr>
              <a:t>C (20</a:t>
            </a:r>
            <a:r>
              <a:rPr lang="nl-NL" sz="2400" b="1" baseline="30000" smtClean="0">
                <a:solidFill>
                  <a:prstClr val="white"/>
                </a:solidFill>
                <a:ea typeface="Calibri"/>
              </a:rPr>
              <a:t>0</a:t>
            </a:r>
            <a:r>
              <a:rPr lang="nl-NL" sz="2400" b="1" smtClean="0">
                <a:solidFill>
                  <a:prstClr val="white"/>
                </a:solidFill>
                <a:ea typeface="Calibri"/>
              </a:rPr>
              <a:t>Đ</a:t>
            </a:r>
            <a:r>
              <a:rPr lang="nl-NL" sz="2400" b="1">
                <a:solidFill>
                  <a:prstClr val="white"/>
                </a:solidFill>
                <a:ea typeface="Calibri"/>
              </a:rPr>
              <a:t>, 30</a:t>
            </a:r>
            <a:r>
              <a:rPr lang="nl-NL" sz="2400" b="1" baseline="30000">
                <a:solidFill>
                  <a:prstClr val="white"/>
                </a:solidFill>
                <a:ea typeface="Calibri"/>
              </a:rPr>
              <a:t>0</a:t>
            </a:r>
            <a:r>
              <a:rPr lang="nl-NL" sz="2400" b="1">
                <a:solidFill>
                  <a:prstClr val="white"/>
                </a:solidFill>
                <a:ea typeface="Calibri"/>
              </a:rPr>
              <a:t>N</a:t>
            </a:r>
            <a:r>
              <a:rPr lang="nl-NL" sz="2400" b="1" smtClean="0">
                <a:solidFill>
                  <a:prstClr val="white"/>
                </a:solidFill>
                <a:ea typeface="Calibri"/>
              </a:rPr>
              <a:t>)</a:t>
            </a:r>
          </a:p>
          <a:p>
            <a:pPr lvl="0">
              <a:spcAft>
                <a:spcPts val="600"/>
              </a:spcAft>
            </a:pPr>
            <a:r>
              <a:rPr lang="nl-NL" sz="2400" b="1" smtClean="0">
                <a:solidFill>
                  <a:prstClr val="white"/>
                </a:solidFill>
                <a:ea typeface="Calibri"/>
              </a:rPr>
              <a:t>D </a:t>
            </a:r>
            <a:r>
              <a:rPr lang="nl-NL" sz="2400" b="1">
                <a:solidFill>
                  <a:prstClr val="white"/>
                </a:solidFill>
                <a:ea typeface="Calibri"/>
              </a:rPr>
              <a:t>(</a:t>
            </a:r>
            <a:r>
              <a:rPr lang="nl-NL" sz="2400" b="1" smtClean="0">
                <a:solidFill>
                  <a:prstClr val="white"/>
                </a:solidFill>
                <a:ea typeface="Calibri"/>
              </a:rPr>
              <a:t>20</a:t>
            </a:r>
            <a:r>
              <a:rPr lang="nl-NL" sz="2400" b="1" baseline="30000" smtClean="0">
                <a:solidFill>
                  <a:prstClr val="white"/>
                </a:solidFill>
                <a:ea typeface="Calibri"/>
              </a:rPr>
              <a:t>0</a:t>
            </a:r>
            <a:r>
              <a:rPr lang="nl-NL" sz="2400" b="1" smtClean="0">
                <a:solidFill>
                  <a:prstClr val="white"/>
                </a:solidFill>
                <a:ea typeface="Calibri"/>
              </a:rPr>
              <a:t>T, 10</a:t>
            </a:r>
            <a:r>
              <a:rPr lang="nl-NL" sz="2400" b="1" baseline="30000" smtClean="0">
                <a:solidFill>
                  <a:prstClr val="white"/>
                </a:solidFill>
                <a:ea typeface="Calibri"/>
              </a:rPr>
              <a:t>0</a:t>
            </a:r>
            <a:r>
              <a:rPr lang="nl-NL" sz="2400" b="1">
                <a:solidFill>
                  <a:prstClr val="white"/>
                </a:solidFill>
                <a:ea typeface="Calibri"/>
              </a:rPr>
              <a:t>B</a:t>
            </a:r>
            <a:r>
              <a:rPr lang="nl-NL" sz="2400" b="1" smtClean="0">
                <a:solidFill>
                  <a:prstClr val="white"/>
                </a:solidFill>
                <a:ea typeface="Calibri"/>
              </a:rPr>
              <a:t>)</a:t>
            </a:r>
            <a:endParaRPr lang="nl-NL" sz="2400" b="1">
              <a:solidFill>
                <a:prstClr val="white"/>
              </a:solidFill>
              <a:ea typeface="Calibri"/>
            </a:endParaRPr>
          </a:p>
          <a:p>
            <a:pPr lvl="0">
              <a:spcAft>
                <a:spcPts val="600"/>
              </a:spcAft>
            </a:pPr>
            <a:r>
              <a:rPr lang="nl-NL" sz="2400" b="1" smtClean="0">
                <a:solidFill>
                  <a:prstClr val="white"/>
                </a:solidFill>
                <a:ea typeface="Calibri"/>
              </a:rPr>
              <a:t>E (30</a:t>
            </a:r>
            <a:r>
              <a:rPr lang="nl-NL" sz="2400" b="1" baseline="30000" smtClean="0">
                <a:solidFill>
                  <a:prstClr val="white"/>
                </a:solidFill>
                <a:ea typeface="Calibri"/>
              </a:rPr>
              <a:t>0</a:t>
            </a:r>
            <a:r>
              <a:rPr lang="nl-NL" sz="2400" b="1" smtClean="0">
                <a:solidFill>
                  <a:prstClr val="white"/>
                </a:solidFill>
                <a:ea typeface="Calibri"/>
              </a:rPr>
              <a:t>T, 10</a:t>
            </a:r>
            <a:r>
              <a:rPr lang="nl-NL" sz="2400" b="1" baseline="30000" smtClean="0">
                <a:solidFill>
                  <a:prstClr val="white"/>
                </a:solidFill>
                <a:ea typeface="Calibri"/>
              </a:rPr>
              <a:t>0</a:t>
            </a:r>
            <a:r>
              <a:rPr lang="nl-NL" sz="2400" b="1" smtClean="0">
                <a:solidFill>
                  <a:prstClr val="white"/>
                </a:solidFill>
                <a:ea typeface="Calibri"/>
              </a:rPr>
              <a:t>N)</a:t>
            </a:r>
            <a:endParaRPr lang="nl-NL" sz="2400" b="1">
              <a:solidFill>
                <a:prstClr val="white"/>
              </a:solidFill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894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组合 91"/>
          <p:cNvGrpSpPr/>
          <p:nvPr/>
        </p:nvGrpSpPr>
        <p:grpSpPr>
          <a:xfrm>
            <a:off x="389195" y="325692"/>
            <a:ext cx="4500641" cy="769441"/>
            <a:chOff x="994820" y="448892"/>
            <a:chExt cx="5886671" cy="769441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48892"/>
              <a:ext cx="414553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smtClean="0">
                  <a:solidFill>
                    <a:schemeClr val="accent1">
                      <a:lumMod val="75000"/>
                    </a:schemeClr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LUYỆN TẬP</a:t>
              </a:r>
              <a:endParaRPr lang="zh-CN" altLang="en-US" sz="4400" b="1" dirty="0">
                <a:solidFill>
                  <a:schemeClr val="accent1">
                    <a:lumMod val="75000"/>
                  </a:schemeClr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75279" y="1095133"/>
            <a:ext cx="17411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Bài tập 3</a:t>
            </a:r>
            <a:r>
              <a:rPr lang="en-US" sz="2800" b="1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248" y="1095133"/>
            <a:ext cx="7592074" cy="543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5279" y="1741564"/>
            <a:ext cx="3491078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(1)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bắc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(2)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Chí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tuyến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bắc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(3)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Xích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đạo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(4)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Chí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tuyến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nam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(5)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nam</a:t>
            </a:r>
            <a:endParaRPr lang="en-US" sz="2800" dirty="0">
              <a:solidFill>
                <a:schemeClr val="bg1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58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组合 91"/>
          <p:cNvGrpSpPr/>
          <p:nvPr/>
        </p:nvGrpSpPr>
        <p:grpSpPr>
          <a:xfrm>
            <a:off x="389195" y="325692"/>
            <a:ext cx="4500641" cy="769441"/>
            <a:chOff x="994820" y="448892"/>
            <a:chExt cx="5886671" cy="769441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69" y="448892"/>
              <a:ext cx="417698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 smtClean="0">
                  <a:solidFill>
                    <a:srgbClr val="FFFF00"/>
                  </a:solidFill>
                  <a:ea typeface="汉仪喵魂体W" panose="00020600040101010101" pitchFamily="18" charset="-122"/>
                </a:rPr>
                <a:t>VẬN DỤNG</a:t>
              </a:r>
              <a:endParaRPr lang="zh-CN" altLang="en-US" sz="4400" b="1" dirty="0">
                <a:solidFill>
                  <a:srgbClr val="FFFF00"/>
                </a:solidFill>
                <a:ea typeface="汉仪喵魂体W" panose="00020600040101010101" pitchFamily="18" charset="-122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699331" y="1348120"/>
            <a:ext cx="8917209" cy="3140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en-US" sz="4400" b="1" dirty="0" err="1">
                <a:solidFill>
                  <a:schemeClr val="bg1"/>
                </a:solidFill>
                <a:ea typeface="Calibri"/>
                <a:cs typeface="Times New Roman"/>
              </a:rPr>
              <a:t>Tra</a:t>
            </a:r>
            <a:r>
              <a:rPr lang="en-US" sz="44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a typeface="Calibri"/>
                <a:cs typeface="Times New Roman"/>
              </a:rPr>
              <a:t>cứu</a:t>
            </a:r>
            <a:r>
              <a:rPr lang="en-US" sz="44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a typeface="Calibri"/>
                <a:cs typeface="Times New Roman"/>
              </a:rPr>
              <a:t>thông</a:t>
            </a:r>
            <a:r>
              <a:rPr lang="en-US" sz="4400" b="1" dirty="0">
                <a:solidFill>
                  <a:schemeClr val="bg1"/>
                </a:solidFill>
                <a:ea typeface="Calibri"/>
                <a:cs typeface="Times New Roman"/>
              </a:rPr>
              <a:t> tin, </a:t>
            </a:r>
            <a:r>
              <a:rPr lang="en-US" sz="4400" b="1" dirty="0" err="1">
                <a:solidFill>
                  <a:schemeClr val="bg1"/>
                </a:solidFill>
                <a:ea typeface="Calibri"/>
                <a:cs typeface="Times New Roman"/>
              </a:rPr>
              <a:t>ghi</a:t>
            </a:r>
            <a:r>
              <a:rPr lang="en-US" sz="44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a typeface="Calibri"/>
                <a:cs typeface="Times New Roman"/>
              </a:rPr>
              <a:t>tọa</a:t>
            </a:r>
            <a:r>
              <a:rPr lang="en-US" sz="44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a typeface="Calibri"/>
                <a:cs typeface="Times New Roman"/>
              </a:rPr>
              <a:t>độ</a:t>
            </a:r>
            <a:r>
              <a:rPr lang="en-US" sz="44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a typeface="Calibri"/>
                <a:cs typeface="Times New Roman"/>
              </a:rPr>
              <a:t>địa</a:t>
            </a:r>
            <a:r>
              <a:rPr lang="en-US" sz="44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a typeface="Calibri"/>
                <a:cs typeface="Times New Roman"/>
              </a:rPr>
              <a:t>lí</a:t>
            </a:r>
            <a:r>
              <a:rPr lang="en-US" sz="44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a typeface="Calibri"/>
                <a:cs typeface="Times New Roman"/>
              </a:rPr>
              <a:t>các</a:t>
            </a:r>
            <a:r>
              <a:rPr lang="en-US" sz="44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a typeface="Calibri"/>
                <a:cs typeface="Times New Roman"/>
              </a:rPr>
              <a:t>điểm</a:t>
            </a:r>
            <a:r>
              <a:rPr lang="en-US" sz="44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a typeface="Calibri"/>
                <a:cs typeface="Times New Roman"/>
              </a:rPr>
              <a:t>cực</a:t>
            </a:r>
            <a:r>
              <a:rPr lang="en-US" sz="4400" b="1" dirty="0">
                <a:solidFill>
                  <a:schemeClr val="bg1"/>
                </a:solidFill>
                <a:ea typeface="Calibri"/>
                <a:cs typeface="Times New Roman"/>
              </a:rPr>
              <a:t> (</a:t>
            </a:r>
            <a:r>
              <a:rPr lang="en-US" sz="4400" b="1" dirty="0" err="1">
                <a:solidFill>
                  <a:schemeClr val="bg1"/>
                </a:solidFill>
                <a:ea typeface="Calibri"/>
                <a:cs typeface="Times New Roman"/>
              </a:rPr>
              <a:t>Bắc</a:t>
            </a:r>
            <a:r>
              <a:rPr lang="en-US" sz="4400" b="1" dirty="0">
                <a:solidFill>
                  <a:schemeClr val="bg1"/>
                </a:solidFill>
                <a:ea typeface="Calibri"/>
                <a:cs typeface="Times New Roman"/>
              </a:rPr>
              <a:t>, Nam, </a:t>
            </a:r>
            <a:r>
              <a:rPr lang="en-US" sz="4400" b="1" dirty="0" err="1">
                <a:solidFill>
                  <a:schemeClr val="bg1"/>
                </a:solidFill>
                <a:ea typeface="Calibri"/>
                <a:cs typeface="Times New Roman"/>
              </a:rPr>
              <a:t>Đông</a:t>
            </a:r>
            <a:r>
              <a:rPr lang="en-US" sz="4400" b="1" dirty="0">
                <a:solidFill>
                  <a:schemeClr val="bg1"/>
                </a:solidFill>
                <a:ea typeface="Calibri"/>
                <a:cs typeface="Times New Roman"/>
              </a:rPr>
              <a:t>, </a:t>
            </a:r>
            <a:r>
              <a:rPr lang="en-US" sz="4400" b="1" dirty="0" err="1">
                <a:solidFill>
                  <a:schemeClr val="bg1"/>
                </a:solidFill>
                <a:ea typeface="Calibri"/>
                <a:cs typeface="Times New Roman"/>
              </a:rPr>
              <a:t>Tây</a:t>
            </a:r>
            <a:r>
              <a:rPr lang="en-US" sz="4400" b="1" dirty="0">
                <a:solidFill>
                  <a:schemeClr val="bg1"/>
                </a:solidFill>
                <a:ea typeface="Calibri"/>
                <a:cs typeface="Times New Roman"/>
              </a:rPr>
              <a:t>) </a:t>
            </a:r>
            <a:r>
              <a:rPr lang="en-US" sz="4400" b="1" dirty="0" err="1">
                <a:solidFill>
                  <a:schemeClr val="bg1"/>
                </a:solidFill>
                <a:ea typeface="Calibri"/>
                <a:cs typeface="Times New Roman"/>
              </a:rPr>
              <a:t>trên</a:t>
            </a:r>
            <a:r>
              <a:rPr lang="en-US" sz="44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a typeface="Calibri"/>
                <a:cs typeface="Times New Roman"/>
              </a:rPr>
              <a:t>phần</a:t>
            </a:r>
            <a:r>
              <a:rPr lang="en-US" sz="44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a typeface="Calibri"/>
                <a:cs typeface="Times New Roman"/>
              </a:rPr>
              <a:t>đất</a:t>
            </a:r>
            <a:r>
              <a:rPr lang="en-US" sz="44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a typeface="Calibri"/>
                <a:cs typeface="Times New Roman"/>
              </a:rPr>
              <a:t>liền</a:t>
            </a:r>
            <a:r>
              <a:rPr lang="en-US" sz="44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a typeface="Calibri"/>
                <a:cs typeface="Times New Roman"/>
              </a:rPr>
              <a:t>nước</a:t>
            </a:r>
            <a:r>
              <a:rPr lang="en-US" sz="4400" b="1" dirty="0">
                <a:solidFill>
                  <a:schemeClr val="bg1"/>
                </a:solidFill>
                <a:ea typeface="Calibri"/>
                <a:cs typeface="Times New Roman"/>
              </a:rPr>
              <a:t> ta.</a:t>
            </a:r>
            <a:endParaRPr lang="en-US" sz="4400" dirty="0">
              <a:solidFill>
                <a:schemeClr val="bg1"/>
              </a:solidFill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700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53" y="0"/>
            <a:ext cx="12405353" cy="69707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47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823" y="4543065"/>
            <a:ext cx="2230809" cy="20930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1947">
            <a:off x="-735626" y="4927599"/>
            <a:ext cx="583267" cy="40957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174">
            <a:off x="12295989" y="5663638"/>
            <a:ext cx="466376" cy="4366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01" y="991464"/>
            <a:ext cx="1487438" cy="13932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69" y="731606"/>
            <a:ext cx="1997731" cy="6239144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8395962" y="2087411"/>
            <a:ext cx="1354086" cy="1168595"/>
            <a:chOff x="8395962" y="2087411"/>
            <a:chExt cx="1354086" cy="1168595"/>
          </a:xfrm>
        </p:grpSpPr>
        <p:sp>
          <p:nvSpPr>
            <p:cNvPr id="18" name="圆角矩形 17"/>
            <p:cNvSpPr/>
            <p:nvPr/>
          </p:nvSpPr>
          <p:spPr>
            <a:xfrm rot="897728">
              <a:off x="8395962" y="208741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 rot="854957">
              <a:off x="8587134" y="2256209"/>
              <a:ext cx="97174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 err="1" smtClean="0">
                  <a:solidFill>
                    <a:srgbClr val="FF6900"/>
                  </a:solidFill>
                  <a:latin typeface="Arial" panose="020B0604020202020204" pitchFamily="34" charset="0"/>
                  <a:ea typeface="方正少儿简体" panose="03000509000000000000" pitchFamily="65" charset="-122"/>
                  <a:cs typeface="Arial" panose="020B0604020202020204" pitchFamily="34" charset="0"/>
                </a:rPr>
                <a:t>Cô</a:t>
              </a:r>
              <a:endParaRPr lang="zh-CN" altLang="en-US" sz="4800" dirty="0">
                <a:solidFill>
                  <a:srgbClr val="FF69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974300" y="1678431"/>
            <a:ext cx="1446958" cy="1168595"/>
            <a:chOff x="2974300" y="1678431"/>
            <a:chExt cx="1446958" cy="1168595"/>
          </a:xfrm>
        </p:grpSpPr>
        <p:sp>
          <p:nvSpPr>
            <p:cNvPr id="15" name="圆角矩形 14"/>
            <p:cNvSpPr/>
            <p:nvPr/>
          </p:nvSpPr>
          <p:spPr>
            <a:xfrm rot="20821610">
              <a:off x="3067172" y="167843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 rot="20718769">
              <a:off x="2974300" y="1884762"/>
              <a:ext cx="141737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800" dirty="0" err="1" smtClean="0">
                  <a:solidFill>
                    <a:srgbClr val="099F00"/>
                  </a:solidFill>
                  <a:latin typeface="Arial" panose="020B0604020202020204" pitchFamily="34" charset="0"/>
                  <a:ea typeface="方正少儿简体" panose="03000509000000000000" pitchFamily="65" charset="-122"/>
                  <a:cs typeface="Arial" panose="020B0604020202020204" pitchFamily="34" charset="0"/>
                </a:rPr>
                <a:t>Tạm</a:t>
              </a:r>
              <a:endParaRPr lang="zh-CN" altLang="en-US" sz="4800" dirty="0">
                <a:solidFill>
                  <a:srgbClr val="099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763782" y="2031260"/>
            <a:ext cx="1354086" cy="1168595"/>
            <a:chOff x="4763782" y="2031260"/>
            <a:chExt cx="1354086" cy="1168595"/>
          </a:xfrm>
        </p:grpSpPr>
        <p:sp>
          <p:nvSpPr>
            <p:cNvPr id="16" name="圆角矩形 15"/>
            <p:cNvSpPr/>
            <p:nvPr/>
          </p:nvSpPr>
          <p:spPr>
            <a:xfrm rot="897728">
              <a:off x="4763782" y="2031260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 rot="987423">
              <a:off x="4804224" y="2203500"/>
              <a:ext cx="124585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800" dirty="0" err="1" smtClean="0">
                  <a:solidFill>
                    <a:srgbClr val="FFC000"/>
                  </a:solidFill>
                  <a:latin typeface="Arial" panose="020B0604020202020204" pitchFamily="34" charset="0"/>
                  <a:ea typeface="方正少儿简体" panose="03000509000000000000" pitchFamily="65" charset="-122"/>
                  <a:cs typeface="Arial" panose="020B0604020202020204" pitchFamily="34" charset="0"/>
                </a:rPr>
                <a:t>Biệt</a:t>
              </a:r>
              <a:endParaRPr lang="zh-CN" altLang="en-US" sz="4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448378" y="1967332"/>
            <a:ext cx="1555234" cy="1168595"/>
            <a:chOff x="6448378" y="1967332"/>
            <a:chExt cx="1555234" cy="1168595"/>
          </a:xfrm>
        </p:grpSpPr>
        <p:sp>
          <p:nvSpPr>
            <p:cNvPr id="17" name="圆角矩形 16"/>
            <p:cNvSpPr/>
            <p:nvPr/>
          </p:nvSpPr>
          <p:spPr>
            <a:xfrm rot="20821610">
              <a:off x="6545751" y="1967332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 rot="20892565">
              <a:off x="6448378" y="2175921"/>
              <a:ext cx="155523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800" dirty="0" err="1" smtClean="0">
                  <a:solidFill>
                    <a:srgbClr val="FF4F66"/>
                  </a:solidFill>
                  <a:latin typeface="Arial" panose="020B0604020202020204" pitchFamily="34" charset="0"/>
                  <a:ea typeface="方正少儿简体" panose="03000509000000000000" pitchFamily="65" charset="-122"/>
                  <a:cs typeface="Arial" panose="020B0604020202020204" pitchFamily="34" charset="0"/>
                </a:rPr>
                <a:t>Thầy</a:t>
              </a:r>
              <a:endParaRPr lang="zh-CN" altLang="en-US" sz="4800" dirty="0">
                <a:solidFill>
                  <a:srgbClr val="FF4F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 rot="18455707">
            <a:off x="2709943" y="1804998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 rot="20118966">
            <a:off x="4635925" y="1816637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 rot="1119809">
            <a:off x="7357675" y="1852964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 rot="20691888">
            <a:off x="9084817" y="2014730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69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5008" y="1380133"/>
            <a:ext cx="7148945" cy="5163171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3731017" cy="769441"/>
            <a:chOff x="994820" y="496392"/>
            <a:chExt cx="5886671" cy="769441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396623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smtClean="0">
                  <a:solidFill>
                    <a:srgbClr val="FF0000"/>
                  </a:solidFill>
                  <a:ea typeface="汉仪喵魂体W" panose="00020600040101010101" pitchFamily="18" charset="-122"/>
                </a:rPr>
                <a:t>MỞ ĐẦU</a:t>
              </a:r>
              <a:endParaRPr lang="zh-CN" altLang="en-US" sz="4400" b="1" dirty="0">
                <a:solidFill>
                  <a:srgbClr val="FF0000"/>
                </a:solidFill>
                <a:ea typeface="汉仪喵魂体W" panose="00020600040101010101" pitchFamily="18" charset="-122"/>
              </a:endParaRPr>
            </a:p>
          </p:txBody>
        </p:sp>
      </p:grpSp>
      <p:sp>
        <p:nvSpPr>
          <p:cNvPr id="102" name="矩形 101"/>
          <p:cNvSpPr/>
          <p:nvPr/>
        </p:nvSpPr>
        <p:spPr>
          <a:xfrm>
            <a:off x="1197750" y="2288756"/>
            <a:ext cx="4773168" cy="31539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400" b="1" i="1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Ngày</a:t>
            </a:r>
            <a:r>
              <a:rPr lang="en-US" altLang="zh-CN" sz="2400" b="1" i="1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 nay, </a:t>
            </a:r>
            <a:r>
              <a:rPr lang="en-US" altLang="zh-CN" sz="2400" b="1" i="1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các</a:t>
            </a:r>
            <a:r>
              <a:rPr lang="en-US" altLang="zh-CN" sz="2400" b="1" i="1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 con </a:t>
            </a:r>
            <a:r>
              <a:rPr lang="en-US" altLang="zh-CN" sz="2400" b="1" i="1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tàu</a:t>
            </a:r>
            <a:r>
              <a:rPr lang="en-US" altLang="zh-CN" sz="2400" b="1" i="1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 </a:t>
            </a:r>
            <a:r>
              <a:rPr lang="en-US" altLang="zh-CN" sz="2400" b="1" i="1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ra</a:t>
            </a:r>
            <a:r>
              <a:rPr lang="en-US" altLang="zh-CN" sz="2400" b="1" i="1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 </a:t>
            </a:r>
            <a:r>
              <a:rPr lang="en-US" altLang="zh-CN" sz="2400" b="1" i="1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khơi</a:t>
            </a:r>
            <a:r>
              <a:rPr lang="en-US" altLang="zh-CN" sz="2400" b="1" i="1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 </a:t>
            </a:r>
            <a:r>
              <a:rPr lang="en-US" altLang="zh-CN" sz="2400" b="1" i="1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đều</a:t>
            </a:r>
            <a:r>
              <a:rPr lang="en-US" altLang="zh-CN" sz="2400" b="1" i="1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 </a:t>
            </a:r>
            <a:r>
              <a:rPr lang="en-US" altLang="zh-CN" sz="2400" b="1" i="1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có</a:t>
            </a:r>
            <a:r>
              <a:rPr lang="en-US" altLang="zh-CN" sz="2400" b="1" i="1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 </a:t>
            </a:r>
            <a:r>
              <a:rPr lang="en-US" altLang="zh-CN" sz="2400" b="1" i="1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gắn</a:t>
            </a:r>
            <a:r>
              <a:rPr lang="en-US" altLang="zh-CN" sz="2400" b="1" i="1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 </a:t>
            </a:r>
            <a:r>
              <a:rPr lang="en-US" altLang="zh-CN" sz="2400" b="1" i="1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các</a:t>
            </a:r>
            <a:r>
              <a:rPr lang="en-US" altLang="zh-CN" sz="2400" b="1" i="1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 </a:t>
            </a:r>
            <a:r>
              <a:rPr lang="en-US" altLang="zh-CN" sz="2400" b="1" i="1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thiết</a:t>
            </a:r>
            <a:r>
              <a:rPr lang="en-US" altLang="zh-CN" sz="2400" b="1" i="1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 </a:t>
            </a:r>
            <a:r>
              <a:rPr lang="en-US" altLang="zh-CN" sz="2400" b="1" i="1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bị</a:t>
            </a:r>
            <a:r>
              <a:rPr lang="en-US" altLang="zh-CN" sz="2400" b="1" i="1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 </a:t>
            </a:r>
            <a:r>
              <a:rPr lang="en-US" altLang="zh-CN" sz="2400" b="1" i="1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định</a:t>
            </a:r>
            <a:r>
              <a:rPr lang="en-US" altLang="zh-CN" sz="2400" b="1" i="1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 </a:t>
            </a:r>
            <a:r>
              <a:rPr lang="en-US" altLang="zh-CN" sz="2400" b="1" i="1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vị</a:t>
            </a:r>
            <a:r>
              <a:rPr lang="en-US" altLang="zh-CN" sz="2400" b="1" i="1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 </a:t>
            </a:r>
            <a:r>
              <a:rPr lang="en-US" altLang="zh-CN" sz="2400" b="1" i="1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để</a:t>
            </a:r>
            <a:r>
              <a:rPr lang="en-US" altLang="zh-CN" sz="2400" b="1" i="1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 </a:t>
            </a:r>
            <a:r>
              <a:rPr lang="en-US" altLang="zh-CN" sz="2400" b="1" i="1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thông</a:t>
            </a:r>
            <a:r>
              <a:rPr lang="en-US" altLang="zh-CN" sz="2400" b="1" i="1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 </a:t>
            </a:r>
            <a:r>
              <a:rPr lang="en-US" altLang="zh-CN" sz="2400" b="1" i="1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báo</a:t>
            </a:r>
            <a:r>
              <a:rPr lang="en-US" altLang="zh-CN" sz="2400" b="1" i="1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 </a:t>
            </a:r>
            <a:r>
              <a:rPr lang="en-US" altLang="zh-CN" sz="2400" b="1" i="1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vị</a:t>
            </a:r>
            <a:r>
              <a:rPr lang="en-US" altLang="zh-CN" sz="2400" b="1" i="1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 </a:t>
            </a:r>
            <a:r>
              <a:rPr lang="en-US" altLang="zh-CN" sz="2400" b="1" i="1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trí</a:t>
            </a:r>
            <a:r>
              <a:rPr lang="en-US" altLang="zh-CN" sz="2400" b="1" i="1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 </a:t>
            </a:r>
            <a:r>
              <a:rPr lang="en-US" altLang="zh-CN" sz="2400" b="1" i="1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của</a:t>
            </a:r>
            <a:r>
              <a:rPr lang="en-US" altLang="zh-CN" sz="2400" b="1" i="1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 con </a:t>
            </a:r>
            <a:r>
              <a:rPr lang="en-US" altLang="zh-CN" sz="2400" b="1" i="1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tàu</a:t>
            </a:r>
            <a:r>
              <a:rPr lang="en-US" altLang="zh-CN" sz="2400" b="1" i="1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. </a:t>
            </a:r>
            <a:r>
              <a:rPr lang="en-US" altLang="zh-CN" sz="2400" b="1" i="1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Vậy</a:t>
            </a:r>
            <a:r>
              <a:rPr lang="en-US" altLang="zh-CN" sz="2400" b="1" i="1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 </a:t>
            </a:r>
            <a:r>
              <a:rPr lang="en-US" altLang="zh-CN" sz="2400" b="1" i="1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dựa</a:t>
            </a:r>
            <a:r>
              <a:rPr lang="en-US" altLang="zh-CN" sz="2400" b="1" i="1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 </a:t>
            </a:r>
            <a:r>
              <a:rPr lang="en-US" altLang="zh-CN" sz="2400" b="1" i="1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vào</a:t>
            </a:r>
            <a:r>
              <a:rPr lang="en-US" altLang="zh-CN" sz="2400" b="1" i="1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 </a:t>
            </a:r>
            <a:r>
              <a:rPr lang="en-US" altLang="zh-CN" sz="2400" b="1" i="1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đâu</a:t>
            </a:r>
            <a:r>
              <a:rPr lang="en-US" altLang="zh-CN" sz="2400" b="1" i="1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 </a:t>
            </a:r>
            <a:r>
              <a:rPr lang="en-US" altLang="zh-CN" sz="2400" b="1" i="1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để</a:t>
            </a:r>
            <a:r>
              <a:rPr lang="en-US" altLang="zh-CN" sz="2400" b="1" i="1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 </a:t>
            </a:r>
            <a:r>
              <a:rPr lang="en-US" altLang="zh-CN" sz="2400" b="1" i="1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người</a:t>
            </a:r>
            <a:r>
              <a:rPr lang="en-US" altLang="zh-CN" sz="2400" b="1" i="1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 ta </a:t>
            </a:r>
            <a:r>
              <a:rPr lang="en-US" altLang="zh-CN" sz="2400" b="1" i="1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xác</a:t>
            </a:r>
            <a:r>
              <a:rPr lang="en-US" altLang="zh-CN" sz="2400" b="1" i="1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 </a:t>
            </a:r>
            <a:r>
              <a:rPr lang="en-US" altLang="zh-CN" sz="2400" b="1" i="1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định</a:t>
            </a:r>
            <a:r>
              <a:rPr lang="en-US" altLang="zh-CN" sz="2400" b="1" i="1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 </a:t>
            </a:r>
            <a:r>
              <a:rPr lang="en-US" altLang="zh-CN" sz="2400" b="1" i="1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được</a:t>
            </a:r>
            <a:r>
              <a:rPr lang="en-US" altLang="zh-CN" sz="2400" b="1" i="1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 </a:t>
            </a:r>
            <a:r>
              <a:rPr lang="en-US" altLang="zh-CN" sz="2400" b="1" i="1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vị</a:t>
            </a:r>
            <a:r>
              <a:rPr lang="en-US" altLang="zh-CN" sz="2400" b="1" i="1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 </a:t>
            </a:r>
            <a:r>
              <a:rPr lang="en-US" altLang="zh-CN" sz="2400" b="1" i="1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trí</a:t>
            </a:r>
            <a:r>
              <a:rPr lang="en-US" altLang="zh-CN" sz="2400" b="1" i="1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 </a:t>
            </a:r>
            <a:r>
              <a:rPr lang="en-US" altLang="zh-CN" sz="2400" b="1" i="1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của</a:t>
            </a:r>
            <a:r>
              <a:rPr lang="en-US" altLang="zh-CN" sz="2400" b="1" i="1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 con </a:t>
            </a:r>
            <a:r>
              <a:rPr lang="en-US" altLang="zh-CN" sz="2400" b="1" i="1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tàu</a:t>
            </a:r>
            <a:r>
              <a:rPr lang="en-US" altLang="zh-CN" sz="2400" b="1" i="1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 </a:t>
            </a:r>
            <a:r>
              <a:rPr lang="en-US" altLang="zh-CN" sz="2400" b="1" i="1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khi</a:t>
            </a:r>
            <a:r>
              <a:rPr lang="en-US" altLang="zh-CN" sz="2400" b="1" i="1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 </a:t>
            </a:r>
            <a:r>
              <a:rPr lang="en-US" altLang="zh-CN" sz="2400" b="1" i="1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đang</a:t>
            </a:r>
            <a:r>
              <a:rPr lang="en-US" altLang="zh-CN" sz="2400" b="1" i="1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 </a:t>
            </a:r>
            <a:r>
              <a:rPr lang="en-US" altLang="zh-CN" sz="2400" b="1" i="1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lênh</a:t>
            </a:r>
            <a:r>
              <a:rPr lang="en-US" altLang="zh-CN" sz="2400" b="1" i="1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 </a:t>
            </a:r>
            <a:r>
              <a:rPr lang="en-US" altLang="zh-CN" sz="2400" b="1" i="1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đênh</a:t>
            </a:r>
            <a:r>
              <a:rPr lang="en-US" altLang="zh-CN" sz="2400" b="1" i="1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 </a:t>
            </a:r>
            <a:r>
              <a:rPr lang="en-US" altLang="zh-CN" sz="2400" b="1" i="1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trên</a:t>
            </a:r>
            <a:r>
              <a:rPr lang="en-US" altLang="zh-CN" sz="2400" b="1" i="1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 </a:t>
            </a:r>
            <a:r>
              <a:rPr lang="en-US" altLang="zh-CN" sz="2400" b="1" i="1" dirty="0" err="1" smtClean="0">
                <a:solidFill>
                  <a:schemeClr val="bg1"/>
                </a:solidFill>
                <a:ea typeface="汉仪喵魂体W" panose="00020600040101010101" pitchFamily="18" charset="-122"/>
              </a:rPr>
              <a:t>biển</a:t>
            </a:r>
            <a:r>
              <a:rPr lang="en-US" altLang="zh-CN" sz="2400" b="1" i="1" dirty="0" smtClean="0">
                <a:solidFill>
                  <a:schemeClr val="bg1"/>
                </a:solidFill>
                <a:ea typeface="汉仪喵魂体W" panose="00020600040101010101" pitchFamily="18" charset="-122"/>
              </a:rPr>
              <a:t>?</a:t>
            </a:r>
            <a:endParaRPr lang="zh-CN" altLang="en-US" sz="2400" b="1" i="1" dirty="0">
              <a:solidFill>
                <a:schemeClr val="bg1"/>
              </a:solidFill>
              <a:ea typeface="汉仪喵魂体W" panose="00020600040101010101" pitchFamily="18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78" y="3486193"/>
            <a:ext cx="4432173" cy="302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6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5537081" y="2959841"/>
            <a:ext cx="4261102" cy="620959"/>
            <a:chOff x="3784481" y="2338141"/>
            <a:chExt cx="4261102" cy="620959"/>
          </a:xfrm>
        </p:grpSpPr>
        <p:sp>
          <p:nvSpPr>
            <p:cNvPr id="23" name="Freeform 5"/>
            <p:cNvSpPr/>
            <p:nvPr/>
          </p:nvSpPr>
          <p:spPr bwMode="auto">
            <a:xfrm>
              <a:off x="4081792" y="2810532"/>
              <a:ext cx="3672000" cy="148568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  <a:prstDash val="sys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784481" y="2338141"/>
              <a:ext cx="4261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prstClr val="white"/>
                  </a:solidFill>
                  <a:ea typeface="汉仪喵魂体W" panose="00020600040101010101" pitchFamily="18" charset="-122"/>
                </a:rPr>
                <a:t>1. </a:t>
              </a:r>
              <a:r>
                <a:rPr lang="en-US" altLang="zh-CN" sz="2800" dirty="0" err="1" smtClean="0">
                  <a:solidFill>
                    <a:prstClr val="white"/>
                  </a:solidFill>
                  <a:ea typeface="汉仪喵魂体W" panose="00020600040101010101" pitchFamily="18" charset="-122"/>
                </a:rPr>
                <a:t>Hệ</a:t>
              </a:r>
              <a:r>
                <a:rPr lang="en-US" altLang="zh-CN" sz="2800" dirty="0" smtClean="0">
                  <a:solidFill>
                    <a:prstClr val="white"/>
                  </a:solidFill>
                  <a:ea typeface="汉仪喵魂体W" panose="00020600040101010101" pitchFamily="18" charset="-122"/>
                </a:rPr>
                <a:t> </a:t>
              </a:r>
              <a:r>
                <a:rPr lang="en-US" altLang="zh-CN" sz="2800" dirty="0" err="1" smtClean="0">
                  <a:solidFill>
                    <a:prstClr val="white"/>
                  </a:solidFill>
                  <a:ea typeface="汉仪喵魂体W" panose="00020600040101010101" pitchFamily="18" charset="-122"/>
                </a:rPr>
                <a:t>thống</a:t>
              </a:r>
              <a:r>
                <a:rPr lang="en-US" altLang="zh-CN" sz="2800" dirty="0" smtClean="0">
                  <a:solidFill>
                    <a:prstClr val="white"/>
                  </a:solidFill>
                  <a:ea typeface="汉仪喵魂体W" panose="00020600040101010101" pitchFamily="18" charset="-122"/>
                </a:rPr>
                <a:t> </a:t>
              </a:r>
              <a:r>
                <a:rPr lang="en-US" altLang="zh-CN" sz="2800" dirty="0" err="1" smtClean="0">
                  <a:solidFill>
                    <a:prstClr val="white"/>
                  </a:solidFill>
                  <a:ea typeface="汉仪喵魂体W" panose="00020600040101010101" pitchFamily="18" charset="-122"/>
                </a:rPr>
                <a:t>kinh</a:t>
              </a:r>
              <a:r>
                <a:rPr lang="en-US" altLang="zh-CN" sz="2800" dirty="0" smtClean="0">
                  <a:solidFill>
                    <a:prstClr val="white"/>
                  </a:solidFill>
                  <a:ea typeface="汉仪喵魂体W" panose="00020600040101010101" pitchFamily="18" charset="-122"/>
                </a:rPr>
                <a:t>, </a:t>
              </a:r>
              <a:r>
                <a:rPr lang="en-US" altLang="zh-CN" sz="2800" dirty="0" err="1" smtClean="0">
                  <a:solidFill>
                    <a:prstClr val="white"/>
                  </a:solidFill>
                  <a:ea typeface="汉仪喵魂体W" panose="00020600040101010101" pitchFamily="18" charset="-122"/>
                </a:rPr>
                <a:t>vĩ</a:t>
              </a:r>
              <a:r>
                <a:rPr lang="en-US" altLang="zh-CN" sz="2800" dirty="0" smtClean="0">
                  <a:solidFill>
                    <a:prstClr val="white"/>
                  </a:solidFill>
                  <a:ea typeface="汉仪喵魂体W" panose="00020600040101010101" pitchFamily="18" charset="-122"/>
                </a:rPr>
                <a:t> </a:t>
              </a:r>
              <a:r>
                <a:rPr lang="en-US" altLang="zh-CN" sz="2800" dirty="0" err="1" smtClean="0">
                  <a:solidFill>
                    <a:prstClr val="white"/>
                  </a:solidFill>
                  <a:ea typeface="汉仪喵魂体W" panose="00020600040101010101" pitchFamily="18" charset="-122"/>
                </a:rPr>
                <a:t>tuyến</a:t>
              </a:r>
              <a:endParaRPr lang="zh-CN" altLang="en-US" sz="2800" dirty="0">
                <a:solidFill>
                  <a:prstClr val="white"/>
                </a:solidFill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057776" y="3905866"/>
            <a:ext cx="5219698" cy="573459"/>
            <a:chOff x="3305176" y="2385641"/>
            <a:chExt cx="5219698" cy="573459"/>
          </a:xfrm>
        </p:grpSpPr>
        <p:sp>
          <p:nvSpPr>
            <p:cNvPr id="28" name="Freeform 5"/>
            <p:cNvSpPr/>
            <p:nvPr/>
          </p:nvSpPr>
          <p:spPr bwMode="auto">
            <a:xfrm>
              <a:off x="4081792" y="2810532"/>
              <a:ext cx="3672000" cy="148568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  <a:prstDash val="sys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305176" y="2385641"/>
              <a:ext cx="52196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smtClean="0">
                  <a:solidFill>
                    <a:prstClr val="white"/>
                  </a:solidFill>
                  <a:ea typeface="汉仪喵魂体W" panose="00020600040101010101" pitchFamily="18" charset="-122"/>
                </a:rPr>
                <a:t>2. Kinh độ, vĩ độ và tọa độ địa lí</a:t>
              </a:r>
              <a:endParaRPr lang="zh-CN" altLang="en-US" sz="2800">
                <a:solidFill>
                  <a:prstClr val="white"/>
                </a:solidFill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" name="Group 15"/>
          <p:cNvGrpSpPr>
            <a:grpSpLocks noChangeAspect="1"/>
          </p:cNvGrpSpPr>
          <p:nvPr/>
        </p:nvGrpSpPr>
        <p:grpSpPr bwMode="auto">
          <a:xfrm>
            <a:off x="2568575" y="2239963"/>
            <a:ext cx="2193925" cy="2959101"/>
            <a:chOff x="1618" y="1411"/>
            <a:chExt cx="1382" cy="1864"/>
          </a:xfrm>
          <a:solidFill>
            <a:srgbClr val="FFE88B"/>
          </a:solidFill>
        </p:grpSpPr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618" y="2704"/>
              <a:ext cx="657" cy="571"/>
            </a:xfrm>
            <a:custGeom>
              <a:avLst/>
              <a:gdLst>
                <a:gd name="T0" fmla="*/ 33 w 108"/>
                <a:gd name="T1" fmla="*/ 7 h 94"/>
                <a:gd name="T2" fmla="*/ 2 w 108"/>
                <a:gd name="T3" fmla="*/ 58 h 94"/>
                <a:gd name="T4" fmla="*/ 6 w 108"/>
                <a:gd name="T5" fmla="*/ 67 h 94"/>
                <a:gd name="T6" fmla="*/ 72 w 108"/>
                <a:gd name="T7" fmla="*/ 90 h 94"/>
                <a:gd name="T8" fmla="*/ 107 w 108"/>
                <a:gd name="T9" fmla="*/ 34 h 94"/>
                <a:gd name="T10" fmla="*/ 103 w 108"/>
                <a:gd name="T11" fmla="*/ 25 h 94"/>
                <a:gd name="T12" fmla="*/ 43 w 108"/>
                <a:gd name="T13" fmla="*/ 5 h 94"/>
                <a:gd name="T14" fmla="*/ 40 w 108"/>
                <a:gd name="T15" fmla="*/ 16 h 94"/>
                <a:gd name="T16" fmla="*/ 100 w 108"/>
                <a:gd name="T17" fmla="*/ 36 h 94"/>
                <a:gd name="T18" fmla="*/ 96 w 108"/>
                <a:gd name="T19" fmla="*/ 28 h 94"/>
                <a:gd name="T20" fmla="*/ 62 w 108"/>
                <a:gd name="T21" fmla="*/ 77 h 94"/>
                <a:gd name="T22" fmla="*/ 9 w 108"/>
                <a:gd name="T23" fmla="*/ 55 h 94"/>
                <a:gd name="T24" fmla="*/ 12 w 108"/>
                <a:gd name="T25" fmla="*/ 64 h 94"/>
                <a:gd name="T26" fmla="*/ 43 w 108"/>
                <a:gd name="T27" fmla="*/ 13 h 94"/>
                <a:gd name="T28" fmla="*/ 33 w 108"/>
                <a:gd name="T29" fmla="*/ 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94">
                  <a:moveTo>
                    <a:pt x="33" y="7"/>
                  </a:moveTo>
                  <a:cubicBezTo>
                    <a:pt x="21" y="23"/>
                    <a:pt x="10" y="40"/>
                    <a:pt x="2" y="58"/>
                  </a:cubicBezTo>
                  <a:cubicBezTo>
                    <a:pt x="0" y="62"/>
                    <a:pt x="2" y="65"/>
                    <a:pt x="6" y="67"/>
                  </a:cubicBezTo>
                  <a:cubicBezTo>
                    <a:pt x="23" y="74"/>
                    <a:pt x="52" y="94"/>
                    <a:pt x="72" y="90"/>
                  </a:cubicBezTo>
                  <a:cubicBezTo>
                    <a:pt x="93" y="85"/>
                    <a:pt x="99" y="51"/>
                    <a:pt x="107" y="34"/>
                  </a:cubicBezTo>
                  <a:cubicBezTo>
                    <a:pt x="108" y="30"/>
                    <a:pt x="107" y="26"/>
                    <a:pt x="103" y="25"/>
                  </a:cubicBezTo>
                  <a:cubicBezTo>
                    <a:pt x="83" y="20"/>
                    <a:pt x="63" y="12"/>
                    <a:pt x="43" y="5"/>
                  </a:cubicBezTo>
                  <a:cubicBezTo>
                    <a:pt x="36" y="2"/>
                    <a:pt x="33" y="13"/>
                    <a:pt x="40" y="16"/>
                  </a:cubicBezTo>
                  <a:cubicBezTo>
                    <a:pt x="60" y="24"/>
                    <a:pt x="79" y="31"/>
                    <a:pt x="100" y="36"/>
                  </a:cubicBezTo>
                  <a:cubicBezTo>
                    <a:pt x="99" y="33"/>
                    <a:pt x="98" y="31"/>
                    <a:pt x="96" y="28"/>
                  </a:cubicBezTo>
                  <a:cubicBezTo>
                    <a:pt x="90" y="42"/>
                    <a:pt x="83" y="81"/>
                    <a:pt x="62" y="77"/>
                  </a:cubicBezTo>
                  <a:cubicBezTo>
                    <a:pt x="44" y="74"/>
                    <a:pt x="26" y="62"/>
                    <a:pt x="9" y="55"/>
                  </a:cubicBezTo>
                  <a:cubicBezTo>
                    <a:pt x="10" y="58"/>
                    <a:pt x="11" y="61"/>
                    <a:pt x="12" y="64"/>
                  </a:cubicBezTo>
                  <a:cubicBezTo>
                    <a:pt x="21" y="46"/>
                    <a:pt x="32" y="29"/>
                    <a:pt x="43" y="13"/>
                  </a:cubicBezTo>
                  <a:cubicBezTo>
                    <a:pt x="48" y="6"/>
                    <a:pt x="38" y="0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1806" y="2765"/>
              <a:ext cx="409" cy="340"/>
            </a:xfrm>
            <a:custGeom>
              <a:avLst/>
              <a:gdLst>
                <a:gd name="T0" fmla="*/ 6 w 67"/>
                <a:gd name="T1" fmla="*/ 14 h 56"/>
                <a:gd name="T2" fmla="*/ 53 w 67"/>
                <a:gd name="T3" fmla="*/ 50 h 56"/>
                <a:gd name="T4" fmla="*/ 61 w 67"/>
                <a:gd name="T5" fmla="*/ 42 h 56"/>
                <a:gd name="T6" fmla="*/ 12 w 67"/>
                <a:gd name="T7" fmla="*/ 4 h 56"/>
                <a:gd name="T8" fmla="*/ 6 w 67"/>
                <a:gd name="T9" fmla="*/ 1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6">
                  <a:moveTo>
                    <a:pt x="6" y="14"/>
                  </a:moveTo>
                  <a:cubicBezTo>
                    <a:pt x="22" y="26"/>
                    <a:pt x="39" y="37"/>
                    <a:pt x="53" y="50"/>
                  </a:cubicBezTo>
                  <a:cubicBezTo>
                    <a:pt x="58" y="56"/>
                    <a:pt x="67" y="47"/>
                    <a:pt x="61" y="42"/>
                  </a:cubicBezTo>
                  <a:cubicBezTo>
                    <a:pt x="46" y="27"/>
                    <a:pt x="29" y="16"/>
                    <a:pt x="12" y="4"/>
                  </a:cubicBezTo>
                  <a:cubicBezTo>
                    <a:pt x="6" y="0"/>
                    <a:pt x="0" y="10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8"/>
            <p:cNvSpPr>
              <a:spLocks/>
            </p:cNvSpPr>
            <p:nvPr/>
          </p:nvSpPr>
          <p:spPr bwMode="auto">
            <a:xfrm>
              <a:off x="1727" y="2874"/>
              <a:ext cx="360" cy="353"/>
            </a:xfrm>
            <a:custGeom>
              <a:avLst/>
              <a:gdLst>
                <a:gd name="T0" fmla="*/ 6 w 59"/>
                <a:gd name="T1" fmla="*/ 14 h 58"/>
                <a:gd name="T2" fmla="*/ 47 w 59"/>
                <a:gd name="T3" fmla="*/ 53 h 58"/>
                <a:gd name="T4" fmla="*/ 53 w 59"/>
                <a:gd name="T5" fmla="*/ 43 h 58"/>
                <a:gd name="T6" fmla="*/ 14 w 59"/>
                <a:gd name="T7" fmla="*/ 6 h 58"/>
                <a:gd name="T8" fmla="*/ 6 w 59"/>
                <a:gd name="T9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6" y="14"/>
                  </a:moveTo>
                  <a:cubicBezTo>
                    <a:pt x="19" y="28"/>
                    <a:pt x="32" y="42"/>
                    <a:pt x="47" y="53"/>
                  </a:cubicBezTo>
                  <a:cubicBezTo>
                    <a:pt x="53" y="58"/>
                    <a:pt x="59" y="48"/>
                    <a:pt x="53" y="43"/>
                  </a:cubicBezTo>
                  <a:cubicBezTo>
                    <a:pt x="39" y="32"/>
                    <a:pt x="27" y="19"/>
                    <a:pt x="14" y="6"/>
                  </a:cubicBezTo>
                  <a:cubicBezTo>
                    <a:pt x="9" y="0"/>
                    <a:pt x="0" y="9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9"/>
            <p:cNvSpPr>
              <a:spLocks/>
            </p:cNvSpPr>
            <p:nvPr/>
          </p:nvSpPr>
          <p:spPr bwMode="auto">
            <a:xfrm>
              <a:off x="1636" y="1411"/>
              <a:ext cx="1364" cy="1555"/>
            </a:xfrm>
            <a:custGeom>
              <a:avLst/>
              <a:gdLst>
                <a:gd name="T0" fmla="*/ 40 w 224"/>
                <a:gd name="T1" fmla="*/ 220 h 256"/>
                <a:gd name="T2" fmla="*/ 31 w 224"/>
                <a:gd name="T3" fmla="*/ 82 h 256"/>
                <a:gd name="T4" fmla="*/ 159 w 224"/>
                <a:gd name="T5" fmla="*/ 31 h 256"/>
                <a:gd name="T6" fmla="*/ 205 w 224"/>
                <a:gd name="T7" fmla="*/ 131 h 256"/>
                <a:gd name="T8" fmla="*/ 94 w 224"/>
                <a:gd name="T9" fmla="*/ 242 h 256"/>
                <a:gd name="T10" fmla="*/ 102 w 224"/>
                <a:gd name="T11" fmla="*/ 251 h 256"/>
                <a:gd name="T12" fmla="*/ 218 w 224"/>
                <a:gd name="T13" fmla="*/ 122 h 256"/>
                <a:gd name="T14" fmla="*/ 159 w 224"/>
                <a:gd name="T15" fmla="*/ 18 h 256"/>
                <a:gd name="T16" fmla="*/ 24 w 224"/>
                <a:gd name="T17" fmla="*/ 70 h 256"/>
                <a:gd name="T18" fmla="*/ 30 w 224"/>
                <a:gd name="T19" fmla="*/ 226 h 256"/>
                <a:gd name="T20" fmla="*/ 40 w 224"/>
                <a:gd name="T21" fmla="*/ 22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" h="256">
                  <a:moveTo>
                    <a:pt x="40" y="220"/>
                  </a:moveTo>
                  <a:cubicBezTo>
                    <a:pt x="22" y="177"/>
                    <a:pt x="15" y="126"/>
                    <a:pt x="31" y="82"/>
                  </a:cubicBezTo>
                  <a:cubicBezTo>
                    <a:pt x="50" y="32"/>
                    <a:pt x="112" y="14"/>
                    <a:pt x="159" y="31"/>
                  </a:cubicBezTo>
                  <a:cubicBezTo>
                    <a:pt x="199" y="45"/>
                    <a:pt x="213" y="93"/>
                    <a:pt x="205" y="131"/>
                  </a:cubicBezTo>
                  <a:cubicBezTo>
                    <a:pt x="193" y="188"/>
                    <a:pt x="133" y="208"/>
                    <a:pt x="94" y="242"/>
                  </a:cubicBezTo>
                  <a:cubicBezTo>
                    <a:pt x="88" y="247"/>
                    <a:pt x="96" y="256"/>
                    <a:pt x="102" y="251"/>
                  </a:cubicBezTo>
                  <a:cubicBezTo>
                    <a:pt x="147" y="211"/>
                    <a:pt x="211" y="190"/>
                    <a:pt x="218" y="122"/>
                  </a:cubicBezTo>
                  <a:cubicBezTo>
                    <a:pt x="224" y="77"/>
                    <a:pt x="203" y="34"/>
                    <a:pt x="159" y="18"/>
                  </a:cubicBezTo>
                  <a:cubicBezTo>
                    <a:pt x="109" y="0"/>
                    <a:pt x="47" y="22"/>
                    <a:pt x="24" y="70"/>
                  </a:cubicBezTo>
                  <a:cubicBezTo>
                    <a:pt x="0" y="117"/>
                    <a:pt x="10" y="179"/>
                    <a:pt x="30" y="226"/>
                  </a:cubicBezTo>
                  <a:cubicBezTo>
                    <a:pt x="33" y="233"/>
                    <a:pt x="44" y="227"/>
                    <a:pt x="40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1880" y="2049"/>
              <a:ext cx="261" cy="844"/>
            </a:xfrm>
            <a:custGeom>
              <a:avLst/>
              <a:gdLst>
                <a:gd name="T0" fmla="*/ 30 w 43"/>
                <a:gd name="T1" fmla="*/ 8 h 139"/>
                <a:gd name="T2" fmla="*/ 2 w 43"/>
                <a:gd name="T3" fmla="*/ 128 h 139"/>
                <a:gd name="T4" fmla="*/ 13 w 43"/>
                <a:gd name="T5" fmla="*/ 131 h 139"/>
                <a:gd name="T6" fmla="*/ 42 w 43"/>
                <a:gd name="T7" fmla="*/ 11 h 139"/>
                <a:gd name="T8" fmla="*/ 30 w 43"/>
                <a:gd name="T9" fmla="*/ 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39">
                  <a:moveTo>
                    <a:pt x="30" y="8"/>
                  </a:moveTo>
                  <a:cubicBezTo>
                    <a:pt x="22" y="48"/>
                    <a:pt x="11" y="88"/>
                    <a:pt x="2" y="128"/>
                  </a:cubicBezTo>
                  <a:cubicBezTo>
                    <a:pt x="0" y="136"/>
                    <a:pt x="12" y="139"/>
                    <a:pt x="13" y="131"/>
                  </a:cubicBezTo>
                  <a:cubicBezTo>
                    <a:pt x="23" y="91"/>
                    <a:pt x="33" y="51"/>
                    <a:pt x="42" y="11"/>
                  </a:cubicBezTo>
                  <a:cubicBezTo>
                    <a:pt x="43" y="3"/>
                    <a:pt x="32" y="0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21"/>
            <p:cNvSpPr>
              <a:spLocks/>
            </p:cNvSpPr>
            <p:nvPr/>
          </p:nvSpPr>
          <p:spPr bwMode="auto">
            <a:xfrm>
              <a:off x="2026" y="2182"/>
              <a:ext cx="578" cy="729"/>
            </a:xfrm>
            <a:custGeom>
              <a:avLst/>
              <a:gdLst>
                <a:gd name="T0" fmla="*/ 80 w 95"/>
                <a:gd name="T1" fmla="*/ 7 h 120"/>
                <a:gd name="T2" fmla="*/ 4 w 95"/>
                <a:gd name="T3" fmla="*/ 108 h 120"/>
                <a:gd name="T4" fmla="*/ 15 w 95"/>
                <a:gd name="T5" fmla="*/ 114 h 120"/>
                <a:gd name="T6" fmla="*/ 90 w 95"/>
                <a:gd name="T7" fmla="*/ 13 h 120"/>
                <a:gd name="T8" fmla="*/ 80 w 95"/>
                <a:gd name="T9" fmla="*/ 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20">
                  <a:moveTo>
                    <a:pt x="80" y="7"/>
                  </a:moveTo>
                  <a:cubicBezTo>
                    <a:pt x="56" y="41"/>
                    <a:pt x="25" y="71"/>
                    <a:pt x="4" y="108"/>
                  </a:cubicBezTo>
                  <a:cubicBezTo>
                    <a:pt x="0" y="114"/>
                    <a:pt x="11" y="120"/>
                    <a:pt x="15" y="114"/>
                  </a:cubicBezTo>
                  <a:cubicBezTo>
                    <a:pt x="36" y="77"/>
                    <a:pt x="66" y="47"/>
                    <a:pt x="90" y="13"/>
                  </a:cubicBezTo>
                  <a:cubicBezTo>
                    <a:pt x="95" y="6"/>
                    <a:pt x="84" y="0"/>
                    <a:pt x="8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22"/>
            <p:cNvSpPr>
              <a:spLocks/>
            </p:cNvSpPr>
            <p:nvPr/>
          </p:nvSpPr>
          <p:spPr bwMode="auto">
            <a:xfrm>
              <a:off x="2056" y="1964"/>
              <a:ext cx="530" cy="321"/>
            </a:xfrm>
            <a:custGeom>
              <a:avLst/>
              <a:gdLst>
                <a:gd name="T0" fmla="*/ 14 w 87"/>
                <a:gd name="T1" fmla="*/ 22 h 53"/>
                <a:gd name="T2" fmla="*/ 19 w 87"/>
                <a:gd name="T3" fmla="*/ 17 h 53"/>
                <a:gd name="T4" fmla="*/ 20 w 87"/>
                <a:gd name="T5" fmla="*/ 28 h 53"/>
                <a:gd name="T6" fmla="*/ 31 w 87"/>
                <a:gd name="T7" fmla="*/ 32 h 53"/>
                <a:gd name="T8" fmla="*/ 39 w 87"/>
                <a:gd name="T9" fmla="*/ 31 h 53"/>
                <a:gd name="T10" fmla="*/ 50 w 87"/>
                <a:gd name="T11" fmla="*/ 36 h 53"/>
                <a:gd name="T12" fmla="*/ 61 w 87"/>
                <a:gd name="T13" fmla="*/ 26 h 53"/>
                <a:gd name="T14" fmla="*/ 51 w 87"/>
                <a:gd name="T15" fmla="*/ 23 h 53"/>
                <a:gd name="T16" fmla="*/ 56 w 87"/>
                <a:gd name="T17" fmla="*/ 40 h 53"/>
                <a:gd name="T18" fmla="*/ 66 w 87"/>
                <a:gd name="T19" fmla="*/ 43 h 53"/>
                <a:gd name="T20" fmla="*/ 79 w 87"/>
                <a:gd name="T21" fmla="*/ 35 h 53"/>
                <a:gd name="T22" fmla="*/ 72 w 87"/>
                <a:gd name="T23" fmla="*/ 29 h 53"/>
                <a:gd name="T24" fmla="*/ 74 w 87"/>
                <a:gd name="T25" fmla="*/ 46 h 53"/>
                <a:gd name="T26" fmla="*/ 86 w 87"/>
                <a:gd name="T27" fmla="*/ 46 h 53"/>
                <a:gd name="T28" fmla="*/ 84 w 87"/>
                <a:gd name="T29" fmla="*/ 29 h 53"/>
                <a:gd name="T30" fmla="*/ 76 w 87"/>
                <a:gd name="T31" fmla="*/ 23 h 53"/>
                <a:gd name="T32" fmla="*/ 57 w 87"/>
                <a:gd name="T33" fmla="*/ 35 h 53"/>
                <a:gd name="T34" fmla="*/ 67 w 87"/>
                <a:gd name="T35" fmla="*/ 37 h 53"/>
                <a:gd name="T36" fmla="*/ 62 w 87"/>
                <a:gd name="T37" fmla="*/ 20 h 53"/>
                <a:gd name="T38" fmla="*/ 52 w 87"/>
                <a:gd name="T39" fmla="*/ 17 h 53"/>
                <a:gd name="T40" fmla="*/ 40 w 87"/>
                <a:gd name="T41" fmla="*/ 29 h 53"/>
                <a:gd name="T42" fmla="*/ 51 w 87"/>
                <a:gd name="T43" fmla="*/ 34 h 53"/>
                <a:gd name="T44" fmla="*/ 21 w 87"/>
                <a:gd name="T45" fmla="*/ 26 h 53"/>
                <a:gd name="T46" fmla="*/ 32 w 87"/>
                <a:gd name="T47" fmla="*/ 31 h 53"/>
                <a:gd name="T48" fmla="*/ 27 w 87"/>
                <a:gd name="T49" fmla="*/ 5 h 53"/>
                <a:gd name="T50" fmla="*/ 4 w 87"/>
                <a:gd name="T51" fmla="*/ 16 h 53"/>
                <a:gd name="T52" fmla="*/ 14 w 87"/>
                <a:gd name="T53" fmla="*/ 2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53">
                  <a:moveTo>
                    <a:pt x="14" y="22"/>
                  </a:moveTo>
                  <a:cubicBezTo>
                    <a:pt x="15" y="20"/>
                    <a:pt x="17" y="18"/>
                    <a:pt x="19" y="17"/>
                  </a:cubicBezTo>
                  <a:cubicBezTo>
                    <a:pt x="25" y="13"/>
                    <a:pt x="20" y="27"/>
                    <a:pt x="20" y="28"/>
                  </a:cubicBezTo>
                  <a:cubicBezTo>
                    <a:pt x="17" y="34"/>
                    <a:pt x="27" y="37"/>
                    <a:pt x="31" y="32"/>
                  </a:cubicBezTo>
                  <a:cubicBezTo>
                    <a:pt x="32" y="31"/>
                    <a:pt x="41" y="19"/>
                    <a:pt x="39" y="31"/>
                  </a:cubicBezTo>
                  <a:cubicBezTo>
                    <a:pt x="38" y="38"/>
                    <a:pt x="46" y="41"/>
                    <a:pt x="50" y="36"/>
                  </a:cubicBezTo>
                  <a:cubicBezTo>
                    <a:pt x="53" y="31"/>
                    <a:pt x="57" y="29"/>
                    <a:pt x="61" y="26"/>
                  </a:cubicBezTo>
                  <a:cubicBezTo>
                    <a:pt x="58" y="25"/>
                    <a:pt x="54" y="24"/>
                    <a:pt x="51" y="23"/>
                  </a:cubicBezTo>
                  <a:cubicBezTo>
                    <a:pt x="53" y="29"/>
                    <a:pt x="54" y="35"/>
                    <a:pt x="56" y="40"/>
                  </a:cubicBezTo>
                  <a:cubicBezTo>
                    <a:pt x="57" y="45"/>
                    <a:pt x="62" y="46"/>
                    <a:pt x="66" y="43"/>
                  </a:cubicBezTo>
                  <a:cubicBezTo>
                    <a:pt x="70" y="40"/>
                    <a:pt x="74" y="36"/>
                    <a:pt x="79" y="35"/>
                  </a:cubicBezTo>
                  <a:cubicBezTo>
                    <a:pt x="77" y="33"/>
                    <a:pt x="74" y="31"/>
                    <a:pt x="72" y="29"/>
                  </a:cubicBezTo>
                  <a:cubicBezTo>
                    <a:pt x="72" y="34"/>
                    <a:pt x="73" y="40"/>
                    <a:pt x="74" y="46"/>
                  </a:cubicBezTo>
                  <a:cubicBezTo>
                    <a:pt x="75" y="53"/>
                    <a:pt x="87" y="53"/>
                    <a:pt x="86" y="46"/>
                  </a:cubicBezTo>
                  <a:cubicBezTo>
                    <a:pt x="85" y="40"/>
                    <a:pt x="84" y="34"/>
                    <a:pt x="84" y="29"/>
                  </a:cubicBezTo>
                  <a:cubicBezTo>
                    <a:pt x="83" y="25"/>
                    <a:pt x="80" y="22"/>
                    <a:pt x="76" y="23"/>
                  </a:cubicBezTo>
                  <a:cubicBezTo>
                    <a:pt x="69" y="26"/>
                    <a:pt x="63" y="30"/>
                    <a:pt x="57" y="35"/>
                  </a:cubicBezTo>
                  <a:cubicBezTo>
                    <a:pt x="60" y="35"/>
                    <a:pt x="64" y="36"/>
                    <a:pt x="67" y="37"/>
                  </a:cubicBezTo>
                  <a:cubicBezTo>
                    <a:pt x="66" y="31"/>
                    <a:pt x="64" y="25"/>
                    <a:pt x="62" y="20"/>
                  </a:cubicBezTo>
                  <a:cubicBezTo>
                    <a:pt x="61" y="15"/>
                    <a:pt x="56" y="14"/>
                    <a:pt x="52" y="17"/>
                  </a:cubicBezTo>
                  <a:cubicBezTo>
                    <a:pt x="48" y="21"/>
                    <a:pt x="44" y="25"/>
                    <a:pt x="40" y="29"/>
                  </a:cubicBezTo>
                  <a:cubicBezTo>
                    <a:pt x="44" y="31"/>
                    <a:pt x="47" y="33"/>
                    <a:pt x="51" y="34"/>
                  </a:cubicBezTo>
                  <a:cubicBezTo>
                    <a:pt x="55" y="9"/>
                    <a:pt x="33" y="9"/>
                    <a:pt x="21" y="26"/>
                  </a:cubicBezTo>
                  <a:cubicBezTo>
                    <a:pt x="24" y="28"/>
                    <a:pt x="28" y="29"/>
                    <a:pt x="32" y="31"/>
                  </a:cubicBezTo>
                  <a:cubicBezTo>
                    <a:pt x="35" y="22"/>
                    <a:pt x="37" y="11"/>
                    <a:pt x="27" y="5"/>
                  </a:cubicBezTo>
                  <a:cubicBezTo>
                    <a:pt x="18" y="0"/>
                    <a:pt x="8" y="9"/>
                    <a:pt x="4" y="16"/>
                  </a:cubicBezTo>
                  <a:cubicBezTo>
                    <a:pt x="0" y="23"/>
                    <a:pt x="10" y="29"/>
                    <a:pt x="1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2389820" y="492210"/>
            <a:ext cx="79816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smtClean="0">
                <a:solidFill>
                  <a:srgbClr val="FFE88B"/>
                </a:solidFill>
                <a:ea typeface="汉仪喵魂体W" panose="00020600040101010101" pitchFamily="18" charset="-122"/>
              </a:rPr>
              <a:t>BÀI 1: HỆ THỐNG KINH, VĨ TUYẾN. </a:t>
            </a:r>
          </a:p>
          <a:p>
            <a:pPr algn="ctr"/>
            <a:r>
              <a:rPr lang="en-US" altLang="zh-CN" sz="3600" b="1" smtClean="0">
                <a:solidFill>
                  <a:srgbClr val="FFE88B"/>
                </a:solidFill>
                <a:ea typeface="汉仪喵魂体W" panose="00020600040101010101" pitchFamily="18" charset="-122"/>
              </a:rPr>
              <a:t>TỌA ĐỘ ĐỊA LÍ</a:t>
            </a:r>
            <a:endParaRPr lang="zh-CN" altLang="en-US" sz="3600" b="1" dirty="0">
              <a:solidFill>
                <a:srgbClr val="FFE88B"/>
              </a:solidFill>
              <a:ea typeface="汉仪喵魂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612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5537081" y="2959841"/>
            <a:ext cx="4261102" cy="620959"/>
            <a:chOff x="3784481" y="2338141"/>
            <a:chExt cx="4261102" cy="620959"/>
          </a:xfrm>
        </p:grpSpPr>
        <p:sp>
          <p:nvSpPr>
            <p:cNvPr id="23" name="Freeform 5"/>
            <p:cNvSpPr/>
            <p:nvPr/>
          </p:nvSpPr>
          <p:spPr bwMode="auto">
            <a:xfrm>
              <a:off x="4081792" y="2810532"/>
              <a:ext cx="3672000" cy="148568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  <a:prstDash val="sys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784481" y="2338141"/>
              <a:ext cx="4261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prstClr val="white"/>
                  </a:solidFill>
                  <a:ea typeface="汉仪喵魂体W" panose="00020600040101010101" pitchFamily="18" charset="-122"/>
                </a:rPr>
                <a:t>1. </a:t>
              </a:r>
              <a:r>
                <a:rPr lang="en-US" altLang="zh-CN" sz="2800" dirty="0" err="1" smtClean="0">
                  <a:solidFill>
                    <a:prstClr val="white"/>
                  </a:solidFill>
                  <a:ea typeface="汉仪喵魂体W" panose="00020600040101010101" pitchFamily="18" charset="-122"/>
                </a:rPr>
                <a:t>Hệ</a:t>
              </a:r>
              <a:r>
                <a:rPr lang="en-US" altLang="zh-CN" sz="2800" dirty="0" smtClean="0">
                  <a:solidFill>
                    <a:prstClr val="white"/>
                  </a:solidFill>
                  <a:ea typeface="汉仪喵魂体W" panose="00020600040101010101" pitchFamily="18" charset="-122"/>
                </a:rPr>
                <a:t> </a:t>
              </a:r>
              <a:r>
                <a:rPr lang="en-US" altLang="zh-CN" sz="2800" dirty="0" err="1" smtClean="0">
                  <a:solidFill>
                    <a:prstClr val="white"/>
                  </a:solidFill>
                  <a:ea typeface="汉仪喵魂体W" panose="00020600040101010101" pitchFamily="18" charset="-122"/>
                </a:rPr>
                <a:t>thống</a:t>
              </a:r>
              <a:r>
                <a:rPr lang="en-US" altLang="zh-CN" sz="2800" dirty="0" smtClean="0">
                  <a:solidFill>
                    <a:prstClr val="white"/>
                  </a:solidFill>
                  <a:ea typeface="汉仪喵魂体W" panose="00020600040101010101" pitchFamily="18" charset="-122"/>
                </a:rPr>
                <a:t> </a:t>
              </a:r>
              <a:r>
                <a:rPr lang="en-US" altLang="zh-CN" sz="2800" dirty="0" err="1" smtClean="0">
                  <a:solidFill>
                    <a:prstClr val="white"/>
                  </a:solidFill>
                  <a:ea typeface="汉仪喵魂体W" panose="00020600040101010101" pitchFamily="18" charset="-122"/>
                </a:rPr>
                <a:t>kinh</a:t>
              </a:r>
              <a:r>
                <a:rPr lang="en-US" altLang="zh-CN" sz="2800" dirty="0" smtClean="0">
                  <a:solidFill>
                    <a:prstClr val="white"/>
                  </a:solidFill>
                  <a:ea typeface="汉仪喵魂体W" panose="00020600040101010101" pitchFamily="18" charset="-122"/>
                </a:rPr>
                <a:t>, </a:t>
              </a:r>
              <a:r>
                <a:rPr lang="en-US" altLang="zh-CN" sz="2800" dirty="0" err="1" smtClean="0">
                  <a:solidFill>
                    <a:prstClr val="white"/>
                  </a:solidFill>
                  <a:ea typeface="汉仪喵魂体W" panose="00020600040101010101" pitchFamily="18" charset="-122"/>
                </a:rPr>
                <a:t>vĩ</a:t>
              </a:r>
              <a:r>
                <a:rPr lang="en-US" altLang="zh-CN" sz="2800" dirty="0" smtClean="0">
                  <a:solidFill>
                    <a:prstClr val="white"/>
                  </a:solidFill>
                  <a:ea typeface="汉仪喵魂体W" panose="00020600040101010101" pitchFamily="18" charset="-122"/>
                </a:rPr>
                <a:t> </a:t>
              </a:r>
              <a:r>
                <a:rPr lang="en-US" altLang="zh-CN" sz="2800" dirty="0" err="1" smtClean="0">
                  <a:solidFill>
                    <a:prstClr val="white"/>
                  </a:solidFill>
                  <a:ea typeface="汉仪喵魂体W" panose="00020600040101010101" pitchFamily="18" charset="-122"/>
                </a:rPr>
                <a:t>tuyến</a:t>
              </a:r>
              <a:endParaRPr lang="zh-CN" altLang="en-US" sz="2800" dirty="0">
                <a:solidFill>
                  <a:prstClr val="white"/>
                </a:solidFill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" name="Group 15"/>
          <p:cNvGrpSpPr>
            <a:grpSpLocks noChangeAspect="1"/>
          </p:cNvGrpSpPr>
          <p:nvPr/>
        </p:nvGrpSpPr>
        <p:grpSpPr bwMode="auto">
          <a:xfrm>
            <a:off x="2568575" y="2239963"/>
            <a:ext cx="2193925" cy="2959101"/>
            <a:chOff x="1618" y="1411"/>
            <a:chExt cx="1382" cy="1864"/>
          </a:xfrm>
          <a:solidFill>
            <a:srgbClr val="FFE88B"/>
          </a:solidFill>
        </p:grpSpPr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618" y="2704"/>
              <a:ext cx="657" cy="571"/>
            </a:xfrm>
            <a:custGeom>
              <a:avLst/>
              <a:gdLst>
                <a:gd name="T0" fmla="*/ 33 w 108"/>
                <a:gd name="T1" fmla="*/ 7 h 94"/>
                <a:gd name="T2" fmla="*/ 2 w 108"/>
                <a:gd name="T3" fmla="*/ 58 h 94"/>
                <a:gd name="T4" fmla="*/ 6 w 108"/>
                <a:gd name="T5" fmla="*/ 67 h 94"/>
                <a:gd name="T6" fmla="*/ 72 w 108"/>
                <a:gd name="T7" fmla="*/ 90 h 94"/>
                <a:gd name="T8" fmla="*/ 107 w 108"/>
                <a:gd name="T9" fmla="*/ 34 h 94"/>
                <a:gd name="T10" fmla="*/ 103 w 108"/>
                <a:gd name="T11" fmla="*/ 25 h 94"/>
                <a:gd name="T12" fmla="*/ 43 w 108"/>
                <a:gd name="T13" fmla="*/ 5 h 94"/>
                <a:gd name="T14" fmla="*/ 40 w 108"/>
                <a:gd name="T15" fmla="*/ 16 h 94"/>
                <a:gd name="T16" fmla="*/ 100 w 108"/>
                <a:gd name="T17" fmla="*/ 36 h 94"/>
                <a:gd name="T18" fmla="*/ 96 w 108"/>
                <a:gd name="T19" fmla="*/ 28 h 94"/>
                <a:gd name="T20" fmla="*/ 62 w 108"/>
                <a:gd name="T21" fmla="*/ 77 h 94"/>
                <a:gd name="T22" fmla="*/ 9 w 108"/>
                <a:gd name="T23" fmla="*/ 55 h 94"/>
                <a:gd name="T24" fmla="*/ 12 w 108"/>
                <a:gd name="T25" fmla="*/ 64 h 94"/>
                <a:gd name="T26" fmla="*/ 43 w 108"/>
                <a:gd name="T27" fmla="*/ 13 h 94"/>
                <a:gd name="T28" fmla="*/ 33 w 108"/>
                <a:gd name="T29" fmla="*/ 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94">
                  <a:moveTo>
                    <a:pt x="33" y="7"/>
                  </a:moveTo>
                  <a:cubicBezTo>
                    <a:pt x="21" y="23"/>
                    <a:pt x="10" y="40"/>
                    <a:pt x="2" y="58"/>
                  </a:cubicBezTo>
                  <a:cubicBezTo>
                    <a:pt x="0" y="62"/>
                    <a:pt x="2" y="65"/>
                    <a:pt x="6" y="67"/>
                  </a:cubicBezTo>
                  <a:cubicBezTo>
                    <a:pt x="23" y="74"/>
                    <a:pt x="52" y="94"/>
                    <a:pt x="72" y="90"/>
                  </a:cubicBezTo>
                  <a:cubicBezTo>
                    <a:pt x="93" y="85"/>
                    <a:pt x="99" y="51"/>
                    <a:pt x="107" y="34"/>
                  </a:cubicBezTo>
                  <a:cubicBezTo>
                    <a:pt x="108" y="30"/>
                    <a:pt x="107" y="26"/>
                    <a:pt x="103" y="25"/>
                  </a:cubicBezTo>
                  <a:cubicBezTo>
                    <a:pt x="83" y="20"/>
                    <a:pt x="63" y="12"/>
                    <a:pt x="43" y="5"/>
                  </a:cubicBezTo>
                  <a:cubicBezTo>
                    <a:pt x="36" y="2"/>
                    <a:pt x="33" y="13"/>
                    <a:pt x="40" y="16"/>
                  </a:cubicBezTo>
                  <a:cubicBezTo>
                    <a:pt x="60" y="24"/>
                    <a:pt x="79" y="31"/>
                    <a:pt x="100" y="36"/>
                  </a:cubicBezTo>
                  <a:cubicBezTo>
                    <a:pt x="99" y="33"/>
                    <a:pt x="98" y="31"/>
                    <a:pt x="96" y="28"/>
                  </a:cubicBezTo>
                  <a:cubicBezTo>
                    <a:pt x="90" y="42"/>
                    <a:pt x="83" y="81"/>
                    <a:pt x="62" y="77"/>
                  </a:cubicBezTo>
                  <a:cubicBezTo>
                    <a:pt x="44" y="74"/>
                    <a:pt x="26" y="62"/>
                    <a:pt x="9" y="55"/>
                  </a:cubicBezTo>
                  <a:cubicBezTo>
                    <a:pt x="10" y="58"/>
                    <a:pt x="11" y="61"/>
                    <a:pt x="12" y="64"/>
                  </a:cubicBezTo>
                  <a:cubicBezTo>
                    <a:pt x="21" y="46"/>
                    <a:pt x="32" y="29"/>
                    <a:pt x="43" y="13"/>
                  </a:cubicBezTo>
                  <a:cubicBezTo>
                    <a:pt x="48" y="6"/>
                    <a:pt x="38" y="0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1806" y="2765"/>
              <a:ext cx="409" cy="340"/>
            </a:xfrm>
            <a:custGeom>
              <a:avLst/>
              <a:gdLst>
                <a:gd name="T0" fmla="*/ 6 w 67"/>
                <a:gd name="T1" fmla="*/ 14 h 56"/>
                <a:gd name="T2" fmla="*/ 53 w 67"/>
                <a:gd name="T3" fmla="*/ 50 h 56"/>
                <a:gd name="T4" fmla="*/ 61 w 67"/>
                <a:gd name="T5" fmla="*/ 42 h 56"/>
                <a:gd name="T6" fmla="*/ 12 w 67"/>
                <a:gd name="T7" fmla="*/ 4 h 56"/>
                <a:gd name="T8" fmla="*/ 6 w 67"/>
                <a:gd name="T9" fmla="*/ 1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6">
                  <a:moveTo>
                    <a:pt x="6" y="14"/>
                  </a:moveTo>
                  <a:cubicBezTo>
                    <a:pt x="22" y="26"/>
                    <a:pt x="39" y="37"/>
                    <a:pt x="53" y="50"/>
                  </a:cubicBezTo>
                  <a:cubicBezTo>
                    <a:pt x="58" y="56"/>
                    <a:pt x="67" y="47"/>
                    <a:pt x="61" y="42"/>
                  </a:cubicBezTo>
                  <a:cubicBezTo>
                    <a:pt x="46" y="27"/>
                    <a:pt x="29" y="16"/>
                    <a:pt x="12" y="4"/>
                  </a:cubicBezTo>
                  <a:cubicBezTo>
                    <a:pt x="6" y="0"/>
                    <a:pt x="0" y="10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8"/>
            <p:cNvSpPr>
              <a:spLocks/>
            </p:cNvSpPr>
            <p:nvPr/>
          </p:nvSpPr>
          <p:spPr bwMode="auto">
            <a:xfrm>
              <a:off x="1727" y="2874"/>
              <a:ext cx="360" cy="353"/>
            </a:xfrm>
            <a:custGeom>
              <a:avLst/>
              <a:gdLst>
                <a:gd name="T0" fmla="*/ 6 w 59"/>
                <a:gd name="T1" fmla="*/ 14 h 58"/>
                <a:gd name="T2" fmla="*/ 47 w 59"/>
                <a:gd name="T3" fmla="*/ 53 h 58"/>
                <a:gd name="T4" fmla="*/ 53 w 59"/>
                <a:gd name="T5" fmla="*/ 43 h 58"/>
                <a:gd name="T6" fmla="*/ 14 w 59"/>
                <a:gd name="T7" fmla="*/ 6 h 58"/>
                <a:gd name="T8" fmla="*/ 6 w 59"/>
                <a:gd name="T9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6" y="14"/>
                  </a:moveTo>
                  <a:cubicBezTo>
                    <a:pt x="19" y="28"/>
                    <a:pt x="32" y="42"/>
                    <a:pt x="47" y="53"/>
                  </a:cubicBezTo>
                  <a:cubicBezTo>
                    <a:pt x="53" y="58"/>
                    <a:pt x="59" y="48"/>
                    <a:pt x="53" y="43"/>
                  </a:cubicBezTo>
                  <a:cubicBezTo>
                    <a:pt x="39" y="32"/>
                    <a:pt x="27" y="19"/>
                    <a:pt x="14" y="6"/>
                  </a:cubicBezTo>
                  <a:cubicBezTo>
                    <a:pt x="9" y="0"/>
                    <a:pt x="0" y="9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9"/>
            <p:cNvSpPr>
              <a:spLocks/>
            </p:cNvSpPr>
            <p:nvPr/>
          </p:nvSpPr>
          <p:spPr bwMode="auto">
            <a:xfrm>
              <a:off x="1636" y="1411"/>
              <a:ext cx="1364" cy="1555"/>
            </a:xfrm>
            <a:custGeom>
              <a:avLst/>
              <a:gdLst>
                <a:gd name="T0" fmla="*/ 40 w 224"/>
                <a:gd name="T1" fmla="*/ 220 h 256"/>
                <a:gd name="T2" fmla="*/ 31 w 224"/>
                <a:gd name="T3" fmla="*/ 82 h 256"/>
                <a:gd name="T4" fmla="*/ 159 w 224"/>
                <a:gd name="T5" fmla="*/ 31 h 256"/>
                <a:gd name="T6" fmla="*/ 205 w 224"/>
                <a:gd name="T7" fmla="*/ 131 h 256"/>
                <a:gd name="T8" fmla="*/ 94 w 224"/>
                <a:gd name="T9" fmla="*/ 242 h 256"/>
                <a:gd name="T10" fmla="*/ 102 w 224"/>
                <a:gd name="T11" fmla="*/ 251 h 256"/>
                <a:gd name="T12" fmla="*/ 218 w 224"/>
                <a:gd name="T13" fmla="*/ 122 h 256"/>
                <a:gd name="T14" fmla="*/ 159 w 224"/>
                <a:gd name="T15" fmla="*/ 18 h 256"/>
                <a:gd name="T16" fmla="*/ 24 w 224"/>
                <a:gd name="T17" fmla="*/ 70 h 256"/>
                <a:gd name="T18" fmla="*/ 30 w 224"/>
                <a:gd name="T19" fmla="*/ 226 h 256"/>
                <a:gd name="T20" fmla="*/ 40 w 224"/>
                <a:gd name="T21" fmla="*/ 22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" h="256">
                  <a:moveTo>
                    <a:pt x="40" y="220"/>
                  </a:moveTo>
                  <a:cubicBezTo>
                    <a:pt x="22" y="177"/>
                    <a:pt x="15" y="126"/>
                    <a:pt x="31" y="82"/>
                  </a:cubicBezTo>
                  <a:cubicBezTo>
                    <a:pt x="50" y="32"/>
                    <a:pt x="112" y="14"/>
                    <a:pt x="159" y="31"/>
                  </a:cubicBezTo>
                  <a:cubicBezTo>
                    <a:pt x="199" y="45"/>
                    <a:pt x="213" y="93"/>
                    <a:pt x="205" y="131"/>
                  </a:cubicBezTo>
                  <a:cubicBezTo>
                    <a:pt x="193" y="188"/>
                    <a:pt x="133" y="208"/>
                    <a:pt x="94" y="242"/>
                  </a:cubicBezTo>
                  <a:cubicBezTo>
                    <a:pt x="88" y="247"/>
                    <a:pt x="96" y="256"/>
                    <a:pt x="102" y="251"/>
                  </a:cubicBezTo>
                  <a:cubicBezTo>
                    <a:pt x="147" y="211"/>
                    <a:pt x="211" y="190"/>
                    <a:pt x="218" y="122"/>
                  </a:cubicBezTo>
                  <a:cubicBezTo>
                    <a:pt x="224" y="77"/>
                    <a:pt x="203" y="34"/>
                    <a:pt x="159" y="18"/>
                  </a:cubicBezTo>
                  <a:cubicBezTo>
                    <a:pt x="109" y="0"/>
                    <a:pt x="47" y="22"/>
                    <a:pt x="24" y="70"/>
                  </a:cubicBezTo>
                  <a:cubicBezTo>
                    <a:pt x="0" y="117"/>
                    <a:pt x="10" y="179"/>
                    <a:pt x="30" y="226"/>
                  </a:cubicBezTo>
                  <a:cubicBezTo>
                    <a:pt x="33" y="233"/>
                    <a:pt x="44" y="227"/>
                    <a:pt x="40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1880" y="2049"/>
              <a:ext cx="261" cy="844"/>
            </a:xfrm>
            <a:custGeom>
              <a:avLst/>
              <a:gdLst>
                <a:gd name="T0" fmla="*/ 30 w 43"/>
                <a:gd name="T1" fmla="*/ 8 h 139"/>
                <a:gd name="T2" fmla="*/ 2 w 43"/>
                <a:gd name="T3" fmla="*/ 128 h 139"/>
                <a:gd name="T4" fmla="*/ 13 w 43"/>
                <a:gd name="T5" fmla="*/ 131 h 139"/>
                <a:gd name="T6" fmla="*/ 42 w 43"/>
                <a:gd name="T7" fmla="*/ 11 h 139"/>
                <a:gd name="T8" fmla="*/ 30 w 43"/>
                <a:gd name="T9" fmla="*/ 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39">
                  <a:moveTo>
                    <a:pt x="30" y="8"/>
                  </a:moveTo>
                  <a:cubicBezTo>
                    <a:pt x="22" y="48"/>
                    <a:pt x="11" y="88"/>
                    <a:pt x="2" y="128"/>
                  </a:cubicBezTo>
                  <a:cubicBezTo>
                    <a:pt x="0" y="136"/>
                    <a:pt x="12" y="139"/>
                    <a:pt x="13" y="131"/>
                  </a:cubicBezTo>
                  <a:cubicBezTo>
                    <a:pt x="23" y="91"/>
                    <a:pt x="33" y="51"/>
                    <a:pt x="42" y="11"/>
                  </a:cubicBezTo>
                  <a:cubicBezTo>
                    <a:pt x="43" y="3"/>
                    <a:pt x="32" y="0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21"/>
            <p:cNvSpPr>
              <a:spLocks/>
            </p:cNvSpPr>
            <p:nvPr/>
          </p:nvSpPr>
          <p:spPr bwMode="auto">
            <a:xfrm>
              <a:off x="2026" y="2182"/>
              <a:ext cx="578" cy="729"/>
            </a:xfrm>
            <a:custGeom>
              <a:avLst/>
              <a:gdLst>
                <a:gd name="T0" fmla="*/ 80 w 95"/>
                <a:gd name="T1" fmla="*/ 7 h 120"/>
                <a:gd name="T2" fmla="*/ 4 w 95"/>
                <a:gd name="T3" fmla="*/ 108 h 120"/>
                <a:gd name="T4" fmla="*/ 15 w 95"/>
                <a:gd name="T5" fmla="*/ 114 h 120"/>
                <a:gd name="T6" fmla="*/ 90 w 95"/>
                <a:gd name="T7" fmla="*/ 13 h 120"/>
                <a:gd name="T8" fmla="*/ 80 w 95"/>
                <a:gd name="T9" fmla="*/ 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20">
                  <a:moveTo>
                    <a:pt x="80" y="7"/>
                  </a:moveTo>
                  <a:cubicBezTo>
                    <a:pt x="56" y="41"/>
                    <a:pt x="25" y="71"/>
                    <a:pt x="4" y="108"/>
                  </a:cubicBezTo>
                  <a:cubicBezTo>
                    <a:pt x="0" y="114"/>
                    <a:pt x="11" y="120"/>
                    <a:pt x="15" y="114"/>
                  </a:cubicBezTo>
                  <a:cubicBezTo>
                    <a:pt x="36" y="77"/>
                    <a:pt x="66" y="47"/>
                    <a:pt x="90" y="13"/>
                  </a:cubicBezTo>
                  <a:cubicBezTo>
                    <a:pt x="95" y="6"/>
                    <a:pt x="84" y="0"/>
                    <a:pt x="8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22"/>
            <p:cNvSpPr>
              <a:spLocks/>
            </p:cNvSpPr>
            <p:nvPr/>
          </p:nvSpPr>
          <p:spPr bwMode="auto">
            <a:xfrm>
              <a:off x="2056" y="1964"/>
              <a:ext cx="530" cy="321"/>
            </a:xfrm>
            <a:custGeom>
              <a:avLst/>
              <a:gdLst>
                <a:gd name="T0" fmla="*/ 14 w 87"/>
                <a:gd name="T1" fmla="*/ 22 h 53"/>
                <a:gd name="T2" fmla="*/ 19 w 87"/>
                <a:gd name="T3" fmla="*/ 17 h 53"/>
                <a:gd name="T4" fmla="*/ 20 w 87"/>
                <a:gd name="T5" fmla="*/ 28 h 53"/>
                <a:gd name="T6" fmla="*/ 31 w 87"/>
                <a:gd name="T7" fmla="*/ 32 h 53"/>
                <a:gd name="T8" fmla="*/ 39 w 87"/>
                <a:gd name="T9" fmla="*/ 31 h 53"/>
                <a:gd name="T10" fmla="*/ 50 w 87"/>
                <a:gd name="T11" fmla="*/ 36 h 53"/>
                <a:gd name="T12" fmla="*/ 61 w 87"/>
                <a:gd name="T13" fmla="*/ 26 h 53"/>
                <a:gd name="T14" fmla="*/ 51 w 87"/>
                <a:gd name="T15" fmla="*/ 23 h 53"/>
                <a:gd name="T16" fmla="*/ 56 w 87"/>
                <a:gd name="T17" fmla="*/ 40 h 53"/>
                <a:gd name="T18" fmla="*/ 66 w 87"/>
                <a:gd name="T19" fmla="*/ 43 h 53"/>
                <a:gd name="T20" fmla="*/ 79 w 87"/>
                <a:gd name="T21" fmla="*/ 35 h 53"/>
                <a:gd name="T22" fmla="*/ 72 w 87"/>
                <a:gd name="T23" fmla="*/ 29 h 53"/>
                <a:gd name="T24" fmla="*/ 74 w 87"/>
                <a:gd name="T25" fmla="*/ 46 h 53"/>
                <a:gd name="T26" fmla="*/ 86 w 87"/>
                <a:gd name="T27" fmla="*/ 46 h 53"/>
                <a:gd name="T28" fmla="*/ 84 w 87"/>
                <a:gd name="T29" fmla="*/ 29 h 53"/>
                <a:gd name="T30" fmla="*/ 76 w 87"/>
                <a:gd name="T31" fmla="*/ 23 h 53"/>
                <a:gd name="T32" fmla="*/ 57 w 87"/>
                <a:gd name="T33" fmla="*/ 35 h 53"/>
                <a:gd name="T34" fmla="*/ 67 w 87"/>
                <a:gd name="T35" fmla="*/ 37 h 53"/>
                <a:gd name="T36" fmla="*/ 62 w 87"/>
                <a:gd name="T37" fmla="*/ 20 h 53"/>
                <a:gd name="T38" fmla="*/ 52 w 87"/>
                <a:gd name="T39" fmla="*/ 17 h 53"/>
                <a:gd name="T40" fmla="*/ 40 w 87"/>
                <a:gd name="T41" fmla="*/ 29 h 53"/>
                <a:gd name="T42" fmla="*/ 51 w 87"/>
                <a:gd name="T43" fmla="*/ 34 h 53"/>
                <a:gd name="T44" fmla="*/ 21 w 87"/>
                <a:gd name="T45" fmla="*/ 26 h 53"/>
                <a:gd name="T46" fmla="*/ 32 w 87"/>
                <a:gd name="T47" fmla="*/ 31 h 53"/>
                <a:gd name="T48" fmla="*/ 27 w 87"/>
                <a:gd name="T49" fmla="*/ 5 h 53"/>
                <a:gd name="T50" fmla="*/ 4 w 87"/>
                <a:gd name="T51" fmla="*/ 16 h 53"/>
                <a:gd name="T52" fmla="*/ 14 w 87"/>
                <a:gd name="T53" fmla="*/ 2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53">
                  <a:moveTo>
                    <a:pt x="14" y="22"/>
                  </a:moveTo>
                  <a:cubicBezTo>
                    <a:pt x="15" y="20"/>
                    <a:pt x="17" y="18"/>
                    <a:pt x="19" y="17"/>
                  </a:cubicBezTo>
                  <a:cubicBezTo>
                    <a:pt x="25" y="13"/>
                    <a:pt x="20" y="27"/>
                    <a:pt x="20" y="28"/>
                  </a:cubicBezTo>
                  <a:cubicBezTo>
                    <a:pt x="17" y="34"/>
                    <a:pt x="27" y="37"/>
                    <a:pt x="31" y="32"/>
                  </a:cubicBezTo>
                  <a:cubicBezTo>
                    <a:pt x="32" y="31"/>
                    <a:pt x="41" y="19"/>
                    <a:pt x="39" y="31"/>
                  </a:cubicBezTo>
                  <a:cubicBezTo>
                    <a:pt x="38" y="38"/>
                    <a:pt x="46" y="41"/>
                    <a:pt x="50" y="36"/>
                  </a:cubicBezTo>
                  <a:cubicBezTo>
                    <a:pt x="53" y="31"/>
                    <a:pt x="57" y="29"/>
                    <a:pt x="61" y="26"/>
                  </a:cubicBezTo>
                  <a:cubicBezTo>
                    <a:pt x="58" y="25"/>
                    <a:pt x="54" y="24"/>
                    <a:pt x="51" y="23"/>
                  </a:cubicBezTo>
                  <a:cubicBezTo>
                    <a:pt x="53" y="29"/>
                    <a:pt x="54" y="35"/>
                    <a:pt x="56" y="40"/>
                  </a:cubicBezTo>
                  <a:cubicBezTo>
                    <a:pt x="57" y="45"/>
                    <a:pt x="62" y="46"/>
                    <a:pt x="66" y="43"/>
                  </a:cubicBezTo>
                  <a:cubicBezTo>
                    <a:pt x="70" y="40"/>
                    <a:pt x="74" y="36"/>
                    <a:pt x="79" y="35"/>
                  </a:cubicBezTo>
                  <a:cubicBezTo>
                    <a:pt x="77" y="33"/>
                    <a:pt x="74" y="31"/>
                    <a:pt x="72" y="29"/>
                  </a:cubicBezTo>
                  <a:cubicBezTo>
                    <a:pt x="72" y="34"/>
                    <a:pt x="73" y="40"/>
                    <a:pt x="74" y="46"/>
                  </a:cubicBezTo>
                  <a:cubicBezTo>
                    <a:pt x="75" y="53"/>
                    <a:pt x="87" y="53"/>
                    <a:pt x="86" y="46"/>
                  </a:cubicBezTo>
                  <a:cubicBezTo>
                    <a:pt x="85" y="40"/>
                    <a:pt x="84" y="34"/>
                    <a:pt x="84" y="29"/>
                  </a:cubicBezTo>
                  <a:cubicBezTo>
                    <a:pt x="83" y="25"/>
                    <a:pt x="80" y="22"/>
                    <a:pt x="76" y="23"/>
                  </a:cubicBezTo>
                  <a:cubicBezTo>
                    <a:pt x="69" y="26"/>
                    <a:pt x="63" y="30"/>
                    <a:pt x="57" y="35"/>
                  </a:cubicBezTo>
                  <a:cubicBezTo>
                    <a:pt x="60" y="35"/>
                    <a:pt x="64" y="36"/>
                    <a:pt x="67" y="37"/>
                  </a:cubicBezTo>
                  <a:cubicBezTo>
                    <a:pt x="66" y="31"/>
                    <a:pt x="64" y="25"/>
                    <a:pt x="62" y="20"/>
                  </a:cubicBezTo>
                  <a:cubicBezTo>
                    <a:pt x="61" y="15"/>
                    <a:pt x="56" y="14"/>
                    <a:pt x="52" y="17"/>
                  </a:cubicBezTo>
                  <a:cubicBezTo>
                    <a:pt x="48" y="21"/>
                    <a:pt x="44" y="25"/>
                    <a:pt x="40" y="29"/>
                  </a:cubicBezTo>
                  <a:cubicBezTo>
                    <a:pt x="44" y="31"/>
                    <a:pt x="47" y="33"/>
                    <a:pt x="51" y="34"/>
                  </a:cubicBezTo>
                  <a:cubicBezTo>
                    <a:pt x="55" y="9"/>
                    <a:pt x="33" y="9"/>
                    <a:pt x="21" y="26"/>
                  </a:cubicBezTo>
                  <a:cubicBezTo>
                    <a:pt x="24" y="28"/>
                    <a:pt x="28" y="29"/>
                    <a:pt x="32" y="31"/>
                  </a:cubicBezTo>
                  <a:cubicBezTo>
                    <a:pt x="35" y="22"/>
                    <a:pt x="37" y="11"/>
                    <a:pt x="27" y="5"/>
                  </a:cubicBezTo>
                  <a:cubicBezTo>
                    <a:pt x="18" y="0"/>
                    <a:pt x="8" y="9"/>
                    <a:pt x="4" y="16"/>
                  </a:cubicBezTo>
                  <a:cubicBezTo>
                    <a:pt x="0" y="23"/>
                    <a:pt x="10" y="29"/>
                    <a:pt x="1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2389820" y="492210"/>
            <a:ext cx="79816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smtClean="0">
                <a:solidFill>
                  <a:srgbClr val="FFE88B"/>
                </a:solidFill>
                <a:ea typeface="汉仪喵魂体W" panose="00020600040101010101" pitchFamily="18" charset="-122"/>
              </a:rPr>
              <a:t>BÀI 1: HỆ THỐNG KINH, VĨ TUYẾN. </a:t>
            </a:r>
          </a:p>
          <a:p>
            <a:pPr algn="ctr"/>
            <a:r>
              <a:rPr lang="en-US" altLang="zh-CN" sz="3600" b="1" smtClean="0">
                <a:solidFill>
                  <a:srgbClr val="FFE88B"/>
                </a:solidFill>
                <a:ea typeface="汉仪喵魂体W" panose="00020600040101010101" pitchFamily="18" charset="-122"/>
              </a:rPr>
              <a:t>TỌA ĐỘ ĐỊA LÍ</a:t>
            </a:r>
            <a:endParaRPr lang="zh-CN" altLang="en-US" sz="3600" b="1" dirty="0">
              <a:solidFill>
                <a:srgbClr val="FFE88B"/>
              </a:solidFill>
              <a:ea typeface="汉仪喵魂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870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63139" y="1721670"/>
            <a:ext cx="5671702" cy="3716580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58893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1" y="610692"/>
            <a:ext cx="6486634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407454" y="496392"/>
              <a:ext cx="43834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smtClean="0">
                  <a:solidFill>
                    <a:prstClr val="white"/>
                  </a:solidFill>
                  <a:ea typeface="汉仪喵魂体W" panose="00020600040101010101" pitchFamily="18" charset="-122"/>
                </a:rPr>
                <a:t>1. Hệ thống kinh, vĩ tuyến</a:t>
              </a:r>
              <a:endParaRPr lang="zh-CN" altLang="en-US" sz="3200" dirty="0">
                <a:solidFill>
                  <a:prstClr val="white"/>
                </a:solidFill>
                <a:ea typeface="汉仪喵魂体W" panose="00020600040101010101" pitchFamily="18" charset="-122"/>
              </a:endParaRPr>
            </a:p>
          </p:txBody>
        </p:sp>
      </p:grpSp>
      <p:sp>
        <p:nvSpPr>
          <p:cNvPr id="102" name="矩形 101"/>
          <p:cNvSpPr/>
          <p:nvPr/>
        </p:nvSpPr>
        <p:spPr>
          <a:xfrm>
            <a:off x="998154" y="2502323"/>
            <a:ext cx="4363685" cy="226754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400" b="1" i="1" smtClean="0">
                <a:solidFill>
                  <a:prstClr val="white"/>
                </a:solidFill>
                <a:ea typeface="汉仪喵魂体W" panose="00020600040101010101" pitchFamily="18" charset="-122"/>
                <a:cs typeface="Times New Roman" pitchFamily="18" charset="0"/>
              </a:rPr>
              <a:t>Quả Địa Cầu là mô hình thu nhỏ của Trái Đất. Trên quả Địa Cầu, có thể hiện cực Bắc, cực Nam và hệ thống kinh, vĩ tuyến.</a:t>
            </a:r>
            <a:endParaRPr lang="zh-CN" altLang="en-US" sz="2400" b="1" i="1" dirty="0">
              <a:solidFill>
                <a:prstClr val="white"/>
              </a:solidFill>
              <a:ea typeface="汉仪喵魂体W" panose="00020600040101010101" pitchFamily="18" charset="-122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47" y="1181555"/>
            <a:ext cx="5296876" cy="52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" name="TextBox 103"/>
          <p:cNvSpPr txBox="1"/>
          <p:nvPr/>
        </p:nvSpPr>
        <p:spPr>
          <a:xfrm>
            <a:off x="332509" y="5402625"/>
            <a:ext cx="6198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FF00"/>
                </a:solidFill>
                <a:ea typeface="Calibri"/>
              </a:rPr>
              <a:t>? </a:t>
            </a:r>
            <a:r>
              <a:rPr lang="en-US" sz="3600" b="1" dirty="0" err="1">
                <a:solidFill>
                  <a:srgbClr val="FFFF00"/>
                </a:solidFill>
                <a:ea typeface="Calibri"/>
              </a:rPr>
              <a:t>Em</a:t>
            </a:r>
            <a:r>
              <a:rPr lang="en-US" sz="3600" b="1" dirty="0">
                <a:solidFill>
                  <a:srgbClr val="FFFF00"/>
                </a:solidFill>
                <a:ea typeface="Calibri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a typeface="Calibri"/>
              </a:rPr>
              <a:t>hãy</a:t>
            </a:r>
            <a:r>
              <a:rPr lang="en-US" sz="3600" b="1" dirty="0">
                <a:solidFill>
                  <a:srgbClr val="FFFF00"/>
                </a:solidFill>
                <a:ea typeface="Calibri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a typeface="Calibri"/>
              </a:rPr>
              <a:t>nhận</a:t>
            </a:r>
            <a:r>
              <a:rPr lang="en-US" sz="3600" b="1" dirty="0">
                <a:solidFill>
                  <a:srgbClr val="FFFF00"/>
                </a:solidFill>
                <a:ea typeface="Calibri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a typeface="Calibri"/>
              </a:rPr>
              <a:t>xét</a:t>
            </a:r>
            <a:r>
              <a:rPr lang="en-US" sz="3600" b="1" dirty="0">
                <a:solidFill>
                  <a:srgbClr val="FFFF00"/>
                </a:solidFill>
                <a:ea typeface="Calibri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a typeface="Calibri"/>
              </a:rPr>
              <a:t>về</a:t>
            </a:r>
            <a:r>
              <a:rPr lang="en-US" sz="3600" b="1" dirty="0">
                <a:solidFill>
                  <a:srgbClr val="FFFF00"/>
                </a:solidFill>
                <a:ea typeface="Calibri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a typeface="Calibri"/>
              </a:rPr>
              <a:t>hình</a:t>
            </a:r>
            <a:r>
              <a:rPr lang="en-US" sz="3600" b="1" dirty="0">
                <a:solidFill>
                  <a:srgbClr val="FFFF00"/>
                </a:solidFill>
                <a:ea typeface="Calibri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a typeface="Calibri"/>
              </a:rPr>
              <a:t>dạng</a:t>
            </a:r>
            <a:r>
              <a:rPr lang="en-US" sz="3600" b="1" dirty="0">
                <a:solidFill>
                  <a:srgbClr val="FFFF00"/>
                </a:solidFill>
                <a:ea typeface="Calibri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a typeface="Calibri"/>
              </a:rPr>
              <a:t>quả</a:t>
            </a:r>
            <a:r>
              <a:rPr lang="en-US" sz="3600" b="1" dirty="0">
                <a:solidFill>
                  <a:srgbClr val="FFFF00"/>
                </a:solidFill>
                <a:ea typeface="Calibri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a typeface="Calibri"/>
              </a:rPr>
              <a:t>Địa</a:t>
            </a:r>
            <a:r>
              <a:rPr lang="en-US" sz="3600" b="1" dirty="0">
                <a:solidFill>
                  <a:srgbClr val="FFFF00"/>
                </a:solidFill>
                <a:ea typeface="Calibri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a typeface="Calibri"/>
              </a:rPr>
              <a:t>Cầu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组合 91"/>
          <p:cNvGrpSpPr/>
          <p:nvPr/>
        </p:nvGrpSpPr>
        <p:grpSpPr>
          <a:xfrm>
            <a:off x="994821" y="610692"/>
            <a:ext cx="7057779" cy="625183"/>
            <a:chOff x="994820" y="496392"/>
            <a:chExt cx="6404990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407454" y="496392"/>
              <a:ext cx="59923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1. Hệ thống kinh, vĩ tuyến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769" y="1341913"/>
            <a:ext cx="6590805" cy="5261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" name="Rectangle 96"/>
          <p:cNvSpPr/>
          <p:nvPr/>
        </p:nvSpPr>
        <p:spPr>
          <a:xfrm>
            <a:off x="292925" y="1301426"/>
            <a:ext cx="4920343" cy="5264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Quan sát hình 2 và đọc thông tin trong mục 1, em hãy:</a:t>
            </a:r>
            <a:endParaRPr lang="en-US" sz="280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1. Xác định đường kinh tuyến gốc và vĩ tuyến gốc. Cho biết thế nào là kinh tuyến tây, kinh tuyến đông, vĩ tuyến bắc, vĩ tuyến nam.</a:t>
            </a:r>
            <a:endParaRPr lang="en-US" sz="280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2. So sánh độ dài các đường kinh tuyến với nhau và độ dài các đường vĩ tuyến với nhau.</a:t>
            </a:r>
            <a:endParaRPr lang="en-US" sz="2800">
              <a:solidFill>
                <a:schemeClr val="bg1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95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组合 91"/>
          <p:cNvGrpSpPr/>
          <p:nvPr/>
        </p:nvGrpSpPr>
        <p:grpSpPr>
          <a:xfrm>
            <a:off x="994821" y="610692"/>
            <a:ext cx="6486634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407454" y="496392"/>
              <a:ext cx="43834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smtClean="0">
                  <a:solidFill>
                    <a:prstClr val="white"/>
                  </a:solidFill>
                  <a:ea typeface="汉仪喵魂体W" panose="00020600040101010101" pitchFamily="18" charset="-122"/>
                </a:rPr>
                <a:t>1. Hệ thống kinh, vĩ tuyến</a:t>
              </a:r>
              <a:endParaRPr lang="zh-CN" altLang="en-US" sz="3200" dirty="0">
                <a:solidFill>
                  <a:prstClr val="white"/>
                </a:solidFill>
                <a:ea typeface="汉仪喵魂体W" panose="00020600040101010101" pitchFamily="18" charset="-122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769" y="1341913"/>
            <a:ext cx="6590805" cy="5261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376616"/>
              </p:ext>
            </p:extLst>
          </p:nvPr>
        </p:nvGraphicFramePr>
        <p:xfrm>
          <a:off x="359562" y="1881968"/>
          <a:ext cx="4651825" cy="4637584"/>
        </p:xfrm>
        <a:graphic>
          <a:graphicData uri="http://schemas.openxmlformats.org/drawingml/2006/table">
            <a:tbl>
              <a:tblPr firstRow="1" firstCol="1" bandRow="1"/>
              <a:tblGrid>
                <a:gridCol w="2325431"/>
                <a:gridCol w="2326394"/>
              </a:tblGrid>
              <a:tr h="421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Kinh tuyến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Vĩ tuyến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1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Khái niệm:.....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Khái niệm:.....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1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KT gốc:.....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VT gốc:.....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1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KT Tây:.....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VT Bắc:.....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1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KT Đông:.....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VT Nam:.....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1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So sánh độ dài các đường KT:.....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So sánh độ dài các đường VT:.....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76913" y="1403468"/>
            <a:ext cx="35269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PHIẾU HỌC TẬP SỐ 1</a:t>
            </a: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90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组合 91"/>
          <p:cNvGrpSpPr/>
          <p:nvPr/>
        </p:nvGrpSpPr>
        <p:grpSpPr>
          <a:xfrm>
            <a:off x="270446" y="-125558"/>
            <a:ext cx="6486634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407454" y="496392"/>
              <a:ext cx="43834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prstClr val="white"/>
                  </a:solidFill>
                  <a:ea typeface="汉仪喵魂体W" panose="00020600040101010101" pitchFamily="18" charset="-122"/>
                </a:rPr>
                <a:t>1. </a:t>
              </a:r>
              <a:r>
                <a:rPr lang="en-US" altLang="zh-CN" sz="3200" dirty="0" err="1" smtClean="0">
                  <a:solidFill>
                    <a:prstClr val="white"/>
                  </a:solidFill>
                  <a:ea typeface="汉仪喵魂体W" panose="00020600040101010101" pitchFamily="18" charset="-122"/>
                </a:rPr>
                <a:t>Hệ</a:t>
              </a:r>
              <a:r>
                <a:rPr lang="en-US" altLang="zh-CN" sz="3200" dirty="0" smtClean="0">
                  <a:solidFill>
                    <a:prstClr val="white"/>
                  </a:solidFill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prstClr val="white"/>
                  </a:solidFill>
                  <a:ea typeface="汉仪喵魂体W" panose="00020600040101010101" pitchFamily="18" charset="-122"/>
                </a:rPr>
                <a:t>thống</a:t>
              </a:r>
              <a:r>
                <a:rPr lang="en-US" altLang="zh-CN" sz="3200" dirty="0" smtClean="0">
                  <a:solidFill>
                    <a:prstClr val="white"/>
                  </a:solidFill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prstClr val="white"/>
                  </a:solidFill>
                  <a:ea typeface="汉仪喵魂体W" panose="00020600040101010101" pitchFamily="18" charset="-122"/>
                </a:rPr>
                <a:t>kinh</a:t>
              </a:r>
              <a:r>
                <a:rPr lang="en-US" altLang="zh-CN" sz="3200" dirty="0" smtClean="0">
                  <a:solidFill>
                    <a:prstClr val="white"/>
                  </a:solidFill>
                  <a:ea typeface="汉仪喵魂体W" panose="00020600040101010101" pitchFamily="18" charset="-122"/>
                </a:rPr>
                <a:t>, </a:t>
              </a:r>
              <a:r>
                <a:rPr lang="en-US" altLang="zh-CN" sz="3200" dirty="0" err="1" smtClean="0">
                  <a:solidFill>
                    <a:prstClr val="white"/>
                  </a:solidFill>
                  <a:ea typeface="汉仪喵魂体W" panose="00020600040101010101" pitchFamily="18" charset="-122"/>
                </a:rPr>
                <a:t>vĩ</a:t>
              </a:r>
              <a:r>
                <a:rPr lang="en-US" altLang="zh-CN" sz="3200" dirty="0" smtClean="0">
                  <a:solidFill>
                    <a:prstClr val="white"/>
                  </a:solidFill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prstClr val="white"/>
                  </a:solidFill>
                  <a:ea typeface="汉仪喵魂体W" panose="00020600040101010101" pitchFamily="18" charset="-122"/>
                </a:rPr>
                <a:t>tuyến</a:t>
              </a:r>
              <a:endParaRPr lang="zh-CN" altLang="en-US" sz="3200" dirty="0">
                <a:solidFill>
                  <a:prstClr val="white"/>
                </a:solidFill>
                <a:ea typeface="汉仪喵魂体W" panose="00020600040101010101" pitchFamily="18" charset="-122"/>
              </a:endParaRP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079185"/>
              </p:ext>
            </p:extLst>
          </p:nvPr>
        </p:nvGraphicFramePr>
        <p:xfrm>
          <a:off x="270445" y="719666"/>
          <a:ext cx="11640508" cy="55168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57119"/>
                <a:gridCol w="3763135"/>
                <a:gridCol w="2020148"/>
                <a:gridCol w="3800106"/>
              </a:tblGrid>
              <a:tr h="84070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tuyến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Vĩ</a:t>
                      </a:r>
                      <a:r>
                        <a:rPr lang="en-US" sz="2400" baseline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tuyến</a:t>
                      </a:r>
                      <a:endParaRPr lang="en-US" sz="240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0701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Khái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niệm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400" i="1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Khái niệm:</a:t>
                      </a:r>
                    </a:p>
                    <a:p>
                      <a:endParaRPr lang="en-US" sz="240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840701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KT gốc: </a:t>
                      </a:r>
                      <a:endParaRPr lang="en-US" sz="240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400" i="1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VT gốc: </a:t>
                      </a:r>
                      <a:endParaRPr lang="en-US" sz="240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i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840701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KT Tây: </a:t>
                      </a:r>
                      <a:endParaRPr lang="en-US" sz="240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i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VT Bắc: </a:t>
                      </a:r>
                      <a:endParaRPr lang="en-US" sz="240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840701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KT Đông: </a:t>
                      </a:r>
                      <a:endParaRPr lang="en-US" sz="240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VT Nam: </a:t>
                      </a:r>
                      <a:endParaRPr lang="en-US" sz="240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965328">
                <a:tc>
                  <a:txBody>
                    <a:bodyPr/>
                    <a:lstStyle/>
                    <a:p>
                      <a:r>
                        <a:rPr lang="vi-VN" sz="240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 sánh độ dài các đường KT: </a:t>
                      </a:r>
                      <a:endParaRPr lang="en-US" sz="240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 sánh độ dài các đường VT: </a:t>
                      </a:r>
                      <a:endParaRPr lang="en-US" sz="240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63192" y="1638798"/>
            <a:ext cx="3657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400" i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KT là nửa đường tròn nối 2 cực trên bề mặt quả Địa Cầu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63192" y="2766959"/>
            <a:ext cx="3645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nl-NL" sz="2400" i="1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0</a:t>
            </a:r>
            <a:r>
              <a:rPr lang="nl-NL" sz="2400" i="1" baseline="3000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0</a:t>
            </a:r>
            <a:r>
              <a:rPr lang="vi-VN" sz="2400" i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(đi qua đài thiên văn Grin-uých, Anh)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75067" y="3610106"/>
            <a:ext cx="3645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400" i="1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những KT nằm bên trái KT gốc</a:t>
            </a:r>
            <a:endParaRPr lang="en-US" sz="2400" i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1317" y="4382008"/>
            <a:ext cx="3657597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en-US" sz="2400" i="1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những KT nằm bên phải KT gốc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3192" y="5237030"/>
            <a:ext cx="3645722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en-US" sz="2400" i="1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bằng nhau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34597" y="1484423"/>
            <a:ext cx="3740728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en-US" sz="2400" i="1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VT là vòng tròn bao quanh quả Địa Cầu và vuông góc với KT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87100" y="2766959"/>
            <a:ext cx="3325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nl-NL" sz="2400" i="1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0</a:t>
            </a:r>
            <a:r>
              <a:rPr lang="nl-NL" sz="2400" i="1" baseline="3000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0 </a:t>
            </a:r>
            <a:r>
              <a:rPr lang="nl-NL" sz="2400" i="1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(xích đạo)</a:t>
            </a:r>
            <a:endParaRPr lang="en-US" sz="2400" i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10847" y="3538581"/>
            <a:ext cx="3740728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en-US" sz="2400" i="1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những vĩ tuyến nằm từ xích đạo đến cực Bắc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46476" y="4417633"/>
            <a:ext cx="3728849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en-US" sz="2400" i="1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những vĩ tuyến nằm từ xích đạo đến cực Nam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34602" y="5296405"/>
            <a:ext cx="3740723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en-US" sz="2400" i="1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giảm dần từ xích đạo về 2 cực</a:t>
            </a:r>
          </a:p>
        </p:txBody>
      </p:sp>
    </p:spTree>
    <p:extLst>
      <p:ext uri="{BB962C8B-B14F-4D97-AF65-F5344CB8AC3E}">
        <p14:creationId xmlns:p14="http://schemas.microsoft.com/office/powerpoint/2010/main" val="88307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5057776" y="3905866"/>
            <a:ext cx="5219698" cy="573459"/>
            <a:chOff x="3305176" y="2385641"/>
            <a:chExt cx="5219698" cy="573459"/>
          </a:xfrm>
        </p:grpSpPr>
        <p:sp>
          <p:nvSpPr>
            <p:cNvPr id="28" name="Freeform 5"/>
            <p:cNvSpPr/>
            <p:nvPr/>
          </p:nvSpPr>
          <p:spPr bwMode="auto">
            <a:xfrm>
              <a:off x="4081792" y="2810532"/>
              <a:ext cx="3672000" cy="148568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  <a:prstDash val="sys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305176" y="2385641"/>
              <a:ext cx="52196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smtClean="0">
                  <a:solidFill>
                    <a:prstClr val="white"/>
                  </a:solidFill>
                  <a:ea typeface="汉仪喵魂体W" panose="00020600040101010101" pitchFamily="18" charset="-122"/>
                </a:rPr>
                <a:t>2. Kinh độ, vĩ độ và tọa độ địa lí</a:t>
              </a:r>
              <a:endParaRPr lang="zh-CN" altLang="en-US" sz="2800">
                <a:solidFill>
                  <a:prstClr val="white"/>
                </a:solidFill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" name="Group 15"/>
          <p:cNvGrpSpPr>
            <a:grpSpLocks noChangeAspect="1"/>
          </p:cNvGrpSpPr>
          <p:nvPr/>
        </p:nvGrpSpPr>
        <p:grpSpPr bwMode="auto">
          <a:xfrm>
            <a:off x="2568575" y="2239963"/>
            <a:ext cx="2193925" cy="2959101"/>
            <a:chOff x="1618" y="1411"/>
            <a:chExt cx="1382" cy="1864"/>
          </a:xfrm>
          <a:solidFill>
            <a:srgbClr val="FFE88B"/>
          </a:solidFill>
        </p:grpSpPr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618" y="2704"/>
              <a:ext cx="657" cy="571"/>
            </a:xfrm>
            <a:custGeom>
              <a:avLst/>
              <a:gdLst>
                <a:gd name="T0" fmla="*/ 33 w 108"/>
                <a:gd name="T1" fmla="*/ 7 h 94"/>
                <a:gd name="T2" fmla="*/ 2 w 108"/>
                <a:gd name="T3" fmla="*/ 58 h 94"/>
                <a:gd name="T4" fmla="*/ 6 w 108"/>
                <a:gd name="T5" fmla="*/ 67 h 94"/>
                <a:gd name="T6" fmla="*/ 72 w 108"/>
                <a:gd name="T7" fmla="*/ 90 h 94"/>
                <a:gd name="T8" fmla="*/ 107 w 108"/>
                <a:gd name="T9" fmla="*/ 34 h 94"/>
                <a:gd name="T10" fmla="*/ 103 w 108"/>
                <a:gd name="T11" fmla="*/ 25 h 94"/>
                <a:gd name="T12" fmla="*/ 43 w 108"/>
                <a:gd name="T13" fmla="*/ 5 h 94"/>
                <a:gd name="T14" fmla="*/ 40 w 108"/>
                <a:gd name="T15" fmla="*/ 16 h 94"/>
                <a:gd name="T16" fmla="*/ 100 w 108"/>
                <a:gd name="T17" fmla="*/ 36 h 94"/>
                <a:gd name="T18" fmla="*/ 96 w 108"/>
                <a:gd name="T19" fmla="*/ 28 h 94"/>
                <a:gd name="T20" fmla="*/ 62 w 108"/>
                <a:gd name="T21" fmla="*/ 77 h 94"/>
                <a:gd name="T22" fmla="*/ 9 w 108"/>
                <a:gd name="T23" fmla="*/ 55 h 94"/>
                <a:gd name="T24" fmla="*/ 12 w 108"/>
                <a:gd name="T25" fmla="*/ 64 h 94"/>
                <a:gd name="T26" fmla="*/ 43 w 108"/>
                <a:gd name="T27" fmla="*/ 13 h 94"/>
                <a:gd name="T28" fmla="*/ 33 w 108"/>
                <a:gd name="T29" fmla="*/ 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94">
                  <a:moveTo>
                    <a:pt x="33" y="7"/>
                  </a:moveTo>
                  <a:cubicBezTo>
                    <a:pt x="21" y="23"/>
                    <a:pt x="10" y="40"/>
                    <a:pt x="2" y="58"/>
                  </a:cubicBezTo>
                  <a:cubicBezTo>
                    <a:pt x="0" y="62"/>
                    <a:pt x="2" y="65"/>
                    <a:pt x="6" y="67"/>
                  </a:cubicBezTo>
                  <a:cubicBezTo>
                    <a:pt x="23" y="74"/>
                    <a:pt x="52" y="94"/>
                    <a:pt x="72" y="90"/>
                  </a:cubicBezTo>
                  <a:cubicBezTo>
                    <a:pt x="93" y="85"/>
                    <a:pt x="99" y="51"/>
                    <a:pt x="107" y="34"/>
                  </a:cubicBezTo>
                  <a:cubicBezTo>
                    <a:pt x="108" y="30"/>
                    <a:pt x="107" y="26"/>
                    <a:pt x="103" y="25"/>
                  </a:cubicBezTo>
                  <a:cubicBezTo>
                    <a:pt x="83" y="20"/>
                    <a:pt x="63" y="12"/>
                    <a:pt x="43" y="5"/>
                  </a:cubicBezTo>
                  <a:cubicBezTo>
                    <a:pt x="36" y="2"/>
                    <a:pt x="33" y="13"/>
                    <a:pt x="40" y="16"/>
                  </a:cubicBezTo>
                  <a:cubicBezTo>
                    <a:pt x="60" y="24"/>
                    <a:pt x="79" y="31"/>
                    <a:pt x="100" y="36"/>
                  </a:cubicBezTo>
                  <a:cubicBezTo>
                    <a:pt x="99" y="33"/>
                    <a:pt x="98" y="31"/>
                    <a:pt x="96" y="28"/>
                  </a:cubicBezTo>
                  <a:cubicBezTo>
                    <a:pt x="90" y="42"/>
                    <a:pt x="83" y="81"/>
                    <a:pt x="62" y="77"/>
                  </a:cubicBezTo>
                  <a:cubicBezTo>
                    <a:pt x="44" y="74"/>
                    <a:pt x="26" y="62"/>
                    <a:pt x="9" y="55"/>
                  </a:cubicBezTo>
                  <a:cubicBezTo>
                    <a:pt x="10" y="58"/>
                    <a:pt x="11" y="61"/>
                    <a:pt x="12" y="64"/>
                  </a:cubicBezTo>
                  <a:cubicBezTo>
                    <a:pt x="21" y="46"/>
                    <a:pt x="32" y="29"/>
                    <a:pt x="43" y="13"/>
                  </a:cubicBezTo>
                  <a:cubicBezTo>
                    <a:pt x="48" y="6"/>
                    <a:pt x="38" y="0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1806" y="2765"/>
              <a:ext cx="409" cy="340"/>
            </a:xfrm>
            <a:custGeom>
              <a:avLst/>
              <a:gdLst>
                <a:gd name="T0" fmla="*/ 6 w 67"/>
                <a:gd name="T1" fmla="*/ 14 h 56"/>
                <a:gd name="T2" fmla="*/ 53 w 67"/>
                <a:gd name="T3" fmla="*/ 50 h 56"/>
                <a:gd name="T4" fmla="*/ 61 w 67"/>
                <a:gd name="T5" fmla="*/ 42 h 56"/>
                <a:gd name="T6" fmla="*/ 12 w 67"/>
                <a:gd name="T7" fmla="*/ 4 h 56"/>
                <a:gd name="T8" fmla="*/ 6 w 67"/>
                <a:gd name="T9" fmla="*/ 1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6">
                  <a:moveTo>
                    <a:pt x="6" y="14"/>
                  </a:moveTo>
                  <a:cubicBezTo>
                    <a:pt x="22" y="26"/>
                    <a:pt x="39" y="37"/>
                    <a:pt x="53" y="50"/>
                  </a:cubicBezTo>
                  <a:cubicBezTo>
                    <a:pt x="58" y="56"/>
                    <a:pt x="67" y="47"/>
                    <a:pt x="61" y="42"/>
                  </a:cubicBezTo>
                  <a:cubicBezTo>
                    <a:pt x="46" y="27"/>
                    <a:pt x="29" y="16"/>
                    <a:pt x="12" y="4"/>
                  </a:cubicBezTo>
                  <a:cubicBezTo>
                    <a:pt x="6" y="0"/>
                    <a:pt x="0" y="10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8"/>
            <p:cNvSpPr>
              <a:spLocks/>
            </p:cNvSpPr>
            <p:nvPr/>
          </p:nvSpPr>
          <p:spPr bwMode="auto">
            <a:xfrm>
              <a:off x="1727" y="2874"/>
              <a:ext cx="360" cy="353"/>
            </a:xfrm>
            <a:custGeom>
              <a:avLst/>
              <a:gdLst>
                <a:gd name="T0" fmla="*/ 6 w 59"/>
                <a:gd name="T1" fmla="*/ 14 h 58"/>
                <a:gd name="T2" fmla="*/ 47 w 59"/>
                <a:gd name="T3" fmla="*/ 53 h 58"/>
                <a:gd name="T4" fmla="*/ 53 w 59"/>
                <a:gd name="T5" fmla="*/ 43 h 58"/>
                <a:gd name="T6" fmla="*/ 14 w 59"/>
                <a:gd name="T7" fmla="*/ 6 h 58"/>
                <a:gd name="T8" fmla="*/ 6 w 59"/>
                <a:gd name="T9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6" y="14"/>
                  </a:moveTo>
                  <a:cubicBezTo>
                    <a:pt x="19" y="28"/>
                    <a:pt x="32" y="42"/>
                    <a:pt x="47" y="53"/>
                  </a:cubicBezTo>
                  <a:cubicBezTo>
                    <a:pt x="53" y="58"/>
                    <a:pt x="59" y="48"/>
                    <a:pt x="53" y="43"/>
                  </a:cubicBezTo>
                  <a:cubicBezTo>
                    <a:pt x="39" y="32"/>
                    <a:pt x="27" y="19"/>
                    <a:pt x="14" y="6"/>
                  </a:cubicBezTo>
                  <a:cubicBezTo>
                    <a:pt x="9" y="0"/>
                    <a:pt x="0" y="9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9"/>
            <p:cNvSpPr>
              <a:spLocks/>
            </p:cNvSpPr>
            <p:nvPr/>
          </p:nvSpPr>
          <p:spPr bwMode="auto">
            <a:xfrm>
              <a:off x="1636" y="1411"/>
              <a:ext cx="1364" cy="1555"/>
            </a:xfrm>
            <a:custGeom>
              <a:avLst/>
              <a:gdLst>
                <a:gd name="T0" fmla="*/ 40 w 224"/>
                <a:gd name="T1" fmla="*/ 220 h 256"/>
                <a:gd name="T2" fmla="*/ 31 w 224"/>
                <a:gd name="T3" fmla="*/ 82 h 256"/>
                <a:gd name="T4" fmla="*/ 159 w 224"/>
                <a:gd name="T5" fmla="*/ 31 h 256"/>
                <a:gd name="T6" fmla="*/ 205 w 224"/>
                <a:gd name="T7" fmla="*/ 131 h 256"/>
                <a:gd name="T8" fmla="*/ 94 w 224"/>
                <a:gd name="T9" fmla="*/ 242 h 256"/>
                <a:gd name="T10" fmla="*/ 102 w 224"/>
                <a:gd name="T11" fmla="*/ 251 h 256"/>
                <a:gd name="T12" fmla="*/ 218 w 224"/>
                <a:gd name="T13" fmla="*/ 122 h 256"/>
                <a:gd name="T14" fmla="*/ 159 w 224"/>
                <a:gd name="T15" fmla="*/ 18 h 256"/>
                <a:gd name="T16" fmla="*/ 24 w 224"/>
                <a:gd name="T17" fmla="*/ 70 h 256"/>
                <a:gd name="T18" fmla="*/ 30 w 224"/>
                <a:gd name="T19" fmla="*/ 226 h 256"/>
                <a:gd name="T20" fmla="*/ 40 w 224"/>
                <a:gd name="T21" fmla="*/ 22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" h="256">
                  <a:moveTo>
                    <a:pt x="40" y="220"/>
                  </a:moveTo>
                  <a:cubicBezTo>
                    <a:pt x="22" y="177"/>
                    <a:pt x="15" y="126"/>
                    <a:pt x="31" y="82"/>
                  </a:cubicBezTo>
                  <a:cubicBezTo>
                    <a:pt x="50" y="32"/>
                    <a:pt x="112" y="14"/>
                    <a:pt x="159" y="31"/>
                  </a:cubicBezTo>
                  <a:cubicBezTo>
                    <a:pt x="199" y="45"/>
                    <a:pt x="213" y="93"/>
                    <a:pt x="205" y="131"/>
                  </a:cubicBezTo>
                  <a:cubicBezTo>
                    <a:pt x="193" y="188"/>
                    <a:pt x="133" y="208"/>
                    <a:pt x="94" y="242"/>
                  </a:cubicBezTo>
                  <a:cubicBezTo>
                    <a:pt x="88" y="247"/>
                    <a:pt x="96" y="256"/>
                    <a:pt x="102" y="251"/>
                  </a:cubicBezTo>
                  <a:cubicBezTo>
                    <a:pt x="147" y="211"/>
                    <a:pt x="211" y="190"/>
                    <a:pt x="218" y="122"/>
                  </a:cubicBezTo>
                  <a:cubicBezTo>
                    <a:pt x="224" y="77"/>
                    <a:pt x="203" y="34"/>
                    <a:pt x="159" y="18"/>
                  </a:cubicBezTo>
                  <a:cubicBezTo>
                    <a:pt x="109" y="0"/>
                    <a:pt x="47" y="22"/>
                    <a:pt x="24" y="70"/>
                  </a:cubicBezTo>
                  <a:cubicBezTo>
                    <a:pt x="0" y="117"/>
                    <a:pt x="10" y="179"/>
                    <a:pt x="30" y="226"/>
                  </a:cubicBezTo>
                  <a:cubicBezTo>
                    <a:pt x="33" y="233"/>
                    <a:pt x="44" y="227"/>
                    <a:pt x="40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1880" y="2049"/>
              <a:ext cx="261" cy="844"/>
            </a:xfrm>
            <a:custGeom>
              <a:avLst/>
              <a:gdLst>
                <a:gd name="T0" fmla="*/ 30 w 43"/>
                <a:gd name="T1" fmla="*/ 8 h 139"/>
                <a:gd name="T2" fmla="*/ 2 w 43"/>
                <a:gd name="T3" fmla="*/ 128 h 139"/>
                <a:gd name="T4" fmla="*/ 13 w 43"/>
                <a:gd name="T5" fmla="*/ 131 h 139"/>
                <a:gd name="T6" fmla="*/ 42 w 43"/>
                <a:gd name="T7" fmla="*/ 11 h 139"/>
                <a:gd name="T8" fmla="*/ 30 w 43"/>
                <a:gd name="T9" fmla="*/ 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39">
                  <a:moveTo>
                    <a:pt x="30" y="8"/>
                  </a:moveTo>
                  <a:cubicBezTo>
                    <a:pt x="22" y="48"/>
                    <a:pt x="11" y="88"/>
                    <a:pt x="2" y="128"/>
                  </a:cubicBezTo>
                  <a:cubicBezTo>
                    <a:pt x="0" y="136"/>
                    <a:pt x="12" y="139"/>
                    <a:pt x="13" y="131"/>
                  </a:cubicBezTo>
                  <a:cubicBezTo>
                    <a:pt x="23" y="91"/>
                    <a:pt x="33" y="51"/>
                    <a:pt x="42" y="11"/>
                  </a:cubicBezTo>
                  <a:cubicBezTo>
                    <a:pt x="43" y="3"/>
                    <a:pt x="32" y="0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21"/>
            <p:cNvSpPr>
              <a:spLocks/>
            </p:cNvSpPr>
            <p:nvPr/>
          </p:nvSpPr>
          <p:spPr bwMode="auto">
            <a:xfrm>
              <a:off x="2026" y="2182"/>
              <a:ext cx="578" cy="729"/>
            </a:xfrm>
            <a:custGeom>
              <a:avLst/>
              <a:gdLst>
                <a:gd name="T0" fmla="*/ 80 w 95"/>
                <a:gd name="T1" fmla="*/ 7 h 120"/>
                <a:gd name="T2" fmla="*/ 4 w 95"/>
                <a:gd name="T3" fmla="*/ 108 h 120"/>
                <a:gd name="T4" fmla="*/ 15 w 95"/>
                <a:gd name="T5" fmla="*/ 114 h 120"/>
                <a:gd name="T6" fmla="*/ 90 w 95"/>
                <a:gd name="T7" fmla="*/ 13 h 120"/>
                <a:gd name="T8" fmla="*/ 80 w 95"/>
                <a:gd name="T9" fmla="*/ 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20">
                  <a:moveTo>
                    <a:pt x="80" y="7"/>
                  </a:moveTo>
                  <a:cubicBezTo>
                    <a:pt x="56" y="41"/>
                    <a:pt x="25" y="71"/>
                    <a:pt x="4" y="108"/>
                  </a:cubicBezTo>
                  <a:cubicBezTo>
                    <a:pt x="0" y="114"/>
                    <a:pt x="11" y="120"/>
                    <a:pt x="15" y="114"/>
                  </a:cubicBezTo>
                  <a:cubicBezTo>
                    <a:pt x="36" y="77"/>
                    <a:pt x="66" y="47"/>
                    <a:pt x="90" y="13"/>
                  </a:cubicBezTo>
                  <a:cubicBezTo>
                    <a:pt x="95" y="6"/>
                    <a:pt x="84" y="0"/>
                    <a:pt x="8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22"/>
            <p:cNvSpPr>
              <a:spLocks/>
            </p:cNvSpPr>
            <p:nvPr/>
          </p:nvSpPr>
          <p:spPr bwMode="auto">
            <a:xfrm>
              <a:off x="2056" y="1964"/>
              <a:ext cx="530" cy="321"/>
            </a:xfrm>
            <a:custGeom>
              <a:avLst/>
              <a:gdLst>
                <a:gd name="T0" fmla="*/ 14 w 87"/>
                <a:gd name="T1" fmla="*/ 22 h 53"/>
                <a:gd name="T2" fmla="*/ 19 w 87"/>
                <a:gd name="T3" fmla="*/ 17 h 53"/>
                <a:gd name="T4" fmla="*/ 20 w 87"/>
                <a:gd name="T5" fmla="*/ 28 h 53"/>
                <a:gd name="T6" fmla="*/ 31 w 87"/>
                <a:gd name="T7" fmla="*/ 32 h 53"/>
                <a:gd name="T8" fmla="*/ 39 w 87"/>
                <a:gd name="T9" fmla="*/ 31 h 53"/>
                <a:gd name="T10" fmla="*/ 50 w 87"/>
                <a:gd name="T11" fmla="*/ 36 h 53"/>
                <a:gd name="T12" fmla="*/ 61 w 87"/>
                <a:gd name="T13" fmla="*/ 26 h 53"/>
                <a:gd name="T14" fmla="*/ 51 w 87"/>
                <a:gd name="T15" fmla="*/ 23 h 53"/>
                <a:gd name="T16" fmla="*/ 56 w 87"/>
                <a:gd name="T17" fmla="*/ 40 h 53"/>
                <a:gd name="T18" fmla="*/ 66 w 87"/>
                <a:gd name="T19" fmla="*/ 43 h 53"/>
                <a:gd name="T20" fmla="*/ 79 w 87"/>
                <a:gd name="T21" fmla="*/ 35 h 53"/>
                <a:gd name="T22" fmla="*/ 72 w 87"/>
                <a:gd name="T23" fmla="*/ 29 h 53"/>
                <a:gd name="T24" fmla="*/ 74 w 87"/>
                <a:gd name="T25" fmla="*/ 46 h 53"/>
                <a:gd name="T26" fmla="*/ 86 w 87"/>
                <a:gd name="T27" fmla="*/ 46 h 53"/>
                <a:gd name="T28" fmla="*/ 84 w 87"/>
                <a:gd name="T29" fmla="*/ 29 h 53"/>
                <a:gd name="T30" fmla="*/ 76 w 87"/>
                <a:gd name="T31" fmla="*/ 23 h 53"/>
                <a:gd name="T32" fmla="*/ 57 w 87"/>
                <a:gd name="T33" fmla="*/ 35 h 53"/>
                <a:gd name="T34" fmla="*/ 67 w 87"/>
                <a:gd name="T35" fmla="*/ 37 h 53"/>
                <a:gd name="T36" fmla="*/ 62 w 87"/>
                <a:gd name="T37" fmla="*/ 20 h 53"/>
                <a:gd name="T38" fmla="*/ 52 w 87"/>
                <a:gd name="T39" fmla="*/ 17 h 53"/>
                <a:gd name="T40" fmla="*/ 40 w 87"/>
                <a:gd name="T41" fmla="*/ 29 h 53"/>
                <a:gd name="T42" fmla="*/ 51 w 87"/>
                <a:gd name="T43" fmla="*/ 34 h 53"/>
                <a:gd name="T44" fmla="*/ 21 w 87"/>
                <a:gd name="T45" fmla="*/ 26 h 53"/>
                <a:gd name="T46" fmla="*/ 32 w 87"/>
                <a:gd name="T47" fmla="*/ 31 h 53"/>
                <a:gd name="T48" fmla="*/ 27 w 87"/>
                <a:gd name="T49" fmla="*/ 5 h 53"/>
                <a:gd name="T50" fmla="*/ 4 w 87"/>
                <a:gd name="T51" fmla="*/ 16 h 53"/>
                <a:gd name="T52" fmla="*/ 14 w 87"/>
                <a:gd name="T53" fmla="*/ 2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53">
                  <a:moveTo>
                    <a:pt x="14" y="22"/>
                  </a:moveTo>
                  <a:cubicBezTo>
                    <a:pt x="15" y="20"/>
                    <a:pt x="17" y="18"/>
                    <a:pt x="19" y="17"/>
                  </a:cubicBezTo>
                  <a:cubicBezTo>
                    <a:pt x="25" y="13"/>
                    <a:pt x="20" y="27"/>
                    <a:pt x="20" y="28"/>
                  </a:cubicBezTo>
                  <a:cubicBezTo>
                    <a:pt x="17" y="34"/>
                    <a:pt x="27" y="37"/>
                    <a:pt x="31" y="32"/>
                  </a:cubicBezTo>
                  <a:cubicBezTo>
                    <a:pt x="32" y="31"/>
                    <a:pt x="41" y="19"/>
                    <a:pt x="39" y="31"/>
                  </a:cubicBezTo>
                  <a:cubicBezTo>
                    <a:pt x="38" y="38"/>
                    <a:pt x="46" y="41"/>
                    <a:pt x="50" y="36"/>
                  </a:cubicBezTo>
                  <a:cubicBezTo>
                    <a:pt x="53" y="31"/>
                    <a:pt x="57" y="29"/>
                    <a:pt x="61" y="26"/>
                  </a:cubicBezTo>
                  <a:cubicBezTo>
                    <a:pt x="58" y="25"/>
                    <a:pt x="54" y="24"/>
                    <a:pt x="51" y="23"/>
                  </a:cubicBezTo>
                  <a:cubicBezTo>
                    <a:pt x="53" y="29"/>
                    <a:pt x="54" y="35"/>
                    <a:pt x="56" y="40"/>
                  </a:cubicBezTo>
                  <a:cubicBezTo>
                    <a:pt x="57" y="45"/>
                    <a:pt x="62" y="46"/>
                    <a:pt x="66" y="43"/>
                  </a:cubicBezTo>
                  <a:cubicBezTo>
                    <a:pt x="70" y="40"/>
                    <a:pt x="74" y="36"/>
                    <a:pt x="79" y="35"/>
                  </a:cubicBezTo>
                  <a:cubicBezTo>
                    <a:pt x="77" y="33"/>
                    <a:pt x="74" y="31"/>
                    <a:pt x="72" y="29"/>
                  </a:cubicBezTo>
                  <a:cubicBezTo>
                    <a:pt x="72" y="34"/>
                    <a:pt x="73" y="40"/>
                    <a:pt x="74" y="46"/>
                  </a:cubicBezTo>
                  <a:cubicBezTo>
                    <a:pt x="75" y="53"/>
                    <a:pt x="87" y="53"/>
                    <a:pt x="86" y="46"/>
                  </a:cubicBezTo>
                  <a:cubicBezTo>
                    <a:pt x="85" y="40"/>
                    <a:pt x="84" y="34"/>
                    <a:pt x="84" y="29"/>
                  </a:cubicBezTo>
                  <a:cubicBezTo>
                    <a:pt x="83" y="25"/>
                    <a:pt x="80" y="22"/>
                    <a:pt x="76" y="23"/>
                  </a:cubicBezTo>
                  <a:cubicBezTo>
                    <a:pt x="69" y="26"/>
                    <a:pt x="63" y="30"/>
                    <a:pt x="57" y="35"/>
                  </a:cubicBezTo>
                  <a:cubicBezTo>
                    <a:pt x="60" y="35"/>
                    <a:pt x="64" y="36"/>
                    <a:pt x="67" y="37"/>
                  </a:cubicBezTo>
                  <a:cubicBezTo>
                    <a:pt x="66" y="31"/>
                    <a:pt x="64" y="25"/>
                    <a:pt x="62" y="20"/>
                  </a:cubicBezTo>
                  <a:cubicBezTo>
                    <a:pt x="61" y="15"/>
                    <a:pt x="56" y="14"/>
                    <a:pt x="52" y="17"/>
                  </a:cubicBezTo>
                  <a:cubicBezTo>
                    <a:pt x="48" y="21"/>
                    <a:pt x="44" y="25"/>
                    <a:pt x="40" y="29"/>
                  </a:cubicBezTo>
                  <a:cubicBezTo>
                    <a:pt x="44" y="31"/>
                    <a:pt x="47" y="33"/>
                    <a:pt x="51" y="34"/>
                  </a:cubicBezTo>
                  <a:cubicBezTo>
                    <a:pt x="55" y="9"/>
                    <a:pt x="33" y="9"/>
                    <a:pt x="21" y="26"/>
                  </a:cubicBezTo>
                  <a:cubicBezTo>
                    <a:pt x="24" y="28"/>
                    <a:pt x="28" y="29"/>
                    <a:pt x="32" y="31"/>
                  </a:cubicBezTo>
                  <a:cubicBezTo>
                    <a:pt x="35" y="22"/>
                    <a:pt x="37" y="11"/>
                    <a:pt x="27" y="5"/>
                  </a:cubicBezTo>
                  <a:cubicBezTo>
                    <a:pt x="18" y="0"/>
                    <a:pt x="8" y="9"/>
                    <a:pt x="4" y="16"/>
                  </a:cubicBezTo>
                  <a:cubicBezTo>
                    <a:pt x="0" y="23"/>
                    <a:pt x="10" y="29"/>
                    <a:pt x="1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2389820" y="492210"/>
            <a:ext cx="79816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FFE88B"/>
                </a:solidFill>
                <a:ea typeface="汉仪喵魂体W" panose="00020600040101010101" pitchFamily="18" charset="-122"/>
              </a:rPr>
              <a:t>BÀI 1: HỆ THỐNG KINH, VĨ TUYẾN. </a:t>
            </a:r>
          </a:p>
          <a:p>
            <a:pPr algn="ctr"/>
            <a:r>
              <a:rPr lang="en-US" altLang="zh-CN" sz="3600" b="1" dirty="0" smtClean="0">
                <a:solidFill>
                  <a:srgbClr val="FFE88B"/>
                </a:solidFill>
                <a:ea typeface="汉仪喵魂体W" panose="00020600040101010101" pitchFamily="18" charset="-122"/>
              </a:rPr>
              <a:t>TỌA ĐỘ ĐỊA LÍ</a:t>
            </a:r>
            <a:endParaRPr lang="zh-CN" altLang="en-US" sz="3600" b="1" dirty="0">
              <a:solidFill>
                <a:srgbClr val="FFE88B"/>
              </a:solidFill>
              <a:ea typeface="汉仪喵魂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146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自定义 5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E469"/>
      </a:accent1>
      <a:accent2>
        <a:srgbClr val="FF9CAF"/>
      </a:accent2>
      <a:accent3>
        <a:srgbClr val="81D4DE"/>
      </a:accent3>
      <a:accent4>
        <a:srgbClr val="88E5A9"/>
      </a:accent4>
      <a:accent5>
        <a:srgbClr val="FFE469"/>
      </a:accent5>
      <a:accent6>
        <a:srgbClr val="FF9CAF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861</Words>
  <Application>Microsoft Office PowerPoint</Application>
  <PresentationFormat>Widescreen</PresentationFormat>
  <Paragraphs>119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微软雅黑</vt:lpstr>
      <vt:lpstr>宋体</vt:lpstr>
      <vt:lpstr>Arial</vt:lpstr>
      <vt:lpstr>Calibri</vt:lpstr>
      <vt:lpstr>Calibri Light</vt:lpstr>
      <vt:lpstr>Didact Gothic</vt:lpstr>
      <vt:lpstr>Oswald Regular</vt:lpstr>
      <vt:lpstr>SVN-Bebas Neue</vt:lpstr>
      <vt:lpstr>SVN-Poppins Light</vt:lpstr>
      <vt:lpstr>Times New Roman</vt:lpstr>
      <vt:lpstr>方正少儿简体</vt:lpstr>
      <vt:lpstr>方正静蕾简体</vt:lpstr>
      <vt:lpstr>汉仪喵魂体W</vt:lpstr>
      <vt:lpstr>Office Theme</vt:lpstr>
      <vt:lpstr>包图主题2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54</cp:revision>
  <dcterms:created xsi:type="dcterms:W3CDTF">2020-11-02T15:38:20Z</dcterms:created>
  <dcterms:modified xsi:type="dcterms:W3CDTF">2021-08-21T01:40:56Z</dcterms:modified>
</cp:coreProperties>
</file>