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67" r:id="rId4"/>
    <p:sldId id="268" r:id="rId5"/>
    <p:sldId id="261" r:id="rId6"/>
    <p:sldId id="272" r:id="rId7"/>
    <p:sldId id="346" r:id="rId8"/>
    <p:sldId id="347" r:id="rId9"/>
    <p:sldId id="348" r:id="rId10"/>
    <p:sldId id="273" r:id="rId11"/>
    <p:sldId id="349" r:id="rId12"/>
    <p:sldId id="350" r:id="rId13"/>
    <p:sldId id="351" r:id="rId14"/>
    <p:sldId id="353" r:id="rId15"/>
    <p:sldId id="354" r:id="rId16"/>
    <p:sldId id="278" r:id="rId17"/>
    <p:sldId id="275" r:id="rId18"/>
    <p:sldId id="274" r:id="rId19"/>
    <p:sldId id="258" r:id="rId20"/>
    <p:sldId id="276" r:id="rId21"/>
    <p:sldId id="355" r:id="rId22"/>
    <p:sldId id="356" r:id="rId23"/>
    <p:sldId id="301" r:id="rId24"/>
    <p:sldId id="285" r:id="rId25"/>
    <p:sldId id="357" r:id="rId26"/>
    <p:sldId id="279" r:id="rId27"/>
    <p:sldId id="358" r:id="rId28"/>
    <p:sldId id="360" r:id="rId29"/>
    <p:sldId id="359" r:id="rId30"/>
    <p:sldId id="361" r:id="rId31"/>
    <p:sldId id="289" r:id="rId32"/>
    <p:sldId id="362" r:id="rId33"/>
    <p:sldId id="363" r:id="rId34"/>
    <p:sldId id="364" r:id="rId35"/>
    <p:sldId id="365" r:id="rId36"/>
    <p:sldId id="296" r:id="rId37"/>
    <p:sldId id="366" r:id="rId38"/>
    <p:sldId id="336" r:id="rId39"/>
    <p:sldId id="329" r:id="rId40"/>
    <p:sldId id="367" r:id="rId41"/>
    <p:sldId id="368" r:id="rId42"/>
    <p:sldId id="369" r:id="rId43"/>
    <p:sldId id="370" r:id="rId44"/>
    <p:sldId id="371" r:id="rId45"/>
    <p:sldId id="372" r:id="rId46"/>
    <p:sldId id="339" r:id="rId47"/>
    <p:sldId id="344" r:id="rId48"/>
    <p:sldId id="373" r:id="rId49"/>
    <p:sldId id="374" r:id="rId50"/>
    <p:sldId id="375" r:id="rId51"/>
    <p:sldId id="259" r:id="rId52"/>
    <p:sldId id="343" r:id="rId53"/>
  </p:sldIdLst>
  <p:sldSz cx="18288000" cy="10287000"/>
  <p:notesSz cx="6858000" cy="9144000"/>
  <p:embeddedFontLs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09C"/>
    <a:srgbClr val="F4B183"/>
    <a:srgbClr val="FFEBB3"/>
    <a:srgbClr val="F8FDFE"/>
    <a:srgbClr val="EBF9FB"/>
    <a:srgbClr val="FFD762"/>
    <a:srgbClr val="5C8236"/>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5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1FC5B-6939-4728-ABC6-58DFF6FD1409}"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3E89F-EDB2-4E3E-9959-C03DFEFF1D0E}" type="slidenum">
              <a:rPr lang="en-US" smtClean="0"/>
              <a:t>‹#›</a:t>
            </a:fld>
            <a:endParaRPr lang="en-US"/>
          </a:p>
        </p:txBody>
      </p:sp>
    </p:spTree>
    <p:extLst>
      <p:ext uri="{BB962C8B-B14F-4D97-AF65-F5344CB8AC3E}">
        <p14:creationId xmlns:p14="http://schemas.microsoft.com/office/powerpoint/2010/main" val="877113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634180" y="-199102"/>
            <a:ext cx="18922180" cy="10685204"/>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1447800" y="3226669"/>
            <a:ext cx="7941600" cy="5526882"/>
          </a:xfrm>
        </p:spPr>
        <p:txBody>
          <a:bodyPr>
            <a:normAutofit/>
          </a:bodyPr>
          <a:lstStyle>
            <a:lvl1pPr marL="0" indent="0">
              <a:buNone/>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1447800" y="1104900"/>
            <a:ext cx="15392400" cy="1431132"/>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1430681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1447800" y="2486521"/>
            <a:ext cx="15392400" cy="5313962"/>
          </a:xfrm>
        </p:spPr>
        <p:txBody>
          <a:bodyPr/>
          <a:lstStyle/>
          <a:p>
            <a:r>
              <a:rPr lang="en-US" dirty="0"/>
              <a:t>Click to edit Master title style</a:t>
            </a:r>
          </a:p>
        </p:txBody>
      </p:sp>
    </p:spTree>
    <p:extLst>
      <p:ext uri="{BB962C8B-B14F-4D97-AF65-F5344CB8AC3E}">
        <p14:creationId xmlns:p14="http://schemas.microsoft.com/office/powerpoint/2010/main" val="6589163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2" Type="http://schemas.openxmlformats.org/officeDocument/2006/relationships/image" Target="../media/image38.png"/><Relationship Id="rId2" Type="http://schemas.openxmlformats.org/officeDocument/2006/relationships/image" Target="../media/image18.png"/><Relationship Id="rId41" Type="http://schemas.openxmlformats.org/officeDocument/2006/relationships/image" Target="../media/image482.svg"/><Relationship Id="rId1" Type="http://schemas.openxmlformats.org/officeDocument/2006/relationships/slideLayout" Target="../slideLayouts/slideLayout2.xml"/><Relationship Id="rId43" Type="http://schemas.openxmlformats.org/officeDocument/2006/relationships/image" Target="../media/image39.png"/></Relationships>
</file>

<file path=ppt/slides/_rels/slide11.xml.rels><?xml version="1.0" encoding="UTF-8" standalone="yes"?>
<Relationships xmlns="http://schemas.openxmlformats.org/package/2006/relationships"><Relationship Id="rId18" Type="http://schemas.openxmlformats.org/officeDocument/2006/relationships/image" Target="../media/image41.png"/><Relationship Id="rId13" Type="http://schemas.openxmlformats.org/officeDocument/2006/relationships/image" Target="../media/image55.svg"/><Relationship Id="rId3" Type="http://schemas.openxmlformats.org/officeDocument/2006/relationships/image" Target="../media/image38.png"/><Relationship Id="rId17"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2.xml"/><Relationship Id="rId31" Type="http://schemas.openxmlformats.org/officeDocument/2006/relationships/image" Target="../media/image302.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0.svg"/><Relationship Id="rId5" Type="http://schemas.microsoft.com/office/2007/relationships/hdphoto" Target="../media/hdphoto1.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18.png"/><Relationship Id="rId41" Type="http://schemas.openxmlformats.org/officeDocument/2006/relationships/image" Target="../media/image402.svg"/><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07/relationships/hdphoto" Target="../media/hdphoto2.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4.wmf"/><Relationship Id="rId5" Type="http://schemas.openxmlformats.org/officeDocument/2006/relationships/oleObject" Target="../embeddings/oleObject1.bin"/><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1" Type="http://schemas.openxmlformats.org/officeDocument/2006/relationships/image" Target="../media/image64.svg"/><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wmf"/><Relationship Id="rId5" Type="http://schemas.openxmlformats.org/officeDocument/2006/relationships/oleObject" Target="../embeddings/oleObject2.bin"/><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4.wmf"/><Relationship Id="rId5" Type="http://schemas.openxmlformats.org/officeDocument/2006/relationships/oleObject" Target="../embeddings/oleObject3.bin"/><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43.sv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8.png"/><Relationship Id="rId16"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1.png"/><Relationship Id="rId15" Type="http://schemas.openxmlformats.org/officeDocument/2006/relationships/image" Target="../media/image14.sv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40.sv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8.png"/><Relationship Id="rId1" Type="http://schemas.openxmlformats.org/officeDocument/2006/relationships/slideLayout" Target="../slideLayouts/slideLayout9.xml"/><Relationship Id="rId49" Type="http://schemas.openxmlformats.org/officeDocument/2006/relationships/image" Target="../media/image490.sv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638432"/>
          </a:xfrm>
          <a:prstGeom prst="rect">
            <a:avLst/>
          </a:prstGeom>
        </p:spPr>
        <p:txBody>
          <a:bodyPr wrap="square" lIns="0" tIns="0" rIns="0" bIns="0" rtlCol="0" anchor="t">
            <a:spAutoFit/>
          </a:bodyPr>
          <a:lstStyle/>
          <a:p>
            <a:pPr algn="ctr">
              <a:lnSpc>
                <a:spcPct val="150000"/>
              </a:lnSpc>
            </a:pPr>
            <a:r>
              <a:rPr lang="en-US" sz="8400" b="1">
                <a:solidFill>
                  <a:srgbClr val="FFFF00"/>
                </a:solidFill>
                <a:latin typeface="Arial" panose="020B0604020202020204" pitchFamily="34" charset="0"/>
                <a:cs typeface="Arial" panose="020B0604020202020204" pitchFamily="34" charset="0"/>
              </a:rPr>
              <a:t>CHÀO </a:t>
            </a:r>
            <a:r>
              <a:rPr lang="en-US" sz="8400" b="1" dirty="0">
                <a:solidFill>
                  <a:srgbClr val="FFFF00"/>
                </a:solidFill>
                <a:latin typeface="Arial" panose="020B0604020202020204" pitchFamily="34" charset="0"/>
                <a:cs typeface="Arial" panose="020B0604020202020204" pitchFamily="34" charset="0"/>
              </a:rPr>
              <a:t>MỪNG CÁC EM ĐẾN VỚI BÀI </a:t>
            </a:r>
            <a:r>
              <a:rPr lang="en-US" sz="8400" b="1">
                <a:solidFill>
                  <a:srgbClr val="FFFF00"/>
                </a:solidFill>
                <a:latin typeface="Arial" panose="020B0604020202020204" pitchFamily="34" charset="0"/>
                <a:cs typeface="Arial" panose="020B0604020202020204" pitchFamily="34" charset="0"/>
              </a:rPr>
              <a:t>HỌC MỚI</a:t>
            </a:r>
            <a:endParaRPr lang="en-US" sz="84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6" name="Rectangle 5"/>
          <p:cNvSpPr/>
          <p:nvPr/>
        </p:nvSpPr>
        <p:spPr>
          <a:xfrm>
            <a:off x="5181600" y="1146227"/>
            <a:ext cx="7585731" cy="861774"/>
          </a:xfrm>
          <a:prstGeom prst="rect">
            <a:avLst/>
          </a:prstGeom>
        </p:spPr>
        <p:txBody>
          <a:bodyPr wrap="none">
            <a:spAutoFit/>
          </a:bodyPr>
          <a:lstStyle/>
          <a:p>
            <a:pPr algn="ctr"/>
            <a:r>
              <a:rPr lang="en-US" sz="4800" b="1" i="1" smtClean="0">
                <a:solidFill>
                  <a:schemeClr val="accent5">
                    <a:lumMod val="75000"/>
                  </a:schemeClr>
                </a:solidFill>
                <a:latin typeface="Arial" panose="020B0604020202020204" pitchFamily="34" charset="0"/>
                <a:cs typeface="Arial" panose="020B0604020202020204" pitchFamily="34" charset="0"/>
              </a:rPr>
              <a:t>Hiện tượng thí nghiệm 1</a:t>
            </a:r>
            <a:endParaRPr lang="en-US" sz="4800" b="1" i="1">
              <a:solidFill>
                <a:schemeClr val="accent5">
                  <a:lumMod val="75000"/>
                </a:schemeClr>
              </a:solidFill>
              <a:latin typeface="Arial" panose="020B0604020202020204" pitchFamily="34" charset="0"/>
              <a:cs typeface="Arial" panose="020B0604020202020204" pitchFamily="34" charset="0"/>
            </a:endParaRPr>
          </a:p>
        </p:txBody>
      </p:sp>
      <p:pic>
        <p:nvPicPr>
          <p:cNvPr id="7"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6096000" y="2693218"/>
            <a:ext cx="1922647" cy="1307283"/>
          </a:xfrm>
          <a:prstGeom prst="rect">
            <a:avLst/>
          </a:prstGeom>
        </p:spPr>
      </p:pic>
      <p:sp>
        <p:nvSpPr>
          <p:cNvPr id="9" name="Rounded Rectangle 8"/>
          <p:cNvSpPr/>
          <p:nvPr/>
        </p:nvSpPr>
        <p:spPr>
          <a:xfrm>
            <a:off x="1066800" y="4881539"/>
            <a:ext cx="7035565" cy="4148161"/>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B</a:t>
            </a:r>
            <a:r>
              <a:rPr lang="fr-FR" sz="3600" smtClean="0">
                <a:solidFill>
                  <a:schemeClr val="tx1"/>
                </a:solidFill>
                <a:latin typeface="Arial" panose="020B0604020202020204" pitchFamily="34" charset="0"/>
                <a:cs typeface="Arial" panose="020B0604020202020204" pitchFamily="34" charset="0"/>
              </a:rPr>
              <a:t>ước 1: </a:t>
            </a:r>
            <a:r>
              <a:rPr lang="fr-FR" sz="3600">
                <a:solidFill>
                  <a:schemeClr val="tx1"/>
                </a:solidFill>
                <a:latin typeface="Arial" panose="020B0604020202020204" pitchFamily="34" charset="0"/>
                <a:cs typeface="Arial" panose="020B0604020202020204" pitchFamily="34" charset="0"/>
              </a:rPr>
              <a:t>chưa có hiện tượng gì, ghi chỉ số khối lượng cụ thể m</a:t>
            </a:r>
            <a:r>
              <a:rPr lang="fr-FR" sz="3600" baseline="-25000">
                <a:solidFill>
                  <a:schemeClr val="tx1"/>
                </a:solidFill>
                <a:latin typeface="Arial" panose="020B0604020202020204" pitchFamily="34" charset="0"/>
                <a:cs typeface="Arial" panose="020B0604020202020204" pitchFamily="34" charset="0"/>
              </a:rPr>
              <a:t>A</a:t>
            </a:r>
            <a:endParaRPr lang="en-US" sz="3600">
              <a:solidFill>
                <a:schemeClr val="tx1"/>
              </a:solidFill>
              <a:latin typeface="Arial" panose="020B0604020202020204" pitchFamily="34" charset="0"/>
              <a:cs typeface="Arial" panose="020B0604020202020204" pitchFamily="34" charset="0"/>
            </a:endParaRPr>
          </a:p>
        </p:txBody>
      </p:sp>
      <p:pic>
        <p:nvPicPr>
          <p:cNvPr id="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flipH="1">
            <a:off x="9888354" y="2693218"/>
            <a:ext cx="1922646" cy="1307283"/>
          </a:xfrm>
          <a:prstGeom prst="rect">
            <a:avLst/>
          </a:prstGeom>
        </p:spPr>
      </p:pic>
      <p:sp>
        <p:nvSpPr>
          <p:cNvPr id="12" name="Rounded Rectangle 11"/>
          <p:cNvSpPr/>
          <p:nvPr/>
        </p:nvSpPr>
        <p:spPr>
          <a:xfrm>
            <a:off x="8763000" y="4881539"/>
            <a:ext cx="8458200" cy="4148161"/>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B</a:t>
            </a:r>
            <a:r>
              <a:rPr lang="fr-FR" sz="3600" smtClean="0">
                <a:solidFill>
                  <a:schemeClr val="tx1"/>
                </a:solidFill>
                <a:latin typeface="Arial" panose="020B0604020202020204" pitchFamily="34" charset="0"/>
                <a:cs typeface="Arial" panose="020B0604020202020204" pitchFamily="34" charset="0"/>
              </a:rPr>
              <a:t>ước 2: </a:t>
            </a:r>
            <a:r>
              <a:rPr lang="fr-FR" sz="3600">
                <a:solidFill>
                  <a:schemeClr val="tx1"/>
                </a:solidFill>
                <a:latin typeface="Arial" panose="020B0604020202020204" pitchFamily="34" charset="0"/>
                <a:cs typeface="Arial" panose="020B0604020202020204" pitchFamily="34" charset="0"/>
              </a:rPr>
              <a:t>xuất hiện kết tủa màu </a:t>
            </a:r>
            <a:r>
              <a:rPr lang="fr-FR" sz="3600">
                <a:solidFill>
                  <a:schemeClr val="tx1"/>
                </a:solidFill>
                <a:latin typeface="Arial" panose="020B0604020202020204" pitchFamily="34" charset="0"/>
                <a:cs typeface="Arial" panose="020B0604020202020204" pitchFamily="34" charset="0"/>
              </a:rPr>
              <a:t>trắng </a:t>
            </a:r>
            <a:r>
              <a:rPr lang="fr-FR" sz="3600" smtClean="0">
                <a:solidFill>
                  <a:schemeClr val="tx1"/>
                </a:solidFill>
                <a:latin typeface="Arial" panose="020B0604020202020204" pitchFamily="34" charset="0"/>
                <a:cs typeface="Arial" panose="020B0604020202020204" pitchFamily="34" charset="0"/>
                <a:sym typeface="Symbol" panose="05050102010706020507" pitchFamily="18" charset="2"/>
              </a:rPr>
              <a:t> </a:t>
            </a:r>
            <a:r>
              <a:rPr lang="fr-FR" sz="3600" smtClean="0">
                <a:solidFill>
                  <a:schemeClr val="tx1"/>
                </a:solidFill>
                <a:latin typeface="Arial" panose="020B0604020202020204" pitchFamily="34" charset="0"/>
                <a:cs typeface="Arial" panose="020B0604020202020204" pitchFamily="34" charset="0"/>
              </a:rPr>
              <a:t>có </a:t>
            </a:r>
            <a:r>
              <a:rPr lang="fr-FR" sz="3600">
                <a:solidFill>
                  <a:schemeClr val="tx1"/>
                </a:solidFill>
                <a:latin typeface="Arial" panose="020B0604020202020204" pitchFamily="34" charset="0"/>
                <a:cs typeface="Arial" panose="020B0604020202020204" pitchFamily="34" charset="0"/>
              </a:rPr>
              <a:t>phản ứng hóa học </a:t>
            </a:r>
            <a:r>
              <a:rPr lang="fr-FR" sz="3600">
                <a:solidFill>
                  <a:schemeClr val="tx1"/>
                </a:solidFill>
                <a:latin typeface="Arial" panose="020B0604020202020204" pitchFamily="34" charset="0"/>
                <a:cs typeface="Arial" panose="020B0604020202020204" pitchFamily="34" charset="0"/>
              </a:rPr>
              <a:t>xảy </a:t>
            </a:r>
            <a:r>
              <a:rPr lang="fr-FR" sz="3600" smtClean="0">
                <a:solidFill>
                  <a:schemeClr val="tx1"/>
                </a:solidFill>
                <a:latin typeface="Arial" panose="020B0604020202020204" pitchFamily="34" charset="0"/>
                <a:cs typeface="Arial" panose="020B0604020202020204" pitchFamily="34" charset="0"/>
              </a:rPr>
              <a:t>ra, </a:t>
            </a:r>
            <a:r>
              <a:rPr lang="fr-FR" sz="3600">
                <a:solidFill>
                  <a:schemeClr val="tx1"/>
                </a:solidFill>
                <a:latin typeface="Arial" panose="020B0604020202020204" pitchFamily="34" charset="0"/>
                <a:cs typeface="Arial" panose="020B0604020202020204" pitchFamily="34" charset="0"/>
              </a:rPr>
              <a:t>ghi chỉ số khối lượng cụ </a:t>
            </a:r>
            <a:r>
              <a:rPr lang="fr-FR" sz="3600">
                <a:solidFill>
                  <a:schemeClr val="tx1"/>
                </a:solidFill>
                <a:latin typeface="Arial" panose="020B0604020202020204" pitchFamily="34" charset="0"/>
                <a:cs typeface="Arial" panose="020B0604020202020204" pitchFamily="34" charset="0"/>
              </a:rPr>
              <a:t>thể </a:t>
            </a:r>
            <a:r>
              <a:rPr lang="fr-FR" sz="3600" smtClean="0">
                <a:solidFill>
                  <a:schemeClr val="tx1"/>
                </a:solidFill>
                <a:latin typeface="Arial" panose="020B0604020202020204" pitchFamily="34" charset="0"/>
                <a:cs typeface="Arial" panose="020B0604020202020204" pitchFamily="34" charset="0"/>
              </a:rPr>
              <a:t>m</a:t>
            </a:r>
            <a:r>
              <a:rPr lang="fr-FR" sz="3600" baseline="-25000" smtClean="0">
                <a:solidFill>
                  <a:schemeClr val="tx1"/>
                </a:solidFill>
                <a:latin typeface="Arial" panose="020B0604020202020204" pitchFamily="34" charset="0"/>
                <a:cs typeface="Arial" panose="020B0604020202020204" pitchFamily="34" charset="0"/>
              </a:rPr>
              <a:t>B</a:t>
            </a:r>
            <a:r>
              <a:rPr lang="fr-FR" sz="3600" smtClean="0">
                <a:solidFill>
                  <a:schemeClr val="tx1"/>
                </a:solidFill>
                <a:latin typeface="Arial" panose="020B0604020202020204" pitchFamily="34" charset="0"/>
                <a:cs typeface="Arial" panose="020B0604020202020204" pitchFamily="34" charset="0"/>
              </a:rPr>
              <a:t> </a:t>
            </a:r>
            <a:endParaRPr lang="fr-FR" sz="3600" smtClean="0">
              <a:solidFill>
                <a:schemeClr val="tx1"/>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42"/>
          <a:srcRect/>
          <a:stretch>
            <a:fillRect/>
          </a:stretch>
        </p:blipFill>
        <p:spPr>
          <a:xfrm>
            <a:off x="228600" y="204574"/>
            <a:ext cx="2625077" cy="2057404"/>
          </a:xfrm>
          <a:prstGeom prst="rect">
            <a:avLst/>
          </a:prstGeom>
        </p:spPr>
      </p:pic>
      <p:pic>
        <p:nvPicPr>
          <p:cNvPr id="14" name="Picture 8"/>
          <p:cNvPicPr>
            <a:picLocks noChangeAspect="1"/>
          </p:cNvPicPr>
          <p:nvPr/>
        </p:nvPicPr>
        <p:blipFill>
          <a:blip r:embed="rId43"/>
          <a:srcRect/>
          <a:stretch>
            <a:fillRect/>
          </a:stretch>
        </p:blipFill>
        <p:spPr>
          <a:xfrm>
            <a:off x="16459200" y="-114300"/>
            <a:ext cx="2298935" cy="1875547"/>
          </a:xfrm>
          <a:prstGeom prst="rect">
            <a:avLst/>
          </a:prstGeom>
        </p:spPr>
      </p:pic>
    </p:spTree>
    <p:extLst>
      <p:ext uri="{BB962C8B-B14F-4D97-AF65-F5344CB8AC3E}">
        <p14:creationId xmlns:p14="http://schemas.microsoft.com/office/powerpoint/2010/main" val="234405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6" name="Rectangle 5"/>
          <p:cNvSpPr/>
          <p:nvPr/>
        </p:nvSpPr>
        <p:spPr>
          <a:xfrm>
            <a:off x="6220479" y="1257300"/>
            <a:ext cx="5696560" cy="830997"/>
          </a:xfrm>
          <a:prstGeom prst="rect">
            <a:avLst/>
          </a:prstGeom>
        </p:spPr>
        <p:txBody>
          <a:bodyPr wrap="none">
            <a:spAutoFit/>
          </a:bodyPr>
          <a:lstStyle/>
          <a:p>
            <a:pPr algn="ctr"/>
            <a:r>
              <a:rPr lang="en-US" sz="4800" b="1" i="1" smtClean="0">
                <a:solidFill>
                  <a:schemeClr val="accent5">
                    <a:lumMod val="75000"/>
                  </a:schemeClr>
                </a:solidFill>
                <a:latin typeface="Arial" panose="020B0604020202020204" pitchFamily="34" charset="0"/>
                <a:cs typeface="Arial" panose="020B0604020202020204" pitchFamily="34" charset="0"/>
              </a:rPr>
              <a:t>So sánh </a:t>
            </a:r>
            <a:r>
              <a:rPr lang="fr-FR" sz="4800" b="1" i="1">
                <a:solidFill>
                  <a:schemeClr val="accent5">
                    <a:lumMod val="75000"/>
                  </a:schemeClr>
                </a:solidFill>
                <a:latin typeface="Arial" panose="020B0604020202020204" pitchFamily="34" charset="0"/>
                <a:cs typeface="Arial" panose="020B0604020202020204" pitchFamily="34" charset="0"/>
              </a:rPr>
              <a:t>m</a:t>
            </a:r>
            <a:r>
              <a:rPr lang="fr-FR" sz="4800" b="1" i="1" baseline="-25000">
                <a:solidFill>
                  <a:schemeClr val="accent5">
                    <a:lumMod val="75000"/>
                  </a:schemeClr>
                </a:solidFill>
                <a:latin typeface="Arial" panose="020B0604020202020204" pitchFamily="34" charset="0"/>
                <a:cs typeface="Arial" panose="020B0604020202020204" pitchFamily="34" charset="0"/>
              </a:rPr>
              <a:t>A</a:t>
            </a:r>
            <a:r>
              <a:rPr lang="fr-FR" sz="4800" b="1" i="1">
                <a:solidFill>
                  <a:schemeClr val="accent5">
                    <a:lumMod val="75000"/>
                  </a:schemeClr>
                </a:solidFill>
                <a:latin typeface="Arial" panose="020B0604020202020204" pitchFamily="34" charset="0"/>
                <a:cs typeface="Arial" panose="020B0604020202020204" pitchFamily="34" charset="0"/>
              </a:rPr>
              <a:t> với m</a:t>
            </a:r>
            <a:r>
              <a:rPr lang="fr-FR" sz="4800" b="1" i="1" baseline="-25000">
                <a:solidFill>
                  <a:schemeClr val="accent5">
                    <a:lumMod val="75000"/>
                  </a:schemeClr>
                </a:solidFill>
                <a:latin typeface="Arial" panose="020B0604020202020204" pitchFamily="34" charset="0"/>
                <a:cs typeface="Arial" panose="020B0604020202020204" pitchFamily="34" charset="0"/>
              </a:rPr>
              <a:t>B</a:t>
            </a:r>
            <a:endParaRPr lang="en-US" sz="4800" b="1" i="1">
              <a:solidFill>
                <a:schemeClr val="accent5">
                  <a:lumMod val="75000"/>
                </a:schemeClr>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3"/>
          <a:srcRect/>
          <a:stretch>
            <a:fillRect/>
          </a:stretch>
        </p:blipFill>
        <p:spPr>
          <a:xfrm>
            <a:off x="228600" y="204574"/>
            <a:ext cx="2625077" cy="2057404"/>
          </a:xfrm>
          <a:prstGeom prst="rect">
            <a:avLst/>
          </a:prstGeom>
        </p:spPr>
      </p:pic>
      <p:pic>
        <p:nvPicPr>
          <p:cNvPr id="14" name="Picture 8"/>
          <p:cNvPicPr>
            <a:picLocks noChangeAspect="1"/>
          </p:cNvPicPr>
          <p:nvPr/>
        </p:nvPicPr>
        <p:blipFill>
          <a:blip r:embed="rId4"/>
          <a:srcRect/>
          <a:stretch>
            <a:fillRect/>
          </a:stretch>
        </p:blipFill>
        <p:spPr>
          <a:xfrm>
            <a:off x="16459200" y="-114300"/>
            <a:ext cx="2298935" cy="1875547"/>
          </a:xfrm>
          <a:prstGeom prst="rect">
            <a:avLst/>
          </a:prstGeom>
        </p:spPr>
      </p:pic>
      <p:grpSp>
        <p:nvGrpSpPr>
          <p:cNvPr id="10" name="Group 9"/>
          <p:cNvGrpSpPr/>
          <p:nvPr/>
        </p:nvGrpSpPr>
        <p:grpSpPr>
          <a:xfrm>
            <a:off x="6877213" y="3009900"/>
            <a:ext cx="9658187" cy="6150814"/>
            <a:chOff x="7105812" y="1308987"/>
            <a:chExt cx="9658187" cy="6150814"/>
          </a:xfrm>
        </p:grpSpPr>
        <p:pic>
          <p:nvPicPr>
            <p:cNvPr id="1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105812" y="1308987"/>
              <a:ext cx="9658187" cy="6150814"/>
            </a:xfrm>
            <a:prstGeom prst="rect">
              <a:avLst/>
            </a:prstGeom>
          </p:spPr>
        </p:pic>
        <p:sp>
          <p:nvSpPr>
            <p:cNvPr id="16" name="Rectangle 15"/>
            <p:cNvSpPr/>
            <p:nvPr/>
          </p:nvSpPr>
          <p:spPr>
            <a:xfrm>
              <a:off x="7623729" y="2007467"/>
              <a:ext cx="8622351" cy="3416320"/>
            </a:xfrm>
            <a:prstGeom prst="rect">
              <a:avLst/>
            </a:prstGeom>
          </p:spPr>
          <p:txBody>
            <a:bodyPr wrap="square">
              <a:spAutoFit/>
            </a:bodyPr>
            <a:lstStyle/>
            <a:p>
              <a:pPr algn="ctr">
                <a:lnSpc>
                  <a:spcPct val="150000"/>
                </a:lnSpc>
              </a:pPr>
              <a:r>
                <a:rPr lang="fr-FR" sz="3600">
                  <a:solidFill>
                    <a:srgbClr val="FF0000"/>
                  </a:solidFill>
                  <a:latin typeface="Arial" panose="020B0604020202020204" pitchFamily="34" charset="0"/>
                  <a:cs typeface="Arial" panose="020B0604020202020204" pitchFamily="34" charset="0"/>
                </a:rPr>
                <a:t>m</a:t>
              </a:r>
              <a:r>
                <a:rPr lang="fr-FR" sz="3600" baseline="-25000">
                  <a:solidFill>
                    <a:srgbClr val="FF0000"/>
                  </a:solidFill>
                  <a:latin typeface="Arial" panose="020B0604020202020204" pitchFamily="34" charset="0"/>
                  <a:cs typeface="Arial" panose="020B0604020202020204" pitchFamily="34" charset="0"/>
                </a:rPr>
                <a:t>A</a:t>
              </a:r>
              <a:r>
                <a:rPr lang="fr-FR" sz="3600">
                  <a:solidFill>
                    <a:srgbClr val="FF0000"/>
                  </a:solidFill>
                  <a:latin typeface="Arial" panose="020B0604020202020204" pitchFamily="34" charset="0"/>
                  <a:cs typeface="Arial" panose="020B0604020202020204" pitchFamily="34" charset="0"/>
                </a:rPr>
                <a:t> </a:t>
              </a:r>
              <a:r>
                <a:rPr lang="fr-FR" sz="3600">
                  <a:solidFill>
                    <a:srgbClr val="FF0000"/>
                  </a:solidFill>
                  <a:latin typeface="Arial" panose="020B0604020202020204" pitchFamily="34" charset="0"/>
                  <a:cs typeface="Arial" panose="020B0604020202020204" pitchFamily="34" charset="0"/>
                </a:rPr>
                <a:t>= </a:t>
              </a:r>
              <a:r>
                <a:rPr lang="fr-FR" sz="3600" smtClean="0">
                  <a:solidFill>
                    <a:srgbClr val="FF0000"/>
                  </a:solidFill>
                  <a:latin typeface="Arial" panose="020B0604020202020204" pitchFamily="34" charset="0"/>
                  <a:cs typeface="Arial" panose="020B0604020202020204" pitchFamily="34" charset="0"/>
                </a:rPr>
                <a:t>m</a:t>
              </a:r>
              <a:r>
                <a:rPr lang="fr-FR" sz="3600" baseline="-25000" smtClean="0">
                  <a:solidFill>
                    <a:srgbClr val="FF0000"/>
                  </a:solidFill>
                  <a:latin typeface="Arial" panose="020B0604020202020204" pitchFamily="34" charset="0"/>
                  <a:cs typeface="Arial" panose="020B0604020202020204" pitchFamily="34" charset="0"/>
                </a:rPr>
                <a:t>B</a:t>
              </a:r>
              <a:endParaRPr lang="fr-FR" sz="3600">
                <a:solidFill>
                  <a:srgbClr val="FF0000"/>
                </a:solidFill>
                <a:latin typeface="Arial" panose="020B0604020202020204" pitchFamily="34" charset="0"/>
                <a:cs typeface="Arial" panose="020B0604020202020204" pitchFamily="34" charset="0"/>
              </a:endParaRPr>
            </a:p>
            <a:p>
              <a:pPr algn="just">
                <a:lnSpc>
                  <a:spcPct val="150000"/>
                </a:lnSpc>
              </a:pPr>
              <a:r>
                <a:rPr lang="fr-FR" sz="3600" b="1" smtClean="0">
                  <a:latin typeface="Arial" panose="020B0604020202020204" pitchFamily="34" charset="0"/>
                  <a:cs typeface="Arial" panose="020B0604020202020204" pitchFamily="34" charset="0"/>
                </a:rPr>
                <a:t>Giải thích: </a:t>
              </a:r>
              <a:r>
                <a:rPr lang="fr-FR" sz="3600" smtClean="0">
                  <a:latin typeface="Arial" panose="020B0604020202020204" pitchFamily="34" charset="0"/>
                  <a:cs typeface="Arial" panose="020B0604020202020204" pitchFamily="34" charset="0"/>
                </a:rPr>
                <a:t>Tổng </a:t>
              </a:r>
              <a:r>
                <a:rPr lang="fr-FR" sz="3600">
                  <a:latin typeface="Arial" panose="020B0604020202020204" pitchFamily="34" charset="0"/>
                  <a:cs typeface="Arial" panose="020B0604020202020204" pitchFamily="34" charset="0"/>
                </a:rPr>
                <a:t>khối lượng của các chất tham gia phản ứng </a:t>
              </a:r>
              <a:r>
                <a:rPr lang="fr-FR" sz="3600">
                  <a:latin typeface="Arial" panose="020B0604020202020204" pitchFamily="34" charset="0"/>
                  <a:cs typeface="Arial" panose="020B0604020202020204" pitchFamily="34" charset="0"/>
                </a:rPr>
                <a:t>(</a:t>
              </a: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A</a:t>
              </a:r>
              <a:r>
                <a:rPr lang="fr-FR" sz="3600" smtClean="0">
                  <a:latin typeface="Arial" panose="020B0604020202020204" pitchFamily="34" charset="0"/>
                  <a:cs typeface="Arial" panose="020B0604020202020204" pitchFamily="34" charset="0"/>
                </a:rPr>
                <a:t>) bằng </a:t>
              </a:r>
              <a:r>
                <a:rPr lang="fr-FR" sz="3600">
                  <a:latin typeface="Arial" panose="020B0604020202020204" pitchFamily="34" charset="0"/>
                  <a:cs typeface="Arial" panose="020B0604020202020204" pitchFamily="34" charset="0"/>
                </a:rPr>
                <a:t>tổng khối lượng các chất sản phẩm (</a:t>
              </a: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B</a:t>
              </a:r>
              <a:r>
                <a:rPr lang="fr-FR" sz="3600" smtClean="0">
                  <a:latin typeface="Arial" panose="020B0604020202020204" pitchFamily="34" charset="0"/>
                  <a:cs typeface="Arial" panose="020B0604020202020204" pitchFamily="34" charset="0"/>
                </a:rPr>
                <a:t>)</a:t>
              </a:r>
              <a:endParaRPr lang="en-US" sz="3600">
                <a:effectLst/>
                <a:latin typeface="Arial" panose="020B0604020202020204" pitchFamily="34" charset="0"/>
                <a:cs typeface="Arial" panose="020B0604020202020204" pitchFamily="34" charset="0"/>
              </a:endParaRPr>
            </a:p>
          </p:txBody>
        </p:sp>
      </p:grpSp>
      <p:pic>
        <p:nvPicPr>
          <p:cNvPr id="18" name="Picture 12"/>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10827"/>
          <a:stretch/>
        </p:blipFill>
        <p:spPr>
          <a:xfrm>
            <a:off x="1410656" y="4293756"/>
            <a:ext cx="4570251" cy="5532234"/>
          </a:xfrm>
          <a:prstGeom prst="rect">
            <a:avLst/>
          </a:prstGeom>
        </p:spPr>
      </p:pic>
    </p:spTree>
    <p:extLst>
      <p:ext uri="{BB962C8B-B14F-4D97-AF65-F5344CB8AC3E}">
        <p14:creationId xmlns:p14="http://schemas.microsoft.com/office/powerpoint/2010/main" val="284271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a:t>
              </a:r>
              <a:r>
                <a:rPr lang="en-US" sz="4200" b="1" smtClean="0">
                  <a:solidFill>
                    <a:schemeClr val="accent6"/>
                  </a:solidFill>
                  <a:latin typeface="Arial" panose="020B0604020202020204" pitchFamily="34" charset="0"/>
                  <a:cs typeface="Arial" panose="020B0604020202020204" pitchFamily="34" charset="0"/>
                </a:rPr>
                <a:t>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754326"/>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cân điện tử, bình tam giác (loại 100ml</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ống đong, thìa thuỷ tinh.</a:t>
            </a:r>
            <a:endParaRPr lang="en-US" sz="3600">
              <a:latin typeface="Arial" panose="020B0604020202020204" pitchFamily="34" charset="0"/>
              <a:cs typeface="Arial" panose="020B0604020202020204" pitchFamily="34" charset="0"/>
            </a:endParaRPr>
          </a:p>
        </p:txBody>
      </p:sp>
      <p:pic>
        <p:nvPicPr>
          <p:cNvPr id="1026" name="Picture 2" descr="https://o.remove.bg/downloads/25651410-bba8-4832-8e29-50374837afb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07613"/>
            <a:ext cx="5495925"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o.remove.bg/downloads/7ec32e26-2a07-4617-a704-6c48859df25e/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415" y="6261939"/>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o.remove.bg/downloads/4313c295-edca-4c5c-84ce-6186a44b25f4/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950" y="4877357"/>
            <a:ext cx="3295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77226" y="6438900"/>
            <a:ext cx="4115374" cy="2000529"/>
          </a:xfrm>
          <a:prstGeom prst="rect">
            <a:avLst/>
          </a:prstGeom>
        </p:spPr>
      </p:pic>
    </p:spTree>
    <p:extLst>
      <p:ext uri="{BB962C8B-B14F-4D97-AF65-F5344CB8AC3E}">
        <p14:creationId xmlns:p14="http://schemas.microsoft.com/office/powerpoint/2010/main" val="10459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a:t>
              </a:r>
              <a:r>
                <a:rPr lang="en-US" sz="4200" b="1" smtClean="0">
                  <a:solidFill>
                    <a:schemeClr val="accent6"/>
                  </a:solidFill>
                  <a:latin typeface="Arial" panose="020B0604020202020204" pitchFamily="34" charset="0"/>
                  <a:cs typeface="Arial" panose="020B0604020202020204" pitchFamily="34" charset="0"/>
                </a:rPr>
                <a:t>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a:t>
            </a:r>
            <a:r>
              <a:rPr lang="fr-FR" sz="360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bột sodium hydrogen carbonate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dung dịch giấm ăn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a:t>
            </a:r>
            <a:endParaRPr lang="en-US" sz="3600">
              <a:latin typeface="Arial" panose="020B0604020202020204" pitchFamily="34" charset="0"/>
              <a:cs typeface="Arial" panose="020B0604020202020204" pitchFamily="34" charset="0"/>
            </a:endParaRPr>
          </a:p>
        </p:txBody>
      </p:sp>
      <p:pic>
        <p:nvPicPr>
          <p:cNvPr id="3074" name="Picture 2" descr="https://o.remove.bg/downloads/2224538c-064e-4f96-bd5b-636b1894f9d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016" y="5420527"/>
            <a:ext cx="7512572" cy="42187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o.remove.bg/downloads/6c2302ba-33a9-43d8-b360-d36bb041c4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420527"/>
            <a:ext cx="6908415" cy="360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8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0" name="Pentagon 9"/>
          <p:cNvSpPr/>
          <p:nvPr/>
        </p:nvSpPr>
        <p:spPr>
          <a:xfrm>
            <a:off x="-1" y="1028700"/>
            <a:ext cx="3836551"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4568173" y="1004699"/>
            <a:ext cx="5996331" cy="4291201"/>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Đặt bình tam giác có chứa 10 ml giấm ăn và một mẩu giấy có chứa 1 – 2 thìa thủy tinh bột NaHCO</a:t>
            </a:r>
            <a:r>
              <a:rPr lang="fr-FR" sz="3400" baseline="-25000">
                <a:solidFill>
                  <a:schemeClr val="tx1"/>
                </a:solidFill>
                <a:latin typeface="Arial" panose="020B0604020202020204" pitchFamily="34" charset="0"/>
                <a:cs typeface="Arial" panose="020B0604020202020204" pitchFamily="34" charset="0"/>
              </a:rPr>
              <a:t>3</a:t>
            </a:r>
            <a:r>
              <a:rPr lang="fr-FR" sz="3400">
                <a:solidFill>
                  <a:schemeClr val="tx1"/>
                </a:solidFill>
                <a:latin typeface="Arial" panose="020B0604020202020204" pitchFamily="34" charset="0"/>
                <a:cs typeface="Arial" panose="020B0604020202020204" pitchFamily="34" charset="0"/>
              </a:rPr>
              <a:t> trên đĩa cân điện tử</a:t>
            </a:r>
            <a:endParaRPr lang="en-US" sz="3400">
              <a:solidFill>
                <a:schemeClr val="tx1"/>
              </a:solidFill>
              <a:effectLst/>
              <a:latin typeface="Arial" panose="020B0604020202020204" pitchFamily="34" charset="0"/>
              <a:cs typeface="Arial" panose="020B0604020202020204" pitchFamily="34" charset="0"/>
            </a:endParaRPr>
          </a:p>
        </p:txBody>
      </p:sp>
      <p:cxnSp>
        <p:nvCxnSpPr>
          <p:cNvPr id="15" name="Straight Arrow Connector 14"/>
          <p:cNvCxnSpPr>
            <a:stCxn id="14" idx="3"/>
            <a:endCxn id="17" idx="1"/>
          </p:cNvCxnSpPr>
          <p:nvPr/>
        </p:nvCxnSpPr>
        <p:spPr>
          <a:xfrm flipV="1">
            <a:off x="10564504" y="3150299"/>
            <a:ext cx="60640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170910" y="1435799"/>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A</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effectLst/>
              <a:latin typeface="Arial" panose="020B0604020202020204" pitchFamily="34" charset="0"/>
              <a:cs typeface="Arial" panose="020B0604020202020204" pitchFamily="34" charset="0"/>
            </a:endParaRPr>
          </a:p>
        </p:txBody>
      </p:sp>
      <p:sp>
        <p:nvSpPr>
          <p:cNvPr id="18" name="Rounded Rectangle 17"/>
          <p:cNvSpPr/>
          <p:nvPr/>
        </p:nvSpPr>
        <p:spPr>
          <a:xfrm>
            <a:off x="11170911" y="5905500"/>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Đổ bột NaHCO</a:t>
            </a:r>
            <a:r>
              <a:rPr lang="fr-FR" sz="3400" baseline="-25000">
                <a:solidFill>
                  <a:schemeClr val="tx1"/>
                </a:solidFill>
                <a:latin typeface="Arial" panose="020B0604020202020204" pitchFamily="34" charset="0"/>
                <a:cs typeface="Arial" panose="020B0604020202020204" pitchFamily="34" charset="0"/>
              </a:rPr>
              <a:t>3</a:t>
            </a:r>
            <a:r>
              <a:rPr lang="fr-FR" sz="3400">
                <a:solidFill>
                  <a:schemeClr val="tx1"/>
                </a:solidFill>
                <a:latin typeface="Arial" panose="020B0604020202020204" pitchFamily="34" charset="0"/>
                <a:cs typeface="Arial" panose="020B0604020202020204" pitchFamily="34" charset="0"/>
              </a:rPr>
              <a:t> vào bình tam giác, đặt lại mẩu giấy lên </a:t>
            </a:r>
            <a:r>
              <a:rPr lang="fr-FR" sz="3400">
                <a:solidFill>
                  <a:schemeClr val="tx1"/>
                </a:solidFill>
                <a:latin typeface="Arial" panose="020B0604020202020204" pitchFamily="34" charset="0"/>
                <a:cs typeface="Arial" panose="020B0604020202020204" pitchFamily="34" charset="0"/>
              </a:rPr>
              <a:t>đĩa </a:t>
            </a:r>
            <a:r>
              <a:rPr lang="fr-FR" sz="3400" smtClean="0">
                <a:solidFill>
                  <a:schemeClr val="tx1"/>
                </a:solidFill>
                <a:latin typeface="Arial" panose="020B0604020202020204" pitchFamily="34" charset="0"/>
                <a:cs typeface="Arial" panose="020B0604020202020204" pitchFamily="34" charset="0"/>
              </a:rPr>
              <a:t>cân</a:t>
            </a:r>
            <a:endParaRPr lang="en-US" sz="3400">
              <a:solidFill>
                <a:schemeClr val="tx1"/>
              </a:solidFill>
              <a:latin typeface="Arial" panose="020B0604020202020204" pitchFamily="34" charset="0"/>
              <a:cs typeface="Arial" panose="020B0604020202020204" pitchFamily="34" charset="0"/>
            </a:endParaRPr>
          </a:p>
        </p:txBody>
      </p:sp>
      <p:cxnSp>
        <p:nvCxnSpPr>
          <p:cNvPr id="19" name="Straight Arrow Connector 18"/>
          <p:cNvCxnSpPr>
            <a:stCxn id="17" idx="2"/>
            <a:endCxn id="18" idx="0"/>
          </p:cNvCxnSpPr>
          <p:nvPr/>
        </p:nvCxnSpPr>
        <p:spPr>
          <a:xfrm>
            <a:off x="14169076" y="4864799"/>
            <a:ext cx="1" cy="10407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568172" y="5905500"/>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Khi phản ứng kết thúc, 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B</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18" idx="1"/>
            <a:endCxn id="23" idx="3"/>
          </p:cNvCxnSpPr>
          <p:nvPr/>
        </p:nvCxnSpPr>
        <p:spPr>
          <a:xfrm flipH="1">
            <a:off x="10564503" y="8073772"/>
            <a:ext cx="6064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368959" y="3150299"/>
            <a:ext cx="2344604" cy="6006751"/>
          </a:xfrm>
          <a:prstGeom prst="rect">
            <a:avLst/>
          </a:prstGeom>
        </p:spPr>
      </p:pic>
    </p:spTree>
    <p:extLst>
      <p:ext uri="{BB962C8B-B14F-4D97-AF65-F5344CB8AC3E}">
        <p14:creationId xmlns:p14="http://schemas.microsoft.com/office/powerpoint/2010/main" val="2253480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a:t>
              </a:r>
              <a:r>
                <a:rPr lang="en-US" sz="4200" b="1" smtClean="0">
                  <a:solidFill>
                    <a:schemeClr val="accent6"/>
                  </a:solidFill>
                  <a:latin typeface="Arial" panose="020B0604020202020204" pitchFamily="34" charset="0"/>
                  <a:cs typeface="Arial" panose="020B0604020202020204" pitchFamily="34" charset="0"/>
                </a:rPr>
                <a:t>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grpSp>
        <p:nvGrpSpPr>
          <p:cNvPr id="2" name="Group 1"/>
          <p:cNvGrpSpPr/>
          <p:nvPr/>
        </p:nvGrpSpPr>
        <p:grpSpPr>
          <a:xfrm>
            <a:off x="4963824" y="2476500"/>
            <a:ext cx="8360351" cy="1078337"/>
            <a:chOff x="4601517" y="2405866"/>
            <a:chExt cx="8360351" cy="1078337"/>
          </a:xfrm>
        </p:grpSpPr>
        <p:pic>
          <p:nvPicPr>
            <p:cNvPr id="22" name="Picture 21"/>
            <p:cNvPicPr>
              <a:picLocks noChangeAspect="1"/>
            </p:cNvPicPr>
            <p:nvPr/>
          </p:nvPicPr>
          <p:blipFill>
            <a:blip r:embed="rId4"/>
            <a:stretch>
              <a:fillRect/>
            </a:stretch>
          </p:blipFill>
          <p:spPr>
            <a:xfrm>
              <a:off x="4601517" y="2405866"/>
              <a:ext cx="1113483" cy="1078337"/>
            </a:xfrm>
            <a:prstGeom prst="rect">
              <a:avLst/>
            </a:prstGeom>
          </p:spPr>
        </p:pic>
        <p:sp>
          <p:nvSpPr>
            <p:cNvPr id="23" name="Rectangle 22"/>
            <p:cNvSpPr/>
            <p:nvPr/>
          </p:nvSpPr>
          <p:spPr>
            <a:xfrm>
              <a:off x="5943600" y="2591091"/>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24" name="Group 23"/>
          <p:cNvGrpSpPr/>
          <p:nvPr/>
        </p:nvGrpSpPr>
        <p:grpSpPr>
          <a:xfrm>
            <a:off x="1823304" y="3680786"/>
            <a:ext cx="6558696" cy="5653713"/>
            <a:chOff x="1747104" y="2842586"/>
            <a:chExt cx="6558696" cy="5653713"/>
          </a:xfrm>
        </p:grpSpPr>
        <p:grpSp>
          <p:nvGrpSpPr>
            <p:cNvPr id="25" name="Group 6"/>
            <p:cNvGrpSpPr/>
            <p:nvPr/>
          </p:nvGrpSpPr>
          <p:grpSpPr>
            <a:xfrm>
              <a:off x="1747104" y="3241541"/>
              <a:ext cx="6558696" cy="5254758"/>
              <a:chOff x="0" y="-38100"/>
              <a:chExt cx="1468735" cy="974243"/>
            </a:xfrm>
          </p:grpSpPr>
          <p:sp>
            <p:nvSpPr>
              <p:cNvPr id="28" name="Freeform 7"/>
              <p:cNvSpPr/>
              <p:nvPr/>
            </p:nvSpPr>
            <p:spPr>
              <a:xfrm>
                <a:off x="0" y="0"/>
                <a:ext cx="1468735" cy="93614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9"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30" name="Group 29"/>
          <p:cNvGrpSpPr/>
          <p:nvPr/>
        </p:nvGrpSpPr>
        <p:grpSpPr>
          <a:xfrm>
            <a:off x="9671904" y="3686813"/>
            <a:ext cx="6558696" cy="5647688"/>
            <a:chOff x="9671904" y="2848613"/>
            <a:chExt cx="6558696" cy="5647688"/>
          </a:xfrm>
        </p:grpSpPr>
        <p:grpSp>
          <p:nvGrpSpPr>
            <p:cNvPr id="31" name="Group 6"/>
            <p:cNvGrpSpPr/>
            <p:nvPr/>
          </p:nvGrpSpPr>
          <p:grpSpPr>
            <a:xfrm>
              <a:off x="9671904" y="3247568"/>
              <a:ext cx="6558696" cy="5248733"/>
              <a:chOff x="0" y="-38100"/>
              <a:chExt cx="1468735" cy="973126"/>
            </a:xfrm>
          </p:grpSpPr>
          <p:sp>
            <p:nvSpPr>
              <p:cNvPr id="33" name="Freeform 7"/>
              <p:cNvSpPr/>
              <p:nvPr/>
            </p:nvSpPr>
            <p:spPr>
              <a:xfrm>
                <a:off x="0" y="0"/>
                <a:ext cx="1468735" cy="935026"/>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34"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sp>
        <p:nvSpPr>
          <p:cNvPr id="35" name="Rectangle 34"/>
          <p:cNvSpPr/>
          <p:nvPr/>
        </p:nvSpPr>
        <p:spPr>
          <a:xfrm>
            <a:off x="2111425" y="5595701"/>
            <a:ext cx="5983310" cy="2416239"/>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Mô tả hiện tượng thí nghiệm, cho biết khối lượng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a:t>
            </a:r>
            <a:r>
              <a:rPr lang="fr-FR" sz="3500">
                <a:latin typeface="Arial" panose="020B0604020202020204" pitchFamily="34" charset="0"/>
                <a:cs typeface="Arial" panose="020B0604020202020204" pitchFamily="34" charset="0"/>
              </a:rPr>
              <a:t>và </a:t>
            </a:r>
            <a:r>
              <a:rPr lang="fr-FR" sz="3500" smtClean="0">
                <a:latin typeface="Arial" panose="020B0604020202020204" pitchFamily="34" charset="0"/>
                <a:cs typeface="Arial" panose="020B0604020202020204" pitchFamily="34" charset="0"/>
              </a:rPr>
              <a:t>m</a:t>
            </a:r>
            <a:r>
              <a:rPr lang="fr-FR" sz="3500" baseline="-25000" smtClean="0">
                <a:latin typeface="Arial" panose="020B0604020202020204" pitchFamily="34" charset="0"/>
                <a:cs typeface="Arial" panose="020B0604020202020204" pitchFamily="34" charset="0"/>
              </a:rPr>
              <a:t>B </a:t>
            </a:r>
            <a:r>
              <a:rPr lang="fr-FR" sz="3500" smtClean="0">
                <a:latin typeface="Arial" panose="020B0604020202020204" pitchFamily="34" charset="0"/>
                <a:cs typeface="Arial" panose="020B0604020202020204" pitchFamily="34" charset="0"/>
              </a:rPr>
              <a:t> và so sánh chúng.</a:t>
            </a:r>
            <a:endParaRPr lang="en-US" sz="3500">
              <a:latin typeface="Arial" panose="020B0604020202020204" pitchFamily="34" charset="0"/>
              <a:cs typeface="Arial" panose="020B0604020202020204" pitchFamily="34" charset="0"/>
            </a:endParaRPr>
          </a:p>
        </p:txBody>
      </p:sp>
      <p:sp>
        <p:nvSpPr>
          <p:cNvPr id="36" name="Rectangle 35"/>
          <p:cNvSpPr/>
          <p:nvPr/>
        </p:nvSpPr>
        <p:spPr>
          <a:xfrm>
            <a:off x="10073090" y="4838700"/>
            <a:ext cx="5756321" cy="4032066"/>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Để cho khối lượng của các chất tham gia phản ứng bằng khối lượng của các chất sản phẩm cần phải lưu ý sản phẩm nào?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9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randombar(horizontal)">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52578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smtClean="0">
                <a:solidFill>
                  <a:schemeClr val="bg1"/>
                </a:solidFill>
                <a:latin typeface="Arial" panose="020B0604020202020204" pitchFamily="34" charset="0"/>
                <a:cs typeface="Arial" panose="020B0604020202020204" pitchFamily="34" charset="0"/>
              </a:rPr>
              <a:t>Nhận xét</a:t>
            </a:r>
            <a:endParaRPr lang="en-US" sz="4800" b="1" dirty="0">
              <a:solidFill>
                <a:schemeClr val="bg1"/>
              </a:solidFill>
              <a:latin typeface="Arial" panose="020B0604020202020204" pitchFamily="34" charset="0"/>
              <a:cs typeface="Arial" panose="020B0604020202020204" pitchFamily="34" charset="0"/>
            </a:endParaRPr>
          </a:p>
        </p:txBody>
      </p:sp>
      <p:pic>
        <p:nvPicPr>
          <p:cNvPr id="33" name="Imagen 21" descr="Imagen que contiene oscuro, alimentos, tabla, pequeño&#10;&#10;Descripción generada automáticamente">
            <a:extLst>
              <a:ext uri="{FF2B5EF4-FFF2-40B4-BE49-F238E27FC236}">
                <a16:creationId xmlns:a16="http://schemas.microsoft.com/office/drawing/2014/main" id="{F1A4D9E3-D320-44F8-AE50-3E08651CA4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p:grpSp>
        <p:nvGrpSpPr>
          <p:cNvPr id="4" name="Group 3"/>
          <p:cNvGrpSpPr/>
          <p:nvPr/>
        </p:nvGrpSpPr>
        <p:grpSpPr>
          <a:xfrm>
            <a:off x="1143000" y="2781300"/>
            <a:ext cx="9496141" cy="2895600"/>
            <a:chOff x="714659" y="5983338"/>
            <a:chExt cx="9496141" cy="2895600"/>
          </a:xfrm>
        </p:grpSpPr>
        <p:grpSp>
          <p:nvGrpSpPr>
            <p:cNvPr id="3" name="Group 2"/>
            <p:cNvGrpSpPr/>
            <p:nvPr/>
          </p:nvGrpSpPr>
          <p:grpSpPr>
            <a:xfrm>
              <a:off x="714659" y="5983338"/>
              <a:ext cx="9496141" cy="2895600"/>
              <a:chOff x="314609" y="6235349"/>
              <a:chExt cx="9496141" cy="2895600"/>
            </a:xfrm>
          </p:grpSpPr>
          <p:sp>
            <p:nvSpPr>
              <p:cNvPr id="12" name="Rounded Rectangle 11"/>
              <p:cNvSpPr/>
              <p:nvPr/>
            </p:nvSpPr>
            <p:spPr>
              <a:xfrm>
                <a:off x="1295400" y="6235349"/>
                <a:ext cx="8515350" cy="2895600"/>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13" name="Picture 4"/>
              <p:cNvPicPr>
                <a:picLocks noChangeAspect="1"/>
              </p:cNvPicPr>
              <p:nvPr/>
            </p:nvPicPr>
            <p:blipFill>
              <a:blip r:embed="rId4"/>
              <a:srcRect/>
              <a:stretch>
                <a:fillRect/>
              </a:stretch>
            </p:blipFill>
            <p:spPr>
              <a:xfrm flipH="1">
                <a:off x="314609" y="6479759"/>
                <a:ext cx="1905000" cy="2178179"/>
              </a:xfrm>
              <a:prstGeom prst="rect">
                <a:avLst/>
              </a:prstGeom>
            </p:spPr>
          </p:pic>
        </p:grpSp>
        <p:sp>
          <p:nvSpPr>
            <p:cNvPr id="17" name="Rectangle 16"/>
            <p:cNvSpPr/>
            <p:nvPr/>
          </p:nvSpPr>
          <p:spPr>
            <a:xfrm>
              <a:off x="2863462" y="6553975"/>
              <a:ext cx="7103534"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B</a:t>
              </a:r>
              <a:r>
                <a:rPr lang="fr-FR" sz="3600" smtClean="0">
                  <a:latin typeface="Arial" panose="020B0604020202020204" pitchFamily="34" charset="0"/>
                  <a:cs typeface="Arial" panose="020B0604020202020204" pitchFamily="34" charset="0"/>
                </a:rPr>
                <a:t>ước 1: </a:t>
              </a:r>
              <a:r>
                <a:rPr lang="fr-FR" sz="3600">
                  <a:latin typeface="Arial" panose="020B0604020202020204" pitchFamily="34" charset="0"/>
                  <a:cs typeface="Arial" panose="020B0604020202020204" pitchFamily="34" charset="0"/>
                </a:rPr>
                <a:t>chưa </a:t>
              </a:r>
              <a:r>
                <a:rPr lang="fr-FR" sz="3600">
                  <a:latin typeface="Arial" panose="020B0604020202020204" pitchFamily="34" charset="0"/>
                  <a:cs typeface="Arial" panose="020B0604020202020204" pitchFamily="34" charset="0"/>
                </a:rPr>
                <a:t>có </a:t>
              </a:r>
              <a:r>
                <a:rPr lang="fr-FR" sz="3600" smtClean="0">
                  <a:latin typeface="Arial" panose="020B0604020202020204" pitchFamily="34" charset="0"/>
                  <a:cs typeface="Arial" panose="020B0604020202020204" pitchFamily="34" charset="0"/>
                </a:rPr>
                <a:t>hiện tượng </a:t>
              </a:r>
              <a:r>
                <a:rPr lang="fr-FR" sz="3600">
                  <a:latin typeface="Arial" panose="020B0604020202020204" pitchFamily="34" charset="0"/>
                  <a:cs typeface="Arial" panose="020B0604020202020204" pitchFamily="34" charset="0"/>
                </a:rPr>
                <a:t>gì, ghi chỉ </a:t>
              </a:r>
              <a:r>
                <a:rPr lang="fr-FR" sz="3600">
                  <a:latin typeface="Arial" panose="020B0604020202020204" pitchFamily="34" charset="0"/>
                  <a:cs typeface="Arial" panose="020B0604020202020204" pitchFamily="34" charset="0"/>
                </a:rPr>
                <a:t>số </a:t>
              </a:r>
              <a:r>
                <a:rPr lang="fr-FR" sz="3600" smtClean="0">
                  <a:latin typeface="Arial" panose="020B0604020202020204" pitchFamily="34" charset="0"/>
                  <a:cs typeface="Arial" panose="020B0604020202020204" pitchFamily="34" charset="0"/>
                </a:rPr>
                <a:t>khối lượng </a:t>
              </a:r>
              <a:r>
                <a:rPr lang="fr-FR" sz="3600">
                  <a:latin typeface="Arial" panose="020B0604020202020204" pitchFamily="34" charset="0"/>
                  <a:cs typeface="Arial" panose="020B0604020202020204" pitchFamily="34" charset="0"/>
                </a:rPr>
                <a:t>cụ thể m</a:t>
              </a:r>
              <a:r>
                <a:rPr lang="fr-FR" sz="3600" baseline="-25000">
                  <a:latin typeface="Arial" panose="020B0604020202020204" pitchFamily="34" charset="0"/>
                  <a:cs typeface="Arial" panose="020B0604020202020204" pitchFamily="34" charset="0"/>
                </a:rPr>
                <a:t>A</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grpSp>
        <p:nvGrpSpPr>
          <p:cNvPr id="30" name="Group 29"/>
          <p:cNvGrpSpPr/>
          <p:nvPr/>
        </p:nvGrpSpPr>
        <p:grpSpPr>
          <a:xfrm>
            <a:off x="1143000" y="6303645"/>
            <a:ext cx="9496141" cy="2895600"/>
            <a:chOff x="714659" y="5983338"/>
            <a:chExt cx="9496141" cy="2895600"/>
          </a:xfrm>
        </p:grpSpPr>
        <p:grpSp>
          <p:nvGrpSpPr>
            <p:cNvPr id="31" name="Group 30"/>
            <p:cNvGrpSpPr/>
            <p:nvPr/>
          </p:nvGrpSpPr>
          <p:grpSpPr>
            <a:xfrm>
              <a:off x="714659" y="5983338"/>
              <a:ext cx="9496141" cy="2895600"/>
              <a:chOff x="314609" y="6235349"/>
              <a:chExt cx="9496141" cy="2895600"/>
            </a:xfrm>
          </p:grpSpPr>
          <p:sp>
            <p:nvSpPr>
              <p:cNvPr id="34" name="Rounded Rectangle 33"/>
              <p:cNvSpPr/>
              <p:nvPr/>
            </p:nvSpPr>
            <p:spPr>
              <a:xfrm>
                <a:off x="1295400" y="6235349"/>
                <a:ext cx="8515350" cy="2895600"/>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35" name="Picture 4"/>
              <p:cNvPicPr>
                <a:picLocks noChangeAspect="1"/>
              </p:cNvPicPr>
              <p:nvPr/>
            </p:nvPicPr>
            <p:blipFill>
              <a:blip r:embed="rId4"/>
              <a:srcRect/>
              <a:stretch>
                <a:fillRect/>
              </a:stretch>
            </p:blipFill>
            <p:spPr>
              <a:xfrm flipH="1">
                <a:off x="314609" y="6479759"/>
                <a:ext cx="1905000" cy="2178179"/>
              </a:xfrm>
              <a:prstGeom prst="rect">
                <a:avLst/>
              </a:prstGeom>
            </p:spPr>
          </p:pic>
        </p:grpSp>
        <p:sp>
          <p:nvSpPr>
            <p:cNvPr id="32" name="Rectangle 31"/>
            <p:cNvSpPr/>
            <p:nvPr/>
          </p:nvSpPr>
          <p:spPr>
            <a:xfrm>
              <a:off x="2933358" y="6157273"/>
              <a:ext cx="6963742"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Bước 2: Có bọt khí bay lên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rPr>
                <a:t>có phản ứng hóa học xảy ra, ghi chỉ số khối lượng cụ </a:t>
              </a:r>
              <a:r>
                <a:rPr lang="fr-FR" sz="3600">
                  <a:latin typeface="Arial" panose="020B0604020202020204" pitchFamily="34" charset="0"/>
                  <a:cs typeface="Arial" panose="020B0604020202020204" pitchFamily="34" charset="0"/>
                </a:rPr>
                <a:t>thể </a:t>
              </a: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B</a:t>
              </a:r>
              <a:endParaRPr lang="en-US" sz="3600">
                <a:latin typeface="Arial" panose="020B0604020202020204" pitchFamily="34" charset="0"/>
                <a:cs typeface="Arial" panose="020B0604020202020204" pitchFamily="34" charset="0"/>
              </a:endParaRPr>
            </a:p>
          </p:txBody>
        </p:sp>
      </p:grpSp>
      <p:sp>
        <p:nvSpPr>
          <p:cNvPr id="2" name="Right Brace 1"/>
          <p:cNvSpPr/>
          <p:nvPr/>
        </p:nvSpPr>
        <p:spPr>
          <a:xfrm>
            <a:off x="11101203" y="3954218"/>
            <a:ext cx="838200" cy="4084882"/>
          </a:xfrm>
          <a:prstGeom prst="rightBrace">
            <a:avLst>
              <a:gd name="adj1" fmla="val 3764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Arrow 6"/>
          <p:cNvSpPr/>
          <p:nvPr/>
        </p:nvSpPr>
        <p:spPr>
          <a:xfrm>
            <a:off x="12401465" y="5540463"/>
            <a:ext cx="857818" cy="91239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3721345" y="5173419"/>
            <a:ext cx="3365024" cy="1651671"/>
          </a:xfrm>
          <a:prstGeom prst="rect">
            <a:avLst/>
          </a:prstGeom>
        </p:spPr>
        <p:txBody>
          <a:bodyPr wrap="none">
            <a:spAutoFit/>
          </a:bodyPr>
          <a:lstStyle/>
          <a:p>
            <a:pPr algn="ctr">
              <a:lnSpc>
                <a:spcPct val="150000"/>
              </a:lnSpc>
            </a:pP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B</a:t>
            </a:r>
            <a:r>
              <a:rPr lang="fr-FR" sz="3600">
                <a:latin typeface="Arial" panose="020B0604020202020204" pitchFamily="34" charset="0"/>
                <a:ea typeface="Calibri" panose="020F0502020204030204" pitchFamily="34" charset="0"/>
                <a:cs typeface="Arial" panose="020B0604020202020204" pitchFamily="34" charset="0"/>
              </a:rPr>
              <a:t> &lt; </a:t>
            </a: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A</a:t>
            </a:r>
            <a:r>
              <a:rPr lang="fr-FR" sz="3600">
                <a:latin typeface="Arial" panose="020B0604020202020204" pitchFamily="34" charset="0"/>
                <a:ea typeface="Calibri" panose="020F0502020204030204" pitchFamily="34" charset="0"/>
                <a:cs typeface="Arial" panose="020B0604020202020204" pitchFamily="34" charset="0"/>
              </a:rPr>
              <a:t> </a:t>
            </a:r>
            <a:endParaRPr lang="fr-FR" sz="360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a:t>
            </a:r>
            <a:r>
              <a:rPr lang="fr-FR" sz="3600">
                <a:latin typeface="Arial" panose="020B0604020202020204" pitchFamily="34" charset="0"/>
                <a:ea typeface="Calibri" panose="020F0502020204030204" pitchFamily="34" charset="0"/>
                <a:cs typeface="Arial" panose="020B0604020202020204" pitchFamily="34" charset="0"/>
              </a:rPr>
              <a:t>do khí bay lên)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33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6"/>
          <p:cNvPicPr>
            <a:picLocks noChangeAspect="1"/>
          </p:cNvPicPr>
          <p:nvPr/>
        </p:nvPicPr>
        <p:blipFill>
          <a:blip r:embed="rId3"/>
          <a:srcRect/>
          <a:stretch>
            <a:fillRect/>
          </a:stretch>
        </p:blipFill>
        <p:spPr>
          <a:xfrm>
            <a:off x="1066800" y="1143000"/>
            <a:ext cx="10493113" cy="8001000"/>
          </a:xfrm>
          <a:prstGeom prst="rect">
            <a:avLst/>
          </a:prstGeom>
        </p:spPr>
      </p:pic>
      <p:sp>
        <p:nvSpPr>
          <p:cNvPr id="4" name="Rectangle 3"/>
          <p:cNvSpPr/>
          <p:nvPr/>
        </p:nvSpPr>
        <p:spPr>
          <a:xfrm>
            <a:off x="1931856" y="2552700"/>
            <a:ext cx="8583744" cy="2677656"/>
          </a:xfrm>
          <a:prstGeom prst="rect">
            <a:avLst/>
          </a:prstGeom>
        </p:spPr>
        <p:txBody>
          <a:bodyPr wrap="square">
            <a:spAutoFit/>
          </a:bodyPr>
          <a:lstStyle/>
          <a:p>
            <a:pPr algn="just">
              <a:lnSpc>
                <a:spcPct val="150000"/>
              </a:lnSpc>
            </a:pPr>
            <a:r>
              <a:rPr lang="en-US" sz="4000" b="1">
                <a:solidFill>
                  <a:srgbClr val="FFFF00"/>
                </a:solidFill>
                <a:latin typeface="Arial" panose="020B0604020202020204" pitchFamily="34" charset="0"/>
                <a:cs typeface="Arial" panose="020B0604020202020204" pitchFamily="34" charset="0"/>
              </a:rPr>
              <a:t>Kết luận: </a:t>
            </a:r>
            <a:r>
              <a:rPr lang="fr-FR" sz="3600">
                <a:solidFill>
                  <a:schemeClr val="bg1"/>
                </a:solidFill>
                <a:latin typeface="Arial" panose="020B0604020202020204" pitchFamily="34" charset="0"/>
                <a:cs typeface="Arial" panose="020B0604020202020204" pitchFamily="34" charset="0"/>
              </a:rPr>
              <a:t>Tổng khối lượng của các chất phản ứng = Tổng khối lượng của các chất sản phẩm</a:t>
            </a:r>
            <a:endParaRPr lang="en-US" sz="3600">
              <a:solidFill>
                <a:schemeClr val="bg1"/>
              </a:solidFill>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430000" y="2447811"/>
            <a:ext cx="5791200" cy="7839189"/>
          </a:xfrm>
          <a:prstGeom prst="rect">
            <a:avLst/>
          </a:prstGeom>
        </p:spPr>
      </p:pic>
    </p:spTree>
    <p:extLst>
      <p:ext uri="{BB962C8B-B14F-4D97-AF65-F5344CB8AC3E}">
        <p14:creationId xmlns:p14="http://schemas.microsoft.com/office/powerpoint/2010/main" val="379975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4452667" y="2474100"/>
            <a:ext cx="9382659" cy="1145400"/>
          </a:xfrm>
        </p:spPr>
        <p:txBody>
          <a:bodyPr anchor="ctr">
            <a:normAutofit fontScale="90000"/>
          </a:bodyPr>
          <a:lstStyle/>
          <a:p>
            <a:pPr algn="ctr">
              <a:lnSpc>
                <a:spcPct val="100000"/>
              </a:lnSpc>
            </a:pPr>
            <a:r>
              <a:rPr lang="en-US" sz="5600" b="1" smtClean="0">
                <a:solidFill>
                  <a:schemeClr val="accent1">
                    <a:lumMod val="75000"/>
                  </a:schemeClr>
                </a:solidFill>
                <a:latin typeface="Arial" panose="020B0604020202020204" pitchFamily="34" charset="0"/>
                <a:cs typeface="Arial" panose="020B0604020202020204" pitchFamily="34" charset="0"/>
              </a:rPr>
              <a:t>Định luật bảo toàn khối lượng</a:t>
            </a:r>
            <a:endParaRPr lang="en-US" sz="5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414706" y="4324677"/>
            <a:ext cx="11458580" cy="2723823"/>
          </a:xfrm>
          <a:prstGeom prst="rect">
            <a:avLst/>
          </a:prstGeom>
        </p:spPr>
        <p:txBody>
          <a:bodyPr wrap="square">
            <a:spAutoFit/>
          </a:bodyPr>
          <a:lstStyle/>
          <a:p>
            <a:pPr algn="just">
              <a:lnSpc>
                <a:spcPct val="150000"/>
              </a:lnSpc>
            </a:pPr>
            <a:r>
              <a:rPr lang="fr-FR" sz="3800" i="1">
                <a:solidFill>
                  <a:srgbClr val="FF0000"/>
                </a:solidFill>
                <a:latin typeface="Arial" panose="020B0604020202020204" pitchFamily="34" charset="0"/>
                <a:cs typeface="Arial" panose="020B0604020202020204" pitchFamily="34" charset="0"/>
              </a:rPr>
              <a:t>Trong một phản ứng hóa học, tổng khối lượng của các chất sản phẩm bằng tổng khối lượng của các chất </a:t>
            </a:r>
            <a:r>
              <a:rPr lang="fr-FR" sz="3800" i="1">
                <a:solidFill>
                  <a:srgbClr val="FF0000"/>
                </a:solidFill>
                <a:latin typeface="Arial" panose="020B0604020202020204" pitchFamily="34" charset="0"/>
                <a:cs typeface="Arial" panose="020B0604020202020204" pitchFamily="34" charset="0"/>
              </a:rPr>
              <a:t>phản </a:t>
            </a:r>
            <a:r>
              <a:rPr lang="fr-FR" sz="3800" i="1" smtClean="0">
                <a:solidFill>
                  <a:srgbClr val="FF0000"/>
                </a:solidFill>
                <a:latin typeface="Arial" panose="020B0604020202020204" pitchFamily="34" charset="0"/>
                <a:cs typeface="Arial" panose="020B0604020202020204" pitchFamily="34" charset="0"/>
              </a:rPr>
              <a:t>ứng.</a:t>
            </a:r>
            <a:endParaRPr lang="en-US" sz="3800">
              <a:solidFill>
                <a:srgbClr val="FF0000"/>
              </a:solidFill>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91357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3EAA8291-3670-AEA9-5F80-62884D9ED676}"/>
              </a:ext>
            </a:extLst>
          </p:cNvPr>
          <p:cNvSpPr txBox="1"/>
          <p:nvPr/>
        </p:nvSpPr>
        <p:spPr>
          <a:xfrm>
            <a:off x="304800" y="3720604"/>
            <a:ext cx="11811000" cy="3103414"/>
          </a:xfrm>
          <a:prstGeom prst="rect">
            <a:avLst/>
          </a:prstGeom>
        </p:spPr>
        <p:txBody>
          <a:bodyPr wrap="square" lIns="0" tIns="0" rIns="0" bIns="0" rtlCol="0" anchor="ctr">
            <a:spAutoFit/>
          </a:bodyPr>
          <a:lstStyle/>
          <a:p>
            <a:pPr lvl="0" algn="ctr">
              <a:lnSpc>
                <a:spcPct val="150000"/>
              </a:lnSpc>
              <a:spcAft>
                <a:spcPts val="800"/>
              </a:spcAft>
            </a:pPr>
            <a:r>
              <a:rPr lang="en-US" sz="65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2. ÁP DỤNG ĐỊNH LUẬT </a:t>
            </a:r>
          </a:p>
          <a:p>
            <a:pPr lvl="0" algn="ctr">
              <a:lnSpc>
                <a:spcPct val="150000"/>
              </a:lnSpc>
              <a:spcAft>
                <a:spcPts val="800"/>
              </a:spcAft>
            </a:pPr>
            <a:r>
              <a:rPr lang="en-US" sz="65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BẢO TOÀN KHỐI LƯỢNG</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pic>
        <p:nvPicPr>
          <p:cNvPr id="31" name="Picture 9"/>
          <p:cNvPicPr>
            <a:picLocks noChangeAspect="1"/>
          </p:cNvPicPr>
          <p:nvPr/>
        </p:nvPicPr>
        <p:blipFill>
          <a:blip r:embed="rId3"/>
          <a:srcRect/>
          <a:stretch>
            <a:fillRect/>
          </a:stretch>
        </p:blipFill>
        <p:spPr>
          <a:xfrm>
            <a:off x="12649200" y="2346038"/>
            <a:ext cx="5106344" cy="5852544"/>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9B1F1F-6136-4AD1-8FAA-8BF99A8856B5}"/>
              </a:ext>
            </a:extLst>
          </p:cNvPr>
          <p:cNvSpPr txBox="1"/>
          <p:nvPr/>
        </p:nvSpPr>
        <p:spPr>
          <a:xfrm>
            <a:off x="378213" y="647700"/>
            <a:ext cx="17531574" cy="1092607"/>
          </a:xfrm>
          <a:prstGeom prst="rect">
            <a:avLst/>
          </a:prstGeom>
          <a:noFill/>
        </p:spPr>
        <p:txBody>
          <a:bodyPr wrap="square" rtlCol="0">
            <a:spAutoFit/>
          </a:bodyPr>
          <a:lstStyle/>
          <a:p>
            <a:pPr algn="ctr"/>
            <a:r>
              <a:rPr lang="en-US" sz="6500" b="1" smtClean="0">
                <a:solidFill>
                  <a:srgbClr val="FFFF00"/>
                </a:solidFill>
                <a:latin typeface="Arial" panose="020B0604020202020204" pitchFamily="34" charset="0"/>
                <a:cs typeface="Arial" panose="020B0604020202020204" pitchFamily="34" charset="0"/>
              </a:rPr>
              <a:t>KHỞI ĐỘNG</a:t>
            </a:r>
            <a:endParaRPr lang="en-US" sz="6500" dirty="0">
              <a:solidFill>
                <a:srgbClr val="FFFF00"/>
              </a:solidFill>
              <a:latin typeface="Arial" panose="020B0604020202020204" pitchFamily="34" charset="0"/>
              <a:cs typeface="Arial" panose="020B0604020202020204" pitchFamily="34" charset="0"/>
            </a:endParaRPr>
          </a:p>
        </p:txBody>
      </p:sp>
      <p:grpSp>
        <p:nvGrpSpPr>
          <p:cNvPr id="16" name="Group 15"/>
          <p:cNvGrpSpPr/>
          <p:nvPr/>
        </p:nvGrpSpPr>
        <p:grpSpPr>
          <a:xfrm>
            <a:off x="457200" y="2171700"/>
            <a:ext cx="17297400" cy="8229600"/>
            <a:chOff x="457200" y="2171700"/>
            <a:chExt cx="17297400" cy="8229600"/>
          </a:xfrm>
        </p:grpSpPr>
        <p:sp>
          <p:nvSpPr>
            <p:cNvPr id="13" name="Freeform 3"/>
            <p:cNvSpPr/>
            <p:nvPr/>
          </p:nvSpPr>
          <p:spPr>
            <a:xfrm>
              <a:off x="6324600" y="2171700"/>
              <a:ext cx="11430000" cy="72390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pic>
          <p:nvPicPr>
            <p:cNvPr id="12" name="Picture 19"/>
            <p:cNvPicPr>
              <a:picLocks noChangeAspect="1"/>
            </p:cNvPicPr>
            <p:nvPr/>
          </p:nvPicPr>
          <p:blipFill>
            <a:blip r:embed="rId3"/>
            <a:srcRect/>
            <a:stretch>
              <a:fillRect/>
            </a:stretch>
          </p:blipFill>
          <p:spPr>
            <a:xfrm>
              <a:off x="457200" y="5068634"/>
              <a:ext cx="7086600" cy="5332666"/>
            </a:xfrm>
            <a:prstGeom prst="rect">
              <a:avLst/>
            </a:prstGeom>
          </p:spPr>
        </p:pic>
      </p:grpSp>
      <p:sp>
        <p:nvSpPr>
          <p:cNvPr id="14" name="Rectangle 13"/>
          <p:cNvSpPr/>
          <p:nvPr/>
        </p:nvSpPr>
        <p:spPr>
          <a:xfrm>
            <a:off x="6638925" y="2483311"/>
            <a:ext cx="10801350"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Quan sát hình 3.1: Đặt hai cây nến trên đĩa cân, cân ở vị trí thăng bằng. Nếu đốt một cây nến, sau một thời gian, cân có còn thăng bằng không? Giải </a:t>
            </a:r>
            <a:r>
              <a:rPr lang="fr-FR" sz="3600" smtClean="0">
                <a:latin typeface="Arial" panose="020B0604020202020204" pitchFamily="34" charset="0"/>
                <a:cs typeface="Arial" panose="020B0604020202020204" pitchFamily="34" charset="0"/>
              </a:rPr>
              <a:t>thích?</a:t>
            </a:r>
            <a:endParaRPr lang="en-US" sz="36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9396914" y="5360064"/>
            <a:ext cx="5285371" cy="36696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smtClean="0">
                <a:solidFill>
                  <a:srgbClr val="FFFF00"/>
                </a:solidFill>
                <a:latin typeface="Arial" panose="020B0604020202020204" pitchFamily="34" charset="0"/>
                <a:cs typeface="Arial" panose="020B0604020202020204" pitchFamily="34" charset="0"/>
              </a:rPr>
              <a:t>1. Phương trình bảo toàn khối lượng</a:t>
            </a:r>
            <a:endParaRPr lang="en-US" sz="6000" dirty="0">
              <a:solidFill>
                <a:srgbClr val="FFFF00"/>
              </a:solidFill>
              <a:latin typeface="Arial" panose="020B0604020202020204" pitchFamily="34" charset="0"/>
              <a:cs typeface="Arial" panose="020B0604020202020204" pitchFamily="34" charset="0"/>
            </a:endParaRPr>
          </a:p>
        </p:txBody>
      </p:sp>
      <p:grpSp>
        <p:nvGrpSpPr>
          <p:cNvPr id="20" name="Group 19"/>
          <p:cNvGrpSpPr/>
          <p:nvPr/>
        </p:nvGrpSpPr>
        <p:grpSpPr>
          <a:xfrm>
            <a:off x="6519980" y="3627623"/>
            <a:ext cx="5248040" cy="677677"/>
            <a:chOff x="4419600" y="2628900"/>
            <a:chExt cx="5248040" cy="677677"/>
          </a:xfrm>
        </p:grpSpPr>
        <p:sp>
          <p:nvSpPr>
            <p:cNvPr id="10" name="Rectangle 9"/>
            <p:cNvSpPr/>
            <p:nvPr/>
          </p:nvSpPr>
          <p:spPr>
            <a:xfrm>
              <a:off x="4419600" y="2628900"/>
              <a:ext cx="1938220" cy="677108"/>
            </a:xfrm>
            <a:prstGeom prst="rect">
              <a:avLst/>
            </a:prstGeom>
          </p:spPr>
          <p:txBody>
            <a:bodyPr wrap="square">
              <a:spAutoFit/>
            </a:bodyPr>
            <a:lstStyle/>
            <a:p>
              <a:pPr algn="ctr"/>
              <a:r>
                <a:rPr lang="fr-FR" sz="38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 </a:t>
              </a:r>
              <a:r>
                <a:rPr lang="fr-FR" sz="38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38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t>
              </a:r>
              <a:endParaRPr lang="en-US" sz="3800" b="1">
                <a:solidFill>
                  <a:schemeClr val="accent5">
                    <a:lumMod val="75000"/>
                  </a:schemeClr>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729420" y="2629469"/>
              <a:ext cx="1938220" cy="677108"/>
            </a:xfrm>
            <a:prstGeom prst="rect">
              <a:avLst/>
            </a:prstGeom>
          </p:spPr>
          <p:txBody>
            <a:bodyPr wrap="square">
              <a:spAutoFit/>
            </a:bodyPr>
            <a:lstStyle/>
            <a:p>
              <a:pPr algn="ctr"/>
              <a:r>
                <a:rPr lang="fr-FR" sz="38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 + D</a:t>
              </a:r>
              <a:endParaRPr lang="en-US" sz="3800" b="1">
                <a:solidFill>
                  <a:schemeClr val="accent5">
                    <a:lumMod val="75000"/>
                  </a:schemeClr>
                </a:solidFill>
                <a:latin typeface="Arial" panose="020B0604020202020204" pitchFamily="34" charset="0"/>
                <a:cs typeface="Arial" panose="020B0604020202020204" pitchFamily="34" charset="0"/>
              </a:endParaRPr>
            </a:p>
          </p:txBody>
        </p:sp>
      </p:grpSp>
      <p:pic>
        <p:nvPicPr>
          <p:cNvPr id="26" name="Picture 16"/>
          <p:cNvPicPr>
            <a:picLocks noChangeAspect="1"/>
          </p:cNvPicPr>
          <p:nvPr/>
        </p:nvPicPr>
        <p:blipFill rotWithShape="1">
          <a:blip r:embed="rId3"/>
          <a:srcRect l="3037"/>
          <a:stretch/>
        </p:blipFill>
        <p:spPr>
          <a:xfrm>
            <a:off x="514350" y="2223762"/>
            <a:ext cx="2286000" cy="1960830"/>
          </a:xfrm>
          <a:prstGeom prst="rect">
            <a:avLst/>
          </a:prstGeom>
        </p:spPr>
      </p:pic>
      <p:sp>
        <p:nvSpPr>
          <p:cNvPr id="21" name="Rectangle 20"/>
          <p:cNvSpPr/>
          <p:nvPr/>
        </p:nvSpPr>
        <p:spPr>
          <a:xfrm>
            <a:off x="4993825" y="2476500"/>
            <a:ext cx="8300350" cy="646331"/>
          </a:xfrm>
          <a:prstGeom prst="rect">
            <a:avLst/>
          </a:prstGeom>
        </p:spPr>
        <p:txBody>
          <a:bodyPr wrap="none">
            <a:spAutoFit/>
          </a:bodyPr>
          <a:lstStyle/>
          <a:p>
            <a:pPr algn="ct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Viết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phương trình bảo toàn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khối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lượng?</a:t>
            </a:r>
            <a:endParaRPr lang="en-US" sz="3600">
              <a:latin typeface="Arial" panose="020B0604020202020204" pitchFamily="34" charset="0"/>
              <a:cs typeface="Arial" panose="020B0604020202020204" pitchFamily="34" charset="0"/>
            </a:endParaRPr>
          </a:p>
        </p:txBody>
      </p:sp>
      <p:grpSp>
        <p:nvGrpSpPr>
          <p:cNvPr id="24" name="Group 23"/>
          <p:cNvGrpSpPr/>
          <p:nvPr/>
        </p:nvGrpSpPr>
        <p:grpSpPr>
          <a:xfrm>
            <a:off x="1143000" y="4809523"/>
            <a:ext cx="6477000" cy="4685004"/>
            <a:chOff x="1295400" y="4809523"/>
            <a:chExt cx="6477000" cy="4685004"/>
          </a:xfrm>
        </p:grpSpPr>
        <p:pic>
          <p:nvPicPr>
            <p:cNvPr id="28"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5400" y="4809523"/>
              <a:ext cx="6477000" cy="4685004"/>
            </a:xfrm>
            <a:prstGeom prst="rect">
              <a:avLst/>
            </a:prstGeom>
          </p:spPr>
        </p:pic>
        <p:sp>
          <p:nvSpPr>
            <p:cNvPr id="30" name="Rectangle 29"/>
            <p:cNvSpPr/>
            <p:nvPr/>
          </p:nvSpPr>
          <p:spPr>
            <a:xfrm>
              <a:off x="2057400" y="6722646"/>
              <a:ext cx="4876800" cy="677108"/>
            </a:xfrm>
            <a:prstGeom prst="rect">
              <a:avLst/>
            </a:prstGeom>
          </p:spPr>
          <p:txBody>
            <a:bodyPr wrap="square">
              <a:spAutoFit/>
            </a:bodyPr>
            <a:lstStyle/>
            <a:p>
              <a:pPr algn="ctr"/>
              <a:r>
                <a:rPr lang="fr-FR" sz="3800" b="1" i="1">
                  <a:solidFill>
                    <a:srgbClr val="FF0000"/>
                  </a:solidFill>
                  <a:latin typeface="Arial" panose="020B0604020202020204" pitchFamily="34" charset="0"/>
                  <a:cs typeface="Arial" panose="020B0604020202020204" pitchFamily="34" charset="0"/>
                </a:rPr>
                <a:t>m</a:t>
              </a:r>
              <a:r>
                <a:rPr lang="fr-FR" sz="3800" b="1" i="1" baseline="-25000">
                  <a:solidFill>
                    <a:srgbClr val="FF0000"/>
                  </a:solidFill>
                  <a:latin typeface="Arial" panose="020B0604020202020204" pitchFamily="34" charset="0"/>
                  <a:cs typeface="Arial" panose="020B0604020202020204" pitchFamily="34" charset="0"/>
                </a:rPr>
                <a:t>A</a:t>
              </a:r>
              <a:r>
                <a:rPr lang="fr-FR" sz="3800" b="1" i="1">
                  <a:solidFill>
                    <a:srgbClr val="FF0000"/>
                  </a:solidFill>
                  <a:latin typeface="Arial" panose="020B0604020202020204" pitchFamily="34" charset="0"/>
                  <a:cs typeface="Arial" panose="020B0604020202020204" pitchFamily="34" charset="0"/>
                </a:rPr>
                <a:t> + m</a:t>
              </a:r>
              <a:r>
                <a:rPr lang="fr-FR" sz="3800" b="1" i="1" baseline="-25000">
                  <a:solidFill>
                    <a:srgbClr val="FF0000"/>
                  </a:solidFill>
                  <a:latin typeface="Arial" panose="020B0604020202020204" pitchFamily="34" charset="0"/>
                  <a:cs typeface="Arial" panose="020B0604020202020204" pitchFamily="34" charset="0"/>
                </a:rPr>
                <a:t>B</a:t>
              </a:r>
              <a:r>
                <a:rPr lang="fr-FR" sz="3800" b="1" i="1">
                  <a:solidFill>
                    <a:srgbClr val="FF0000"/>
                  </a:solidFill>
                  <a:latin typeface="Arial" panose="020B0604020202020204" pitchFamily="34" charset="0"/>
                  <a:cs typeface="Arial" panose="020B0604020202020204" pitchFamily="34" charset="0"/>
                </a:rPr>
                <a:t> = m</a:t>
              </a:r>
              <a:r>
                <a:rPr lang="fr-FR" sz="3800" b="1" i="1" baseline="-25000">
                  <a:solidFill>
                    <a:srgbClr val="FF0000"/>
                  </a:solidFill>
                  <a:latin typeface="Arial" panose="020B0604020202020204" pitchFamily="34" charset="0"/>
                  <a:cs typeface="Arial" panose="020B0604020202020204" pitchFamily="34" charset="0"/>
                </a:rPr>
                <a:t>C</a:t>
              </a:r>
              <a:r>
                <a:rPr lang="fr-FR" sz="3800" b="1" i="1">
                  <a:solidFill>
                    <a:srgbClr val="FF0000"/>
                  </a:solidFill>
                  <a:latin typeface="Arial" panose="020B0604020202020204" pitchFamily="34" charset="0"/>
                  <a:cs typeface="Arial" panose="020B0604020202020204" pitchFamily="34" charset="0"/>
                </a:rPr>
                <a:t> + </a:t>
              </a:r>
              <a:r>
                <a:rPr lang="fr-FR" sz="3800" b="1" i="1">
                  <a:solidFill>
                    <a:srgbClr val="FF0000"/>
                  </a:solidFill>
                  <a:latin typeface="Arial" panose="020B0604020202020204" pitchFamily="34" charset="0"/>
                  <a:cs typeface="Arial" panose="020B0604020202020204" pitchFamily="34" charset="0"/>
                </a:rPr>
                <a:t>m</a:t>
              </a:r>
              <a:r>
                <a:rPr lang="fr-FR" sz="3800" b="1" i="1" baseline="-25000">
                  <a:solidFill>
                    <a:srgbClr val="FF0000"/>
                  </a:solidFill>
                  <a:latin typeface="Arial" panose="020B0604020202020204" pitchFamily="34" charset="0"/>
                  <a:cs typeface="Arial" panose="020B0604020202020204" pitchFamily="34" charset="0"/>
                </a:rPr>
                <a:t>D</a:t>
              </a:r>
              <a:r>
                <a:rPr lang="fr-FR" sz="3800" b="1" i="1">
                  <a:solidFill>
                    <a:srgbClr val="FF0000"/>
                  </a:solidFill>
                  <a:latin typeface="Arial" panose="020B0604020202020204" pitchFamily="34" charset="0"/>
                  <a:cs typeface="Arial" panose="020B0604020202020204" pitchFamily="34" charset="0"/>
                </a:rPr>
                <a:t> </a:t>
              </a:r>
              <a:endParaRPr lang="en-US" sz="3800" b="1" i="1">
                <a:solidFill>
                  <a:srgbClr val="FF0000"/>
                </a:solidFill>
                <a:latin typeface="Arial" panose="020B0604020202020204" pitchFamily="34" charset="0"/>
                <a:cs typeface="Arial" panose="020B0604020202020204" pitchFamily="34" charset="0"/>
              </a:endParaRPr>
            </a:p>
          </p:txBody>
        </p:sp>
      </p:grpSp>
      <p:sp>
        <p:nvSpPr>
          <p:cNvPr id="31" name="Rectangle 30"/>
          <p:cNvSpPr/>
          <p:nvPr/>
        </p:nvSpPr>
        <p:spPr>
          <a:xfrm>
            <a:off x="8332242" y="5768538"/>
            <a:ext cx="8729165" cy="2585323"/>
          </a:xfrm>
          <a:prstGeom prst="rect">
            <a:avLst/>
          </a:prstGeom>
        </p:spPr>
        <p:txBody>
          <a:bodyPr wrap="square">
            <a:spAutoFit/>
          </a:bodyPr>
          <a:lstStyle/>
          <a:p>
            <a:pPr algn="just">
              <a:lnSpc>
                <a:spcPct val="150000"/>
              </a:lnSpc>
              <a:buClr>
                <a:srgbClr val="000000"/>
              </a:buClr>
            </a:pPr>
            <a:r>
              <a:rPr lang="fr-FR" sz="3600" b="1" smtClean="0">
                <a:latin typeface="Arial" panose="020B0604020202020204" pitchFamily="34" charset="0"/>
                <a:cs typeface="Arial" panose="020B0604020202020204" pitchFamily="34" charset="0"/>
              </a:rPr>
              <a:t>Trong đó: </a:t>
            </a:r>
          </a:p>
          <a:p>
            <a:pPr marL="571500" indent="-571500" algn="just">
              <a:lnSpc>
                <a:spcPct val="150000"/>
              </a:lnSpc>
              <a:buClr>
                <a:srgbClr val="000000"/>
              </a:buClr>
              <a:buFont typeface="Wingdings" panose="05000000000000000000" pitchFamily="2" charset="2"/>
              <a:buChar char="§"/>
            </a:pP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A</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B</a:t>
            </a:r>
            <a:r>
              <a:rPr lang="fr-FR" sz="3600" smtClean="0">
                <a:latin typeface="Arial" panose="020B0604020202020204" pitchFamily="34" charset="0"/>
                <a:cs typeface="Arial" panose="020B0604020202020204" pitchFamily="34" charset="0"/>
              </a:rPr>
              <a:t>: khối lượng các chất phản ứng</a:t>
            </a:r>
          </a:p>
          <a:p>
            <a:pPr marL="571500" indent="-571500" algn="just">
              <a:lnSpc>
                <a:spcPct val="150000"/>
              </a:lnSpc>
              <a:buClr>
                <a:srgbClr val="000000"/>
              </a:buClr>
              <a:buFont typeface="Wingdings" panose="05000000000000000000" pitchFamily="2" charset="2"/>
              <a:buChar char="§"/>
            </a:pP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m</a:t>
            </a:r>
            <a:r>
              <a:rPr lang="fr-FR" sz="3600" baseline="-25000" smtClean="0">
                <a:latin typeface="Arial" panose="020B0604020202020204" pitchFamily="34" charset="0"/>
                <a:cs typeface="Arial" panose="020B0604020202020204" pitchFamily="34" charset="0"/>
              </a:rPr>
              <a:t>D</a:t>
            </a:r>
            <a:r>
              <a:rPr lang="fr-FR" sz="3600" smtClean="0">
                <a:latin typeface="Arial" panose="020B0604020202020204" pitchFamily="34" charset="0"/>
                <a:cs typeface="Arial" panose="020B0604020202020204" pitchFamily="34" charset="0"/>
              </a:rPr>
              <a:t>: khối </a:t>
            </a:r>
            <a:r>
              <a:rPr lang="fr-FR" sz="3600">
                <a:latin typeface="Arial" panose="020B0604020202020204" pitchFamily="34" charset="0"/>
                <a:cs typeface="Arial" panose="020B0604020202020204" pitchFamily="34" charset="0"/>
              </a:rPr>
              <a:t>lượng </a:t>
            </a:r>
            <a:r>
              <a:rPr lang="fr-FR" sz="3600" smtClean="0">
                <a:latin typeface="Arial" panose="020B0604020202020204" pitchFamily="34" charset="0"/>
                <a:cs typeface="Arial" panose="020B0604020202020204" pitchFamily="34" charset="0"/>
              </a:rPr>
              <a:t>các </a:t>
            </a:r>
            <a:r>
              <a:rPr lang="fr-FR" sz="3600">
                <a:latin typeface="Arial" panose="020B0604020202020204" pitchFamily="34" charset="0"/>
                <a:cs typeface="Arial" panose="020B0604020202020204" pitchFamily="34" charset="0"/>
              </a:rPr>
              <a:t>chất </a:t>
            </a:r>
            <a:r>
              <a:rPr lang="fr-FR" sz="3600" smtClean="0">
                <a:latin typeface="Arial" panose="020B0604020202020204" pitchFamily="34" charset="0"/>
                <a:cs typeface="Arial" panose="020B0604020202020204" pitchFamily="34" charset="0"/>
              </a:rPr>
              <a:t>sản </a:t>
            </a:r>
            <a:r>
              <a:rPr lang="fr-FR" sz="3600">
                <a:latin typeface="Arial" panose="020B0604020202020204" pitchFamily="34" charset="0"/>
                <a:cs typeface="Arial" panose="020B0604020202020204" pitchFamily="34" charset="0"/>
              </a:rPr>
              <a:t>phẩm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671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Effect transition="in" filter="wipe(down)">
                                      <p:cBhvr>
                                        <p:cTn id="33" dur="500"/>
                                        <p:tgtEl>
                                          <p:spTgt spid="31">
                                            <p:txEl>
                                              <p:pRg st="1" end="1"/>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31">
                                            <p:txEl>
                                              <p:pRg st="2" end="2"/>
                                            </p:txEl>
                                          </p:spTgt>
                                        </p:tgtEl>
                                        <p:attrNameLst>
                                          <p:attrName>style.visibility</p:attrName>
                                        </p:attrNameLst>
                                      </p:cBhvr>
                                      <p:to>
                                        <p:strVal val="visible"/>
                                      </p:to>
                                    </p:set>
                                    <p:animEffect transition="in" filter="wipe(down)">
                                      <p:cBhvr>
                                        <p:cTn id="3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smtClean="0">
                <a:solidFill>
                  <a:srgbClr val="FFFF00"/>
                </a:solidFill>
                <a:latin typeface="Arial" panose="020B0604020202020204" pitchFamily="34" charset="0"/>
                <a:cs typeface="Arial" panose="020B0604020202020204" pitchFamily="34" charset="0"/>
              </a:rPr>
              <a:t>2. Áp dụng định luật bảo toàn khối lượng</a:t>
            </a:r>
            <a:endParaRPr lang="en-US" sz="60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1409700" y="2171700"/>
            <a:ext cx="15468600" cy="2585323"/>
          </a:xfrm>
          <a:prstGeom prst="rect">
            <a:avLst/>
          </a:prstGeom>
        </p:spPr>
        <p:txBody>
          <a:bodyPr wrap="square">
            <a:spAutoFit/>
          </a:bodyPr>
          <a:lstStyle/>
          <a:p>
            <a:pPr algn="just">
              <a:lnSpc>
                <a:spcPct val="150000"/>
              </a:lnSpc>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Bài tập 1.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5,6 g sắt (iron) tác dụng vừa đủ với 7,3 g hydrochloric acid, thu được 12,7 g iron(II) chloride và khí hydrogen. Tính khối lượng khí hydrogen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tạo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grpSp>
        <p:nvGrpSpPr>
          <p:cNvPr id="15" name="Group 14"/>
          <p:cNvGrpSpPr/>
          <p:nvPr/>
        </p:nvGrpSpPr>
        <p:grpSpPr>
          <a:xfrm>
            <a:off x="5753100" y="5213696"/>
            <a:ext cx="6781800" cy="646900"/>
            <a:chOff x="3767020" y="2628900"/>
            <a:chExt cx="6781800" cy="646900"/>
          </a:xfrm>
        </p:grpSpPr>
        <p:sp>
          <p:nvSpPr>
            <p:cNvPr id="16" name="Rectangle 15"/>
            <p:cNvSpPr/>
            <p:nvPr/>
          </p:nvSpPr>
          <p:spPr>
            <a:xfrm>
              <a:off x="3767020" y="2628900"/>
              <a:ext cx="25908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Fe + 2HCl </a:t>
              </a:r>
              <a:endParaRPr lang="en-US" sz="3600" b="1" i="1">
                <a:solidFill>
                  <a:srgbClr val="FF0000"/>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729420" y="2629469"/>
              <a:ext cx="28194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FeCl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 + H</a:t>
              </a:r>
              <a:r>
                <a:rPr lang="fr-FR" sz="3600" i="1" baseline="-25000">
                  <a:solidFill>
                    <a:srgbClr val="FF0000"/>
                  </a:solidFill>
                  <a:latin typeface="Arial" panose="020B0604020202020204" pitchFamily="34" charset="0"/>
                  <a:cs typeface="Arial" panose="020B0604020202020204" pitchFamily="34" charset="0"/>
                </a:rPr>
                <a:t>2</a:t>
              </a:r>
              <a:endParaRPr lang="en-US" sz="3600" b="1" i="1">
                <a:solidFill>
                  <a:srgbClr val="FF0000"/>
                </a:solidFill>
                <a:latin typeface="Arial" panose="020B0604020202020204" pitchFamily="34" charset="0"/>
                <a:cs typeface="Arial" panose="020B0604020202020204" pitchFamily="34" charset="0"/>
              </a:endParaRPr>
            </a:p>
          </p:txBody>
        </p:sp>
      </p:grpSp>
      <p:sp>
        <p:nvSpPr>
          <p:cNvPr id="3" name="Rectangle 2"/>
          <p:cNvSpPr/>
          <p:nvPr/>
        </p:nvSpPr>
        <p:spPr>
          <a:xfrm>
            <a:off x="1409700" y="5213695"/>
            <a:ext cx="2000869" cy="646331"/>
          </a:xfrm>
          <a:prstGeom prst="rect">
            <a:avLst/>
          </a:prstGeom>
        </p:spPr>
        <p:txBody>
          <a:bodyPr wrap="none">
            <a:spAutoFit/>
          </a:bodyPr>
          <a:lstStyle/>
          <a:p>
            <a:pPr>
              <a:spcAft>
                <a:spcPts val="0"/>
              </a:spcAft>
            </a:pPr>
            <a:r>
              <a:rPr lang="fr-FR" sz="3600" b="1" smtClean="0">
                <a:solidFill>
                  <a:srgbClr val="00B050"/>
                </a:solidFill>
                <a:latin typeface="Arial" panose="020B0604020202020204" pitchFamily="34" charset="0"/>
                <a:ea typeface="Calibri" panose="020F0502020204030204" pitchFamily="34" charset="0"/>
                <a:cs typeface="Arial" panose="020B0604020202020204" pitchFamily="34" charset="0"/>
              </a:rPr>
              <a:t>Lời giải:</a:t>
            </a:r>
            <a:endParaRPr lang="en-US" sz="3600" b="1">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409700" y="6317796"/>
            <a:ext cx="9286517" cy="646331"/>
          </a:xfrm>
          <a:prstGeom prst="rect">
            <a:avLst/>
          </a:prstGeom>
        </p:spPr>
        <p:txBody>
          <a:bodyPr wrap="none">
            <a:spAutoFit/>
          </a:bodyPr>
          <a:lstStyle/>
          <a:p>
            <a:pPr>
              <a:spcAft>
                <a:spcPts val="0"/>
              </a:spcAft>
            </a:pPr>
            <a:r>
              <a:rPr lang="fr-FR" sz="3600">
                <a:latin typeface="Arial" panose="020B0604020202020204" pitchFamily="34" charset="0"/>
                <a:ea typeface="Calibri" panose="020F0502020204030204" pitchFamily="34" charset="0"/>
                <a:cs typeface="Arial" panose="020B0604020202020204" pitchFamily="34" charset="0"/>
              </a:rPr>
              <a:t>Áp dụng định luật bảo toàn khối lượng </a:t>
            </a:r>
            <a:r>
              <a:rPr lang="fr-FR" sz="3600">
                <a:latin typeface="Arial" panose="020B0604020202020204" pitchFamily="34" charset="0"/>
                <a:ea typeface="Calibri" panose="020F0502020204030204" pitchFamily="34" charset="0"/>
                <a:cs typeface="Arial" panose="020B0604020202020204" pitchFamily="34" charset="0"/>
              </a:rPr>
              <a:t>ta </a:t>
            </a:r>
            <a:r>
              <a:rPr lang="fr-FR" sz="3600" smtClean="0">
                <a:latin typeface="Arial" panose="020B0604020202020204" pitchFamily="34" charset="0"/>
                <a:ea typeface="Calibri" panose="020F0502020204030204" pitchFamily="34" charset="0"/>
                <a:cs typeface="Arial" panose="020B0604020202020204" pitchFamily="34" charset="0"/>
              </a:rPr>
              <a:t>có:</a:t>
            </a:r>
            <a:endParaRPr lang="en-US" sz="360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378371" y="7421327"/>
                <a:ext cx="5531258" cy="693973"/>
              </a:xfrm>
              <a:prstGeom prst="rect">
                <a:avLst/>
              </a:prstGeom>
            </p:spPr>
            <p:txBody>
              <a:bodyPr wrap="none">
                <a:spAutoFit/>
              </a:bodyPr>
              <a:lstStyle/>
              <a:p>
                <a:pPr algn="ctr">
                  <a:spcAft>
                    <a:spcPts val="0"/>
                  </a:spcAft>
                </a:pP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Fe</a:t>
                </a:r>
                <a:r>
                  <a:rPr lang="fr-FR" sz="3600">
                    <a:latin typeface="Arial" panose="020B0604020202020204" pitchFamily="34" charset="0"/>
                    <a:ea typeface="Calibri" panose="020F0502020204030204" pitchFamily="34" charset="0"/>
                    <a:cs typeface="Arial" panose="020B0604020202020204" pitchFamily="34" charset="0"/>
                  </a:rPr>
                  <a:t> + m</a:t>
                </a:r>
                <a:r>
                  <a:rPr lang="fr-FR" sz="3600" baseline="-25000">
                    <a:latin typeface="Arial" panose="020B0604020202020204" pitchFamily="34" charset="0"/>
                    <a:ea typeface="Calibri" panose="020F0502020204030204" pitchFamily="34" charset="0"/>
                    <a:cs typeface="Arial" panose="020B0604020202020204" pitchFamily="34" charset="0"/>
                  </a:rPr>
                  <a:t>HCl</a:t>
                </a:r>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fr-FR" sz="3600">
                            <a:latin typeface="Cambria Math" panose="02040503050406030204" pitchFamily="18" charset="0"/>
                            <a:ea typeface="Calibri" panose="020F0502020204030204" pitchFamily="34" charset="0"/>
                            <a:cs typeface="Times New Roman" panose="02020603050405020304" pitchFamily="18" charset="0"/>
                          </a:rPr>
                          <m:t>Fe</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Cl</m:t>
                            </m:r>
                          </m:e>
                          <m:sub>
                            <m:r>
                              <a:rPr lang="fr-FR" sz="3600">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H</m:t>
                            </m:r>
                          </m:e>
                          <m:sub>
                            <m:r>
                              <a:rPr lang="fr-FR" sz="3600" i="1">
                                <a:latin typeface="Cambria Math" panose="02040503050406030204" pitchFamily="18" charset="0"/>
                                <a:ea typeface="Calibri" panose="020F0502020204030204" pitchFamily="34" charset="0"/>
                                <a:cs typeface="Times New Roman" panose="02020603050405020304" pitchFamily="18" charset="0"/>
                              </a:rPr>
                              <m:t>2</m:t>
                            </m:r>
                          </m:sub>
                        </m:sSub>
                      </m:sub>
                    </m:sSub>
                  </m:oMath>
                </a14:m>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78371" y="7421327"/>
                <a:ext cx="5531258" cy="693973"/>
              </a:xfrm>
              <a:prstGeom prst="rect">
                <a:avLst/>
              </a:prstGeom>
              <a:blipFill>
                <a:blip r:embed="rId3"/>
                <a:stretch>
                  <a:fillRect l="-2863" t="-14035" b="-24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409700" y="8572500"/>
                <a:ext cx="11693201" cy="693973"/>
              </a:xfrm>
              <a:prstGeom prst="rect">
                <a:avLst/>
              </a:prstGeom>
            </p:spPr>
            <p:txBody>
              <a:bodyPr wrap="none">
                <a:spAutoFit/>
              </a:bodyPr>
              <a:lstStyle/>
              <a:p>
                <a:pPr algn="just">
                  <a:spcAft>
                    <a:spcPts val="0"/>
                  </a:spcAft>
                </a:pPr>
                <a14:m>
                  <m:oMath xmlns:m="http://schemas.openxmlformats.org/officeDocument/2006/math">
                    <m:r>
                      <a:rPr lang="fr-FR" sz="3600" i="1">
                        <a:latin typeface="Cambria Math" panose="02040503050406030204" pitchFamily="18" charset="0"/>
                        <a:ea typeface="Calibri" panose="020F0502020204030204" pitchFamily="34" charset="0"/>
                        <a:cs typeface="Times New Roman" panose="02020603050405020304" pitchFamily="18" charset="0"/>
                      </a:rPr>
                      <m:t>⟹</m:t>
                    </m:r>
                  </m:oMath>
                </a14:m>
                <a:r>
                  <a:rPr lang="fr-FR" sz="36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H</m:t>
                            </m:r>
                          </m:e>
                          <m:sub>
                            <m:r>
                              <a:rPr lang="fr-FR" sz="3600" i="1">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Times New Roman" panose="02020603050405020304" pitchFamily="18" charset="0"/>
                    <a:cs typeface="Arial" panose="020B0604020202020204" pitchFamily="34" charset="0"/>
                  </a:rPr>
                  <a:t> = </a:t>
                </a: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Fe</a:t>
                </a:r>
                <a:r>
                  <a:rPr lang="fr-FR" sz="3600">
                    <a:latin typeface="Arial" panose="020B0604020202020204" pitchFamily="34" charset="0"/>
                    <a:ea typeface="Calibri" panose="020F0502020204030204" pitchFamily="34" charset="0"/>
                    <a:cs typeface="Arial" panose="020B0604020202020204" pitchFamily="34" charset="0"/>
                  </a:rPr>
                  <a:t> + m</a:t>
                </a:r>
                <a:r>
                  <a:rPr lang="fr-FR" sz="3600" baseline="-25000">
                    <a:latin typeface="Arial" panose="020B0604020202020204" pitchFamily="34" charset="0"/>
                    <a:ea typeface="Calibri" panose="020F0502020204030204" pitchFamily="34" charset="0"/>
                    <a:cs typeface="Arial" panose="020B0604020202020204" pitchFamily="34" charset="0"/>
                  </a:rPr>
                  <a:t>HCl</a:t>
                </a:r>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fr-FR" sz="3600">
                            <a:latin typeface="Cambria Math" panose="02040503050406030204" pitchFamily="18" charset="0"/>
                            <a:ea typeface="Calibri" panose="020F0502020204030204" pitchFamily="34" charset="0"/>
                            <a:cs typeface="Times New Roman" panose="02020603050405020304" pitchFamily="18" charset="0"/>
                          </a:rPr>
                          <m:t>Fe</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Cl</m:t>
                            </m:r>
                          </m:e>
                          <m:sub>
                            <m:r>
                              <a:rPr lang="fr-FR" sz="3600">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Times New Roman" panose="02020603050405020304" pitchFamily="18" charset="0"/>
                    <a:cs typeface="Arial" panose="020B0604020202020204" pitchFamily="34" charset="0"/>
                  </a:rPr>
                  <a:t> = 5,6 + 7,3 – 12,7 = 0,2 (g)</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409700" y="8572500"/>
                <a:ext cx="11693201" cy="693973"/>
              </a:xfrm>
              <a:prstGeom prst="rect">
                <a:avLst/>
              </a:prstGeom>
              <a:blipFill>
                <a:blip r:embed="rId4"/>
                <a:stretch>
                  <a:fillRect t="-14035" r="-678" b="-24561"/>
                </a:stretch>
              </a:blipFill>
            </p:spPr>
            <p:txBody>
              <a:bodyPr/>
              <a:lstStyle/>
              <a:p>
                <a:r>
                  <a:rPr lang="en-US">
                    <a:noFill/>
                  </a:rPr>
                  <a:t> </a:t>
                </a:r>
              </a:p>
            </p:txBody>
          </p:sp>
        </mc:Fallback>
      </mc:AlternateContent>
    </p:spTree>
    <p:extLst>
      <p:ext uri="{BB962C8B-B14F-4D97-AF65-F5344CB8AC3E}">
        <p14:creationId xmlns:p14="http://schemas.microsoft.com/office/powerpoint/2010/main" val="1008753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smtClean="0">
                <a:solidFill>
                  <a:srgbClr val="FFFF00"/>
                </a:solidFill>
                <a:latin typeface="Arial" panose="020B0604020202020204" pitchFamily="34" charset="0"/>
                <a:cs typeface="Arial" panose="020B0604020202020204" pitchFamily="34" charset="0"/>
              </a:rPr>
              <a:t>2. Áp dụng định luật bảo toàn khối lượng</a:t>
            </a:r>
            <a:endParaRPr lang="en-US" sz="60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1409700" y="2171700"/>
            <a:ext cx="15468600" cy="2585323"/>
          </a:xfrm>
          <a:prstGeom prst="rect">
            <a:avLst/>
          </a:prstGeom>
        </p:spPr>
        <p:txBody>
          <a:bodyPr wrap="square">
            <a:spAutoFit/>
          </a:bodyPr>
          <a:lstStyle/>
          <a:p>
            <a:pPr algn="just">
              <a:lnSpc>
                <a:spcPct val="150000"/>
              </a:lnSpc>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Bài tập 2.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5,6 g sắt (iron) tác dụng vừa đủ với 7,3 g hydrochloric acid, thu được 12,7 g iron(II) chloride và khí hydrogen. Tính khối lượng khí hydrogen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tạo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sp>
        <p:nvSpPr>
          <p:cNvPr id="5" name="Rectangle 4"/>
          <p:cNvSpPr/>
          <p:nvPr/>
        </p:nvSpPr>
        <p:spPr>
          <a:xfrm>
            <a:off x="1409700" y="5129322"/>
            <a:ext cx="2000869" cy="646331"/>
          </a:xfrm>
          <a:prstGeom prst="rect">
            <a:avLst/>
          </a:prstGeom>
        </p:spPr>
        <p:txBody>
          <a:bodyPr wrap="none">
            <a:spAutoFit/>
          </a:bodyPr>
          <a:lstStyle/>
          <a:p>
            <a:pPr>
              <a:spcAft>
                <a:spcPts val="0"/>
              </a:spcAft>
            </a:pPr>
            <a:r>
              <a:rPr lang="fr-FR" sz="3600" b="1" smtClean="0">
                <a:solidFill>
                  <a:srgbClr val="00B050"/>
                </a:solidFill>
                <a:latin typeface="Arial" panose="020B0604020202020204" pitchFamily="34" charset="0"/>
                <a:ea typeface="Calibri" panose="020F0502020204030204" pitchFamily="34" charset="0"/>
                <a:cs typeface="Arial" panose="020B0604020202020204" pitchFamily="34" charset="0"/>
              </a:rPr>
              <a:t>Lời giải:</a:t>
            </a:r>
            <a:endParaRPr lang="en-US" sz="3600" b="1">
              <a:solidFill>
                <a:srgbClr val="00B050"/>
              </a:solidFill>
              <a:latin typeface="Arial" panose="020B0604020202020204" pitchFamily="34" charset="0"/>
              <a:ea typeface="Calibri" panose="020F0502020204030204" pitchFamily="34" charset="0"/>
              <a:cs typeface="Arial" panose="020B0604020202020204" pitchFamily="34" charset="0"/>
            </a:endParaRPr>
          </a:p>
        </p:txBody>
      </p:sp>
      <p:grpSp>
        <p:nvGrpSpPr>
          <p:cNvPr id="7" name="Group 6"/>
          <p:cNvGrpSpPr/>
          <p:nvPr/>
        </p:nvGrpSpPr>
        <p:grpSpPr>
          <a:xfrm>
            <a:off x="6271790" y="5140804"/>
            <a:ext cx="5539210" cy="646900"/>
            <a:chOff x="3767020" y="2628900"/>
            <a:chExt cx="5539210" cy="646900"/>
          </a:xfrm>
        </p:grpSpPr>
        <p:sp>
          <p:nvSpPr>
            <p:cNvPr id="8" name="Rectangle 7"/>
            <p:cNvSpPr/>
            <p:nvPr/>
          </p:nvSpPr>
          <p:spPr>
            <a:xfrm>
              <a:off x="3767020" y="2628900"/>
              <a:ext cx="25908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C + O</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 </a:t>
              </a:r>
              <a:endParaRPr lang="en-US" sz="3600" i="1">
                <a:solidFill>
                  <a:srgbClr val="FF0000"/>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729420" y="2629469"/>
              <a:ext cx="157681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CO</a:t>
              </a:r>
              <a:r>
                <a:rPr lang="fr-FR" sz="3600" i="1" baseline="-25000">
                  <a:solidFill>
                    <a:srgbClr val="FF0000"/>
                  </a:solidFill>
                  <a:latin typeface="Arial" panose="020B0604020202020204" pitchFamily="34" charset="0"/>
                  <a:cs typeface="Arial" panose="020B0604020202020204" pitchFamily="34" charset="0"/>
                </a:rPr>
                <a:t>2</a:t>
              </a:r>
              <a:endParaRPr lang="en-US" sz="3600" i="1">
                <a:solidFill>
                  <a:srgbClr val="FF0000"/>
                </a:solidFill>
                <a:latin typeface="Arial" panose="020B0604020202020204" pitchFamily="34" charset="0"/>
                <a:cs typeface="Arial" panose="020B0604020202020204" pitchFamily="34" charset="0"/>
              </a:endParaRPr>
            </a:p>
          </p:txBody>
        </p:sp>
      </p:grpSp>
      <p:sp>
        <p:nvSpPr>
          <p:cNvPr id="11" name="Rectangle 10"/>
          <p:cNvSpPr/>
          <p:nvPr/>
        </p:nvSpPr>
        <p:spPr>
          <a:xfrm>
            <a:off x="1409700" y="6286500"/>
            <a:ext cx="9286517" cy="646331"/>
          </a:xfrm>
          <a:prstGeom prst="rect">
            <a:avLst/>
          </a:prstGeom>
        </p:spPr>
        <p:txBody>
          <a:bodyPr wrap="none">
            <a:spAutoFit/>
          </a:bodyPr>
          <a:lstStyle/>
          <a:p>
            <a:pPr>
              <a:spcAft>
                <a:spcPts val="0"/>
              </a:spcAft>
            </a:pPr>
            <a:r>
              <a:rPr lang="fr-FR" sz="3600">
                <a:latin typeface="Arial" panose="020B0604020202020204" pitchFamily="34" charset="0"/>
                <a:ea typeface="Calibri" panose="020F0502020204030204" pitchFamily="34" charset="0"/>
                <a:cs typeface="Arial" panose="020B0604020202020204" pitchFamily="34" charset="0"/>
              </a:rPr>
              <a:t>Áp dụng định luật bảo toàn khối lượng </a:t>
            </a:r>
            <a:r>
              <a:rPr lang="fr-FR" sz="3600">
                <a:latin typeface="Arial" panose="020B0604020202020204" pitchFamily="34" charset="0"/>
                <a:ea typeface="Calibri" panose="020F0502020204030204" pitchFamily="34" charset="0"/>
                <a:cs typeface="Arial" panose="020B0604020202020204" pitchFamily="34" charset="0"/>
              </a:rPr>
              <a:t>ta </a:t>
            </a:r>
            <a:r>
              <a:rPr lang="fr-FR" sz="3600" smtClean="0">
                <a:latin typeface="Arial" panose="020B0604020202020204" pitchFamily="34" charset="0"/>
                <a:ea typeface="Calibri" panose="020F0502020204030204" pitchFamily="34" charset="0"/>
                <a:cs typeface="Arial" panose="020B0604020202020204" pitchFamily="34" charset="0"/>
              </a:rPr>
              <a:t>có:</a:t>
            </a:r>
            <a:endParaRPr lang="en-US" sz="360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7336165" y="7303719"/>
                <a:ext cx="3615670" cy="693973"/>
              </a:xfrm>
              <a:prstGeom prst="rect">
                <a:avLst/>
              </a:prstGeom>
            </p:spPr>
            <p:txBody>
              <a:bodyPr wrap="none">
                <a:spAutoFit/>
              </a:bodyPr>
              <a:lstStyle/>
              <a:p>
                <a:pPr algn="ct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m:ctrlPr>
                      </m:sSubPr>
                      <m:e>
                        <m:r>
                          <m:rPr>
                            <m:sty m:val="p"/>
                          </m:rPr>
                          <a:rPr lang="fr-FR" sz="3600"/>
                          <m:t>m</m:t>
                        </m:r>
                      </m:e>
                      <m:sub>
                        <m:sSub>
                          <m:sSubPr>
                            <m:ctrlPr>
                              <a:rPr lang="en-US" sz="3600" i="1"/>
                            </m:ctrlPr>
                          </m:sSubPr>
                          <m:e>
                            <m:r>
                              <m:rPr>
                                <m:sty m:val="p"/>
                              </m:rPr>
                              <a:rPr lang="fr-FR" sz="3600"/>
                              <m:t>O</m:t>
                            </m:r>
                          </m:e>
                          <m:sub>
                            <m:r>
                              <a:rPr lang="fr-FR" sz="3600"/>
                              <m:t>2</m:t>
                            </m:r>
                          </m:sub>
                        </m:sSub>
                      </m:sub>
                    </m:sSub>
                  </m:oMath>
                </a14:m>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m:ctrlPr>
                      </m:sSubPr>
                      <m:e>
                        <m:r>
                          <m:rPr>
                            <m:sty m:val="p"/>
                          </m:rPr>
                          <a:rPr lang="fr-FR" sz="3600"/>
                          <m:t>m</m:t>
                        </m:r>
                      </m:e>
                      <m:sub>
                        <m:sSub>
                          <m:sSubPr>
                            <m:ctrlPr>
                              <a:rPr lang="en-US" sz="3600" i="1"/>
                            </m:ctrlPr>
                          </m:sSubPr>
                          <m:e>
                            <m:r>
                              <m:rPr>
                                <m:sty m:val="p"/>
                              </m:rPr>
                              <a:rPr lang="fr-FR" sz="3600"/>
                              <m:t>CO</m:t>
                            </m:r>
                          </m:e>
                          <m:sub>
                            <m:r>
                              <a:rPr lang="fr-FR" sz="3600" i="1"/>
                              <m:t>2</m:t>
                            </m:r>
                          </m:sub>
                        </m:sSub>
                      </m:sub>
                    </m:sSub>
                  </m:oMath>
                </a14:m>
                <a:endParaRPr lang="en-US" sz="3600">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336165" y="7303719"/>
                <a:ext cx="3615670" cy="693973"/>
              </a:xfrm>
              <a:prstGeom prst="rect">
                <a:avLst/>
              </a:prstGeom>
              <a:blipFill>
                <a:blip r:embed="rId3"/>
                <a:stretch>
                  <a:fillRect l="-4714" t="-14035" b="-24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5107991" y="8411927"/>
                <a:ext cx="8072018" cy="693973"/>
              </a:xfrm>
              <a:prstGeom prst="rect">
                <a:avLst/>
              </a:prstGeom>
            </p:spPr>
            <p:txBody>
              <a:bodyPr wrap="none">
                <a:spAutoFit/>
              </a:bodyPr>
              <a:lstStyle/>
              <a:p>
                <a:pPr algn="ctr">
                  <a:spcAft>
                    <a:spcPts val="0"/>
                  </a:spcAft>
                </a:pPr>
                <a14:m>
                  <m:oMath xmlns:m="http://schemas.openxmlformats.org/officeDocument/2006/math">
                    <m:r>
                      <a:rPr lang="fr-FR" sz="3600" i="1"/>
                      <m:t>⟹</m:t>
                    </m:r>
                  </m:oMath>
                </a14:m>
                <a:r>
                  <a:rPr lang="fr-FR" sz="3600">
                    <a:latin typeface="Arial" panose="020B0604020202020204" pitchFamily="34" charset="0"/>
                    <a:cs typeface="Arial" panose="020B0604020202020204" pitchFamily="34" charset="0"/>
                  </a:rPr>
                  <a:t> </a:t>
                </a:r>
                <a14:m>
                  <m:oMath xmlns:m="http://schemas.openxmlformats.org/officeDocument/2006/math">
                    <m:sSub>
                      <m:sSubPr>
                        <m:ctrlPr>
                          <a:rPr lang="en-US" sz="3600" i="1"/>
                        </m:ctrlPr>
                      </m:sSubPr>
                      <m:e>
                        <m:r>
                          <m:rPr>
                            <m:sty m:val="p"/>
                          </m:rPr>
                          <a:rPr lang="fr-FR" sz="3600"/>
                          <m:t>m</m:t>
                        </m:r>
                      </m:e>
                      <m:sub>
                        <m:sSub>
                          <m:sSubPr>
                            <m:ctrlPr>
                              <a:rPr lang="en-US" sz="3600" i="1"/>
                            </m:ctrlPr>
                          </m:sSubPr>
                          <m:e>
                            <m:r>
                              <m:rPr>
                                <m:sty m:val="p"/>
                              </m:rPr>
                              <a:rPr lang="fr-FR" sz="3600"/>
                              <m:t>O</m:t>
                            </m:r>
                          </m:e>
                          <m:sub>
                            <m:r>
                              <a:rPr lang="fr-FR" sz="3600"/>
                              <m:t>2</m:t>
                            </m:r>
                          </m:sub>
                        </m:sSub>
                      </m:sub>
                    </m:sSub>
                  </m:oMath>
                </a14:m>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m:ctrlPr>
                      </m:sSubPr>
                      <m:e>
                        <m:r>
                          <m:rPr>
                            <m:sty m:val="p"/>
                          </m:rPr>
                          <a:rPr lang="fr-FR" sz="3600"/>
                          <m:t>m</m:t>
                        </m:r>
                      </m:e>
                      <m:sub>
                        <m:sSub>
                          <m:sSubPr>
                            <m:ctrlPr>
                              <a:rPr lang="en-US" sz="3600" i="1"/>
                            </m:ctrlPr>
                          </m:sSubPr>
                          <m:e>
                            <m:r>
                              <m:rPr>
                                <m:sty m:val="p"/>
                              </m:rPr>
                              <a:rPr lang="fr-FR" sz="3600"/>
                              <m:t>CO</m:t>
                            </m:r>
                          </m:e>
                          <m:sub>
                            <m:r>
                              <a:rPr lang="fr-FR" sz="3600" i="1"/>
                              <m:t>2</m:t>
                            </m:r>
                          </m:sub>
                        </m:sSub>
                      </m:sub>
                    </m:sSub>
                  </m:oMath>
                </a14:m>
                <a:r>
                  <a:rPr lang="fr-FR" sz="3600">
                    <a:latin typeface="Arial" panose="020B0604020202020204" pitchFamily="34" charset="0"/>
                    <a:cs typeface="Arial" panose="020B0604020202020204" pitchFamily="34" charset="0"/>
                  </a:rPr>
                  <a:t> – m</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 44 – 12 = 32 (g)</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107991" y="8411927"/>
                <a:ext cx="8072018" cy="693973"/>
              </a:xfrm>
              <a:prstGeom prst="rect">
                <a:avLst/>
              </a:prstGeom>
              <a:blipFill>
                <a:blip r:embed="rId4"/>
                <a:stretch>
                  <a:fillRect t="-14912" r="-1813" b="-24561"/>
                </a:stretch>
              </a:blipFill>
            </p:spPr>
            <p:txBody>
              <a:bodyPr/>
              <a:lstStyle/>
              <a:p>
                <a:r>
                  <a:rPr lang="en-US">
                    <a:noFill/>
                  </a:rPr>
                  <a:t> </a:t>
                </a:r>
              </a:p>
            </p:txBody>
          </p:sp>
        </mc:Fallback>
      </mc:AlternateContent>
    </p:spTree>
    <p:extLst>
      <p:ext uri="{BB962C8B-B14F-4D97-AF65-F5344CB8AC3E}">
        <p14:creationId xmlns:p14="http://schemas.microsoft.com/office/powerpoint/2010/main" val="3880460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4" dur="500"/>
                                        <p:tgtEl>
                                          <p:spTgt spid="11">
                                            <p:txEl>
                                              <p:pRg st="0" end="0"/>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4">
            <a:extLst>
              <a:ext uri="{FF2B5EF4-FFF2-40B4-BE49-F238E27FC236}">
                <a16:creationId xmlns:a16="http://schemas.microsoft.com/office/drawing/2014/main" id="{3EAA8291-3670-AEA9-5F80-62884D9ED676}"/>
              </a:ext>
            </a:extLst>
          </p:cNvPr>
          <p:cNvSpPr txBox="1"/>
          <p:nvPr/>
        </p:nvSpPr>
        <p:spPr>
          <a:xfrm>
            <a:off x="6934200" y="3678887"/>
            <a:ext cx="10896600" cy="3334246"/>
          </a:xfrm>
          <a:prstGeom prst="rect">
            <a:avLst/>
          </a:prstGeom>
        </p:spPr>
        <p:txBody>
          <a:bodyPr wrap="square" lIns="0" tIns="0" rIns="0" bIns="0" rtlCol="0" anchor="ctr">
            <a:spAutoFit/>
          </a:bodyPr>
          <a:lstStyle/>
          <a:p>
            <a:pPr lvl="0" algn="ctr">
              <a:lnSpc>
                <a:spcPct val="150000"/>
              </a:lnSpc>
              <a:spcAft>
                <a:spcPts val="800"/>
              </a:spcAft>
            </a:pPr>
            <a:r>
              <a:rPr lang="en-US" sz="70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3. PHƯƠNG TRÌNH </a:t>
            </a:r>
          </a:p>
          <a:p>
            <a:pPr lvl="0" algn="ctr">
              <a:lnSpc>
                <a:spcPct val="150000"/>
              </a:lnSpc>
              <a:spcAft>
                <a:spcPts val="800"/>
              </a:spcAft>
            </a:pPr>
            <a:r>
              <a:rPr lang="en-US" sz="70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HOÁ HỌC</a:t>
            </a:r>
            <a:endParaRPr lang="vi-VN" sz="7000" b="1" dirty="0">
              <a:solidFill>
                <a:schemeClr val="accent5">
                  <a:lumMod val="20000"/>
                  <a:lumOff val="80000"/>
                </a:schemeClr>
              </a:solidFill>
              <a:ea typeface="Arial" panose="020B0604020202020204" pitchFamily="34" charset="0"/>
              <a:cs typeface="Arial" panose="020B0604020202020204" pitchFamily="34" charset="0"/>
            </a:endParaRPr>
          </a:p>
        </p:txBody>
      </p:sp>
      <p:grpSp>
        <p:nvGrpSpPr>
          <p:cNvPr id="2" name="Group 1"/>
          <p:cNvGrpSpPr/>
          <p:nvPr/>
        </p:nvGrpSpPr>
        <p:grpSpPr>
          <a:xfrm>
            <a:off x="914400" y="1104899"/>
            <a:ext cx="5841242" cy="8093691"/>
            <a:chOff x="1143000" y="647700"/>
            <a:chExt cx="5700124" cy="7942314"/>
          </a:xfrm>
        </p:grpSpPr>
        <p:pic>
          <p:nvPicPr>
            <p:cNvPr id="5" name="Picture 7"/>
            <p:cNvPicPr>
              <a:picLocks noChangeAspect="1"/>
            </p:cNvPicPr>
            <p:nvPr/>
          </p:nvPicPr>
          <p:blipFill>
            <a:blip r:embed="rId3"/>
            <a:srcRect/>
            <a:stretch>
              <a:fillRect/>
            </a:stretch>
          </p:blipFill>
          <p:spPr>
            <a:xfrm>
              <a:off x="4278311" y="2457370"/>
              <a:ext cx="2564813" cy="4831672"/>
            </a:xfrm>
            <a:prstGeom prst="rect">
              <a:avLst/>
            </a:prstGeom>
          </p:spPr>
        </p:pic>
        <p:grpSp>
          <p:nvGrpSpPr>
            <p:cNvPr id="6" name="Group 5"/>
            <p:cNvGrpSpPr/>
            <p:nvPr/>
          </p:nvGrpSpPr>
          <p:grpSpPr>
            <a:xfrm>
              <a:off x="1143000" y="647700"/>
              <a:ext cx="2605099" cy="7942314"/>
              <a:chOff x="5298050" y="1315986"/>
              <a:chExt cx="2605099" cy="7942314"/>
            </a:xfrm>
          </p:grpSpPr>
          <p:pic>
            <p:nvPicPr>
              <p:cNvPr id="7" name="Picture 6"/>
              <p:cNvPicPr>
                <a:picLocks noChangeAspect="1"/>
              </p:cNvPicPr>
              <p:nvPr/>
            </p:nvPicPr>
            <p:blipFill>
              <a:blip r:embed="rId4"/>
              <a:srcRect/>
              <a:stretch>
                <a:fillRect/>
              </a:stretch>
            </p:blipFill>
            <p:spPr>
              <a:xfrm>
                <a:off x="5298050" y="4354585"/>
                <a:ext cx="2605099" cy="4903715"/>
              </a:xfrm>
              <a:prstGeom prst="rect">
                <a:avLst/>
              </a:prstGeom>
            </p:spPr>
          </p:pic>
          <p:pic>
            <p:nvPicPr>
              <p:cNvPr id="8" name="Picture 7"/>
              <p:cNvPicPr>
                <a:picLocks noChangeAspect="1"/>
              </p:cNvPicPr>
              <p:nvPr/>
            </p:nvPicPr>
            <p:blipFill>
              <a:blip r:embed="rId5"/>
              <a:srcRect/>
              <a:stretch>
                <a:fillRect/>
              </a:stretch>
            </p:blipFill>
            <p:spPr>
              <a:xfrm>
                <a:off x="6017273" y="3676736"/>
                <a:ext cx="316183" cy="316183"/>
              </a:xfrm>
              <a:prstGeom prst="rect">
                <a:avLst/>
              </a:prstGeom>
            </p:spPr>
          </p:pic>
          <p:pic>
            <p:nvPicPr>
              <p:cNvPr id="9" name="Picture 8"/>
              <p:cNvPicPr>
                <a:picLocks noChangeAspect="1"/>
              </p:cNvPicPr>
              <p:nvPr/>
            </p:nvPicPr>
            <p:blipFill>
              <a:blip r:embed="rId6"/>
              <a:srcRect/>
              <a:stretch>
                <a:fillRect/>
              </a:stretch>
            </p:blipFill>
            <p:spPr>
              <a:xfrm>
                <a:off x="6816980" y="3037514"/>
                <a:ext cx="468235" cy="468039"/>
              </a:xfrm>
              <a:prstGeom prst="rect">
                <a:avLst/>
              </a:prstGeom>
            </p:spPr>
          </p:pic>
          <p:pic>
            <p:nvPicPr>
              <p:cNvPr id="10" name="Picture 9"/>
              <p:cNvPicPr>
                <a:picLocks noChangeAspect="1"/>
              </p:cNvPicPr>
              <p:nvPr/>
            </p:nvPicPr>
            <p:blipFill>
              <a:blip r:embed="rId7"/>
              <a:srcRect/>
              <a:stretch>
                <a:fillRect/>
              </a:stretch>
            </p:blipFill>
            <p:spPr>
              <a:xfrm>
                <a:off x="6816980" y="1315986"/>
                <a:ext cx="620511" cy="620252"/>
              </a:xfrm>
              <a:prstGeom prst="rect">
                <a:avLst/>
              </a:prstGeom>
            </p:spPr>
          </p:pic>
          <p:pic>
            <p:nvPicPr>
              <p:cNvPr id="11" name="Picture 10"/>
              <p:cNvPicPr>
                <a:picLocks noChangeAspect="1"/>
              </p:cNvPicPr>
              <p:nvPr/>
            </p:nvPicPr>
            <p:blipFill>
              <a:blip r:embed="rId8"/>
              <a:srcRect/>
              <a:stretch>
                <a:fillRect/>
              </a:stretch>
            </p:blipFill>
            <p:spPr>
              <a:xfrm>
                <a:off x="5865109" y="2073384"/>
                <a:ext cx="620511" cy="620252"/>
              </a:xfrm>
              <a:prstGeom prst="rect">
                <a:avLst/>
              </a:prstGeom>
            </p:spPr>
          </p:pic>
          <p:pic>
            <p:nvPicPr>
              <p:cNvPr id="12" name="Picture 11"/>
              <p:cNvPicPr>
                <a:picLocks noChangeAspect="1"/>
              </p:cNvPicPr>
              <p:nvPr/>
            </p:nvPicPr>
            <p:blipFill>
              <a:blip r:embed="rId9"/>
              <a:srcRect/>
              <a:stretch>
                <a:fillRect/>
              </a:stretch>
            </p:blipFill>
            <p:spPr>
              <a:xfrm>
                <a:off x="6699921" y="3813059"/>
                <a:ext cx="234117" cy="234020"/>
              </a:xfrm>
              <a:prstGeom prst="rect">
                <a:avLst/>
              </a:prstGeom>
            </p:spPr>
          </p:pic>
          <p:pic>
            <p:nvPicPr>
              <p:cNvPr id="13" name="Picture 12"/>
              <p:cNvPicPr>
                <a:picLocks noChangeAspect="1"/>
              </p:cNvPicPr>
              <p:nvPr/>
            </p:nvPicPr>
            <p:blipFill>
              <a:blip r:embed="rId10"/>
              <a:srcRect/>
              <a:stretch>
                <a:fillRect/>
              </a:stretch>
            </p:blipFill>
            <p:spPr>
              <a:xfrm>
                <a:off x="6198173" y="3001082"/>
                <a:ext cx="270565" cy="270452"/>
              </a:xfrm>
              <a:prstGeom prst="rect">
                <a:avLst/>
              </a:prstGeom>
            </p:spPr>
          </p:pic>
          <p:pic>
            <p:nvPicPr>
              <p:cNvPr id="14" name="Picture 20"/>
              <p:cNvPicPr>
                <a:picLocks noChangeAspect="1"/>
              </p:cNvPicPr>
              <p:nvPr/>
            </p:nvPicPr>
            <p:blipFill>
              <a:blip r:embed="rId9"/>
              <a:srcRect/>
              <a:stretch>
                <a:fillRect/>
              </a:stretch>
            </p:blipFill>
            <p:spPr>
              <a:xfrm>
                <a:off x="6816980" y="2369867"/>
                <a:ext cx="234117" cy="234020"/>
              </a:xfrm>
              <a:prstGeom prst="rect">
                <a:avLst/>
              </a:prstGeom>
            </p:spPr>
          </p:pic>
          <p:pic>
            <p:nvPicPr>
              <p:cNvPr id="15" name="Picture 21"/>
              <p:cNvPicPr>
                <a:picLocks noChangeAspect="1"/>
              </p:cNvPicPr>
              <p:nvPr/>
            </p:nvPicPr>
            <p:blipFill>
              <a:blip r:embed="rId5"/>
              <a:srcRect/>
              <a:stretch>
                <a:fillRect/>
              </a:stretch>
            </p:blipFill>
            <p:spPr>
              <a:xfrm>
                <a:off x="6383739" y="1620056"/>
                <a:ext cx="216860" cy="216860"/>
              </a:xfrm>
              <a:prstGeom prst="rect">
                <a:avLst/>
              </a:prstGeom>
            </p:spPr>
          </p:pic>
        </p:grpSp>
      </p:grpSp>
    </p:spTree>
    <p:extLst>
      <p:ext uri="{BB962C8B-B14F-4D97-AF65-F5344CB8AC3E}">
        <p14:creationId xmlns:p14="http://schemas.microsoft.com/office/powerpoint/2010/main" val="293238890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507831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1. Phương trình hóa học là gì?</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2. Nêu các bước biểu diễn phương trình hóa học, minh họa qua ví dụ phản ứng hóa học diễn ra khi cho khí hydrogen tác dụng với </a:t>
            </a:r>
            <a:r>
              <a:rPr lang="fr-FR" sz="3600">
                <a:latin typeface="Arial" panose="020B0604020202020204" pitchFamily="34" charset="0"/>
                <a:cs typeface="Arial" panose="020B0604020202020204" pitchFamily="34" charset="0"/>
              </a:rPr>
              <a:t>khí </a:t>
            </a:r>
            <a:r>
              <a:rPr lang="fr-FR" sz="3600" smtClean="0">
                <a:latin typeface="Arial" panose="020B0604020202020204" pitchFamily="34" charset="0"/>
                <a:cs typeface="Arial" panose="020B0604020202020204" pitchFamily="34" charset="0"/>
              </a:rPr>
              <a:t>oxygen.</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3. Hoàn thành CH1 trang 24 SGK: Dựa vào kiến thức đã học, cho biết tổng số nguyên tử của mỗi nguyên tố trong các chất phản ứng và trong các chất sản phẩm của ví dụ bên cần phải tuân theo nguyên tắc như thế </a:t>
            </a:r>
            <a:r>
              <a:rPr lang="fr-FR" sz="3600">
                <a:latin typeface="Arial" panose="020B0604020202020204" pitchFamily="34" charset="0"/>
                <a:cs typeface="Arial" panose="020B0604020202020204" pitchFamily="34" charset="0"/>
              </a:rPr>
              <a:t>nào</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smtClean="0">
                <a:solidFill>
                  <a:schemeClr val="tx2"/>
                </a:solidFill>
                <a:latin typeface="Arial" panose="020B0604020202020204" pitchFamily="34" charset="0"/>
                <a:cs typeface="Arial" panose="020B0604020202020204" pitchFamily="34" charset="0"/>
              </a:rPr>
              <a:t>Phiếu học tập số 2</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6"/>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smtClean="0">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20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dissolve">
                                      <p:cBhvr>
                                        <p:cTn id="2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9381583" y="3019841"/>
            <a:ext cx="7761323" cy="4247317"/>
          </a:xfrm>
          <a:prstGeom prst="rect">
            <a:avLst/>
          </a:prstGeom>
        </p:spPr>
        <p:txBody>
          <a:bodyPr wrap="square">
            <a:spAutoFit/>
          </a:bodyPr>
          <a:lstStyle/>
          <a:p>
            <a:pPr algn="just">
              <a:lnSpc>
                <a:spcPct val="150000"/>
              </a:lnSpc>
            </a:pPr>
            <a:r>
              <a:rPr lang="fr-FR" sz="3600" smtClean="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Hoàn thành </a:t>
            </a:r>
            <a:r>
              <a:rPr lang="fr-FR" sz="3600">
                <a:latin typeface="Arial" panose="020B0604020202020204" pitchFamily="34" charset="0"/>
                <a:cs typeface="Arial" panose="020B0604020202020204" pitchFamily="34" charset="0"/>
              </a:rPr>
              <a:t>CH2 </a:t>
            </a:r>
            <a:r>
              <a:rPr lang="fr-FR" sz="3600" smtClean="0">
                <a:latin typeface="Arial" panose="020B0604020202020204" pitchFamily="34" charset="0"/>
                <a:cs typeface="Arial" panose="020B0604020202020204" pitchFamily="34" charset="0"/>
              </a:rPr>
              <a:t>(SGK tr.24): </a:t>
            </a:r>
            <a:r>
              <a:rPr lang="fr-FR" sz="3600">
                <a:latin typeface="Arial" panose="020B0604020202020204" pitchFamily="34" charset="0"/>
                <a:cs typeface="Arial" panose="020B0604020202020204" pitchFamily="34" charset="0"/>
              </a:rPr>
              <a:t>Cho biết số nguyên tử của mỗi nguyên tố trong các chất tham gia phản ứng và các chất sản phẩm trong các ô trống trên </a:t>
            </a:r>
            <a:r>
              <a:rPr lang="fr-FR" sz="3600">
                <a:latin typeface="Arial" panose="020B0604020202020204" pitchFamily="34" charset="0"/>
                <a:cs typeface="Arial" panose="020B0604020202020204" pitchFamily="34" charset="0"/>
              </a:rPr>
              <a:t>hình </a:t>
            </a:r>
            <a:r>
              <a:rPr lang="fr-FR" sz="3600" smtClean="0">
                <a:latin typeface="Arial" panose="020B0604020202020204" pitchFamily="34" charset="0"/>
                <a:cs typeface="Arial" panose="020B0604020202020204" pitchFamily="34" charset="0"/>
              </a:rPr>
              <a:t>3.3.</a:t>
            </a:r>
            <a:endParaRPr lang="en-US" sz="3600">
              <a:latin typeface="Arial" panose="020B0604020202020204" pitchFamily="34" charset="0"/>
              <a:cs typeface="Arial" panose="020B0604020202020204" pitchFamily="34" charset="0"/>
            </a:endParaRPr>
          </a:p>
        </p:txBody>
      </p:sp>
      <p:pic>
        <p:nvPicPr>
          <p:cNvPr id="8" name="Picture 21"/>
          <p:cNvPicPr>
            <a:picLocks noChangeAspect="1"/>
          </p:cNvPicPr>
          <p:nvPr/>
        </p:nvPicPr>
        <p:blipFill>
          <a:blip r:embed="rId3"/>
          <a:srcRect/>
          <a:stretch>
            <a:fillRect/>
          </a:stretch>
        </p:blipFill>
        <p:spPr>
          <a:xfrm>
            <a:off x="15440876" y="8351184"/>
            <a:ext cx="2612463" cy="1681773"/>
          </a:xfrm>
          <a:prstGeom prst="rect">
            <a:avLst/>
          </a:prstGeom>
        </p:spPr>
      </p:pic>
      <p:pic>
        <p:nvPicPr>
          <p:cNvPr id="3" name="Picture 2"/>
          <p:cNvPicPr>
            <a:picLocks noChangeAspect="1"/>
          </p:cNvPicPr>
          <p:nvPr/>
        </p:nvPicPr>
        <p:blipFill>
          <a:blip r:embed="rId4"/>
          <a:stretch>
            <a:fillRect/>
          </a:stretch>
        </p:blipFill>
        <p:spPr>
          <a:xfrm>
            <a:off x="1066800" y="1033552"/>
            <a:ext cx="7955401" cy="8158518"/>
          </a:xfrm>
          <a:prstGeom prst="rect">
            <a:avLst/>
          </a:prstGeom>
        </p:spPr>
      </p:pic>
    </p:spTree>
    <p:extLst>
      <p:ext uri="{BB962C8B-B14F-4D97-AF65-F5344CB8AC3E}">
        <p14:creationId xmlns:p14="http://schemas.microsoft.com/office/powerpoint/2010/main" val="358984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smtClean="0">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3"/>
          <a:srcRect/>
          <a:stretch>
            <a:fillRect/>
          </a:stretch>
        </p:blipFill>
        <p:spPr>
          <a:xfrm>
            <a:off x="16154400" y="114300"/>
            <a:ext cx="1865906" cy="2171763"/>
          </a:xfrm>
          <a:prstGeom prst="rect">
            <a:avLst/>
          </a:prstGeom>
        </p:spPr>
      </p:pic>
      <p:grpSp>
        <p:nvGrpSpPr>
          <p:cNvPr id="12" name="Group 11"/>
          <p:cNvGrpSpPr/>
          <p:nvPr/>
        </p:nvGrpSpPr>
        <p:grpSpPr>
          <a:xfrm>
            <a:off x="6143940" y="2779839"/>
            <a:ext cx="10136508" cy="6259414"/>
            <a:chOff x="757964" y="-168818"/>
            <a:chExt cx="16764000" cy="9794252"/>
          </a:xfrm>
        </p:grpSpPr>
        <p:pic>
          <p:nvPicPr>
            <p:cNvPr id="13" name="Picture 5"/>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rcRect t="12165" r="50724" b="48490"/>
            <a:stretch>
              <a:fillRect/>
            </a:stretch>
          </p:blipFill>
          <p:spPr>
            <a:xfrm>
              <a:off x="757964" y="633835"/>
              <a:ext cx="16764000" cy="8991599"/>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rcRect/>
            <a:stretch>
              <a:fillRect/>
            </a:stretch>
          </p:blipFill>
          <p:spPr>
            <a:xfrm>
              <a:off x="8278423" y="-168818"/>
              <a:ext cx="1723077" cy="1605301"/>
            </a:xfrm>
            <a:prstGeom prst="rect">
              <a:avLst/>
            </a:prstGeom>
          </p:spPr>
        </p:pic>
      </p:grpSp>
      <p:sp>
        <p:nvSpPr>
          <p:cNvPr id="16" name="Rectangle 15"/>
          <p:cNvSpPr/>
          <p:nvPr/>
        </p:nvSpPr>
        <p:spPr>
          <a:xfrm>
            <a:off x="6372848" y="4610100"/>
            <a:ext cx="9678688" cy="3416320"/>
          </a:xfrm>
          <a:prstGeom prst="rect">
            <a:avLst/>
          </a:prstGeom>
        </p:spPr>
        <p:txBody>
          <a:bodyPr wrap="square">
            <a:spAutoFit/>
          </a:bodyPr>
          <a:lstStyle/>
          <a:p>
            <a:pPr algn="just">
              <a:lnSpc>
                <a:spcPct val="150000"/>
              </a:lnSpc>
              <a:spcBef>
                <a:spcPts val="600"/>
              </a:spcBef>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Khái niệm: </a:t>
            </a:r>
            <a:r>
              <a:rPr lang="fr-FR" sz="3600" i="1">
                <a:latin typeface="Arial" panose="020B0604020202020204" pitchFamily="34" charset="0"/>
                <a:cs typeface="Arial" panose="020B0604020202020204" pitchFamily="34" charset="0"/>
              </a:rPr>
              <a:t>Phương trình hóa học là cách thức biểu diễn phản ứng hóa học bằng công thức hóa học của các chất phản ứng và các chất </a:t>
            </a:r>
            <a:r>
              <a:rPr lang="fr-FR" sz="3600" i="1">
                <a:latin typeface="Arial" panose="020B0604020202020204" pitchFamily="34" charset="0"/>
                <a:cs typeface="Arial" panose="020B0604020202020204" pitchFamily="34" charset="0"/>
              </a:rPr>
              <a:t>sản </a:t>
            </a:r>
            <a:r>
              <a:rPr lang="fr-FR" sz="3600" i="1" smtClean="0">
                <a:latin typeface="Arial" panose="020B0604020202020204" pitchFamily="34" charset="0"/>
                <a:cs typeface="Arial" panose="020B0604020202020204" pitchFamily="34" charset="0"/>
              </a:rPr>
              <a:t>phẩm.</a:t>
            </a:r>
            <a:endParaRPr lang="en-US" sz="3600" i="1">
              <a:latin typeface="Arial" panose="020B0604020202020204" pitchFamily="34" charset="0"/>
              <a:ea typeface="Calibri" panose="020F0502020204030204" pitchFamily="34" charset="0"/>
              <a:cs typeface="Arial" panose="020B0604020202020204" pitchFamily="34" charset="0"/>
            </a:endParaRPr>
          </a:p>
        </p:txBody>
      </p:sp>
      <p:pic>
        <p:nvPicPr>
          <p:cNvPr id="17"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2224911" y="3563348"/>
            <a:ext cx="3043242" cy="6469796"/>
          </a:xfrm>
          <a:prstGeom prst="rect">
            <a:avLst/>
          </a:prstGeom>
        </p:spPr>
      </p:pic>
    </p:spTree>
    <p:extLst>
      <p:ext uri="{BB962C8B-B14F-4D97-AF65-F5344CB8AC3E}">
        <p14:creationId xmlns:p14="http://schemas.microsoft.com/office/powerpoint/2010/main" val="274018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4"/>
          <a:srcRect/>
          <a:stretch>
            <a:fillRect/>
          </a:stretch>
        </p:blipFill>
        <p:spPr>
          <a:xfrm>
            <a:off x="16154400" y="114300"/>
            <a:ext cx="1865906" cy="2171763"/>
          </a:xfrm>
          <a:prstGeom prst="rect">
            <a:avLst/>
          </a:prstGeom>
        </p:spPr>
      </p:pic>
      <p:sp>
        <p:nvSpPr>
          <p:cNvPr id="2" name="Rectangle 1"/>
          <p:cNvSpPr/>
          <p:nvPr/>
        </p:nvSpPr>
        <p:spPr>
          <a:xfrm>
            <a:off x="1266825" y="2526940"/>
            <a:ext cx="15754350" cy="1754326"/>
          </a:xfrm>
          <a:prstGeom prst="rect">
            <a:avLst/>
          </a:prstGeom>
        </p:spPr>
        <p:txBody>
          <a:bodyPr wrap="square">
            <a:spAutoFit/>
          </a:bodyPr>
          <a:lstStyle/>
          <a:p>
            <a:pPr algn="just">
              <a:lnSpc>
                <a:spcPct val="150000"/>
              </a:lnSpc>
              <a:spcAft>
                <a:spcPts val="0"/>
              </a:spcAft>
            </a:pPr>
            <a:r>
              <a:rPr lang="fr-FR" sz="3600" b="1" smtClean="0">
                <a:latin typeface="Arial" panose="020B0604020202020204" pitchFamily="34" charset="0"/>
                <a:ea typeface="Times New Roman" panose="02020603050405020304" pitchFamily="18" charset="0"/>
                <a:cs typeface="Arial" panose="020B0604020202020204" pitchFamily="34" charset="0"/>
              </a:rPr>
              <a:t>Câu hỏi 2. </a:t>
            </a:r>
            <a:r>
              <a:rPr lang="fr-FR" sz="3600" smtClean="0">
                <a:latin typeface="Arial" panose="020B0604020202020204" pitchFamily="34" charset="0"/>
                <a:ea typeface="Times New Roman" panose="02020603050405020304" pitchFamily="18" charset="0"/>
                <a:cs typeface="Arial" panose="020B0604020202020204" pitchFamily="34" charset="0"/>
              </a:rPr>
              <a:t>Phản </a:t>
            </a:r>
            <a:r>
              <a:rPr lang="fr-FR" sz="3600">
                <a:latin typeface="Arial" panose="020B0604020202020204" pitchFamily="34" charset="0"/>
                <a:ea typeface="Times New Roman" panose="02020603050405020304" pitchFamily="18" charset="0"/>
                <a:cs typeface="Arial" panose="020B0604020202020204" pitchFamily="34" charset="0"/>
              </a:rPr>
              <a:t>ứng hóa học diễn ra khi cho khí hydrogen tác dụng với khí oxygen tạo thành nước được biểu diễn bằng sơ đồ chữ:</a:t>
            </a:r>
            <a:endParaRPr lang="en-US" sz="3600">
              <a:effectLst/>
              <a:latin typeface="Arial" panose="020B0604020202020204" pitchFamily="34" charset="0"/>
              <a:cs typeface="Arial" panose="020B0604020202020204" pitchFamily="34" charset="0"/>
            </a:endParaRPr>
          </a:p>
        </p:txBody>
      </p:sp>
      <p:grpSp>
        <p:nvGrpSpPr>
          <p:cNvPr id="18" name="Group 17"/>
          <p:cNvGrpSpPr/>
          <p:nvPr/>
        </p:nvGrpSpPr>
        <p:grpSpPr>
          <a:xfrm>
            <a:off x="5029200" y="4619820"/>
            <a:ext cx="8229600" cy="646900"/>
            <a:chOff x="1595320" y="2628900"/>
            <a:chExt cx="8229600" cy="646900"/>
          </a:xfrm>
        </p:grpSpPr>
        <p:sp>
          <p:nvSpPr>
            <p:cNvPr id="19" name="Rectangle 18"/>
            <p:cNvSpPr/>
            <p:nvPr/>
          </p:nvSpPr>
          <p:spPr>
            <a:xfrm>
              <a:off x="1595320" y="2628900"/>
              <a:ext cx="4762500" cy="646331"/>
            </a:xfrm>
            <a:prstGeom prst="rect">
              <a:avLst/>
            </a:prstGeom>
          </p:spPr>
          <p:txBody>
            <a:bodyPr wrap="square">
              <a:spAutoFit/>
            </a:bodyPr>
            <a:lstStyle/>
            <a:p>
              <a:pPr algn="ctr"/>
              <a:r>
                <a:rPr lang="fr-FR" sz="3600" i="1" smtClean="0">
                  <a:solidFill>
                    <a:srgbClr val="FF0000"/>
                  </a:solidFill>
                  <a:latin typeface="Arial" panose="020B0604020202020204" pitchFamily="34" charset="0"/>
                  <a:cs typeface="Arial" panose="020B0604020202020204" pitchFamily="34" charset="0"/>
                </a:rPr>
                <a:t>Hydrogen + Oxygen</a:t>
              </a:r>
              <a:endParaRPr lang="en-US" sz="3600" b="1" i="1">
                <a:solidFill>
                  <a:srgbClr val="FF0000"/>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729420" y="2629469"/>
              <a:ext cx="2095500" cy="646331"/>
            </a:xfrm>
            <a:prstGeom prst="rect">
              <a:avLst/>
            </a:prstGeom>
          </p:spPr>
          <p:txBody>
            <a:bodyPr wrap="square">
              <a:spAutoFit/>
            </a:bodyPr>
            <a:lstStyle/>
            <a:p>
              <a:pPr algn="ctr"/>
              <a:r>
                <a:rPr lang="fr-FR" sz="3600" i="1" smtClean="0">
                  <a:solidFill>
                    <a:srgbClr val="FF0000"/>
                  </a:solidFill>
                  <a:latin typeface="Arial" panose="020B0604020202020204" pitchFamily="34" charset="0"/>
                  <a:cs typeface="Arial" panose="020B0604020202020204" pitchFamily="34" charset="0"/>
                </a:rPr>
                <a:t>Nước</a:t>
              </a:r>
              <a:endParaRPr lang="en-US" sz="3600" b="1" i="1">
                <a:solidFill>
                  <a:srgbClr val="FF0000"/>
                </a:solidFill>
                <a:latin typeface="Arial" panose="020B0604020202020204" pitchFamily="34" charset="0"/>
                <a:cs typeface="Arial" panose="020B0604020202020204" pitchFamily="34" charset="0"/>
              </a:endParaRPr>
            </a:p>
          </p:txBody>
        </p:sp>
      </p:grpSp>
      <p:sp>
        <p:nvSpPr>
          <p:cNvPr id="6" name="Rectangle 5"/>
          <p:cNvSpPr/>
          <p:nvPr/>
        </p:nvSpPr>
        <p:spPr>
          <a:xfrm>
            <a:off x="1266825" y="5529977"/>
            <a:ext cx="1575435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Thay thế tên các chất bằng công thức hóa học, tìm hệ số thích hợp sao cho số nguyên tử mỗi nguyên tố ở hai vế của phương trình đều bằng nhau, được phương trình hóa học của phản ứng: </a:t>
            </a:r>
            <a:endParaRPr lang="en-US" sz="3600">
              <a:effectLst/>
              <a:latin typeface="Arial" panose="020B0604020202020204" pitchFamily="34" charset="0"/>
              <a:cs typeface="Arial" panose="020B0604020202020204" pitchFamily="34" charset="0"/>
            </a:endParaRPr>
          </a:p>
        </p:txBody>
      </p:sp>
      <p:grpSp>
        <p:nvGrpSpPr>
          <p:cNvPr id="39" name="Group 38"/>
          <p:cNvGrpSpPr/>
          <p:nvPr/>
        </p:nvGrpSpPr>
        <p:grpSpPr>
          <a:xfrm>
            <a:off x="6165056" y="8348151"/>
            <a:ext cx="5957887" cy="646332"/>
            <a:chOff x="6400800" y="7927725"/>
            <a:chExt cx="5957887" cy="646332"/>
          </a:xfrm>
        </p:grpSpPr>
        <p:grpSp>
          <p:nvGrpSpPr>
            <p:cNvPr id="23" name="Group 22"/>
            <p:cNvGrpSpPr/>
            <p:nvPr/>
          </p:nvGrpSpPr>
          <p:grpSpPr>
            <a:xfrm>
              <a:off x="6400800" y="7927726"/>
              <a:ext cx="4076700" cy="646331"/>
              <a:chOff x="3652720" y="2628900"/>
              <a:chExt cx="4076700" cy="646331"/>
            </a:xfrm>
          </p:grpSpPr>
          <p:sp>
            <p:nvSpPr>
              <p:cNvPr id="25" name="Rectangle 24"/>
              <p:cNvSpPr/>
              <p:nvPr/>
            </p:nvSpPr>
            <p:spPr>
              <a:xfrm>
                <a:off x="3652720" y="2628900"/>
                <a:ext cx="2705100" cy="646331"/>
              </a:xfrm>
              <a:prstGeom prst="rect">
                <a:avLst/>
              </a:prstGeom>
            </p:spPr>
            <p:txBody>
              <a:bodyPr wrap="square">
                <a:spAutoFit/>
              </a:bodyPr>
              <a:lstStyle/>
              <a:p>
                <a:pPr algn="ctr"/>
                <a:r>
                  <a:rPr lang="fr-FR" sz="3600">
                    <a:solidFill>
                      <a:srgbClr val="FF0000"/>
                    </a:solidFill>
                    <a:latin typeface="Arial" panose="020B0604020202020204" pitchFamily="34" charset="0"/>
                    <a:cs typeface="Arial" panose="020B0604020202020204" pitchFamily="34" charset="0"/>
                  </a:rPr>
                  <a:t>2H</a:t>
                </a:r>
                <a:r>
                  <a:rPr lang="fr-FR" sz="3600" baseline="-25000">
                    <a:solidFill>
                      <a:srgbClr val="FF0000"/>
                    </a:solidFill>
                    <a:latin typeface="Arial" panose="020B0604020202020204" pitchFamily="34" charset="0"/>
                    <a:cs typeface="Arial" panose="020B0604020202020204" pitchFamily="34" charset="0"/>
                  </a:rPr>
                  <a:t>2</a:t>
                </a:r>
                <a:r>
                  <a:rPr lang="fr-FR" sz="3600">
                    <a:solidFill>
                      <a:srgbClr val="FF0000"/>
                    </a:solidFill>
                    <a:latin typeface="Arial" panose="020B0604020202020204" pitchFamily="34" charset="0"/>
                    <a:cs typeface="Arial" panose="020B0604020202020204" pitchFamily="34" charset="0"/>
                  </a:rPr>
                  <a:t> + O</a:t>
                </a:r>
                <a:r>
                  <a:rPr lang="fr-FR" sz="3600" baseline="-25000">
                    <a:solidFill>
                      <a:srgbClr val="FF0000"/>
                    </a:solidFill>
                    <a:latin typeface="Arial" panose="020B0604020202020204" pitchFamily="34" charset="0"/>
                    <a:cs typeface="Arial" panose="020B0604020202020204" pitchFamily="34" charset="0"/>
                  </a:rPr>
                  <a:t>2</a:t>
                </a:r>
                <a:r>
                  <a:rPr lang="fr-FR" sz="3600">
                    <a:solidFill>
                      <a:srgbClr val="FF0000"/>
                    </a:solidFill>
                    <a:latin typeface="Arial" panose="020B0604020202020204" pitchFamily="34" charset="0"/>
                    <a:cs typeface="Arial" panose="020B0604020202020204" pitchFamily="34" charset="0"/>
                  </a:rPr>
                  <a:t> </a:t>
                </a:r>
                <a:endParaRPr lang="en-US" sz="3600" b="1" i="1">
                  <a:solidFill>
                    <a:srgbClr val="FF0000"/>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18"/>
            <p:cNvSpPr>
              <a:spLocks noChangeArrowheads="1"/>
            </p:cNvSpPr>
            <p:nvPr/>
          </p:nvSpPr>
          <p:spPr bwMode="auto">
            <a:xfrm>
              <a:off x="10477500" y="7927725"/>
              <a:ext cx="1881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2H</a:t>
              </a:r>
              <a:r>
                <a:rPr kumimoji="0" lang="fr-FR" altLang="en-US" sz="3600" b="0" i="0" u="none" strike="noStrike" cap="none" normalizeH="0" baseline="-3000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fr-FR" altLang="en-US" sz="36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kumimoji="0" lang="fr-FR" altLang="en-US" sz="3600" b="0" i="0" u="none" strike="noStrike" cap="none" normalizeH="0" baseline="0" smtClean="0">
                <a:ln>
                  <a:noFill/>
                </a:ln>
                <a:solidFill>
                  <a:srgbClr val="FF0000"/>
                </a:solidFill>
                <a:effectLst/>
                <a:latin typeface="Arial" panose="020B0604020202020204" pitchFamily="34" charset="0"/>
                <a:cs typeface="Arial" panose="020B0604020202020204" pitchFamily="34" charset="0"/>
              </a:endParaRPr>
            </a:p>
          </p:txBody>
        </p:sp>
      </p:grpSp>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spid="_x0000_s10274" r:id="rId5" imgW="126835" imgH="202936" progId="Equation.DSMT4">
                  <p:embed/>
                </p:oleObj>
              </mc:Choice>
              <mc:Fallback>
                <p:oleObj r:id="rId5" imgW="126835" imgH="202936" progId="Equation.DSMT4">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39"/>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smtClean="0">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399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4"/>
          <a:srcRect/>
          <a:stretch>
            <a:fillRect/>
          </a:stretch>
        </p:blipFill>
        <p:spPr>
          <a:xfrm>
            <a:off x="16154400" y="114300"/>
            <a:ext cx="1865906" cy="2171763"/>
          </a:xfrm>
          <a:prstGeom prst="rect">
            <a:avLst/>
          </a:prstGeom>
        </p:spPr>
      </p:pic>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spid="_x0000_s13328" r:id="rId5" imgW="126835" imgH="202936" progId="Equation.DSMT4">
                  <p:embed/>
                </p:oleObj>
              </mc:Choice>
              <mc:Fallback>
                <p:oleObj r:id="rId5" imgW="126835" imgH="202936" progId="Equation.DSMT4">
                  <p:embed/>
                  <p:pic>
                    <p:nvPicPr>
                      <p:cNvPr id="38"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335001" y="3350765"/>
            <a:ext cx="2824940" cy="6936236"/>
          </a:xfrm>
          <a:prstGeom prst="rect">
            <a:avLst/>
          </a:prstGeom>
          <a:effectLst>
            <a:outerShdw blurRad="50800" dist="38100" dir="8100000" algn="tr" rotWithShape="0">
              <a:prstClr val="black">
                <a:alpha val="40000"/>
              </a:prstClr>
            </a:outerShdw>
          </a:effectLst>
        </p:spPr>
      </p:pic>
      <p:grpSp>
        <p:nvGrpSpPr>
          <p:cNvPr id="4" name="Group 3"/>
          <p:cNvGrpSpPr/>
          <p:nvPr/>
        </p:nvGrpSpPr>
        <p:grpSpPr>
          <a:xfrm>
            <a:off x="2133600" y="2957705"/>
            <a:ext cx="10209443" cy="6148195"/>
            <a:chOff x="2133600" y="2957705"/>
            <a:chExt cx="10209443" cy="6148195"/>
          </a:xfrm>
        </p:grpSpPr>
        <p:grpSp>
          <p:nvGrpSpPr>
            <p:cNvPr id="9" name="Google Shape;9974;p60"/>
            <p:cNvGrpSpPr/>
            <p:nvPr/>
          </p:nvGrpSpPr>
          <p:grpSpPr>
            <a:xfrm>
              <a:off x="2133600" y="2957705"/>
              <a:ext cx="10209443" cy="6148195"/>
              <a:chOff x="1003232" y="1344811"/>
              <a:chExt cx="7137542" cy="3549567"/>
            </a:xfrm>
          </p:grpSpPr>
          <p:grpSp>
            <p:nvGrpSpPr>
              <p:cNvPr id="11" name="Google Shape;9975;p60"/>
              <p:cNvGrpSpPr/>
              <p:nvPr/>
            </p:nvGrpSpPr>
            <p:grpSpPr>
              <a:xfrm>
                <a:off x="1003232" y="1472057"/>
                <a:ext cx="7038958" cy="3422321"/>
                <a:chOff x="719998" y="1516275"/>
                <a:chExt cx="6794361" cy="3303398"/>
              </a:xfrm>
            </p:grpSpPr>
            <p:sp>
              <p:nvSpPr>
                <p:cNvPr id="1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1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2" name="Google Shape;9978;p60"/>
              <p:cNvGrpSpPr/>
              <p:nvPr/>
            </p:nvGrpSpPr>
            <p:grpSpPr>
              <a:xfrm>
                <a:off x="1136550" y="1344811"/>
                <a:ext cx="7004224" cy="3422313"/>
                <a:chOff x="819248" y="1421033"/>
                <a:chExt cx="6760834" cy="3303390"/>
              </a:xfrm>
            </p:grpSpPr>
            <p:sp>
              <p:nvSpPr>
                <p:cNvPr id="13"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1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sp>
          <p:nvSpPr>
            <p:cNvPr id="17" name="Rectangle 16"/>
            <p:cNvSpPr/>
            <p:nvPr/>
          </p:nvSpPr>
          <p:spPr>
            <a:xfrm>
              <a:off x="2636545" y="4394180"/>
              <a:ext cx="9403055" cy="3416320"/>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Trong phản ứng hóa học, tổng số nguyên tử của mỗi nguyên tố trong các chất tham gia phản ứng luôn bằng tổng số nguyên tử của các nguyên tố đó trong các chất sản </a:t>
              </a:r>
              <a:r>
                <a:rPr lang="fr-FR" sz="3600">
                  <a:latin typeface="Arial" panose="020B0604020202020204" pitchFamily="34" charset="0"/>
                  <a:cs typeface="Arial" panose="020B0604020202020204" pitchFamily="34" charset="0"/>
                </a:rPr>
                <a:t>phẩm</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grpSp>
      <p:sp>
        <p:nvSpPr>
          <p:cNvPr id="20" name="Rectangle 19"/>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smtClean="0">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1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4"/>
          <a:srcRect/>
          <a:stretch>
            <a:fillRect/>
          </a:stretch>
        </p:blipFill>
        <p:spPr>
          <a:xfrm>
            <a:off x="16154400" y="114300"/>
            <a:ext cx="1865906" cy="2171763"/>
          </a:xfrm>
          <a:prstGeom prst="rect">
            <a:avLst/>
          </a:prstGeom>
        </p:spPr>
      </p:pic>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spid="_x0000_s14352" r:id="rId5" imgW="126835" imgH="202936" progId="Equation.DSMT4">
                  <p:embed/>
                </p:oleObj>
              </mc:Choice>
              <mc:Fallback>
                <p:oleObj r:id="rId5" imgW="126835" imgH="202936" progId="Equation.DSMT4">
                  <p:embed/>
                  <p:pic>
                    <p:nvPicPr>
                      <p:cNvPr id="38"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 name="Picture 27"/>
          <p:cNvPicPr/>
          <p:nvPr/>
        </p:nvPicPr>
        <p:blipFill>
          <a:blip r:embed="rId7"/>
          <a:stretch>
            <a:fillRect/>
          </a:stretch>
        </p:blipFill>
        <p:spPr>
          <a:xfrm>
            <a:off x="8973949" y="952500"/>
            <a:ext cx="8479809" cy="8382000"/>
          </a:xfrm>
          <a:prstGeom prst="rect">
            <a:avLst/>
          </a:prstGeom>
        </p:spPr>
      </p:pic>
      <p:sp>
        <p:nvSpPr>
          <p:cNvPr id="29" name="Rectangle 28"/>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smtClean="0">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grpSp>
        <p:nvGrpSpPr>
          <p:cNvPr id="30" name="Group 29"/>
          <p:cNvGrpSpPr/>
          <p:nvPr/>
        </p:nvGrpSpPr>
        <p:grpSpPr>
          <a:xfrm>
            <a:off x="2430516" y="3086100"/>
            <a:ext cx="4627272" cy="2541723"/>
            <a:chOff x="10666745" y="4574221"/>
            <a:chExt cx="6933747" cy="1973587"/>
          </a:xfrm>
          <a:solidFill>
            <a:srgbClr val="F4B183"/>
          </a:solidFill>
        </p:grpSpPr>
        <p:sp>
          <p:nvSpPr>
            <p:cNvPr id="31" name="Rounded Rectangular Callout 30"/>
            <p:cNvSpPr/>
            <p:nvPr/>
          </p:nvSpPr>
          <p:spPr>
            <a:xfrm>
              <a:off x="10666745" y="4574221"/>
              <a:ext cx="6933747" cy="1507756"/>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bg1"/>
                  </a:solidFill>
                  <a:latin typeface="Arial" panose="020B0604020202020204" pitchFamily="34" charset="0"/>
                  <a:cs typeface="Arial" panose="020B0604020202020204" pitchFamily="34" charset="0"/>
                </a:rPr>
                <a:t>Câu hỏi 4</a:t>
              </a:r>
              <a:endParaRPr lang="en-US" sz="3800" b="1" i="1" dirty="0">
                <a:solidFill>
                  <a:schemeClr val="bg1"/>
                </a:solidFill>
                <a:latin typeface="Arial" panose="020B0604020202020204" pitchFamily="34" charset="0"/>
                <a:cs typeface="Arial" panose="020B0604020202020204" pitchFamily="34" charset="0"/>
              </a:endParaRPr>
            </a:p>
          </p:txBody>
        </p:sp>
        <p:sp>
          <p:nvSpPr>
            <p:cNvPr id="32" name="Isosceles Triangle 31"/>
            <p:cNvSpPr/>
            <p:nvPr/>
          </p:nvSpPr>
          <p:spPr>
            <a:xfrm rot="11823977">
              <a:off x="13445842" y="5923059"/>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3" name="Picture 21"/>
          <p:cNvPicPr>
            <a:picLocks noChangeAspect="1"/>
          </p:cNvPicPr>
          <p:nvPr/>
        </p:nvPicPr>
        <p:blipFill>
          <a:blip r:embed="rId8"/>
          <a:srcRect/>
          <a:stretch>
            <a:fillRect/>
          </a:stretch>
        </p:blipFill>
        <p:spPr>
          <a:xfrm>
            <a:off x="1864277" y="6079903"/>
            <a:ext cx="5759750" cy="3765438"/>
          </a:xfrm>
          <a:prstGeom prst="rect">
            <a:avLst/>
          </a:prstGeom>
        </p:spPr>
      </p:pic>
    </p:spTree>
    <p:extLst>
      <p:ext uri="{BB962C8B-B14F-4D97-AF65-F5344CB8AC3E}">
        <p14:creationId xmlns:p14="http://schemas.microsoft.com/office/powerpoint/2010/main" val="3758543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plus(i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33512">
            <a:off x="7660244" y="1220179"/>
            <a:ext cx="14650784" cy="3571129"/>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89415">
            <a:off x="6799640" y="1421388"/>
            <a:ext cx="5950288" cy="35160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19038" flipH="1">
            <a:off x="-2963611" y="4147530"/>
            <a:ext cx="21825884" cy="532005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894212">
            <a:off x="-5802296" y="5532658"/>
            <a:ext cx="11583100" cy="2823381"/>
          </a:xfrm>
          <a:prstGeom prst="rect">
            <a:avLst/>
          </a:prstGeom>
        </p:spPr>
      </p:pic>
      <p:sp>
        <p:nvSpPr>
          <p:cNvPr id="17" name="Freeform 3"/>
          <p:cNvSpPr/>
          <p:nvPr/>
        </p:nvSpPr>
        <p:spPr>
          <a:xfrm>
            <a:off x="1028700" y="1028700"/>
            <a:ext cx="16230600" cy="82296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1"/>
          </a:solidFill>
          <a:ln>
            <a:noFill/>
          </a:ln>
        </p:spPr>
      </p:sp>
      <p:sp>
        <p:nvSpPr>
          <p:cNvPr id="12" name="TextBox 21"/>
          <p:cNvSpPr txBox="1"/>
          <p:nvPr/>
        </p:nvSpPr>
        <p:spPr>
          <a:xfrm>
            <a:off x="1007583" y="3612010"/>
            <a:ext cx="16230601" cy="3032048"/>
          </a:xfrm>
          <a:prstGeom prst="rect">
            <a:avLst/>
          </a:prstGeom>
        </p:spPr>
        <p:txBody>
          <a:bodyPr wrap="square" lIns="0" tIns="0" rIns="0" bIns="0" rtlCol="0" anchor="ctr">
            <a:spAutoFit/>
          </a:bodyPr>
          <a:lstStyle/>
          <a:p>
            <a:pPr algn="ctr">
              <a:lnSpc>
                <a:spcPct val="150000"/>
              </a:lnSpc>
              <a:spcBef>
                <a:spcPct val="0"/>
              </a:spcBef>
            </a:pPr>
            <a:r>
              <a:rPr lang="en-US" sz="7000" b="1" smtClean="0">
                <a:solidFill>
                  <a:schemeClr val="accent2"/>
                </a:solidFill>
                <a:latin typeface="Arial" panose="020B0604020202020204" pitchFamily="34" charset="0"/>
                <a:cs typeface="Arial" panose="020B0604020202020204" pitchFamily="34" charset="0"/>
              </a:rPr>
              <a:t>BÀI 3. ĐỊNH LUẬT BẢO TOÀN KHỐI LƯỢNG. PHƯƠNG TRÌNH HOÁ HỌC</a:t>
            </a:r>
            <a:endParaRPr lang="en-US" sz="7000" b="1" dirty="0">
              <a:solidFill>
                <a:schemeClr val="accent2"/>
              </a:solidFill>
              <a:latin typeface="Arial" panose="020B0604020202020204" pitchFamily="34" charset="0"/>
              <a:cs typeface="Arial" panose="020B0604020202020204" pitchFamily="34" charset="0"/>
            </a:endParaRPr>
          </a:p>
        </p:txBody>
      </p:sp>
      <p:pic>
        <p:nvPicPr>
          <p:cNvPr id="15" name="Picture 7"/>
          <p:cNvPicPr>
            <a:picLocks noChangeAspect="1"/>
          </p:cNvPicPr>
          <p:nvPr/>
        </p:nvPicPr>
        <p:blipFill>
          <a:blip r:embed="rId8"/>
          <a:srcRect/>
          <a:stretch>
            <a:fillRect/>
          </a:stretch>
        </p:blipFill>
        <p:spPr>
          <a:xfrm>
            <a:off x="13034718" y="7569035"/>
            <a:ext cx="3509227" cy="2298544"/>
          </a:xfrm>
          <a:prstGeom prst="rect">
            <a:avLst/>
          </a:prstGeom>
        </p:spPr>
      </p:pic>
      <p:pic>
        <p:nvPicPr>
          <p:cNvPr id="16" name="Picture 7"/>
          <p:cNvPicPr>
            <a:picLocks noChangeAspect="1"/>
          </p:cNvPicPr>
          <p:nvPr/>
        </p:nvPicPr>
        <p:blipFill>
          <a:blip r:embed="rId9"/>
          <a:srcRect/>
          <a:stretch>
            <a:fillRect/>
          </a:stretch>
        </p:blipFill>
        <p:spPr>
          <a:xfrm rot="434903">
            <a:off x="1118832" y="607832"/>
            <a:ext cx="1606088" cy="2383805"/>
          </a:xfrm>
          <a:prstGeom prst="rect">
            <a:avLst/>
          </a:prstGeom>
        </p:spPr>
      </p:pic>
    </p:spTree>
    <p:extLst>
      <p:ext uri="{BB962C8B-B14F-4D97-AF65-F5344CB8AC3E}">
        <p14:creationId xmlns:p14="http://schemas.microsoft.com/office/powerpoint/2010/main" val="2607348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507831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1. Trình bày các bước lập phương trình hóa học</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2. Với các phản ứng hóa học trong đó có nhóm nguyên tử không thay đổi được và sau phản ứng cần lưu ý những điểm gì?</a:t>
            </a:r>
            <a:r>
              <a:rPr lang="fr-FR" sz="3600" b="1">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3. Lập phương trình hóa học cho các phản </a:t>
            </a:r>
            <a:r>
              <a:rPr lang="fr-FR" sz="3600">
                <a:latin typeface="Arial" panose="020B0604020202020204" pitchFamily="34" charset="0"/>
                <a:cs typeface="Arial" panose="020B0604020202020204" pitchFamily="34" charset="0"/>
              </a:rPr>
              <a:t>ứng </a:t>
            </a:r>
            <a:r>
              <a:rPr lang="fr-FR" sz="3600" smtClean="0">
                <a:latin typeface="Arial" panose="020B0604020202020204" pitchFamily="34" charset="0"/>
                <a:cs typeface="Arial" panose="020B0604020202020204" pitchFamily="34" charset="0"/>
              </a:rPr>
              <a:t>sau:</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a) Fe + </a:t>
            </a:r>
            <a:r>
              <a:rPr lang="fr-FR" sz="3600">
                <a:latin typeface="Arial" panose="020B0604020202020204" pitchFamily="34" charset="0"/>
                <a:cs typeface="Arial" panose="020B0604020202020204" pitchFamily="34" charset="0"/>
              </a:rPr>
              <a:t>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sym typeface="Symbol" panose="05050102010706020507" pitchFamily="18" charset="2"/>
              </a:rPr>
              <a:t> </a:t>
            </a:r>
            <a:r>
              <a:rPr lang="fr-FR" sz="3600" smtClean="0">
                <a:latin typeface="Arial" panose="020B0604020202020204" pitchFamily="34" charset="0"/>
                <a:cs typeface="Arial" panose="020B0604020202020204" pitchFamily="34" charset="0"/>
              </a:rPr>
              <a:t>Fe</a:t>
            </a:r>
            <a:r>
              <a:rPr lang="fr-FR" sz="3600" baseline="-25000" smtClean="0">
                <a:latin typeface="Arial" panose="020B0604020202020204" pitchFamily="34" charset="0"/>
                <a:cs typeface="Arial" panose="020B0604020202020204" pitchFamily="34" charset="0"/>
              </a:rPr>
              <a:t>3</a:t>
            </a:r>
            <a:r>
              <a:rPr lang="fr-FR" sz="3600" smtClean="0">
                <a:latin typeface="Arial" panose="020B0604020202020204" pitchFamily="34" charset="0"/>
                <a:cs typeface="Arial" panose="020B0604020202020204" pitchFamily="34" charset="0"/>
              </a:rPr>
              <a:t>O</a:t>
            </a:r>
            <a:r>
              <a:rPr lang="fr-FR" sz="3600" baseline="-25000" smtClean="0">
                <a:latin typeface="Arial" panose="020B0604020202020204" pitchFamily="34" charset="0"/>
                <a:cs typeface="Arial" panose="020B0604020202020204" pitchFamily="34" charset="0"/>
              </a:rPr>
              <a:t>4</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b) Al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NaOH </a:t>
            </a:r>
            <a:r>
              <a:rPr lang="fr-FR" sz="3600" smtClean="0">
                <a:latin typeface="Arial" panose="020B0604020202020204" pitchFamily="34" charset="0"/>
                <a:cs typeface="Arial" panose="020B0604020202020204" pitchFamily="34" charset="0"/>
                <a:sym typeface="Symbol" panose="05050102010706020507" pitchFamily="18" charset="2"/>
              </a:rPr>
              <a:t> </a:t>
            </a:r>
            <a:r>
              <a:rPr lang="fr-FR" sz="3600" smtClean="0">
                <a:latin typeface="Arial" panose="020B0604020202020204" pitchFamily="34" charset="0"/>
                <a:cs typeface="Arial" panose="020B0604020202020204" pitchFamily="34" charset="0"/>
              </a:rPr>
              <a:t>Al(OH)</a:t>
            </a:r>
            <a:r>
              <a:rPr lang="fr-FR" sz="3600" baseline="-25000" smtClean="0">
                <a:latin typeface="Arial" panose="020B0604020202020204" pitchFamily="34" charset="0"/>
                <a:cs typeface="Arial" panose="020B0604020202020204" pitchFamily="34" charset="0"/>
              </a:rPr>
              <a:t>3</a:t>
            </a:r>
            <a:r>
              <a:rPr lang="fr-FR" sz="3600" smtClean="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 Na</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endParaRPr lang="en-US" sz="360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smtClean="0">
                <a:solidFill>
                  <a:schemeClr val="tx2"/>
                </a:solidFill>
                <a:latin typeface="Arial" panose="020B0604020202020204" pitchFamily="34" charset="0"/>
                <a:cs typeface="Arial" panose="020B0604020202020204" pitchFamily="34" charset="0"/>
              </a:rPr>
              <a:t>Phiếu học tập số 3</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6"/>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smtClean="0">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305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dissolve">
                                      <p:cBhvr>
                                        <p:cTn id="25" dur="500"/>
                                        <p:tgtEl>
                                          <p:spTgt spid="14">
                                            <p:txEl>
                                              <p:pRg st="2" end="2"/>
                                            </p:txEl>
                                          </p:spTgt>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wipe(down)">
                                      <p:cBhvr>
                                        <p:cTn id="3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TextBox 10">
            <a:extLst>
              <a:ext uri="{FF2B5EF4-FFF2-40B4-BE49-F238E27FC236}">
                <a16:creationId xmlns:a16="http://schemas.microsoft.com/office/drawing/2014/main" id="{E19B1F1F-6136-4AD1-8FAA-8BF99A8856B5}"/>
              </a:ext>
            </a:extLst>
          </p:cNvPr>
          <p:cNvSpPr txBox="1"/>
          <p:nvPr/>
        </p:nvSpPr>
        <p:spPr>
          <a:xfrm>
            <a:off x="387738" y="774293"/>
            <a:ext cx="17531574" cy="1046440"/>
          </a:xfrm>
          <a:prstGeom prst="rect">
            <a:avLst/>
          </a:prstGeom>
          <a:noFill/>
        </p:spPr>
        <p:txBody>
          <a:bodyPr wrap="square" rtlCol="0">
            <a:spAutoFit/>
          </a:bodyPr>
          <a:lstStyle/>
          <a:p>
            <a:pPr algn="ctr"/>
            <a:r>
              <a:rPr lang="en-US" sz="6200" b="1" smtClean="0">
                <a:solidFill>
                  <a:schemeClr val="accent6"/>
                </a:solidFill>
                <a:latin typeface="Arial" panose="020B0604020202020204" pitchFamily="34" charset="0"/>
                <a:ea typeface="Arial" panose="020B0604020202020204" pitchFamily="34" charset="0"/>
                <a:cs typeface="Arial" panose="020B0604020202020204" pitchFamily="34" charset="0"/>
              </a:rPr>
              <a:t>2. Các bước lập phương trình hoá học</a:t>
            </a:r>
            <a:endParaRPr lang="en-US" sz="6200" dirty="0">
              <a:solidFill>
                <a:schemeClr val="accent6"/>
              </a:solidFill>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grpSp>
        <p:nvGrpSpPr>
          <p:cNvPr id="20" name="Group 19"/>
          <p:cNvGrpSpPr/>
          <p:nvPr/>
        </p:nvGrpSpPr>
        <p:grpSpPr>
          <a:xfrm>
            <a:off x="1295400" y="2400300"/>
            <a:ext cx="9040595" cy="1247257"/>
            <a:chOff x="1371600" y="2552700"/>
            <a:chExt cx="9040595" cy="1247257"/>
          </a:xfrm>
        </p:grpSpPr>
        <p:pic>
          <p:nvPicPr>
            <p:cNvPr id="18"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19" name="Rectangle 18"/>
            <p:cNvSpPr/>
            <p:nvPr/>
          </p:nvSpPr>
          <p:spPr>
            <a:xfrm>
              <a:off x="3079844" y="2853162"/>
              <a:ext cx="7332351" cy="646331"/>
            </a:xfrm>
            <a:prstGeom prst="rect">
              <a:avLst/>
            </a:prstGeom>
          </p:spPr>
          <p:txBody>
            <a:bodyPr wrap="square">
              <a:spAutoFit/>
            </a:bodyPr>
            <a:lstStyle/>
            <a:p>
              <a:pPr>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1: </a:t>
              </a:r>
              <a:r>
                <a:rPr lang="fr-FR" sz="3600">
                  <a:latin typeface="Arial" panose="020B0604020202020204" pitchFamily="34" charset="0"/>
                  <a:ea typeface="Calibri" panose="020F0502020204030204" pitchFamily="34" charset="0"/>
                  <a:cs typeface="Arial" panose="020B0604020202020204" pitchFamily="34" charset="0"/>
                </a:rPr>
                <a:t>Viết sơ đồ của </a:t>
              </a:r>
              <a:r>
                <a:rPr lang="fr-FR" sz="3600">
                  <a:latin typeface="Arial" panose="020B0604020202020204" pitchFamily="34" charset="0"/>
                  <a:ea typeface="Calibri" panose="020F0502020204030204" pitchFamily="34" charset="0"/>
                  <a:cs typeface="Arial" panose="020B0604020202020204" pitchFamily="34" charset="0"/>
                </a:rPr>
                <a:t>phản </a:t>
              </a:r>
              <a:r>
                <a:rPr lang="fr-FR" sz="3600" smtClean="0">
                  <a:latin typeface="Arial" panose="020B0604020202020204" pitchFamily="34" charset="0"/>
                  <a:ea typeface="Calibri" panose="020F0502020204030204" pitchFamily="34" charset="0"/>
                  <a:cs typeface="Arial" panose="020B0604020202020204" pitchFamily="34" charset="0"/>
                </a:rPr>
                <a:t>ứng </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p:cNvGrpSpPr/>
          <p:nvPr/>
        </p:nvGrpSpPr>
        <p:grpSpPr>
          <a:xfrm>
            <a:off x="1295400" y="3907788"/>
            <a:ext cx="15589156" cy="1754326"/>
            <a:chOff x="1371600" y="2299165"/>
            <a:chExt cx="15589156" cy="1754326"/>
          </a:xfrm>
        </p:grpSpPr>
        <p:pic>
          <p:nvPicPr>
            <p:cNvPr id="23"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24" name="Rectangle 23"/>
            <p:cNvSpPr/>
            <p:nvPr/>
          </p:nvSpPr>
          <p:spPr>
            <a:xfrm>
              <a:off x="3047999" y="2299165"/>
              <a:ext cx="13912757" cy="1754326"/>
            </a:xfrm>
            <a:prstGeom prst="rect">
              <a:avLst/>
            </a:prstGeom>
          </p:spPr>
          <p:txBody>
            <a:bodyPr wrap="square">
              <a:spAutoFit/>
            </a:bodyPr>
            <a:lstStyle/>
            <a:p>
              <a:pPr algn="just">
                <a:lnSpc>
                  <a:spcPct val="150000"/>
                </a:lnSpc>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a:t>
              </a: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2: </a:t>
              </a:r>
              <a:r>
                <a:rPr lang="fr-FR" sz="3600">
                  <a:latin typeface="Arial" panose="020B0604020202020204" pitchFamily="34" charset="0"/>
                  <a:cs typeface="Arial" panose="020B0604020202020204" pitchFamily="34" charset="0"/>
                </a:rPr>
                <a:t>So sánh số nguyên tử của mỗi nguyên tố có trong phân tử các chất phản ứng và các chất sản phẩm</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1295400" y="5948985"/>
            <a:ext cx="12573000" cy="1247257"/>
            <a:chOff x="1371600" y="2552700"/>
            <a:chExt cx="12573000" cy="1247257"/>
          </a:xfrm>
        </p:grpSpPr>
        <p:pic>
          <p:nvPicPr>
            <p:cNvPr id="26"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28" name="Rectangle 27"/>
            <p:cNvSpPr/>
            <p:nvPr/>
          </p:nvSpPr>
          <p:spPr>
            <a:xfrm>
              <a:off x="3079844" y="2853162"/>
              <a:ext cx="10864756" cy="646331"/>
            </a:xfrm>
            <a:prstGeom prst="rect">
              <a:avLst/>
            </a:prstGeom>
          </p:spPr>
          <p:txBody>
            <a:bodyPr wrap="square">
              <a:spAutoFit/>
            </a:bodyPr>
            <a:lstStyle/>
            <a:p>
              <a:pPr algn="just">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a:t>
              </a: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3: </a:t>
              </a:r>
              <a:r>
                <a:rPr lang="fr-FR" sz="3600">
                  <a:latin typeface="Arial" panose="020B0604020202020204" pitchFamily="34" charset="0"/>
                  <a:cs typeface="Arial" panose="020B0604020202020204" pitchFamily="34" charset="0"/>
                </a:rPr>
                <a:t>Cân bằng số nguyên tử của mỗi nguyên tố</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p:cNvGrpSpPr/>
          <p:nvPr/>
        </p:nvGrpSpPr>
        <p:grpSpPr>
          <a:xfrm>
            <a:off x="1295400" y="7703925"/>
            <a:ext cx="12573000" cy="1247257"/>
            <a:chOff x="1371600" y="2552700"/>
            <a:chExt cx="12573000" cy="1247257"/>
          </a:xfrm>
        </p:grpSpPr>
        <p:pic>
          <p:nvPicPr>
            <p:cNvPr id="30"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31" name="Rectangle 30"/>
            <p:cNvSpPr/>
            <p:nvPr/>
          </p:nvSpPr>
          <p:spPr>
            <a:xfrm>
              <a:off x="3079844" y="2853162"/>
              <a:ext cx="10864756" cy="646331"/>
            </a:xfrm>
            <a:prstGeom prst="rect">
              <a:avLst/>
            </a:prstGeom>
          </p:spPr>
          <p:txBody>
            <a:bodyPr wrap="square">
              <a:spAutoFit/>
            </a:bodyPr>
            <a:lstStyle/>
            <a:p>
              <a:pPr algn="just">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a:t>
              </a: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4: </a:t>
              </a:r>
              <a:r>
                <a:rPr lang="fr-FR" sz="3600">
                  <a:latin typeface="Arial" panose="020B0604020202020204" pitchFamily="34" charset="0"/>
                  <a:cs typeface="Arial" panose="020B0604020202020204" pitchFamily="34" charset="0"/>
                </a:rPr>
                <a:t>Kiểm tra và viết phương trình hóa học </a:t>
              </a:r>
              <a:endParaRPr lang="en-US"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9630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TextBox 10">
            <a:extLst>
              <a:ext uri="{FF2B5EF4-FFF2-40B4-BE49-F238E27FC236}">
                <a16:creationId xmlns:a16="http://schemas.microsoft.com/office/drawing/2014/main" id="{E19B1F1F-6136-4AD1-8FAA-8BF99A8856B5}"/>
              </a:ext>
            </a:extLst>
          </p:cNvPr>
          <p:cNvSpPr txBox="1"/>
          <p:nvPr/>
        </p:nvSpPr>
        <p:spPr>
          <a:xfrm>
            <a:off x="387738" y="774293"/>
            <a:ext cx="17531574" cy="1046440"/>
          </a:xfrm>
          <a:prstGeom prst="rect">
            <a:avLst/>
          </a:prstGeom>
          <a:noFill/>
        </p:spPr>
        <p:txBody>
          <a:bodyPr wrap="square" rtlCol="0">
            <a:spAutoFit/>
          </a:bodyPr>
          <a:lstStyle/>
          <a:p>
            <a:pPr algn="ctr"/>
            <a:r>
              <a:rPr lang="en-US" sz="6200" b="1" smtClean="0">
                <a:solidFill>
                  <a:schemeClr val="accent6"/>
                </a:solidFill>
                <a:latin typeface="Arial" panose="020B0604020202020204" pitchFamily="34" charset="0"/>
                <a:ea typeface="Arial" panose="020B0604020202020204" pitchFamily="34" charset="0"/>
                <a:cs typeface="Arial" panose="020B0604020202020204" pitchFamily="34" charset="0"/>
              </a:rPr>
              <a:t>2. Các bước lập phương trình hoá học</a:t>
            </a:r>
            <a:endParaRPr lang="en-US" sz="6200" dirty="0">
              <a:solidFill>
                <a:schemeClr val="accent6"/>
              </a:solidFill>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pic>
        <p:nvPicPr>
          <p:cNvPr id="21"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95400" y="5082928"/>
            <a:ext cx="5105400" cy="4743381"/>
          </a:xfrm>
          <a:prstGeom prst="rect">
            <a:avLst/>
          </a:prstGeom>
        </p:spPr>
      </p:pic>
      <p:grpSp>
        <p:nvGrpSpPr>
          <p:cNvPr id="32" name="Group 31"/>
          <p:cNvGrpSpPr/>
          <p:nvPr/>
        </p:nvGrpSpPr>
        <p:grpSpPr>
          <a:xfrm>
            <a:off x="6981971" y="2537343"/>
            <a:ext cx="8934452" cy="5212314"/>
            <a:chOff x="228600" y="2448692"/>
            <a:chExt cx="8934452" cy="5212314"/>
          </a:xfrm>
        </p:grpSpPr>
        <p:grpSp>
          <p:nvGrpSpPr>
            <p:cNvPr id="33" name="Group 32"/>
            <p:cNvGrpSpPr/>
            <p:nvPr/>
          </p:nvGrpSpPr>
          <p:grpSpPr>
            <a:xfrm>
              <a:off x="228600" y="2448692"/>
              <a:ext cx="8934452" cy="5212314"/>
              <a:chOff x="400052" y="2909126"/>
              <a:chExt cx="8934452" cy="5212314"/>
            </a:xfrm>
          </p:grpSpPr>
          <p:sp>
            <p:nvSpPr>
              <p:cNvPr id="35" name="Rectangle 34"/>
              <p:cNvSpPr/>
              <p:nvPr/>
            </p:nvSpPr>
            <p:spPr>
              <a:xfrm>
                <a:off x="400052" y="3317933"/>
                <a:ext cx="8934452" cy="4803507"/>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16"/>
              <a:stretch>
                <a:fillRect/>
              </a:stretch>
            </p:blipFill>
            <p:spPr>
              <a:xfrm>
                <a:off x="4394814" y="2909126"/>
                <a:ext cx="944928" cy="908584"/>
              </a:xfrm>
              <a:prstGeom prst="rect">
                <a:avLst/>
              </a:prstGeom>
            </p:spPr>
          </p:pic>
        </p:grpSp>
        <p:sp>
          <p:nvSpPr>
            <p:cNvPr id="34" name="Rectangle 33"/>
            <p:cNvSpPr/>
            <p:nvPr/>
          </p:nvSpPr>
          <p:spPr>
            <a:xfrm>
              <a:off x="438150" y="3364803"/>
              <a:ext cx="8515352" cy="4131900"/>
            </a:xfrm>
            <a:prstGeom prst="rect">
              <a:avLst/>
            </a:prstGeom>
          </p:spPr>
          <p:txBody>
            <a:bodyPr wrap="square">
              <a:spAutoFit/>
            </a:bodyPr>
            <a:lstStyle/>
            <a:p>
              <a:pPr algn="just">
                <a:lnSpc>
                  <a:spcPct val="150000"/>
                </a:lnSpc>
                <a:spcAft>
                  <a:spcPts val="0"/>
                </a:spcAft>
              </a:pPr>
              <a:r>
                <a:rPr lang="fr-FR" sz="3500" b="1" i="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fr-FR" sz="3500">
                  <a:latin typeface="Arial" panose="020B0604020202020204" pitchFamily="34" charset="0"/>
                  <a:ea typeface="Calibri" panose="020F0502020204030204" pitchFamily="34" charset="0"/>
                  <a:cs typeface="Arial" panose="020B0604020202020204" pitchFamily="34" charset="0"/>
                </a:rPr>
                <a:t>Nếu trong các chất phản ứng và các chất sản phẩm có nhóm nguyên tử không thay đổi trước và sau phản ứng thì coi cả nhóm nguyên tử đó như là một đơn vị để cân bằng.</a:t>
              </a:r>
              <a:endParaRPr lang="en-US" sz="35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308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sp>
        <p:nvSpPr>
          <p:cNvPr id="2" name="Rectangle 1"/>
          <p:cNvSpPr/>
          <p:nvPr/>
        </p:nvSpPr>
        <p:spPr>
          <a:xfrm>
            <a:off x="2552700" y="1324518"/>
            <a:ext cx="13182600" cy="646331"/>
          </a:xfrm>
          <a:prstGeom prst="rect">
            <a:avLst/>
          </a:prstGeom>
        </p:spPr>
        <p:txBody>
          <a:bodyPr wrap="square">
            <a:spAutoFit/>
          </a:bodyPr>
          <a:lstStyle/>
          <a:p>
            <a:pPr algn="ctr"/>
            <a:r>
              <a:rPr lang="fr-FR" sz="3600">
                <a:latin typeface="Arial" panose="020B0604020202020204" pitchFamily="34" charset="0"/>
                <a:cs typeface="Arial" panose="020B0604020202020204" pitchFamily="34" charset="0"/>
              </a:rPr>
              <a:t>Lập phương trình hóa học </a:t>
            </a:r>
            <a:r>
              <a:rPr lang="fr-FR" sz="3600">
                <a:latin typeface="Arial" panose="020B0604020202020204" pitchFamily="34" charset="0"/>
                <a:cs typeface="Arial" panose="020B0604020202020204" pitchFamily="34" charset="0"/>
              </a:rPr>
              <a:t>cho </a:t>
            </a:r>
            <a:r>
              <a:rPr lang="fr-FR" sz="3600" smtClean="0">
                <a:latin typeface="Arial" panose="020B0604020202020204" pitchFamily="34" charset="0"/>
                <a:cs typeface="Arial" panose="020B0604020202020204" pitchFamily="34" charset="0"/>
              </a:rPr>
              <a:t>phản ứng: </a:t>
            </a:r>
            <a:r>
              <a:rPr lang="fr-FR" sz="3600" b="1" i="1" smtClean="0">
                <a:solidFill>
                  <a:srgbClr val="FF0000"/>
                </a:solidFill>
                <a:latin typeface="Arial" panose="020B0604020202020204" pitchFamily="34" charset="0"/>
                <a:cs typeface="Arial" panose="020B0604020202020204" pitchFamily="34" charset="0"/>
              </a:rPr>
              <a:t>Fe </a:t>
            </a:r>
            <a:r>
              <a:rPr lang="fr-FR" sz="3600" b="1" i="1">
                <a:solidFill>
                  <a:srgbClr val="FF0000"/>
                </a:solidFill>
                <a:latin typeface="Arial" panose="020B0604020202020204" pitchFamily="34" charset="0"/>
                <a:cs typeface="Arial" panose="020B0604020202020204" pitchFamily="34" charset="0"/>
              </a:rPr>
              <a:t>+ O</a:t>
            </a:r>
            <a:r>
              <a:rPr lang="fr-FR" sz="3600" b="1" i="1" baseline="-25000">
                <a:solidFill>
                  <a:srgbClr val="FF0000"/>
                </a:solidFill>
                <a:latin typeface="Arial" panose="020B0604020202020204" pitchFamily="34" charset="0"/>
                <a:cs typeface="Arial" panose="020B0604020202020204" pitchFamily="34" charset="0"/>
              </a:rPr>
              <a:t>2</a:t>
            </a:r>
            <a:r>
              <a:rPr lang="fr-FR" sz="3600" b="1" i="1">
                <a:solidFill>
                  <a:srgbClr val="FF0000"/>
                </a:solidFill>
                <a:latin typeface="Arial" panose="020B0604020202020204" pitchFamily="34" charset="0"/>
                <a:cs typeface="Arial" panose="020B0604020202020204" pitchFamily="34" charset="0"/>
              </a:rPr>
              <a:t> </a:t>
            </a:r>
            <a:r>
              <a:rPr lang="fr-FR" sz="36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fr-FR" sz="3600" b="1" i="1">
                <a:solidFill>
                  <a:srgbClr val="FF0000"/>
                </a:solidFill>
                <a:latin typeface="Arial" panose="020B0604020202020204" pitchFamily="34" charset="0"/>
                <a:cs typeface="Arial" panose="020B0604020202020204" pitchFamily="34" charset="0"/>
              </a:rPr>
              <a:t>Fe</a:t>
            </a:r>
            <a:r>
              <a:rPr lang="fr-FR" sz="3600" b="1" i="1" baseline="-25000">
                <a:solidFill>
                  <a:srgbClr val="FF0000"/>
                </a:solidFill>
                <a:latin typeface="Arial" panose="020B0604020202020204" pitchFamily="34" charset="0"/>
                <a:cs typeface="Arial" panose="020B0604020202020204" pitchFamily="34" charset="0"/>
              </a:rPr>
              <a:t>3</a:t>
            </a:r>
            <a:r>
              <a:rPr lang="fr-FR" sz="3600" b="1" i="1">
                <a:solidFill>
                  <a:srgbClr val="FF0000"/>
                </a:solidFill>
                <a:latin typeface="Arial" panose="020B0604020202020204" pitchFamily="34" charset="0"/>
                <a:cs typeface="Arial" panose="020B0604020202020204" pitchFamily="34" charset="0"/>
              </a:rPr>
              <a:t>O</a:t>
            </a:r>
            <a:r>
              <a:rPr lang="fr-FR" sz="3600" b="1" i="1" baseline="-25000">
                <a:solidFill>
                  <a:srgbClr val="FF0000"/>
                </a:solidFill>
                <a:latin typeface="Arial" panose="020B0604020202020204" pitchFamily="34" charset="0"/>
                <a:cs typeface="Arial" panose="020B0604020202020204" pitchFamily="34" charset="0"/>
              </a:rPr>
              <a:t>4</a:t>
            </a:r>
            <a:endParaRPr lang="en-US" sz="3600" b="1" i="1">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237059" y="2476500"/>
            <a:ext cx="15907942" cy="2585323"/>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3600" b="1" smtClean="0">
                <a:latin typeface="Arial" panose="020B0604020202020204" pitchFamily="34" charset="0"/>
                <a:ea typeface="Calibri" panose="020F0502020204030204" pitchFamily="34" charset="0"/>
                <a:cs typeface="Arial" panose="020B0604020202020204" pitchFamily="34" charset="0"/>
              </a:rPr>
              <a:t>Bước 1. </a:t>
            </a:r>
            <a:r>
              <a:rPr lang="fr-FR" sz="3600" smtClean="0">
                <a:latin typeface="Arial" panose="020B0604020202020204" pitchFamily="34" charset="0"/>
                <a:ea typeface="Calibri" panose="020F0502020204030204" pitchFamily="34" charset="0"/>
                <a:cs typeface="Arial" panose="020B0604020202020204" pitchFamily="34" charset="0"/>
              </a:rPr>
              <a:t>Viết </a:t>
            </a:r>
            <a:r>
              <a:rPr lang="fr-FR" sz="3600">
                <a:latin typeface="Arial" panose="020B0604020202020204" pitchFamily="34" charset="0"/>
                <a:ea typeface="Calibri" panose="020F0502020204030204" pitchFamily="34" charset="0"/>
                <a:cs typeface="Arial" panose="020B0604020202020204" pitchFamily="34" charset="0"/>
              </a:rPr>
              <a:t>sơ đồ của </a:t>
            </a:r>
            <a:r>
              <a:rPr lang="fr-FR" sz="3600">
                <a:latin typeface="Arial" panose="020B0604020202020204" pitchFamily="34" charset="0"/>
                <a:ea typeface="Calibri" panose="020F0502020204030204" pitchFamily="34" charset="0"/>
                <a:cs typeface="Arial" panose="020B0604020202020204" pitchFamily="34" charset="0"/>
              </a:rPr>
              <a:t>phản </a:t>
            </a:r>
            <a:r>
              <a:rPr lang="fr-FR" sz="3600" smtClean="0">
                <a:latin typeface="Arial" panose="020B0604020202020204" pitchFamily="34" charset="0"/>
                <a:ea typeface="Calibri" panose="020F0502020204030204" pitchFamily="34" charset="0"/>
                <a:cs typeface="Arial" panose="020B0604020202020204" pitchFamily="34" charset="0"/>
              </a:rPr>
              <a:t>ứng: </a:t>
            </a:r>
            <a:r>
              <a:rPr lang="fr-FR" sz="3600" i="1" smtClean="0">
                <a:solidFill>
                  <a:srgbClr val="FF0000"/>
                </a:solidFill>
                <a:latin typeface="Arial" panose="020B0604020202020204" pitchFamily="34" charset="0"/>
                <a:ea typeface="Calibri" panose="020F0502020204030204" pitchFamily="34" charset="0"/>
                <a:cs typeface="Arial" panose="020B0604020202020204" pitchFamily="34" charset="0"/>
              </a:rPr>
              <a:t>Fe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O</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i="1" smtClean="0">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Fe</a:t>
            </a:r>
            <a:r>
              <a:rPr lang="fr-FR" sz="3600" i="1" baseline="-25000" smtClean="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i="1" baseline="-25000" smtClean="0">
                <a:solidFill>
                  <a:srgbClr val="FF0000"/>
                </a:solidFill>
                <a:latin typeface="Arial" panose="020B0604020202020204" pitchFamily="34" charset="0"/>
                <a:ea typeface="Times New Roman" panose="02020603050405020304" pitchFamily="18" charset="0"/>
                <a:cs typeface="Arial" panose="020B0604020202020204" pitchFamily="34" charset="0"/>
              </a:rPr>
              <a:t>4</a:t>
            </a:r>
            <a:endParaRPr lang="fr-FR" sz="3600" i="1" baseline="-2500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b="1">
                <a:latin typeface="Arial" panose="020B0604020202020204" pitchFamily="34" charset="0"/>
                <a:cs typeface="Arial" panose="020B0604020202020204" pitchFamily="34" charset="0"/>
              </a:rPr>
              <a:t>Bước </a:t>
            </a:r>
            <a:r>
              <a:rPr lang="fr-FR" sz="3600" b="1" smtClean="0">
                <a:latin typeface="Arial" panose="020B0604020202020204" pitchFamily="34" charset="0"/>
                <a:cs typeface="Arial" panose="020B0604020202020204" pitchFamily="34" charset="0"/>
              </a:rPr>
              <a:t>2. </a:t>
            </a:r>
            <a:r>
              <a:rPr lang="fr-FR" sz="3600">
                <a:latin typeface="Arial" panose="020B0604020202020204" pitchFamily="34" charset="0"/>
                <a:cs typeface="Arial" panose="020B0604020202020204" pitchFamily="34" charset="0"/>
              </a:rPr>
              <a:t>So sánh số nguyên tử của mỗi </a:t>
            </a:r>
            <a:r>
              <a:rPr lang="fr-FR" sz="3600">
                <a:latin typeface="Arial" panose="020B0604020202020204" pitchFamily="34" charset="0"/>
                <a:cs typeface="Arial" panose="020B0604020202020204" pitchFamily="34" charset="0"/>
              </a:rPr>
              <a:t>nguyên </a:t>
            </a:r>
            <a:r>
              <a:rPr lang="fr-FR" sz="3600" smtClean="0">
                <a:latin typeface="Arial" panose="020B0604020202020204" pitchFamily="34" charset="0"/>
                <a:cs typeface="Arial" panose="020B0604020202020204" pitchFamily="34" charset="0"/>
              </a:rPr>
              <a:t>tố trước </a:t>
            </a:r>
            <a:r>
              <a:rPr lang="fr-FR" sz="3600">
                <a:latin typeface="Arial" panose="020B0604020202020204" pitchFamily="34" charset="0"/>
                <a:cs typeface="Arial" panose="020B0604020202020204" pitchFamily="34" charset="0"/>
              </a:rPr>
              <a:t>và sau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a:t>
            </a:r>
            <a:endParaRPr lang="en-US" sz="3600">
              <a:latin typeface="Arial" panose="020B0604020202020204" pitchFamily="34" charset="0"/>
              <a:cs typeface="Arial" panose="020B0604020202020204" pitchFamily="34" charset="0"/>
            </a:endParaRPr>
          </a:p>
          <a:p>
            <a:pPr algn="ctr">
              <a:lnSpc>
                <a:spcPct val="150000"/>
              </a:lnSpc>
            </a:pP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Fe + O</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Fe</a:t>
            </a:r>
            <a:r>
              <a:rPr lang="fr-FR" sz="3600" i="1" baseline="-25000" smtClean="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i="1" baseline="-25000" smtClean="0">
                <a:solidFill>
                  <a:srgbClr val="FF0000"/>
                </a:solidFill>
                <a:latin typeface="Arial" panose="020B0604020202020204" pitchFamily="34" charset="0"/>
                <a:ea typeface="Times New Roman" panose="02020603050405020304" pitchFamily="18" charset="0"/>
                <a:cs typeface="Arial" panose="020B0604020202020204" pitchFamily="34" charset="0"/>
              </a:rPr>
              <a:t>4</a:t>
            </a:r>
            <a:endPar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p:cNvSpPr txBox="1"/>
          <p:nvPr/>
        </p:nvSpPr>
        <p:spPr>
          <a:xfrm>
            <a:off x="7315200" y="5038844"/>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8362950" y="5038843"/>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25" name="TextBox 24"/>
          <p:cNvSpPr txBox="1"/>
          <p:nvPr/>
        </p:nvSpPr>
        <p:spPr>
          <a:xfrm>
            <a:off x="9544050" y="5038844"/>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3</a:t>
            </a:r>
            <a:endParaRPr lang="en-US" sz="3600" b="1">
              <a:solidFill>
                <a:srgbClr val="00B050"/>
              </a:solidFill>
              <a:latin typeface="Arial" panose="020B0604020202020204" pitchFamily="34" charset="0"/>
              <a:cs typeface="Arial" panose="020B0604020202020204" pitchFamily="34" charset="0"/>
            </a:endParaRPr>
          </a:p>
        </p:txBody>
      </p:sp>
      <p:sp>
        <p:nvSpPr>
          <p:cNvPr id="26" name="TextBox 25"/>
          <p:cNvSpPr txBox="1"/>
          <p:nvPr/>
        </p:nvSpPr>
        <p:spPr>
          <a:xfrm>
            <a:off x="10210800" y="5038843"/>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4</a:t>
            </a:r>
            <a:endParaRPr lang="en-US" sz="3600" b="1">
              <a:solidFill>
                <a:srgbClr val="00B050"/>
              </a:solidFill>
              <a:latin typeface="Arial" panose="020B0604020202020204" pitchFamily="34" charset="0"/>
              <a:cs typeface="Arial" panose="020B0604020202020204" pitchFamily="34" charset="0"/>
            </a:endParaRPr>
          </a:p>
        </p:txBody>
      </p:sp>
      <p:sp>
        <p:nvSpPr>
          <p:cNvPr id="18" name="Rectangle 17"/>
          <p:cNvSpPr/>
          <p:nvPr/>
        </p:nvSpPr>
        <p:spPr>
          <a:xfrm>
            <a:off x="1237059" y="5764592"/>
            <a:ext cx="1590794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3. </a:t>
            </a:r>
            <a:r>
              <a:rPr lang="fr-FR" sz="3600">
                <a:latin typeface="Arial" panose="020B0604020202020204" pitchFamily="34" charset="0"/>
                <a:ea typeface="Calibri" panose="020F0502020204030204" pitchFamily="34" charset="0"/>
                <a:cs typeface="Arial" panose="020B0604020202020204" pitchFamily="34" charset="0"/>
              </a:rPr>
              <a:t>Cân bằng số nguyên tử của mỗi </a:t>
            </a:r>
            <a:r>
              <a:rPr lang="fr-FR" sz="3600">
                <a:latin typeface="Arial" panose="020B0604020202020204" pitchFamily="34" charset="0"/>
                <a:ea typeface="Calibri" panose="020F0502020204030204" pitchFamily="34" charset="0"/>
                <a:cs typeface="Arial" panose="020B0604020202020204" pitchFamily="34" charset="0"/>
              </a:rPr>
              <a:t>nguyên </a:t>
            </a:r>
            <a:r>
              <a:rPr lang="fr-FR" sz="3600" smtClean="0">
                <a:latin typeface="Arial" panose="020B0604020202020204" pitchFamily="34" charset="0"/>
                <a:ea typeface="Calibri" panose="020F0502020204030204" pitchFamily="34" charset="0"/>
                <a:cs typeface="Arial" panose="020B0604020202020204" pitchFamily="34" charset="0"/>
              </a:rPr>
              <a:t>tố:</a:t>
            </a:r>
          </a:p>
          <a:p>
            <a:pPr algn="ctr">
              <a:lnSpc>
                <a:spcPct val="150000"/>
              </a:lnSpc>
            </a:pPr>
            <a:r>
              <a:rPr lang="fr-FR" sz="3600" i="1">
                <a:solidFill>
                  <a:srgbClr val="FF0000"/>
                </a:solidFill>
                <a:latin typeface="Arial" panose="020B0604020202020204" pitchFamily="34" charset="0"/>
                <a:cs typeface="Arial" panose="020B0604020202020204" pitchFamily="34" charset="0"/>
              </a:rPr>
              <a:t>3Fe </a:t>
            </a:r>
            <a:r>
              <a:rPr lang="fr-FR" sz="3600" i="1">
                <a:solidFill>
                  <a:srgbClr val="FF0000"/>
                </a:solidFill>
                <a:latin typeface="Arial" panose="020B0604020202020204" pitchFamily="34" charset="0"/>
                <a:cs typeface="Arial" panose="020B0604020202020204" pitchFamily="34" charset="0"/>
              </a:rPr>
              <a:t>+ </a:t>
            </a:r>
            <a:r>
              <a:rPr lang="fr-FR" sz="3600" i="1" smtClean="0">
                <a:solidFill>
                  <a:srgbClr val="FF0000"/>
                </a:solidFill>
                <a:latin typeface="Arial" panose="020B0604020202020204" pitchFamily="34" charset="0"/>
                <a:cs typeface="Arial" panose="020B0604020202020204" pitchFamily="34" charset="0"/>
              </a:rPr>
              <a:t>2O</a:t>
            </a:r>
            <a:r>
              <a:rPr lang="fr-FR" sz="3600" i="1" baseline="-25000" smtClean="0">
                <a:solidFill>
                  <a:srgbClr val="FF0000"/>
                </a:solidFill>
                <a:latin typeface="Arial" panose="020B0604020202020204" pitchFamily="34" charset="0"/>
                <a:cs typeface="Arial" panose="020B0604020202020204" pitchFamily="34" charset="0"/>
              </a:rPr>
              <a:t>2 </a:t>
            </a:r>
            <a:r>
              <a:rPr lang="fr-FR" sz="3600" i="1" smtClean="0">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cs typeface="Arial" panose="020B0604020202020204" pitchFamily="34" charset="0"/>
              </a:rPr>
              <a:t>Fe</a:t>
            </a:r>
            <a:r>
              <a:rPr lang="fr-FR" sz="3600" i="1" baseline="-25000" smtClean="0">
                <a:solidFill>
                  <a:srgbClr val="FF0000"/>
                </a:solidFill>
                <a:latin typeface="Arial" panose="020B0604020202020204" pitchFamily="34" charset="0"/>
                <a:cs typeface="Arial" panose="020B0604020202020204" pitchFamily="34" charset="0"/>
              </a:rPr>
              <a:t>3</a:t>
            </a:r>
            <a:r>
              <a:rPr lang="fr-FR" sz="3600" i="1" smtClean="0">
                <a:solidFill>
                  <a:srgbClr val="FF0000"/>
                </a:solidFill>
                <a:latin typeface="Arial" panose="020B0604020202020204" pitchFamily="34" charset="0"/>
                <a:cs typeface="Arial" panose="020B0604020202020204" pitchFamily="34" charset="0"/>
              </a:rPr>
              <a:t>O</a:t>
            </a:r>
            <a:r>
              <a:rPr lang="fr-FR" sz="3600" i="1" baseline="-25000" smtClean="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7315200" y="7518918"/>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3</a:t>
            </a:r>
            <a:endParaRPr lang="en-US" sz="3600" b="1">
              <a:solidFill>
                <a:srgbClr val="00B050"/>
              </a:solidFill>
              <a:latin typeface="Arial" panose="020B0604020202020204" pitchFamily="34" charset="0"/>
              <a:cs typeface="Arial" panose="020B0604020202020204" pitchFamily="34" charset="0"/>
            </a:endParaRPr>
          </a:p>
        </p:txBody>
      </p:sp>
      <p:sp>
        <p:nvSpPr>
          <p:cNvPr id="30" name="TextBox 29"/>
          <p:cNvSpPr txBox="1"/>
          <p:nvPr/>
        </p:nvSpPr>
        <p:spPr>
          <a:xfrm>
            <a:off x="8458200" y="7518917"/>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4</a:t>
            </a:r>
            <a:endParaRPr lang="en-US" sz="3600" b="1">
              <a:solidFill>
                <a:srgbClr val="00B050"/>
              </a:solidFill>
              <a:latin typeface="Arial" panose="020B0604020202020204" pitchFamily="34" charset="0"/>
              <a:cs typeface="Arial" panose="020B0604020202020204" pitchFamily="34" charset="0"/>
            </a:endParaRPr>
          </a:p>
        </p:txBody>
      </p:sp>
      <p:sp>
        <p:nvSpPr>
          <p:cNvPr id="31" name="TextBox 30"/>
          <p:cNvSpPr txBox="1"/>
          <p:nvPr/>
        </p:nvSpPr>
        <p:spPr>
          <a:xfrm>
            <a:off x="9848850" y="7518918"/>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3</a:t>
            </a:r>
            <a:endParaRPr lang="en-US" sz="3600" b="1">
              <a:solidFill>
                <a:srgbClr val="00B050"/>
              </a:solidFill>
              <a:latin typeface="Arial" panose="020B0604020202020204" pitchFamily="34" charset="0"/>
              <a:cs typeface="Arial" panose="020B0604020202020204" pitchFamily="34" charset="0"/>
            </a:endParaRPr>
          </a:p>
        </p:txBody>
      </p:sp>
      <p:sp>
        <p:nvSpPr>
          <p:cNvPr id="37" name="TextBox 36"/>
          <p:cNvSpPr txBox="1"/>
          <p:nvPr/>
        </p:nvSpPr>
        <p:spPr>
          <a:xfrm>
            <a:off x="10515600" y="7518917"/>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4</a:t>
            </a:r>
            <a:endParaRPr lang="en-US" sz="3600" b="1">
              <a:solidFill>
                <a:srgbClr val="00B05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18"/>
              <p:cNvSpPr/>
              <p:nvPr/>
            </p:nvSpPr>
            <p:spPr>
              <a:xfrm>
                <a:off x="1240472" y="8315326"/>
                <a:ext cx="15813881" cy="646331"/>
              </a:xfrm>
              <a:prstGeom prst="rect">
                <a:avLst/>
              </a:prstGeom>
            </p:spPr>
            <p:txBody>
              <a:bodyPr wrap="square">
                <a:spAutoFit/>
              </a:bodyPr>
              <a:lstStyle/>
              <a:p>
                <a:pPr marL="571500" indent="-571500" algn="just">
                  <a:spcAft>
                    <a:spcPts val="0"/>
                  </a:spcAft>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a:t>
                </a:r>
                <a:r>
                  <a:rPr lang="fr-FR" sz="3600">
                    <a:latin typeface="Arial" panose="020B0604020202020204" pitchFamily="34" charset="0"/>
                    <a:ea typeface="Calibri" panose="020F0502020204030204" pitchFamily="34" charset="0"/>
                    <a:cs typeface="Arial" panose="020B0604020202020204" pitchFamily="34" charset="0"/>
                  </a:rPr>
                  <a:t>hóa </a:t>
                </a:r>
                <a:r>
                  <a:rPr lang="fr-FR" sz="3600" smtClean="0">
                    <a:latin typeface="Arial" panose="020B0604020202020204" pitchFamily="34" charset="0"/>
                    <a:ea typeface="Calibri" panose="020F0502020204030204" pitchFamily="34" charset="0"/>
                    <a:cs typeface="Arial" panose="020B0604020202020204" pitchFamily="34" charset="0"/>
                  </a:rPr>
                  <a:t>học</a:t>
                </a:r>
                <a:r>
                  <a:rPr lang="en-US" sz="3600" smtClean="0">
                    <a:latin typeface="Arial" panose="020B0604020202020204" pitchFamily="34" charset="0"/>
                    <a:ea typeface="Calibri" panose="020F0502020204030204" pitchFamily="34" charset="0"/>
                    <a:cs typeface="Arial" panose="020B0604020202020204" pitchFamily="34" charset="0"/>
                  </a:rPr>
                  <a:t>: </a:t>
                </a:r>
                <a:r>
                  <a:rPr lang="fr-FR"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3Fe </a:t>
                </a:r>
                <a:r>
                  <a:rPr lang="fr-FR" sz="3600" b="1" i="1">
                    <a:solidFill>
                      <a:srgbClr val="FF0000"/>
                    </a:solidFill>
                    <a:latin typeface="Arial" panose="020B0604020202020204" pitchFamily="34" charset="0"/>
                    <a:ea typeface="Calibri" panose="020F0502020204030204" pitchFamily="34" charset="0"/>
                    <a:cs typeface="Arial" panose="020B0604020202020204" pitchFamily="34" charset="0"/>
                  </a:rPr>
                  <a:t>+ 2O</a:t>
                </a:r>
                <a:r>
                  <a:rPr lang="fr-FR" sz="3600" b="1"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b="1" i="1">
                    <a:solidFill>
                      <a:srgbClr val="FF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rgbClr val="FF0000"/>
                    </a:solidFill>
                    <a:latin typeface="Arial" panose="020B0604020202020204" pitchFamily="34" charset="0"/>
                    <a:ea typeface="Times New Roman" panose="02020603050405020304" pitchFamily="18" charset="0"/>
                    <a:cs typeface="Arial" panose="020B0604020202020204" pitchFamily="34" charset="0"/>
                  </a:rPr>
                  <a:t> Fe</a:t>
                </a:r>
                <a:r>
                  <a:rPr lang="fr-FR"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b="1" i="1">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4</a:t>
                </a:r>
                <a:endParaRPr lang="en-US" sz="36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240472" y="8315326"/>
                <a:ext cx="15813881" cy="646331"/>
              </a:xfrm>
              <a:prstGeom prst="rect">
                <a:avLst/>
              </a:prstGeom>
              <a:blipFill>
                <a:blip r:embed="rId5"/>
                <a:stretch>
                  <a:fillRect l="-1040"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180876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down)">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42" dur="500"/>
                                        <p:tgtEl>
                                          <p:spTgt spid="18">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wipe(down)">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4" grpId="0"/>
      <p:bldP spid="25" grpId="0"/>
      <p:bldP spid="26" grpId="0"/>
      <p:bldP spid="29" grpId="0"/>
      <p:bldP spid="30" grpId="0"/>
      <p:bldP spid="31" grpId="0"/>
      <p:bldP spid="3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3" name="Picture 9"/>
          <p:cNvPicPr>
            <a:picLocks noChangeAspect="1"/>
          </p:cNvPicPr>
          <p:nvPr/>
        </p:nvPicPr>
        <p:blipFill>
          <a:blip r:embed="rId3"/>
          <a:srcRect/>
          <a:stretch>
            <a:fillRect/>
          </a:stretch>
        </p:blipFill>
        <p:spPr>
          <a:xfrm>
            <a:off x="16497595" y="7841999"/>
            <a:ext cx="1561805" cy="2239147"/>
          </a:xfrm>
          <a:prstGeom prst="rect">
            <a:avLst/>
          </a:prstGeom>
        </p:spPr>
      </p:pic>
      <p:sp>
        <p:nvSpPr>
          <p:cNvPr id="2" name="Rectangle 1"/>
          <p:cNvSpPr/>
          <p:nvPr/>
        </p:nvSpPr>
        <p:spPr>
          <a:xfrm>
            <a:off x="514350" y="1104900"/>
            <a:ext cx="17259300" cy="615553"/>
          </a:xfrm>
          <a:prstGeom prst="rect">
            <a:avLst/>
          </a:prstGeom>
        </p:spPr>
        <p:txBody>
          <a:bodyPr wrap="square">
            <a:spAutoFit/>
          </a:bodyPr>
          <a:lstStyle/>
          <a:p>
            <a:pPr algn="ctr"/>
            <a:r>
              <a:rPr lang="fr-FR" sz="3400">
                <a:latin typeface="Arial" panose="020B0604020202020204" pitchFamily="34" charset="0"/>
                <a:cs typeface="Arial" panose="020B0604020202020204" pitchFamily="34" charset="0"/>
              </a:rPr>
              <a:t>Lập phương trình hóa học </a:t>
            </a:r>
            <a:r>
              <a:rPr lang="fr-FR" sz="3400">
                <a:latin typeface="Arial" panose="020B0604020202020204" pitchFamily="34" charset="0"/>
                <a:cs typeface="Arial" panose="020B0604020202020204" pitchFamily="34" charset="0"/>
              </a:rPr>
              <a:t>cho </a:t>
            </a:r>
            <a:r>
              <a:rPr lang="fr-FR" sz="3400" smtClean="0">
                <a:latin typeface="Arial" panose="020B0604020202020204" pitchFamily="34" charset="0"/>
                <a:cs typeface="Arial" panose="020B0604020202020204" pitchFamily="34" charset="0"/>
              </a:rPr>
              <a:t>phản ứng: </a:t>
            </a:r>
            <a:r>
              <a:rPr lang="fr-FR" sz="3400" b="1" i="1" smtClean="0">
                <a:solidFill>
                  <a:srgbClr val="FF0000"/>
                </a:solidFill>
                <a:latin typeface="Arial" panose="020B0604020202020204" pitchFamily="34" charset="0"/>
                <a:cs typeface="Arial" panose="020B0604020202020204" pitchFamily="34" charset="0"/>
              </a:rPr>
              <a:t>Al</a:t>
            </a:r>
            <a:r>
              <a:rPr lang="fr-FR" sz="3400" b="1" i="1" baseline="-25000" smtClean="0">
                <a:solidFill>
                  <a:srgbClr val="FF0000"/>
                </a:solidFill>
                <a:latin typeface="Arial" panose="020B0604020202020204" pitchFamily="34" charset="0"/>
                <a:cs typeface="Arial" panose="020B0604020202020204" pitchFamily="34" charset="0"/>
              </a:rPr>
              <a:t>2</a:t>
            </a:r>
            <a:r>
              <a:rPr lang="fr-FR" sz="3400" b="1" i="1" smtClean="0">
                <a:solidFill>
                  <a:srgbClr val="FF0000"/>
                </a:solidFill>
                <a:latin typeface="Arial" panose="020B0604020202020204" pitchFamily="34" charset="0"/>
                <a:cs typeface="Arial" panose="020B0604020202020204" pitchFamily="34" charset="0"/>
              </a:rPr>
              <a:t>(SO</a:t>
            </a:r>
            <a:r>
              <a:rPr lang="fr-FR" sz="3400" b="1" i="1" baseline="-25000" smtClean="0">
                <a:solidFill>
                  <a:srgbClr val="FF0000"/>
                </a:solidFill>
                <a:latin typeface="Arial" panose="020B0604020202020204" pitchFamily="34" charset="0"/>
                <a:cs typeface="Arial" panose="020B0604020202020204" pitchFamily="34" charset="0"/>
              </a:rPr>
              <a:t>4</a:t>
            </a:r>
            <a:r>
              <a:rPr lang="fr-FR" sz="3400" b="1" i="1" smtClean="0">
                <a:solidFill>
                  <a:srgbClr val="FF0000"/>
                </a:solidFill>
                <a:latin typeface="Arial" panose="020B0604020202020204" pitchFamily="34" charset="0"/>
                <a:cs typeface="Arial" panose="020B0604020202020204" pitchFamily="34" charset="0"/>
              </a:rPr>
              <a:t>)</a:t>
            </a:r>
            <a:r>
              <a:rPr lang="fr-FR" sz="3400" b="1" i="1" baseline="-25000" smtClean="0">
                <a:solidFill>
                  <a:srgbClr val="FF0000"/>
                </a:solidFill>
                <a:latin typeface="Arial" panose="020B0604020202020204" pitchFamily="34" charset="0"/>
                <a:cs typeface="Arial" panose="020B0604020202020204" pitchFamily="34" charset="0"/>
              </a:rPr>
              <a:t>3</a:t>
            </a:r>
            <a:r>
              <a:rPr lang="fr-FR" sz="3400" b="1" i="1" smtClean="0">
                <a:solidFill>
                  <a:srgbClr val="FF0000"/>
                </a:solidFill>
                <a:latin typeface="Arial" panose="020B0604020202020204" pitchFamily="34" charset="0"/>
                <a:cs typeface="Arial" panose="020B0604020202020204" pitchFamily="34" charset="0"/>
              </a:rPr>
              <a:t> </a:t>
            </a:r>
            <a:r>
              <a:rPr lang="fr-FR" sz="3400" b="1" i="1">
                <a:solidFill>
                  <a:srgbClr val="FF0000"/>
                </a:solidFill>
                <a:latin typeface="Arial" panose="020B0604020202020204" pitchFamily="34" charset="0"/>
                <a:cs typeface="Arial" panose="020B0604020202020204" pitchFamily="34" charset="0"/>
              </a:rPr>
              <a:t>+ NaOH </a:t>
            </a:r>
            <a:r>
              <a:rPr lang="fr-FR" sz="34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fr-FR" sz="3400" b="1" i="1">
                <a:solidFill>
                  <a:srgbClr val="FF0000"/>
                </a:solidFill>
                <a:latin typeface="Arial" panose="020B0604020202020204" pitchFamily="34" charset="0"/>
                <a:cs typeface="Arial" panose="020B0604020202020204" pitchFamily="34" charset="0"/>
              </a:rPr>
              <a:t>Al(OH)</a:t>
            </a:r>
            <a:r>
              <a:rPr lang="fr-FR" sz="3400" b="1" i="1" baseline="-25000">
                <a:solidFill>
                  <a:srgbClr val="FF0000"/>
                </a:solidFill>
                <a:latin typeface="Arial" panose="020B0604020202020204" pitchFamily="34" charset="0"/>
                <a:cs typeface="Arial" panose="020B0604020202020204" pitchFamily="34" charset="0"/>
              </a:rPr>
              <a:t>3</a:t>
            </a:r>
            <a:r>
              <a:rPr lang="fr-FR" sz="3400" b="1" i="1">
                <a:solidFill>
                  <a:srgbClr val="FF0000"/>
                </a:solidFill>
                <a:latin typeface="Arial" panose="020B0604020202020204" pitchFamily="34" charset="0"/>
                <a:cs typeface="Arial" panose="020B0604020202020204" pitchFamily="34" charset="0"/>
              </a:rPr>
              <a:t> + Na</a:t>
            </a:r>
            <a:r>
              <a:rPr lang="fr-FR" sz="3400" b="1" i="1" baseline="-25000">
                <a:solidFill>
                  <a:srgbClr val="FF0000"/>
                </a:solidFill>
                <a:latin typeface="Arial" panose="020B0604020202020204" pitchFamily="34" charset="0"/>
                <a:cs typeface="Arial" panose="020B0604020202020204" pitchFamily="34" charset="0"/>
              </a:rPr>
              <a:t>2</a:t>
            </a:r>
            <a:r>
              <a:rPr lang="fr-FR" sz="3400" b="1" i="1">
                <a:solidFill>
                  <a:srgbClr val="FF0000"/>
                </a:solidFill>
                <a:latin typeface="Arial" panose="020B0604020202020204" pitchFamily="34" charset="0"/>
                <a:cs typeface="Arial" panose="020B0604020202020204" pitchFamily="34" charset="0"/>
              </a:rPr>
              <a:t>SO</a:t>
            </a:r>
            <a:r>
              <a:rPr lang="fr-FR" sz="3400" b="1" i="1" baseline="-25000">
                <a:solidFill>
                  <a:srgbClr val="FF0000"/>
                </a:solidFill>
                <a:latin typeface="Arial" panose="020B0604020202020204" pitchFamily="34" charset="0"/>
                <a:cs typeface="Arial" panose="020B0604020202020204" pitchFamily="34" charset="0"/>
              </a:rPr>
              <a:t>4</a:t>
            </a:r>
            <a:endParaRPr lang="en-US" sz="3400" b="1" i="1">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237059" y="2124847"/>
            <a:ext cx="15813882" cy="2539157"/>
          </a:xfrm>
          <a:prstGeom prst="rect">
            <a:avLst/>
          </a:prstGeom>
        </p:spPr>
        <p:txBody>
          <a:bodyPr wrap="square">
            <a:spAutoFit/>
          </a:bodyPr>
          <a:lstStyle/>
          <a:p>
            <a:pPr marL="457200" indent="-457200">
              <a:lnSpc>
                <a:spcPct val="150000"/>
              </a:lnSpc>
              <a:buFont typeface="Wingdings" panose="05000000000000000000" pitchFamily="2" charset="2"/>
              <a:buChar char="§"/>
            </a:pPr>
            <a:r>
              <a:rPr lang="fr-FR" sz="3400" b="1" smtClean="0">
                <a:latin typeface="Arial" panose="020B0604020202020204" pitchFamily="34" charset="0"/>
                <a:ea typeface="Calibri" panose="020F0502020204030204" pitchFamily="34" charset="0"/>
                <a:cs typeface="Arial" panose="020B0604020202020204" pitchFamily="34" charset="0"/>
              </a:rPr>
              <a:t>Bước 1. </a:t>
            </a:r>
            <a:r>
              <a:rPr lang="fr-FR" sz="3400" smtClean="0">
                <a:latin typeface="Arial" panose="020B0604020202020204" pitchFamily="34" charset="0"/>
                <a:ea typeface="Calibri" panose="020F0502020204030204" pitchFamily="34" charset="0"/>
                <a:cs typeface="Arial" panose="020B0604020202020204" pitchFamily="34" charset="0"/>
              </a:rPr>
              <a:t>Viết sơ đồ của phản ứng: </a:t>
            </a:r>
            <a:r>
              <a:rPr lang="fr-FR" sz="3600" i="1" smtClean="0">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a:t>
            </a:r>
            <a:r>
              <a:rPr lang="fr-FR" sz="3600" i="1">
                <a:solidFill>
                  <a:srgbClr val="FF0000"/>
                </a:solidFill>
                <a:latin typeface="Arial" panose="020B0604020202020204" pitchFamily="34" charset="0"/>
                <a:cs typeface="Arial" panose="020B0604020202020204" pitchFamily="34" charset="0"/>
              </a:rPr>
              <a:t>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cs typeface="Arial" panose="020B0604020202020204" pitchFamily="34" charset="0"/>
              </a:rPr>
              <a:t>Al(OH)</a:t>
            </a:r>
            <a:r>
              <a:rPr lang="fr-FR" sz="3600" i="1" baseline="-25000" smtClean="0">
                <a:solidFill>
                  <a:srgbClr val="FF0000"/>
                </a:solidFill>
                <a:latin typeface="Arial" panose="020B0604020202020204" pitchFamily="34" charset="0"/>
                <a:cs typeface="Arial" panose="020B0604020202020204" pitchFamily="34" charset="0"/>
              </a:rPr>
              <a:t>3</a:t>
            </a:r>
            <a:r>
              <a:rPr lang="fr-FR" sz="3600" i="1" smtClean="0">
                <a:solidFill>
                  <a:srgbClr val="FF0000"/>
                </a:solidFill>
                <a:latin typeface="Arial" panose="020B0604020202020204" pitchFamily="34" charset="0"/>
                <a:cs typeface="Arial" panose="020B0604020202020204" pitchFamily="34" charset="0"/>
              </a:rPr>
              <a:t> </a:t>
            </a:r>
            <a:r>
              <a:rPr lang="fr-FR" sz="3600" i="1">
                <a:solidFill>
                  <a:srgbClr val="FF0000"/>
                </a:solidFill>
                <a:latin typeface="Arial" panose="020B0604020202020204" pitchFamily="34" charset="0"/>
                <a:cs typeface="Arial" panose="020B0604020202020204" pitchFamily="34" charset="0"/>
              </a:rPr>
              <a:t>+ 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400" b="1" smtClean="0">
                <a:latin typeface="Arial" panose="020B0604020202020204" pitchFamily="34" charset="0"/>
                <a:cs typeface="Arial" panose="020B0604020202020204" pitchFamily="34" charset="0"/>
              </a:rPr>
              <a:t>Bước 2. </a:t>
            </a:r>
            <a:r>
              <a:rPr lang="fr-FR" sz="3400" smtClean="0">
                <a:latin typeface="Arial" panose="020B0604020202020204" pitchFamily="34" charset="0"/>
                <a:cs typeface="Arial" panose="020B0604020202020204" pitchFamily="34" charset="0"/>
              </a:rPr>
              <a:t>So sánh số nguyên tử của mỗi nguyên tố trước và sau phản ứng:</a:t>
            </a:r>
            <a:endParaRPr lang="en-US" sz="3400" smtClean="0">
              <a:latin typeface="Arial" panose="020B0604020202020204" pitchFamily="34" charset="0"/>
              <a:cs typeface="Arial" panose="020B0604020202020204" pitchFamily="34" charset="0"/>
            </a:endParaRPr>
          </a:p>
          <a:p>
            <a:pPr algn="ctr">
              <a:lnSpc>
                <a:spcPct val="150000"/>
              </a:lnSpc>
            </a:pPr>
            <a:r>
              <a:rPr lang="fr-FR" sz="3600" i="1" smtClean="0">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a:t>
            </a:r>
            <a:r>
              <a:rPr lang="fr-FR" sz="3600" i="1">
                <a:solidFill>
                  <a:srgbClr val="FF0000"/>
                </a:solidFill>
                <a:latin typeface="Arial" panose="020B0604020202020204" pitchFamily="34" charset="0"/>
                <a:cs typeface="Arial" panose="020B0604020202020204" pitchFamily="34" charset="0"/>
              </a:rPr>
              <a:t>+ </a:t>
            </a:r>
            <a:r>
              <a:rPr lang="fr-FR" sz="3600" i="1" smtClean="0">
                <a:solidFill>
                  <a:srgbClr val="FF0000"/>
                </a:solidFill>
                <a:latin typeface="Arial" panose="020B0604020202020204" pitchFamily="34" charset="0"/>
                <a:cs typeface="Arial" panose="020B0604020202020204" pitchFamily="34" charset="0"/>
              </a:rPr>
              <a:t>NaOH</a:t>
            </a:r>
            <a:r>
              <a:rPr lang="fr-FR" sz="3600" i="1">
                <a:solidFill>
                  <a:srgbClr val="FF0000"/>
                </a:solidFill>
                <a:latin typeface="Arial" panose="020B0604020202020204" pitchFamily="34" charset="0"/>
                <a:cs typeface="Arial" panose="020B0604020202020204" pitchFamily="34" charset="0"/>
              </a:rPr>
              <a:t>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cs typeface="Arial" panose="020B0604020202020204" pitchFamily="34" charset="0"/>
              </a:rPr>
              <a:t>Al(OH)</a:t>
            </a:r>
            <a:r>
              <a:rPr lang="fr-FR" sz="3600" i="1" baseline="-25000" smtClean="0">
                <a:solidFill>
                  <a:srgbClr val="FF0000"/>
                </a:solidFill>
                <a:latin typeface="Arial" panose="020B0604020202020204" pitchFamily="34" charset="0"/>
                <a:cs typeface="Arial" panose="020B0604020202020204" pitchFamily="34" charset="0"/>
              </a:rPr>
              <a:t>3</a:t>
            </a:r>
            <a:r>
              <a:rPr lang="fr-FR" sz="3600" i="1" smtClean="0">
                <a:solidFill>
                  <a:srgbClr val="FF0000"/>
                </a:solidFill>
                <a:latin typeface="Arial" panose="020B0604020202020204" pitchFamily="34" charset="0"/>
                <a:cs typeface="Arial" panose="020B0604020202020204" pitchFamily="34" charset="0"/>
              </a:rPr>
              <a:t> </a:t>
            </a:r>
            <a:r>
              <a:rPr lang="fr-FR" sz="3600" i="1">
                <a:solidFill>
                  <a:srgbClr val="FF0000"/>
                </a:solidFill>
                <a:latin typeface="Arial" panose="020B0604020202020204" pitchFamily="34" charset="0"/>
                <a:cs typeface="Arial" panose="020B0604020202020204" pitchFamily="34" charset="0"/>
              </a:rPr>
              <a:t>+ 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p:cNvSpPr txBox="1"/>
          <p:nvPr/>
        </p:nvSpPr>
        <p:spPr>
          <a:xfrm>
            <a:off x="5048250" y="461682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6096000" y="461682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3</a:t>
            </a:r>
            <a:endParaRPr lang="en-US" sz="3400" b="1">
              <a:solidFill>
                <a:srgbClr val="00B050"/>
              </a:solidFill>
              <a:latin typeface="Arial" panose="020B0604020202020204" pitchFamily="34" charset="0"/>
              <a:cs typeface="Arial" panose="020B0604020202020204" pitchFamily="34" charset="0"/>
            </a:endParaRPr>
          </a:p>
        </p:txBody>
      </p:sp>
      <p:sp>
        <p:nvSpPr>
          <p:cNvPr id="25" name="TextBox 24"/>
          <p:cNvSpPr txBox="1"/>
          <p:nvPr/>
        </p:nvSpPr>
        <p:spPr>
          <a:xfrm>
            <a:off x="7410450" y="461682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26" name="TextBox 25"/>
          <p:cNvSpPr txBox="1"/>
          <p:nvPr/>
        </p:nvSpPr>
        <p:spPr>
          <a:xfrm>
            <a:off x="8077200" y="461682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18" name="Rectangle 17"/>
          <p:cNvSpPr/>
          <p:nvPr/>
        </p:nvSpPr>
        <p:spPr>
          <a:xfrm>
            <a:off x="1237059" y="5232380"/>
            <a:ext cx="15813882" cy="1708160"/>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400" b="1">
                <a:latin typeface="Arial" panose="020B0604020202020204" pitchFamily="34" charset="0"/>
                <a:ea typeface="Calibri" panose="020F0502020204030204" pitchFamily="34" charset="0"/>
                <a:cs typeface="Arial" panose="020B0604020202020204" pitchFamily="34" charset="0"/>
              </a:rPr>
              <a:t>Bước </a:t>
            </a:r>
            <a:r>
              <a:rPr lang="fr-FR" sz="3400" b="1" smtClean="0">
                <a:latin typeface="Arial" panose="020B0604020202020204" pitchFamily="34" charset="0"/>
                <a:ea typeface="Calibri" panose="020F0502020204030204" pitchFamily="34" charset="0"/>
                <a:cs typeface="Arial" panose="020B0604020202020204" pitchFamily="34" charset="0"/>
              </a:rPr>
              <a:t>3. </a:t>
            </a:r>
            <a:r>
              <a:rPr lang="fr-FR" sz="3400">
                <a:latin typeface="Arial" panose="020B0604020202020204" pitchFamily="34" charset="0"/>
                <a:ea typeface="Calibri" panose="020F0502020204030204" pitchFamily="34" charset="0"/>
                <a:cs typeface="Arial" panose="020B0604020202020204" pitchFamily="34" charset="0"/>
              </a:rPr>
              <a:t>Cân </a:t>
            </a:r>
            <a:r>
              <a:rPr lang="fr-FR" sz="3400">
                <a:latin typeface="Arial" panose="020B0604020202020204" pitchFamily="34" charset="0"/>
                <a:ea typeface="Calibri" panose="020F0502020204030204" pitchFamily="34" charset="0"/>
                <a:cs typeface="Arial" panose="020B0604020202020204" pitchFamily="34" charset="0"/>
              </a:rPr>
              <a:t>bằng </a:t>
            </a:r>
            <a:r>
              <a:rPr lang="fr-FR" sz="3400" smtClean="0">
                <a:latin typeface="Arial" panose="020B0604020202020204" pitchFamily="34" charset="0"/>
                <a:ea typeface="Calibri" panose="020F0502020204030204" pitchFamily="34" charset="0"/>
                <a:cs typeface="Arial" panose="020B0604020202020204" pitchFamily="34" charset="0"/>
              </a:rPr>
              <a:t>số/nhóm </a:t>
            </a:r>
            <a:r>
              <a:rPr lang="fr-FR" sz="3400">
                <a:latin typeface="Arial" panose="020B0604020202020204" pitchFamily="34" charset="0"/>
                <a:ea typeface="Calibri" panose="020F0502020204030204" pitchFamily="34" charset="0"/>
                <a:cs typeface="Arial" panose="020B0604020202020204" pitchFamily="34" charset="0"/>
              </a:rPr>
              <a:t>nguyên tử của mỗi </a:t>
            </a:r>
            <a:r>
              <a:rPr lang="fr-FR" sz="3400">
                <a:latin typeface="Arial" panose="020B0604020202020204" pitchFamily="34" charset="0"/>
                <a:ea typeface="Calibri" panose="020F0502020204030204" pitchFamily="34" charset="0"/>
                <a:cs typeface="Arial" panose="020B0604020202020204" pitchFamily="34" charset="0"/>
              </a:rPr>
              <a:t>nguyên </a:t>
            </a:r>
            <a:r>
              <a:rPr lang="fr-FR" sz="3400" smtClean="0">
                <a:latin typeface="Arial" panose="020B0604020202020204" pitchFamily="34" charset="0"/>
                <a:ea typeface="Calibri" panose="020F0502020204030204" pitchFamily="34" charset="0"/>
                <a:cs typeface="Arial" panose="020B0604020202020204" pitchFamily="34" charset="0"/>
              </a:rPr>
              <a:t>tố:</a:t>
            </a:r>
          </a:p>
          <a:p>
            <a:pPr algn="ctr">
              <a:lnSpc>
                <a:spcPct val="150000"/>
              </a:lnSpc>
            </a:pPr>
            <a:r>
              <a:rPr lang="fr-FR" sz="3600" i="1" smtClean="0">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a:t>
            </a:r>
            <a:r>
              <a:rPr lang="fr-FR" sz="3600" i="1">
                <a:solidFill>
                  <a:srgbClr val="FF0000"/>
                </a:solidFill>
                <a:latin typeface="Arial" panose="020B0604020202020204" pitchFamily="34" charset="0"/>
                <a:cs typeface="Arial" panose="020B0604020202020204" pitchFamily="34" charset="0"/>
              </a:rPr>
              <a:t>6NaOH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smtClean="0">
                <a:solidFill>
                  <a:srgbClr val="FF0000"/>
                </a:solidFill>
                <a:latin typeface="Arial" panose="020B0604020202020204" pitchFamily="34" charset="0"/>
                <a:cs typeface="Arial" panose="020B0604020202020204" pitchFamily="34" charset="0"/>
              </a:rPr>
              <a:t>2Al(OH)</a:t>
            </a:r>
            <a:r>
              <a:rPr lang="fr-FR" sz="3600" i="1" baseline="-25000" smtClean="0">
                <a:solidFill>
                  <a:srgbClr val="FF0000"/>
                </a:solidFill>
                <a:latin typeface="Arial" panose="020B0604020202020204" pitchFamily="34" charset="0"/>
                <a:cs typeface="Arial" panose="020B0604020202020204" pitchFamily="34" charset="0"/>
              </a:rPr>
              <a:t>3</a:t>
            </a:r>
            <a:r>
              <a:rPr lang="fr-FR" sz="3600" i="1" smtClean="0">
                <a:solidFill>
                  <a:srgbClr val="FF0000"/>
                </a:solidFill>
                <a:latin typeface="Arial" panose="020B0604020202020204" pitchFamily="34" charset="0"/>
                <a:cs typeface="Arial" panose="020B0604020202020204" pitchFamily="34" charset="0"/>
              </a:rPr>
              <a:t> </a:t>
            </a:r>
            <a:r>
              <a:rPr lang="fr-FR" sz="3600" i="1">
                <a:solidFill>
                  <a:srgbClr val="FF0000"/>
                </a:solidFill>
                <a:latin typeface="Arial" panose="020B0604020202020204" pitchFamily="34" charset="0"/>
                <a:cs typeface="Arial" panose="020B0604020202020204" pitchFamily="34" charset="0"/>
              </a:rPr>
              <a:t>+ 3Na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1240472" y="7658100"/>
            <a:ext cx="15813881" cy="1708160"/>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400" b="1">
                <a:latin typeface="Arial" panose="020B0604020202020204" pitchFamily="34" charset="0"/>
                <a:ea typeface="Calibri" panose="020F0502020204030204" pitchFamily="34" charset="0"/>
                <a:cs typeface="Arial" panose="020B0604020202020204" pitchFamily="34" charset="0"/>
              </a:rPr>
              <a:t>Bước </a:t>
            </a:r>
            <a:r>
              <a:rPr lang="fr-FR" sz="3400" b="1" smtClean="0">
                <a:latin typeface="Arial" panose="020B0604020202020204" pitchFamily="34" charset="0"/>
                <a:ea typeface="Calibri" panose="020F0502020204030204" pitchFamily="34" charset="0"/>
                <a:cs typeface="Arial" panose="020B0604020202020204" pitchFamily="34" charset="0"/>
              </a:rPr>
              <a:t>4. </a:t>
            </a:r>
            <a:r>
              <a:rPr lang="fr-FR" sz="3400">
                <a:latin typeface="Arial" panose="020B0604020202020204" pitchFamily="34" charset="0"/>
                <a:ea typeface="Calibri" panose="020F0502020204030204" pitchFamily="34" charset="0"/>
                <a:cs typeface="Arial" panose="020B0604020202020204" pitchFamily="34" charset="0"/>
              </a:rPr>
              <a:t>Kiểm tra và viết phương trình </a:t>
            </a:r>
            <a:r>
              <a:rPr lang="fr-FR" sz="3400">
                <a:latin typeface="Arial" panose="020B0604020202020204" pitchFamily="34" charset="0"/>
                <a:ea typeface="Calibri" panose="020F0502020204030204" pitchFamily="34" charset="0"/>
                <a:cs typeface="Arial" panose="020B0604020202020204" pitchFamily="34" charset="0"/>
              </a:rPr>
              <a:t>hóa </a:t>
            </a:r>
            <a:r>
              <a:rPr lang="fr-FR" sz="3400" smtClean="0">
                <a:latin typeface="Arial" panose="020B0604020202020204" pitchFamily="34" charset="0"/>
                <a:ea typeface="Calibri" panose="020F0502020204030204" pitchFamily="34" charset="0"/>
                <a:cs typeface="Arial" panose="020B0604020202020204" pitchFamily="34" charset="0"/>
              </a:rPr>
              <a:t>học</a:t>
            </a:r>
            <a:r>
              <a:rPr lang="en-US" sz="3400" smtClean="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fr-FR" sz="3600" b="1" i="1" smtClean="0">
                <a:solidFill>
                  <a:srgbClr val="FF0000"/>
                </a:solidFill>
                <a:latin typeface="Arial" panose="020B0604020202020204" pitchFamily="34" charset="0"/>
                <a:cs typeface="Arial" panose="020B0604020202020204" pitchFamily="34" charset="0"/>
              </a:rPr>
              <a:t>Al</a:t>
            </a:r>
            <a:r>
              <a:rPr lang="fr-FR" sz="3600" b="1" i="1" baseline="-25000" smtClean="0">
                <a:solidFill>
                  <a:srgbClr val="FF0000"/>
                </a:solidFill>
                <a:latin typeface="Arial" panose="020B0604020202020204" pitchFamily="34" charset="0"/>
                <a:cs typeface="Arial" panose="020B0604020202020204" pitchFamily="34" charset="0"/>
              </a:rPr>
              <a:t>2</a:t>
            </a:r>
            <a:r>
              <a:rPr lang="fr-FR" sz="3600" b="1" i="1" smtClean="0">
                <a:solidFill>
                  <a:srgbClr val="FF0000"/>
                </a:solidFill>
                <a:latin typeface="Arial" panose="020B0604020202020204" pitchFamily="34" charset="0"/>
                <a:cs typeface="Arial" panose="020B0604020202020204" pitchFamily="34" charset="0"/>
              </a:rPr>
              <a:t>(SO</a:t>
            </a:r>
            <a:r>
              <a:rPr lang="fr-FR" sz="3600" b="1" i="1" baseline="-25000" smtClean="0">
                <a:solidFill>
                  <a:srgbClr val="FF0000"/>
                </a:solidFill>
                <a:latin typeface="Arial" panose="020B0604020202020204" pitchFamily="34" charset="0"/>
                <a:cs typeface="Arial" panose="020B0604020202020204" pitchFamily="34" charset="0"/>
              </a:rPr>
              <a:t>4</a:t>
            </a:r>
            <a:r>
              <a:rPr lang="fr-FR" sz="3600" b="1" i="1" smtClean="0">
                <a:solidFill>
                  <a:srgbClr val="FF0000"/>
                </a:solidFill>
                <a:latin typeface="Arial" panose="020B0604020202020204" pitchFamily="34" charset="0"/>
                <a:cs typeface="Arial" panose="020B0604020202020204" pitchFamily="34" charset="0"/>
              </a:rPr>
              <a:t>)</a:t>
            </a:r>
            <a:r>
              <a:rPr lang="fr-FR" sz="3600" b="1" i="1" baseline="-25000" smtClean="0">
                <a:solidFill>
                  <a:srgbClr val="FF0000"/>
                </a:solidFill>
                <a:latin typeface="Arial" panose="020B0604020202020204" pitchFamily="34" charset="0"/>
                <a:cs typeface="Arial" panose="020B0604020202020204" pitchFamily="34" charset="0"/>
              </a:rPr>
              <a:t>3</a:t>
            </a:r>
            <a:r>
              <a:rPr lang="fr-FR" sz="3600" b="1" i="1" smtClean="0">
                <a:solidFill>
                  <a:srgbClr val="FF0000"/>
                </a:solidFill>
                <a:latin typeface="Arial" panose="020B0604020202020204" pitchFamily="34" charset="0"/>
                <a:cs typeface="Arial" panose="020B0604020202020204" pitchFamily="34" charset="0"/>
              </a:rPr>
              <a:t> </a:t>
            </a:r>
            <a:r>
              <a:rPr lang="fr-FR" sz="3600" b="1" i="1">
                <a:solidFill>
                  <a:srgbClr val="FF0000"/>
                </a:solidFill>
                <a:latin typeface="Arial" panose="020B0604020202020204" pitchFamily="34" charset="0"/>
                <a:cs typeface="Arial" panose="020B0604020202020204" pitchFamily="34" charset="0"/>
              </a:rPr>
              <a:t>+ </a:t>
            </a:r>
            <a:r>
              <a:rPr lang="fr-FR" sz="3600" b="1" i="1">
                <a:solidFill>
                  <a:srgbClr val="FF0000"/>
                </a:solidFill>
                <a:latin typeface="Arial" panose="020B0604020202020204" pitchFamily="34" charset="0"/>
                <a:cs typeface="Arial" panose="020B0604020202020204" pitchFamily="34" charset="0"/>
              </a:rPr>
              <a:t>6NaOH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b="1" i="1" smtClean="0">
                <a:solidFill>
                  <a:srgbClr val="FF0000"/>
                </a:solidFill>
                <a:latin typeface="Arial" panose="020B0604020202020204" pitchFamily="34" charset="0"/>
                <a:cs typeface="Arial" panose="020B0604020202020204" pitchFamily="34" charset="0"/>
              </a:rPr>
              <a:t>2Al(OH)</a:t>
            </a:r>
            <a:r>
              <a:rPr lang="fr-FR" sz="3600" b="1" i="1" baseline="-25000" smtClean="0">
                <a:solidFill>
                  <a:srgbClr val="FF0000"/>
                </a:solidFill>
                <a:latin typeface="Arial" panose="020B0604020202020204" pitchFamily="34" charset="0"/>
                <a:cs typeface="Arial" panose="020B0604020202020204" pitchFamily="34" charset="0"/>
              </a:rPr>
              <a:t>3</a:t>
            </a:r>
            <a:r>
              <a:rPr lang="fr-FR" sz="3600" b="1" i="1" smtClean="0">
                <a:solidFill>
                  <a:srgbClr val="FF0000"/>
                </a:solidFill>
                <a:latin typeface="Arial" panose="020B0604020202020204" pitchFamily="34" charset="0"/>
                <a:cs typeface="Arial" panose="020B0604020202020204" pitchFamily="34" charset="0"/>
              </a:rPr>
              <a:t> </a:t>
            </a:r>
            <a:r>
              <a:rPr lang="fr-FR" sz="3600" b="1" i="1">
                <a:solidFill>
                  <a:srgbClr val="FF0000"/>
                </a:solidFill>
                <a:latin typeface="Arial" panose="020B0604020202020204" pitchFamily="34" charset="0"/>
                <a:cs typeface="Arial" panose="020B0604020202020204" pitchFamily="34" charset="0"/>
              </a:rPr>
              <a:t>+ 3Na</a:t>
            </a:r>
            <a:r>
              <a:rPr lang="fr-FR" sz="3600" b="1" i="1" baseline="-25000">
                <a:solidFill>
                  <a:srgbClr val="FF0000"/>
                </a:solidFill>
                <a:latin typeface="Arial" panose="020B0604020202020204" pitchFamily="34" charset="0"/>
                <a:cs typeface="Arial" panose="020B0604020202020204" pitchFamily="34" charset="0"/>
              </a:rPr>
              <a:t>2</a:t>
            </a:r>
            <a:r>
              <a:rPr lang="fr-FR" sz="3600" b="1" i="1">
                <a:solidFill>
                  <a:srgbClr val="FF0000"/>
                </a:solidFill>
                <a:latin typeface="Arial" panose="020B0604020202020204" pitchFamily="34" charset="0"/>
                <a:cs typeface="Arial" panose="020B0604020202020204" pitchFamily="34" charset="0"/>
              </a:rPr>
              <a:t>SO</a:t>
            </a:r>
            <a:r>
              <a:rPr lang="fr-FR" sz="3600" b="1" i="1" baseline="-25000">
                <a:solidFill>
                  <a:srgbClr val="FF0000"/>
                </a:solidFill>
                <a:latin typeface="Arial" panose="020B0604020202020204" pitchFamily="34" charset="0"/>
                <a:cs typeface="Arial" panose="020B0604020202020204" pitchFamily="34" charset="0"/>
              </a:rPr>
              <a:t>4</a:t>
            </a:r>
            <a:r>
              <a:rPr lang="fr-FR" sz="3600" b="1" i="1">
                <a:solidFill>
                  <a:srgbClr val="FF0000"/>
                </a:solidFill>
                <a:latin typeface="Arial" panose="020B0604020202020204" pitchFamily="34" charset="0"/>
                <a:cs typeface="Arial" panose="020B0604020202020204" pitchFamily="34" charset="0"/>
              </a:rPr>
              <a:t> </a:t>
            </a:r>
            <a:endParaRPr lang="en-US" sz="3600" b="1" i="1">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9296400" y="461682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0" name="TextBox 19"/>
          <p:cNvSpPr txBox="1"/>
          <p:nvPr/>
        </p:nvSpPr>
        <p:spPr>
          <a:xfrm>
            <a:off x="10058400" y="461682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3</a:t>
            </a:r>
            <a:endParaRPr lang="en-US" sz="3400" b="1">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11582400" y="461682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22" name="TextBox 21"/>
          <p:cNvSpPr txBox="1"/>
          <p:nvPr/>
        </p:nvSpPr>
        <p:spPr>
          <a:xfrm>
            <a:off x="12325350" y="461682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4667250" y="6984981"/>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28" name="TextBox 27"/>
          <p:cNvSpPr txBox="1"/>
          <p:nvPr/>
        </p:nvSpPr>
        <p:spPr>
          <a:xfrm>
            <a:off x="5715000" y="6984980"/>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3</a:t>
            </a:r>
            <a:endParaRPr lang="en-US" sz="3400" b="1">
              <a:solidFill>
                <a:srgbClr val="00B050"/>
              </a:solidFill>
              <a:latin typeface="Arial" panose="020B0604020202020204" pitchFamily="34" charset="0"/>
              <a:cs typeface="Arial" panose="020B0604020202020204" pitchFamily="34" charset="0"/>
            </a:endParaRPr>
          </a:p>
        </p:txBody>
      </p:sp>
      <p:sp>
        <p:nvSpPr>
          <p:cNvPr id="32" name="TextBox 31"/>
          <p:cNvSpPr txBox="1"/>
          <p:nvPr/>
        </p:nvSpPr>
        <p:spPr>
          <a:xfrm>
            <a:off x="7277100" y="6984981"/>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6</a:t>
            </a:r>
            <a:endParaRPr lang="en-US" sz="3400" b="1">
              <a:solidFill>
                <a:srgbClr val="00B050"/>
              </a:solidFill>
              <a:latin typeface="Arial" panose="020B0604020202020204" pitchFamily="34" charset="0"/>
              <a:cs typeface="Arial" panose="020B0604020202020204" pitchFamily="34" charset="0"/>
            </a:endParaRPr>
          </a:p>
        </p:txBody>
      </p:sp>
      <p:sp>
        <p:nvSpPr>
          <p:cNvPr id="33" name="TextBox 32"/>
          <p:cNvSpPr txBox="1"/>
          <p:nvPr/>
        </p:nvSpPr>
        <p:spPr>
          <a:xfrm>
            <a:off x="7943850" y="6984980"/>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6</a:t>
            </a:r>
            <a:endParaRPr lang="en-US" sz="3400" b="1">
              <a:solidFill>
                <a:srgbClr val="00B050"/>
              </a:solidFill>
              <a:latin typeface="Arial" panose="020B0604020202020204" pitchFamily="34" charset="0"/>
              <a:cs typeface="Arial" panose="020B0604020202020204" pitchFamily="34" charset="0"/>
            </a:endParaRPr>
          </a:p>
        </p:txBody>
      </p:sp>
      <p:sp>
        <p:nvSpPr>
          <p:cNvPr id="34" name="TextBox 33"/>
          <p:cNvSpPr txBox="1"/>
          <p:nvPr/>
        </p:nvSpPr>
        <p:spPr>
          <a:xfrm>
            <a:off x="9467850" y="6984981"/>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35" name="TextBox 34"/>
          <p:cNvSpPr txBox="1"/>
          <p:nvPr/>
        </p:nvSpPr>
        <p:spPr>
          <a:xfrm>
            <a:off x="10229850" y="6984980"/>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6</a:t>
            </a:r>
            <a:endParaRPr lang="en-US" sz="3400" b="1">
              <a:solidFill>
                <a:srgbClr val="00B050"/>
              </a:solidFill>
              <a:latin typeface="Arial" panose="020B0604020202020204" pitchFamily="34" charset="0"/>
              <a:cs typeface="Arial" panose="020B0604020202020204" pitchFamily="34" charset="0"/>
            </a:endParaRPr>
          </a:p>
        </p:txBody>
      </p:sp>
      <p:sp>
        <p:nvSpPr>
          <p:cNvPr id="36" name="TextBox 35"/>
          <p:cNvSpPr txBox="1"/>
          <p:nvPr/>
        </p:nvSpPr>
        <p:spPr>
          <a:xfrm>
            <a:off x="11963400" y="6984981"/>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6</a:t>
            </a:r>
          </a:p>
        </p:txBody>
      </p:sp>
      <p:sp>
        <p:nvSpPr>
          <p:cNvPr id="38" name="TextBox 37"/>
          <p:cNvSpPr txBox="1"/>
          <p:nvPr/>
        </p:nvSpPr>
        <p:spPr>
          <a:xfrm>
            <a:off x="12725400" y="6984980"/>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55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down)">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54" dur="500"/>
                                        <p:tgtEl>
                                          <p:spTgt spid="18">
                                            <p:txEl>
                                              <p:pRg st="0" end="0"/>
                                            </p:txEl>
                                          </p:spTgt>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18">
                                            <p:txEl>
                                              <p:pRg st="1" end="1"/>
                                            </p:txEl>
                                          </p:spTgt>
                                        </p:tgtEl>
                                        <p:attrNameLst>
                                          <p:attrName>style.visibility</p:attrName>
                                        </p:attrNameLst>
                                      </p:cBhvr>
                                      <p:to>
                                        <p:strVal val="visible"/>
                                      </p:to>
                                    </p:set>
                                    <p:animEffect transition="in" filter="wipe(down)">
                                      <p:cBhvr>
                                        <p:cTn id="58" dur="500"/>
                                        <p:tgtEl>
                                          <p:spTgt spid="18">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89" dur="500"/>
                                        <p:tgtEl>
                                          <p:spTgt spid="19">
                                            <p:txEl>
                                              <p:pRg st="0" end="0"/>
                                            </p:txEl>
                                          </p:spTgt>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9">
                                            <p:txEl>
                                              <p:pRg st="1" end="1"/>
                                            </p:txEl>
                                          </p:spTgt>
                                        </p:tgtEl>
                                        <p:attrNameLst>
                                          <p:attrName>style.visibility</p:attrName>
                                        </p:attrNameLst>
                                      </p:cBhvr>
                                      <p:to>
                                        <p:strVal val="visible"/>
                                      </p:to>
                                    </p:set>
                                    <p:animEffect transition="in" filter="fade">
                                      <p:cBhvr>
                                        <p:cTn id="9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4" grpId="0"/>
      <p:bldP spid="25" grpId="0"/>
      <p:bldP spid="26" grpId="0"/>
      <p:bldP spid="17" grpId="0"/>
      <p:bldP spid="20" grpId="0"/>
      <p:bldP spid="21" grpId="0"/>
      <p:bldP spid="22" grpId="0"/>
      <p:bldP spid="23" grpId="0"/>
      <p:bldP spid="28" grpId="0"/>
      <p:bldP spid="32" grpId="0"/>
      <p:bldP spid="33" grpId="0"/>
      <p:bldP spid="34" grpId="0"/>
      <p:bldP spid="35" grpId="0"/>
      <p:bldP spid="36"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497565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1. Nhận xét về ý nghĩa của phương trình hóa học</a:t>
            </a:r>
          </a:p>
          <a:p>
            <a:pPr algn="just">
              <a:lnSpc>
                <a:spcPct val="150000"/>
              </a:lnSpc>
            </a:pPr>
            <a:r>
              <a:rPr lang="en-US" sz="3600">
                <a:latin typeface="Arial" panose="020B0604020202020204" pitchFamily="34" charset="0"/>
                <a:cs typeface="Arial" panose="020B0604020202020204" pitchFamily="34" charset="0"/>
              </a:rPr>
              <a:t>2. Xét phương trình hóa học của phản ứng </a:t>
            </a:r>
            <a:r>
              <a:rPr lang="en-US" sz="3600">
                <a:latin typeface="Arial" panose="020B0604020202020204" pitchFamily="34" charset="0"/>
                <a:cs typeface="Arial" panose="020B0604020202020204" pitchFamily="34" charset="0"/>
              </a:rPr>
              <a:t>sau</a:t>
            </a:r>
            <a:r>
              <a:rPr lang="en-US" sz="3600" smtClean="0">
                <a:latin typeface="Arial" panose="020B0604020202020204" pitchFamily="34" charset="0"/>
                <a:cs typeface="Arial" panose="020B0604020202020204" pitchFamily="34" charset="0"/>
              </a:rPr>
              <a:t>:</a:t>
            </a:r>
          </a:p>
          <a:p>
            <a:pPr algn="ctr">
              <a:lnSpc>
                <a:spcPct val="150000"/>
              </a:lnSpc>
            </a:pPr>
            <a:r>
              <a:rPr lang="en-US" sz="3600">
                <a:latin typeface="Arial" panose="020B0604020202020204" pitchFamily="34" charset="0"/>
                <a:cs typeface="Arial" panose="020B0604020202020204" pitchFamily="34" charset="0"/>
              </a:rPr>
              <a:t>Na</a:t>
            </a:r>
            <a:r>
              <a:rPr lang="en-US" sz="3600" baseline="-25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CO</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 </a:t>
            </a:r>
            <a:r>
              <a:rPr lang="en-US" sz="3600">
                <a:latin typeface="Arial" panose="020B0604020202020204" pitchFamily="34" charset="0"/>
                <a:cs typeface="Arial" panose="020B0604020202020204" pitchFamily="34" charset="0"/>
              </a:rPr>
              <a:t>Ba(OH)</a:t>
            </a:r>
            <a:r>
              <a:rPr lang="en-US" sz="3600" baseline="-25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sym typeface="Symbol" panose="05050102010706020507" pitchFamily="18" charset="2"/>
              </a:rPr>
              <a:t></a:t>
            </a:r>
            <a:r>
              <a:rPr lang="en-US" sz="3600" smtClean="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BaCO</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+ 2NaOH</a:t>
            </a:r>
          </a:p>
          <a:p>
            <a:pPr algn="just">
              <a:lnSpc>
                <a:spcPct val="150000"/>
              </a:lnSpc>
            </a:pPr>
            <a:r>
              <a:rPr lang="en-US" sz="3600">
                <a:latin typeface="Arial" panose="020B0604020202020204" pitchFamily="34" charset="0"/>
                <a:cs typeface="Arial" panose="020B0604020202020204" pitchFamily="34" charset="0"/>
              </a:rPr>
              <a:t>a) Cho biết số nguyên tử, số phân tử của các chất phản ứng và các chất </a:t>
            </a:r>
            <a:r>
              <a:rPr lang="en-US" sz="3600">
                <a:latin typeface="Arial" panose="020B0604020202020204" pitchFamily="34" charset="0"/>
                <a:cs typeface="Arial" panose="020B0604020202020204" pitchFamily="34" charset="0"/>
              </a:rPr>
              <a:t>sản </a:t>
            </a:r>
            <a:r>
              <a:rPr lang="en-US" sz="3600" smtClean="0">
                <a:latin typeface="Arial" panose="020B0604020202020204" pitchFamily="34" charset="0"/>
                <a:cs typeface="Arial" panose="020B0604020202020204" pitchFamily="34" charset="0"/>
              </a:rPr>
              <a:t>phẩm.</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b) Cho biết tỉ lệ hệ số của các chất trong phương trình </a:t>
            </a:r>
            <a:r>
              <a:rPr lang="en-US" sz="3600">
                <a:latin typeface="Arial" panose="020B0604020202020204" pitchFamily="34" charset="0"/>
                <a:cs typeface="Arial" panose="020B0604020202020204" pitchFamily="34" charset="0"/>
              </a:rPr>
              <a:t>hóa </a:t>
            </a:r>
            <a:r>
              <a:rPr lang="en-US" sz="3600" smtClean="0">
                <a:latin typeface="Arial" panose="020B0604020202020204" pitchFamily="34" charset="0"/>
                <a:cs typeface="Arial" panose="020B0604020202020204" pitchFamily="34" charset="0"/>
              </a:rPr>
              <a:t>học.</a:t>
            </a:r>
            <a:endParaRPr lang="en-US" sz="360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smtClean="0">
                <a:solidFill>
                  <a:schemeClr val="tx2"/>
                </a:solidFill>
                <a:latin typeface="Arial" panose="020B0604020202020204" pitchFamily="34" charset="0"/>
                <a:cs typeface="Arial" panose="020B0604020202020204" pitchFamily="34" charset="0"/>
              </a:rPr>
              <a:t>Phiếu học tập số 4</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6"/>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smtClean="0">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8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down)">
                                      <p:cBhvr>
                                        <p:cTn id="25" dur="500"/>
                                        <p:tgtEl>
                                          <p:spTgt spid="1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fade">
                                      <p:cBhvr>
                                        <p:cTn id="29" dur="500"/>
                                        <p:tgtEl>
                                          <p:spTgt spid="14">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fade">
                                      <p:cBhvr>
                                        <p:cTn id="3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15"/>
          <p:cNvPicPr>
            <a:picLocks noChangeAspect="1"/>
          </p:cNvPicPr>
          <p:nvPr/>
        </p:nvPicPr>
        <p:blipFill>
          <a:blip r:embed="rId3"/>
          <a:srcRect/>
          <a:stretch>
            <a:fillRect/>
          </a:stretch>
        </p:blipFill>
        <p:spPr>
          <a:xfrm rot="2815106">
            <a:off x="16368743" y="151935"/>
            <a:ext cx="1758948" cy="2247856"/>
          </a:xfrm>
          <a:prstGeom prst="rect">
            <a:avLst/>
          </a:prstGeom>
        </p:spPr>
      </p:pic>
      <p:sp>
        <p:nvSpPr>
          <p:cNvPr id="13" name="TextBox 12">
            <a:extLst>
              <a:ext uri="{FF2B5EF4-FFF2-40B4-BE49-F238E27FC236}">
                <a16:creationId xmlns:a16="http://schemas.microsoft.com/office/drawing/2014/main" id="{E19B1F1F-6136-4AD1-8FAA-8BF99A8856B5}"/>
              </a:ext>
            </a:extLst>
          </p:cNvPr>
          <p:cNvSpPr txBox="1"/>
          <p:nvPr/>
        </p:nvSpPr>
        <p:spPr>
          <a:xfrm>
            <a:off x="387738" y="882015"/>
            <a:ext cx="17531574" cy="984885"/>
          </a:xfrm>
          <a:prstGeom prst="rect">
            <a:avLst/>
          </a:prstGeom>
          <a:noFill/>
        </p:spPr>
        <p:txBody>
          <a:bodyPr wrap="square" rtlCol="0">
            <a:spAutoFit/>
          </a:bodyPr>
          <a:lstStyle/>
          <a:p>
            <a:pPr algn="ctr"/>
            <a:r>
              <a:rPr lang="en-US" sz="5800" b="1" smtClean="0">
                <a:solidFill>
                  <a:schemeClr val="accent6"/>
                </a:solidFill>
                <a:latin typeface="Arial" panose="020B0604020202020204" pitchFamily="34" charset="0"/>
                <a:ea typeface="Arial" panose="020B0604020202020204" pitchFamily="34" charset="0"/>
                <a:cs typeface="Arial" panose="020B0604020202020204" pitchFamily="34" charset="0"/>
              </a:rPr>
              <a:t>3. Ý nghĩa của phương trình hoá học</a:t>
            </a:r>
            <a:endParaRPr lang="en-US" sz="5800" dirty="0">
              <a:solidFill>
                <a:schemeClr val="accent6"/>
              </a:solidFill>
              <a:latin typeface="Arial" panose="020B0604020202020204" pitchFamily="34" charset="0"/>
              <a:cs typeface="Arial" panose="020B0604020202020204" pitchFamily="34" charset="0"/>
            </a:endParaRPr>
          </a:p>
        </p:txBody>
      </p:sp>
      <p:sp>
        <p:nvSpPr>
          <p:cNvPr id="14" name="Rounded Rectangle 13"/>
          <p:cNvSpPr/>
          <p:nvPr/>
        </p:nvSpPr>
        <p:spPr>
          <a:xfrm>
            <a:off x="5205412" y="2543068"/>
            <a:ext cx="7877175" cy="1762232"/>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smtClean="0">
                <a:solidFill>
                  <a:schemeClr val="bg1"/>
                </a:solidFill>
                <a:latin typeface="Arial" panose="020B0604020202020204" pitchFamily="34" charset="0"/>
                <a:cs typeface="Arial" panose="020B0604020202020204" pitchFamily="34" charset="0"/>
              </a:rPr>
              <a:t>Phương trình hoá học cho biết:</a:t>
            </a:r>
            <a:endParaRPr lang="en-US" sz="3600" i="1" dirty="0">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1285046" y="5519738"/>
            <a:ext cx="6629400" cy="3662362"/>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Các chất phản ứng và các chất sản phẩm</a:t>
            </a:r>
            <a:endParaRPr lang="en-US" sz="3600" dirty="0">
              <a:solidFill>
                <a:srgbClr val="000000"/>
              </a:solidFill>
              <a:latin typeface="Arial" panose="020B0604020202020204" pitchFamily="34" charset="0"/>
              <a:cs typeface="Arial" panose="020B0604020202020204" pitchFamily="34" charset="0"/>
            </a:endParaRPr>
          </a:p>
        </p:txBody>
      </p:sp>
      <p:cxnSp>
        <p:nvCxnSpPr>
          <p:cNvPr id="16" name="Straight Arrow Connector 15"/>
          <p:cNvCxnSpPr>
            <a:stCxn id="14" idx="2"/>
            <a:endCxn id="15" idx="0"/>
          </p:cNvCxnSpPr>
          <p:nvPr/>
        </p:nvCxnSpPr>
        <p:spPr>
          <a:xfrm flipH="1">
            <a:off x="4599746" y="4305300"/>
            <a:ext cx="4544254" cy="121443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685142" y="5519738"/>
            <a:ext cx="8382000" cy="3662362"/>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Tỉ lệ về số nguyên tử hoặc số phân tử giữa các chất trong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 </a:t>
            </a:r>
            <a:r>
              <a:rPr lang="fr-FR" sz="3600">
                <a:latin typeface="Arial" panose="020B0604020202020204" pitchFamily="34" charset="0"/>
                <a:cs typeface="Arial" panose="020B0604020202020204" pitchFamily="34" charset="0"/>
              </a:rPr>
              <a:t>T</a:t>
            </a:r>
            <a:r>
              <a:rPr lang="fr-FR" sz="3600" smtClean="0">
                <a:latin typeface="Arial" panose="020B0604020202020204" pitchFamily="34" charset="0"/>
                <a:cs typeface="Arial" panose="020B0604020202020204" pitchFamily="34" charset="0"/>
              </a:rPr>
              <a:t>ỉ </a:t>
            </a:r>
            <a:r>
              <a:rPr lang="fr-FR" sz="3600">
                <a:latin typeface="Arial" panose="020B0604020202020204" pitchFamily="34" charset="0"/>
                <a:cs typeface="Arial" panose="020B0604020202020204" pitchFamily="34" charset="0"/>
              </a:rPr>
              <a:t>lệ hệ số của mỗi chất trong phương trình hóa học </a:t>
            </a:r>
            <a:endParaRPr lang="en-US" sz="3600">
              <a:latin typeface="Arial" panose="020B0604020202020204" pitchFamily="34" charset="0"/>
              <a:cs typeface="Arial" panose="020B0604020202020204" pitchFamily="34" charset="0"/>
            </a:endParaRPr>
          </a:p>
        </p:txBody>
      </p:sp>
      <p:cxnSp>
        <p:nvCxnSpPr>
          <p:cNvPr id="18" name="Straight Arrow Connector 17"/>
          <p:cNvCxnSpPr>
            <a:stCxn id="14" idx="2"/>
            <a:endCxn id="17" idx="0"/>
          </p:cNvCxnSpPr>
          <p:nvPr/>
        </p:nvCxnSpPr>
        <p:spPr>
          <a:xfrm>
            <a:off x="9144000" y="4305300"/>
            <a:ext cx="3732142" cy="121443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16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15"/>
          <p:cNvPicPr>
            <a:picLocks noChangeAspect="1"/>
          </p:cNvPicPr>
          <p:nvPr/>
        </p:nvPicPr>
        <p:blipFill>
          <a:blip r:embed="rId3"/>
          <a:srcRect/>
          <a:stretch>
            <a:fillRect/>
          </a:stretch>
        </p:blipFill>
        <p:spPr>
          <a:xfrm rot="2815106">
            <a:off x="16368743" y="151935"/>
            <a:ext cx="1758948" cy="2247856"/>
          </a:xfrm>
          <a:prstGeom prst="rect">
            <a:avLst/>
          </a:prstGeom>
        </p:spPr>
      </p:pic>
      <p:sp>
        <p:nvSpPr>
          <p:cNvPr id="13" name="TextBox 12">
            <a:extLst>
              <a:ext uri="{FF2B5EF4-FFF2-40B4-BE49-F238E27FC236}">
                <a16:creationId xmlns:a16="http://schemas.microsoft.com/office/drawing/2014/main" id="{E19B1F1F-6136-4AD1-8FAA-8BF99A8856B5}"/>
              </a:ext>
            </a:extLst>
          </p:cNvPr>
          <p:cNvSpPr txBox="1"/>
          <p:nvPr/>
        </p:nvSpPr>
        <p:spPr>
          <a:xfrm>
            <a:off x="387738" y="882015"/>
            <a:ext cx="17531574" cy="984885"/>
          </a:xfrm>
          <a:prstGeom prst="rect">
            <a:avLst/>
          </a:prstGeom>
          <a:noFill/>
        </p:spPr>
        <p:txBody>
          <a:bodyPr wrap="square" rtlCol="0">
            <a:spAutoFit/>
          </a:bodyPr>
          <a:lstStyle/>
          <a:p>
            <a:pPr algn="ctr"/>
            <a:r>
              <a:rPr lang="en-US" sz="5800" b="1" smtClean="0">
                <a:solidFill>
                  <a:schemeClr val="accent6"/>
                </a:solidFill>
                <a:latin typeface="Arial" panose="020B0604020202020204" pitchFamily="34" charset="0"/>
                <a:ea typeface="Arial" panose="020B0604020202020204" pitchFamily="34" charset="0"/>
                <a:cs typeface="Arial" panose="020B0604020202020204" pitchFamily="34" charset="0"/>
              </a:rPr>
              <a:t>3. Ý nghĩa của phương trình hoá học</a:t>
            </a:r>
            <a:endParaRPr lang="en-US" sz="5800" dirty="0">
              <a:solidFill>
                <a:schemeClr val="accent6"/>
              </a:solidFill>
              <a:latin typeface="Arial" panose="020B0604020202020204" pitchFamily="34" charset="0"/>
              <a:cs typeface="Arial" panose="020B0604020202020204" pitchFamily="34" charset="0"/>
            </a:endParaRPr>
          </a:p>
        </p:txBody>
      </p:sp>
      <p:sp>
        <p:nvSpPr>
          <p:cNvPr id="2" name="Rectangle 1"/>
          <p:cNvSpPr/>
          <p:nvPr/>
        </p:nvSpPr>
        <p:spPr>
          <a:xfrm>
            <a:off x="2103628" y="2635849"/>
            <a:ext cx="14080743" cy="1908215"/>
          </a:xfrm>
          <a:prstGeom prst="rect">
            <a:avLst/>
          </a:prstGeom>
        </p:spPr>
        <p:txBody>
          <a:bodyPr wrap="square">
            <a:spAutoFit/>
          </a:bodyPr>
          <a:lstStyle/>
          <a:p>
            <a:pPr algn="just">
              <a:lnSpc>
                <a:spcPct val="150000"/>
              </a:lnSpc>
              <a:spcAft>
                <a:spcPts val="1200"/>
              </a:spcAft>
            </a:pPr>
            <a:r>
              <a:rPr lang="en-US" sz="3600">
                <a:latin typeface="Arial" panose="020B0604020202020204" pitchFamily="34" charset="0"/>
                <a:cs typeface="Arial" panose="020B0604020202020204" pitchFamily="34" charset="0"/>
              </a:rPr>
              <a:t>Xét phương trình hóa học của </a:t>
            </a:r>
            <a:r>
              <a:rPr lang="en-US" sz="3600">
                <a:latin typeface="Arial" panose="020B0604020202020204" pitchFamily="34" charset="0"/>
                <a:cs typeface="Arial" panose="020B0604020202020204" pitchFamily="34" charset="0"/>
              </a:rPr>
              <a:t>phản </a:t>
            </a:r>
            <a:r>
              <a:rPr lang="en-US" sz="3600" smtClean="0">
                <a:latin typeface="Arial" panose="020B0604020202020204" pitchFamily="34" charset="0"/>
                <a:cs typeface="Arial" panose="020B0604020202020204" pitchFamily="34" charset="0"/>
              </a:rPr>
              <a:t>ứng:</a:t>
            </a:r>
            <a:endParaRPr lang="en-US" sz="3600">
              <a:latin typeface="Arial" panose="020B0604020202020204" pitchFamily="34" charset="0"/>
              <a:cs typeface="Arial" panose="020B0604020202020204" pitchFamily="34" charset="0"/>
            </a:endParaRPr>
          </a:p>
          <a:p>
            <a:pPr algn="ctr">
              <a:lnSpc>
                <a:spcPct val="150000"/>
              </a:lnSpc>
            </a:pPr>
            <a:r>
              <a:rPr lang="en-US" sz="3600" b="1" i="1">
                <a:solidFill>
                  <a:srgbClr val="FF0000"/>
                </a:solidFill>
                <a:latin typeface="Arial" panose="020B0604020202020204" pitchFamily="34" charset="0"/>
                <a:cs typeface="Arial" panose="020B0604020202020204" pitchFamily="34" charset="0"/>
              </a:rPr>
              <a:t>Na</a:t>
            </a:r>
            <a:r>
              <a:rPr lang="en-US" sz="3600" b="1" i="1" baseline="-25000">
                <a:solidFill>
                  <a:srgbClr val="FF0000"/>
                </a:solidFill>
                <a:latin typeface="Arial" panose="020B0604020202020204" pitchFamily="34" charset="0"/>
                <a:cs typeface="Arial" panose="020B0604020202020204" pitchFamily="34" charset="0"/>
              </a:rPr>
              <a:t>2</a:t>
            </a:r>
            <a:r>
              <a:rPr lang="en-US" sz="3600" b="1" i="1">
                <a:solidFill>
                  <a:srgbClr val="FF0000"/>
                </a:solidFill>
                <a:latin typeface="Arial" panose="020B0604020202020204" pitchFamily="34" charset="0"/>
                <a:cs typeface="Arial" panose="020B0604020202020204" pitchFamily="34" charset="0"/>
              </a:rPr>
              <a:t>CO</a:t>
            </a:r>
            <a:r>
              <a:rPr lang="en-US" sz="3600" b="1" i="1" baseline="-25000">
                <a:solidFill>
                  <a:srgbClr val="FF0000"/>
                </a:solidFill>
                <a:latin typeface="Arial" panose="020B0604020202020204" pitchFamily="34" charset="0"/>
                <a:cs typeface="Arial" panose="020B0604020202020204" pitchFamily="34" charset="0"/>
              </a:rPr>
              <a:t>3</a:t>
            </a:r>
            <a:r>
              <a:rPr lang="en-US" sz="3600" b="1" i="1">
                <a:solidFill>
                  <a:srgbClr val="FF0000"/>
                </a:solidFill>
                <a:latin typeface="Arial" panose="020B0604020202020204" pitchFamily="34" charset="0"/>
                <a:cs typeface="Arial" panose="020B0604020202020204" pitchFamily="34" charset="0"/>
              </a:rPr>
              <a:t> + Ba(OH)</a:t>
            </a:r>
            <a:r>
              <a:rPr lang="en-US" sz="3600" b="1" i="1" baseline="-25000">
                <a:solidFill>
                  <a:srgbClr val="FF0000"/>
                </a:solidFill>
                <a:latin typeface="Arial" panose="020B0604020202020204" pitchFamily="34" charset="0"/>
                <a:cs typeface="Arial" panose="020B0604020202020204" pitchFamily="34" charset="0"/>
              </a:rPr>
              <a:t>2</a:t>
            </a:r>
            <a:r>
              <a:rPr lang="en-US" sz="3600" b="1" i="1">
                <a:solidFill>
                  <a:srgbClr val="FF0000"/>
                </a:solidFill>
                <a:latin typeface="Arial" panose="020B0604020202020204" pitchFamily="34" charset="0"/>
                <a:cs typeface="Arial" panose="020B0604020202020204" pitchFamily="34" charset="0"/>
              </a:rPr>
              <a:t> </a:t>
            </a:r>
            <a:r>
              <a:rPr lang="en-US" sz="3600" b="1" i="1">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sz="3600" b="1" i="1">
                <a:solidFill>
                  <a:srgbClr val="FF0000"/>
                </a:solidFill>
                <a:latin typeface="Arial" panose="020B0604020202020204" pitchFamily="34" charset="0"/>
                <a:cs typeface="Arial" panose="020B0604020202020204" pitchFamily="34" charset="0"/>
              </a:rPr>
              <a:t> BaCO</a:t>
            </a:r>
            <a:r>
              <a:rPr lang="en-US" sz="3600" b="1" i="1" baseline="-25000">
                <a:solidFill>
                  <a:srgbClr val="FF0000"/>
                </a:solidFill>
                <a:latin typeface="Arial" panose="020B0604020202020204" pitchFamily="34" charset="0"/>
                <a:cs typeface="Arial" panose="020B0604020202020204" pitchFamily="34" charset="0"/>
              </a:rPr>
              <a:t>3</a:t>
            </a:r>
            <a:r>
              <a:rPr lang="en-US" sz="3600" b="1" i="1">
                <a:solidFill>
                  <a:srgbClr val="FF0000"/>
                </a:solidFill>
                <a:latin typeface="Arial" panose="020B0604020202020204" pitchFamily="34" charset="0"/>
                <a:cs typeface="Arial" panose="020B0604020202020204" pitchFamily="34" charset="0"/>
              </a:rPr>
              <a:t> + 2NaOH</a:t>
            </a:r>
            <a:endParaRPr lang="en-US" sz="3600" b="1"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3076210" y="5217974"/>
            <a:ext cx="13426207" cy="1754326"/>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ea typeface="Calibri" panose="020F0502020204030204" pitchFamily="34" charset="0"/>
                <a:cs typeface="Arial" panose="020B0604020202020204" pitchFamily="34" charset="0"/>
              </a:rPr>
              <a:t>a. 1 </a:t>
            </a:r>
            <a:r>
              <a:rPr lang="fr-FR" sz="3600">
                <a:latin typeface="Arial" panose="020B0604020202020204" pitchFamily="34" charset="0"/>
                <a:ea typeface="Calibri" panose="020F0502020204030204" pitchFamily="34" charset="0"/>
                <a:cs typeface="Arial" panose="020B0604020202020204" pitchFamily="34" charset="0"/>
              </a:rPr>
              <a:t>phân tử Na</a:t>
            </a:r>
            <a:r>
              <a:rPr lang="fr-FR" sz="3600" baseline="-25000">
                <a:latin typeface="Arial" panose="020B0604020202020204" pitchFamily="34" charset="0"/>
                <a:ea typeface="Calibri" panose="020F0502020204030204" pitchFamily="34" charset="0"/>
                <a:cs typeface="Arial" panose="020B0604020202020204" pitchFamily="34" charset="0"/>
              </a:rPr>
              <a:t>2</a:t>
            </a:r>
            <a:r>
              <a:rPr lang="fr-FR" sz="3600">
                <a:latin typeface="Arial" panose="020B0604020202020204" pitchFamily="34" charset="0"/>
                <a:ea typeface="Calibri" panose="020F0502020204030204" pitchFamily="34" charset="0"/>
                <a:cs typeface="Arial" panose="020B0604020202020204" pitchFamily="34" charset="0"/>
              </a:rPr>
              <a:t>CO</a:t>
            </a:r>
            <a:r>
              <a:rPr lang="fr-FR" sz="3600" baseline="-25000">
                <a:latin typeface="Arial" panose="020B0604020202020204" pitchFamily="34" charset="0"/>
                <a:ea typeface="Calibri" panose="020F0502020204030204" pitchFamily="34" charset="0"/>
                <a:cs typeface="Arial" panose="020B0604020202020204" pitchFamily="34" charset="0"/>
              </a:rPr>
              <a:t>3</a:t>
            </a:r>
            <a:r>
              <a:rPr lang="fr-FR" sz="3600">
                <a:latin typeface="Arial" panose="020B0604020202020204" pitchFamily="34" charset="0"/>
                <a:ea typeface="Calibri" panose="020F0502020204030204" pitchFamily="34" charset="0"/>
                <a:cs typeface="Arial" panose="020B0604020202020204" pitchFamily="34" charset="0"/>
              </a:rPr>
              <a:t> phản ứng với 1 phân tử Ba(OH)</a:t>
            </a:r>
            <a:r>
              <a:rPr lang="fr-FR" sz="3600" baseline="-25000">
                <a:latin typeface="Arial" panose="020B0604020202020204" pitchFamily="34" charset="0"/>
                <a:ea typeface="Calibri" panose="020F0502020204030204" pitchFamily="34" charset="0"/>
                <a:cs typeface="Arial" panose="020B0604020202020204" pitchFamily="34" charset="0"/>
              </a:rPr>
              <a:t>2</a:t>
            </a:r>
            <a:r>
              <a:rPr lang="fr-FR" sz="3600">
                <a:latin typeface="Arial" panose="020B0604020202020204" pitchFamily="34" charset="0"/>
                <a:ea typeface="Calibri" panose="020F0502020204030204" pitchFamily="34" charset="0"/>
                <a:cs typeface="Arial" panose="020B0604020202020204" pitchFamily="34" charset="0"/>
              </a:rPr>
              <a:t> tạo ra 1 phân tử BaCO</a:t>
            </a:r>
            <a:r>
              <a:rPr lang="fr-FR" sz="3600" baseline="-25000">
                <a:latin typeface="Arial" panose="020B0604020202020204" pitchFamily="34" charset="0"/>
                <a:ea typeface="Calibri" panose="020F0502020204030204" pitchFamily="34" charset="0"/>
                <a:cs typeface="Arial" panose="020B0604020202020204" pitchFamily="34" charset="0"/>
              </a:rPr>
              <a:t>3</a:t>
            </a:r>
            <a:r>
              <a:rPr lang="fr-FR" sz="3600">
                <a:latin typeface="Arial" panose="020B0604020202020204" pitchFamily="34" charset="0"/>
                <a:ea typeface="Calibri" panose="020F0502020204030204" pitchFamily="34" charset="0"/>
                <a:cs typeface="Arial" panose="020B0604020202020204" pitchFamily="34" charset="0"/>
              </a:rPr>
              <a:t> và 2 phân tử NaOH </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Arrow: Right 26">
            <a:extLst>
              <a:ext uri="{FF2B5EF4-FFF2-40B4-BE49-F238E27FC236}">
                <a16:creationId xmlns:a16="http://schemas.microsoft.com/office/drawing/2014/main" id="{BD3E8E53-AEFA-77E3-1077-CC248C21B5D0}"/>
              </a:ext>
            </a:extLst>
          </p:cNvPr>
          <p:cNvSpPr/>
          <p:nvPr/>
        </p:nvSpPr>
        <p:spPr>
          <a:xfrm>
            <a:off x="1752600" y="5700549"/>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76211" y="7857912"/>
            <a:ext cx="13426207" cy="646331"/>
          </a:xfrm>
          <a:prstGeom prst="rect">
            <a:avLst/>
          </a:prstGeom>
        </p:spPr>
        <p:txBody>
          <a:bodyPr wrap="square">
            <a:spAutoFit/>
          </a:bodyPr>
          <a:lstStyle/>
          <a:p>
            <a:pPr algn="just">
              <a:spcAft>
                <a:spcPts val="0"/>
              </a:spcAft>
            </a:pPr>
            <a:r>
              <a:rPr lang="fr-FR" sz="3600" smtClean="0">
                <a:latin typeface="Arial" panose="020B0604020202020204" pitchFamily="34" charset="0"/>
                <a:ea typeface="Calibri" panose="020F0502020204030204" pitchFamily="34" charset="0"/>
                <a:cs typeface="Arial" panose="020B0604020202020204" pitchFamily="34" charset="0"/>
              </a:rPr>
              <a:t>b. </a:t>
            </a:r>
            <a:r>
              <a:rPr lang="fr-FR" sz="3600">
                <a:latin typeface="Arial" panose="020B0604020202020204" pitchFamily="34" charset="0"/>
                <a:ea typeface="Calibri" panose="020F0502020204030204" pitchFamily="34" charset="0"/>
                <a:cs typeface="Arial" panose="020B0604020202020204" pitchFamily="34" charset="0"/>
              </a:rPr>
              <a:t>Tỉ lệ hệ của các chất trong phương trình hóa học = 1 : 1 : 1 : 2</a:t>
            </a:r>
            <a:endParaRPr lang="en-US" sz="3600">
              <a:latin typeface="Arial" panose="020B0604020202020204" pitchFamily="34" charset="0"/>
              <a:cs typeface="Arial" panose="020B0604020202020204" pitchFamily="34" charset="0"/>
            </a:endParaRPr>
          </a:p>
        </p:txBody>
      </p:sp>
      <p:sp>
        <p:nvSpPr>
          <p:cNvPr id="22" name="Arrow: Right 26">
            <a:extLst>
              <a:ext uri="{FF2B5EF4-FFF2-40B4-BE49-F238E27FC236}">
                <a16:creationId xmlns:a16="http://schemas.microsoft.com/office/drawing/2014/main" id="{BD3E8E53-AEFA-77E3-1077-CC248C21B5D0}"/>
              </a:ext>
            </a:extLst>
          </p:cNvPr>
          <p:cNvSpPr/>
          <p:nvPr/>
        </p:nvSpPr>
        <p:spPr>
          <a:xfrm>
            <a:off x="1785582" y="7789657"/>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928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2726420" y="2243835"/>
            <a:ext cx="12854208" cy="553998"/>
          </a:xfrm>
          <a:prstGeom prst="rect">
            <a:avLst/>
          </a:prstGeom>
        </p:spPr>
        <p:txBody>
          <a:bodyPr wrap="square" lIns="0" tIns="0" rIns="0" bIns="0" rtlCol="0" anchor="ctr">
            <a:spAutoFit/>
          </a:bodyPr>
          <a:lstStyle/>
          <a:p>
            <a:pPr algn="ctr"/>
            <a:r>
              <a:rPr lang="en-US" sz="3600" b="1">
                <a:solidFill>
                  <a:schemeClr val="bg1"/>
                </a:solidFill>
                <a:latin typeface="Arial" panose="020B0604020202020204" pitchFamily="34" charset="0"/>
                <a:cs typeface="Arial" panose="020B0604020202020204" pitchFamily="34" charset="0"/>
              </a:rPr>
              <a:t>Câu </a:t>
            </a:r>
            <a:r>
              <a:rPr lang="en-US" sz="3600" b="1" smtClean="0">
                <a:solidFill>
                  <a:schemeClr val="bg1"/>
                </a:solidFill>
                <a:latin typeface="Arial" panose="020B0604020202020204" pitchFamily="34" charset="0"/>
                <a:cs typeface="Arial" panose="020B0604020202020204" pitchFamily="34" charset="0"/>
              </a:rPr>
              <a:t>1. </a:t>
            </a:r>
            <a:r>
              <a:rPr lang="nl-NL" sz="3600">
                <a:solidFill>
                  <a:schemeClr val="bg1"/>
                </a:solidFill>
                <a:latin typeface="Arial" panose="020B0604020202020204" pitchFamily="34" charset="0"/>
                <a:cs typeface="Arial" panose="020B0604020202020204" pitchFamily="34" charset="0"/>
              </a:rPr>
              <a:t>Chọn khẳng định </a:t>
            </a:r>
            <a:r>
              <a:rPr lang="nl-NL" sz="3600" b="1">
                <a:solidFill>
                  <a:schemeClr val="bg1"/>
                </a:solidFill>
                <a:latin typeface="Arial" panose="020B0604020202020204" pitchFamily="34" charset="0"/>
                <a:cs typeface="Arial" panose="020B0604020202020204" pitchFamily="34" charset="0"/>
              </a:rPr>
              <a:t>đúng</a:t>
            </a:r>
            <a:r>
              <a:rPr lang="nl-NL" sz="3600">
                <a:solidFill>
                  <a:schemeClr val="bg1"/>
                </a:solidFill>
                <a:latin typeface="Arial" panose="020B0604020202020204" pitchFamily="34" charset="0"/>
                <a:cs typeface="Arial" panose="020B0604020202020204" pitchFamily="34" charset="0"/>
              </a:rPr>
              <a:t> trong các khẳng </a:t>
            </a:r>
            <a:r>
              <a:rPr lang="nl-NL" sz="3600">
                <a:solidFill>
                  <a:schemeClr val="bg1"/>
                </a:solidFill>
                <a:latin typeface="Arial" panose="020B0604020202020204" pitchFamily="34" charset="0"/>
                <a:cs typeface="Arial" panose="020B0604020202020204" pitchFamily="34" charset="0"/>
              </a:rPr>
              <a:t>định </a:t>
            </a:r>
            <a:r>
              <a:rPr lang="nl-NL" sz="3600" smtClean="0">
                <a:solidFill>
                  <a:schemeClr val="bg1"/>
                </a:solidFill>
                <a:latin typeface="Arial" panose="020B0604020202020204" pitchFamily="34" charset="0"/>
                <a:cs typeface="Arial" panose="020B0604020202020204" pitchFamily="34" charset="0"/>
              </a:rPr>
              <a:t>sau:</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143000" y="3368842"/>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A. </a:t>
            </a:r>
            <a:r>
              <a:rPr lang="nl-NL" sz="3400">
                <a:solidFill>
                  <a:schemeClr val="tx1"/>
                </a:solidFill>
                <a:latin typeface="Arial" panose="020B0604020202020204" pitchFamily="34" charset="0"/>
                <a:cs typeface="Arial" panose="020B0604020202020204" pitchFamily="34" charset="0"/>
              </a:rPr>
              <a:t>Tổng khối lượng sản phẩm nhỏ hơn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143000" y="6754296"/>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 </a:t>
            </a:r>
            <a:r>
              <a:rPr lang="nl-NL" sz="3400">
                <a:solidFill>
                  <a:schemeClr val="tx1"/>
                </a:solidFill>
                <a:latin typeface="Arial" panose="020B0604020202020204" pitchFamily="34" charset="0"/>
                <a:cs typeface="Arial" panose="020B0604020202020204" pitchFamily="34" charset="0"/>
              </a:rPr>
              <a:t>Tổng khối lượng sản phẩm lớn hơn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448800" y="3368842"/>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B. </a:t>
            </a:r>
            <a:r>
              <a:rPr lang="nl-NL" sz="3400">
                <a:solidFill>
                  <a:schemeClr val="tx1"/>
                </a:solidFill>
                <a:latin typeface="Arial" panose="020B0604020202020204" pitchFamily="34" charset="0"/>
                <a:cs typeface="Arial" panose="020B0604020202020204" pitchFamily="34" charset="0"/>
              </a:rPr>
              <a:t>Tổng khối lượng sản phẩm bằng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448800" y="6754296"/>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D. </a:t>
            </a:r>
            <a:r>
              <a:rPr lang="nl-NL" sz="3400">
                <a:solidFill>
                  <a:schemeClr val="tx1"/>
                </a:solidFill>
                <a:latin typeface="Arial" panose="020B0604020202020204" pitchFamily="34" charset="0"/>
                <a:cs typeface="Arial" panose="020B0604020202020204" pitchFamily="34" charset="0"/>
              </a:rPr>
              <a:t>Tổng khối lượng sản phẩm nhỏ hơn hoặc bằng tổng khối lượng các chất tham gia phản ứng </a:t>
            </a:r>
            <a:endParaRPr lang="en-US" sz="34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448800" y="3368843"/>
            <a:ext cx="7619999" cy="3113604"/>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Tổng khối lượng sản phẩm bằng tổng khối lượng các chất tham gia phản ứng</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3"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4140118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559338"/>
              </a:xfrm>
              <a:prstGeom prst="rect">
                <a:avLst/>
              </a:prstGeom>
            </p:spPr>
            <p:txBody>
              <a:bodyPr wrap="square" lIns="0" tIns="0" rIns="0" bIns="0" rtlCol="0" anchor="t">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2. </a:t>
                </a:r>
                <a:r>
                  <a:rPr lang="nl-NL" sz="3600" smtClean="0">
                    <a:solidFill>
                      <a:schemeClr val="bg1"/>
                    </a:solidFill>
                    <a:latin typeface="Arial" panose="020B0604020202020204" pitchFamily="34" charset="0"/>
                    <a:cs typeface="Arial" panose="020B0604020202020204" pitchFamily="34" charset="0"/>
                  </a:rPr>
                  <a:t>Tỉ lệ hệ số tương ứng của chất tham gia và chất tạo thành của phương trình dưới </a:t>
                </a:r>
                <a:r>
                  <a:rPr lang="nl-NL" sz="3600">
                    <a:solidFill>
                      <a:schemeClr val="bg1"/>
                    </a:solidFill>
                    <a:latin typeface="Arial" panose="020B0604020202020204" pitchFamily="34" charset="0"/>
                    <a:cs typeface="Arial" panose="020B0604020202020204" pitchFamily="34" charset="0"/>
                  </a:rPr>
                  <a:t>đây </a:t>
                </a:r>
                <a:r>
                  <a:rPr lang="nl-NL" sz="3600" smtClean="0">
                    <a:solidFill>
                      <a:schemeClr val="bg1"/>
                    </a:solidFill>
                    <a:latin typeface="Arial" panose="020B0604020202020204" pitchFamily="34" charset="0"/>
                    <a:cs typeface="Arial" panose="020B0604020202020204" pitchFamily="34" charset="0"/>
                  </a:rPr>
                  <a:t>là: Fe </a:t>
                </a:r>
                <a:r>
                  <a:rPr lang="nl-NL" sz="3600">
                    <a:solidFill>
                      <a:schemeClr val="bg1"/>
                    </a:solidFill>
                    <a:latin typeface="Arial" panose="020B0604020202020204" pitchFamily="34" charset="0"/>
                    <a:cs typeface="Arial" panose="020B0604020202020204" pitchFamily="34" charset="0"/>
                  </a:rPr>
                  <a:t>+ 2HCl </a:t>
                </a:r>
                <a14:m>
                  <m:oMath xmlns:m="http://schemas.openxmlformats.org/officeDocument/2006/math">
                    <m:r>
                      <a:rPr lang="nl-NL" sz="3600" i="1">
                        <a:solidFill>
                          <a:schemeClr val="bg1"/>
                        </a:solidFill>
                      </a:rPr>
                      <m:t>⟶</m:t>
                    </m:r>
                  </m:oMath>
                </a14:m>
                <a:r>
                  <a:rPr lang="nl-NL" sz="3600">
                    <a:solidFill>
                      <a:schemeClr val="bg1"/>
                    </a:solidFill>
                    <a:latin typeface="Arial" panose="020B0604020202020204" pitchFamily="34" charset="0"/>
                    <a:cs typeface="Arial" panose="020B0604020202020204" pitchFamily="34" charset="0"/>
                  </a:rPr>
                  <a:t> FeCl</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 H</a:t>
                </a:r>
                <a:r>
                  <a:rPr lang="nl-NL" sz="3600" baseline="-25000">
                    <a:solidFill>
                      <a:schemeClr val="bg1"/>
                    </a:solidFill>
                    <a:latin typeface="Arial" panose="020B0604020202020204" pitchFamily="34" charset="0"/>
                    <a:cs typeface="Arial" panose="020B0604020202020204" pitchFamily="34" charset="0"/>
                  </a:rPr>
                  <a:t>2</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559338"/>
              </a:xfrm>
              <a:prstGeom prst="rect">
                <a:avLst/>
              </a:prstGeom>
              <a:blipFill>
                <a:blip r:embed="rId3"/>
                <a:stretch>
                  <a:fillRect l="-292" r="-1042" b="-16406"/>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 : 2 : 1 : 2</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 : 2 : 1 : 1</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a:solidFill>
                  <a:schemeClr val="tx1"/>
                </a:solidFill>
                <a:latin typeface="Arial" panose="020B0604020202020204" pitchFamily="34" charset="0"/>
                <a:cs typeface="Arial" panose="020B0604020202020204" pitchFamily="34" charset="0"/>
              </a:rPr>
              <a:t>1 : 2 : 2 : 1 </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2</a:t>
            </a:r>
            <a:r>
              <a:rPr lang="nl-NL" sz="3600" smtClean="0">
                <a:solidFill>
                  <a:schemeClr val="tx1"/>
                </a:solidFill>
                <a:latin typeface="Arial" panose="020B0604020202020204" pitchFamily="34" charset="0"/>
                <a:cs typeface="Arial" panose="020B0604020202020204" pitchFamily="34" charset="0"/>
              </a:rPr>
              <a:t> </a:t>
            </a:r>
            <a:r>
              <a:rPr lang="nl-NL" sz="3600">
                <a:solidFill>
                  <a:schemeClr val="tx1"/>
                </a:solidFill>
                <a:latin typeface="Arial" panose="020B0604020202020204" pitchFamily="34" charset="0"/>
                <a:cs typeface="Arial" panose="020B0604020202020204" pitchFamily="34" charset="0"/>
              </a:rPr>
              <a:t>: </a:t>
            </a:r>
            <a:r>
              <a:rPr lang="nl-NL" sz="3600" smtClean="0">
                <a:solidFill>
                  <a:schemeClr val="tx1"/>
                </a:solidFill>
                <a:latin typeface="Arial" panose="020B0604020202020204" pitchFamily="34" charset="0"/>
                <a:cs typeface="Arial" panose="020B0604020202020204" pitchFamily="34" charset="0"/>
              </a:rPr>
              <a:t>1 </a:t>
            </a:r>
            <a:r>
              <a:rPr lang="nl-NL" sz="3600">
                <a:solidFill>
                  <a:schemeClr val="tx1"/>
                </a:solidFill>
                <a:latin typeface="Arial" panose="020B0604020202020204" pitchFamily="34" charset="0"/>
                <a:cs typeface="Arial" panose="020B0604020202020204" pitchFamily="34" charset="0"/>
              </a:rPr>
              <a:t>: 1 : 1</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 : 2 : 1 : 1</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169735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dirty="0">
                <a:solidFill>
                  <a:srgbClr val="FFFF00"/>
                </a:solidFill>
                <a:latin typeface="Arial" panose="020B0604020202020204" pitchFamily="34" charset="0"/>
                <a:cs typeface="Arial" panose="020B0604020202020204" pitchFamily="34" charset="0"/>
              </a:rPr>
              <a:t>NỘI DUNG BÀI HỌC</a:t>
            </a:r>
            <a:endParaRPr lang="en-US" sz="6500" dirty="0">
              <a:solidFill>
                <a:srgbClr val="FFFF00"/>
              </a:solidFill>
              <a:latin typeface="Arial" panose="020B0604020202020204" pitchFamily="34" charset="0"/>
              <a:cs typeface="Arial" panose="020B0604020202020204" pitchFamily="34" charset="0"/>
            </a:endParaRPr>
          </a:p>
        </p:txBody>
      </p:sp>
      <p:grpSp>
        <p:nvGrpSpPr>
          <p:cNvPr id="36" name="Group 35"/>
          <p:cNvGrpSpPr/>
          <p:nvPr/>
        </p:nvGrpSpPr>
        <p:grpSpPr>
          <a:xfrm>
            <a:off x="1271199" y="2628900"/>
            <a:ext cx="14959401" cy="1878089"/>
            <a:chOff x="-1202517" y="2960609"/>
            <a:chExt cx="14959401" cy="1878089"/>
          </a:xfrm>
        </p:grpSpPr>
        <p:grpSp>
          <p:nvGrpSpPr>
            <p:cNvPr id="17" name="Group 16"/>
            <p:cNvGrpSpPr/>
            <p:nvPr/>
          </p:nvGrpSpPr>
          <p:grpSpPr>
            <a:xfrm>
              <a:off x="685800" y="2985239"/>
              <a:ext cx="13071084" cy="1853459"/>
              <a:chOff x="9642657" y="2543042"/>
              <a:chExt cx="13071084" cy="1853459"/>
            </a:xfrm>
          </p:grpSpPr>
          <p:grpSp>
            <p:nvGrpSpPr>
              <p:cNvPr id="18"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21"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2"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19" name="TextBox 18">
                <a:extLst>
                  <a:ext uri="{FF2B5EF4-FFF2-40B4-BE49-F238E27FC236}">
                    <a16:creationId xmlns:a16="http://schemas.microsoft.com/office/drawing/2014/main" id="{997DC516-ED6E-49D9-702D-658F0B32E7A9}"/>
                  </a:ext>
                </a:extLst>
              </p:cNvPr>
              <p:cNvSpPr txBox="1"/>
              <p:nvPr/>
            </p:nvSpPr>
            <p:spPr>
              <a:xfrm>
                <a:off x="10268034" y="2968774"/>
                <a:ext cx="11820328" cy="1015663"/>
              </a:xfrm>
              <a:prstGeom prst="rect">
                <a:avLst/>
              </a:prstGeom>
              <a:noFill/>
            </p:spPr>
            <p:txBody>
              <a:bodyPr wrap="square" anchor="ctr">
                <a:spAutoFit/>
              </a:bodyPr>
              <a:lstStyle/>
              <a:p>
                <a:pPr lvl="0" algn="ctr">
                  <a:lnSpc>
                    <a:spcPct val="150000"/>
                  </a:lnSpc>
                  <a:spcAft>
                    <a:spcPts val="800"/>
                  </a:spcAft>
                </a:pPr>
                <a:r>
                  <a:rPr lang="en-US" sz="4000" b="1" smtClean="0">
                    <a:latin typeface="Arial" panose="020B0604020202020204" pitchFamily="34" charset="0"/>
                    <a:ea typeface="Arial" panose="020B0604020202020204" pitchFamily="34" charset="0"/>
                    <a:cs typeface="Arial" panose="020B0604020202020204" pitchFamily="34" charset="0"/>
                  </a:rPr>
                  <a:t>1. ĐỊNH LUẬT BẢO TOÀN KHỐI LƯỢNG</a:t>
                </a:r>
                <a:endParaRPr lang="vi-VN" sz="4000" b="1" dirty="0">
                  <a:ea typeface="Arial" panose="020B0604020202020204" pitchFamily="34" charset="0"/>
                  <a:cs typeface="Arial" panose="020B0604020202020204" pitchFamily="34" charset="0"/>
                </a:endParaRPr>
              </a:p>
            </p:txBody>
          </p:sp>
        </p:grpSp>
        <p:pic>
          <p:nvPicPr>
            <p:cNvPr id="35" name="Picture 18"/>
            <p:cNvPicPr>
              <a:picLocks noChangeAspect="1"/>
            </p:cNvPicPr>
            <p:nvPr/>
          </p:nvPicPr>
          <p:blipFill>
            <a:blip r:embed="rId3"/>
            <a:srcRect/>
            <a:stretch>
              <a:fillRect/>
            </a:stretch>
          </p:blipFill>
          <p:spPr>
            <a:xfrm>
              <a:off x="-1202517" y="2960609"/>
              <a:ext cx="1575478" cy="1698628"/>
            </a:xfrm>
            <a:prstGeom prst="rect">
              <a:avLst/>
            </a:prstGeom>
          </p:spPr>
        </p:pic>
      </p:grpSp>
      <p:pic>
        <p:nvPicPr>
          <p:cNvPr id="51" name="Picture 3"/>
          <p:cNvPicPr>
            <a:picLocks noChangeAspect="1"/>
          </p:cNvPicPr>
          <p:nvPr/>
        </p:nvPicPr>
        <p:blipFill>
          <a:blip r:embed="rId4"/>
          <a:srcRect/>
          <a:stretch>
            <a:fillRect/>
          </a:stretch>
        </p:blipFill>
        <p:spPr>
          <a:xfrm>
            <a:off x="16383000" y="-606298"/>
            <a:ext cx="2253269" cy="2499005"/>
          </a:xfrm>
          <a:prstGeom prst="rect">
            <a:avLst/>
          </a:prstGeom>
        </p:spPr>
      </p:pic>
      <p:grpSp>
        <p:nvGrpSpPr>
          <p:cNvPr id="20" name="Group 19"/>
          <p:cNvGrpSpPr/>
          <p:nvPr/>
        </p:nvGrpSpPr>
        <p:grpSpPr>
          <a:xfrm>
            <a:off x="1271199" y="5118841"/>
            <a:ext cx="14959401" cy="1853459"/>
            <a:chOff x="-1202517" y="2985239"/>
            <a:chExt cx="14959401" cy="1853459"/>
          </a:xfrm>
        </p:grpSpPr>
        <p:grpSp>
          <p:nvGrpSpPr>
            <p:cNvPr id="23" name="Group 22"/>
            <p:cNvGrpSpPr/>
            <p:nvPr/>
          </p:nvGrpSpPr>
          <p:grpSpPr>
            <a:xfrm>
              <a:off x="685800" y="2985239"/>
              <a:ext cx="13071084" cy="1853459"/>
              <a:chOff x="9642657" y="2543042"/>
              <a:chExt cx="13071084" cy="1853459"/>
            </a:xfrm>
          </p:grpSpPr>
          <p:grpSp>
            <p:nvGrpSpPr>
              <p:cNvPr id="25"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27"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8"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26" name="TextBox 25">
                <a:extLst>
                  <a:ext uri="{FF2B5EF4-FFF2-40B4-BE49-F238E27FC236}">
                    <a16:creationId xmlns:a16="http://schemas.microsoft.com/office/drawing/2014/main" id="{997DC516-ED6E-49D9-702D-658F0B32E7A9}"/>
                  </a:ext>
                </a:extLst>
              </p:cNvPr>
              <p:cNvSpPr txBox="1"/>
              <p:nvPr/>
            </p:nvSpPr>
            <p:spPr>
              <a:xfrm>
                <a:off x="9964174" y="2968302"/>
                <a:ext cx="12428049" cy="1015663"/>
              </a:xfrm>
              <a:prstGeom prst="rect">
                <a:avLst/>
              </a:prstGeom>
              <a:noFill/>
            </p:spPr>
            <p:txBody>
              <a:bodyPr wrap="square">
                <a:spAutoFit/>
              </a:bodyPr>
              <a:lstStyle/>
              <a:p>
                <a:pPr lvl="0" algn="ctr">
                  <a:lnSpc>
                    <a:spcPct val="150000"/>
                  </a:lnSpc>
                  <a:spcAft>
                    <a:spcPts val="800"/>
                  </a:spcAft>
                </a:pPr>
                <a:r>
                  <a:rPr lang="en-US" sz="4000" b="1" smtClean="0">
                    <a:latin typeface="Arial" panose="020B0604020202020204" pitchFamily="34" charset="0"/>
                    <a:ea typeface="Arial" panose="020B0604020202020204" pitchFamily="34" charset="0"/>
                    <a:cs typeface="Arial" panose="020B0604020202020204" pitchFamily="34" charset="0"/>
                  </a:rPr>
                  <a:t>2. ÁP DỤNG ĐỊNH LUẬT BẢO TOÀN KHỐI LƯỢNG</a:t>
                </a:r>
                <a:endParaRPr lang="vi-VN" sz="4000" b="1" dirty="0">
                  <a:ea typeface="Arial" panose="020B0604020202020204" pitchFamily="34" charset="0"/>
                  <a:cs typeface="Arial" panose="020B0604020202020204" pitchFamily="34" charset="0"/>
                </a:endParaRPr>
              </a:p>
            </p:txBody>
          </p:sp>
        </p:grpSp>
        <p:pic>
          <p:nvPicPr>
            <p:cNvPr id="24" name="Picture 18"/>
            <p:cNvPicPr>
              <a:picLocks noChangeAspect="1"/>
            </p:cNvPicPr>
            <p:nvPr/>
          </p:nvPicPr>
          <p:blipFill>
            <a:blip r:embed="rId3"/>
            <a:srcRect/>
            <a:stretch>
              <a:fillRect/>
            </a:stretch>
          </p:blipFill>
          <p:spPr>
            <a:xfrm>
              <a:off x="-1202517" y="3065829"/>
              <a:ext cx="1575478" cy="1698628"/>
            </a:xfrm>
            <a:prstGeom prst="rect">
              <a:avLst/>
            </a:prstGeom>
          </p:spPr>
        </p:pic>
      </p:grpSp>
      <p:grpSp>
        <p:nvGrpSpPr>
          <p:cNvPr id="29" name="Group 28"/>
          <p:cNvGrpSpPr/>
          <p:nvPr/>
        </p:nvGrpSpPr>
        <p:grpSpPr>
          <a:xfrm>
            <a:off x="1271199" y="7526275"/>
            <a:ext cx="14959401" cy="1884425"/>
            <a:chOff x="-1202517" y="2954273"/>
            <a:chExt cx="14959401" cy="1884425"/>
          </a:xfrm>
        </p:grpSpPr>
        <p:grpSp>
          <p:nvGrpSpPr>
            <p:cNvPr id="30" name="Group 29"/>
            <p:cNvGrpSpPr/>
            <p:nvPr/>
          </p:nvGrpSpPr>
          <p:grpSpPr>
            <a:xfrm>
              <a:off x="685800" y="2985239"/>
              <a:ext cx="13071084" cy="1853459"/>
              <a:chOff x="9642657" y="2543042"/>
              <a:chExt cx="13071084" cy="1853459"/>
            </a:xfrm>
          </p:grpSpPr>
          <p:grpSp>
            <p:nvGrpSpPr>
              <p:cNvPr id="32"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34"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37"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33" name="TextBox 32">
                <a:extLst>
                  <a:ext uri="{FF2B5EF4-FFF2-40B4-BE49-F238E27FC236}">
                    <a16:creationId xmlns:a16="http://schemas.microsoft.com/office/drawing/2014/main" id="{997DC516-ED6E-49D9-702D-658F0B32E7A9}"/>
                  </a:ext>
                </a:extLst>
              </p:cNvPr>
              <p:cNvSpPr txBox="1"/>
              <p:nvPr/>
            </p:nvSpPr>
            <p:spPr>
              <a:xfrm>
                <a:off x="9964173" y="3025337"/>
                <a:ext cx="12428049" cy="1015663"/>
              </a:xfrm>
              <a:prstGeom prst="rect">
                <a:avLst/>
              </a:prstGeom>
              <a:noFill/>
            </p:spPr>
            <p:txBody>
              <a:bodyPr wrap="square">
                <a:spAutoFit/>
              </a:bodyPr>
              <a:lstStyle/>
              <a:p>
                <a:pPr lvl="0" algn="ctr">
                  <a:lnSpc>
                    <a:spcPct val="150000"/>
                  </a:lnSpc>
                  <a:spcAft>
                    <a:spcPts val="800"/>
                  </a:spcAft>
                </a:pPr>
                <a:r>
                  <a:rPr lang="en-US" sz="4000" b="1" smtClean="0">
                    <a:latin typeface="Arial" panose="020B0604020202020204" pitchFamily="34" charset="0"/>
                    <a:ea typeface="Arial" panose="020B0604020202020204" pitchFamily="34" charset="0"/>
                    <a:cs typeface="Arial" panose="020B0604020202020204" pitchFamily="34" charset="0"/>
                  </a:rPr>
                  <a:t>3. PHƯƠNG TRÌNH HOÁ HỌC</a:t>
                </a:r>
                <a:endParaRPr lang="vi-VN" sz="4000" b="1" dirty="0">
                  <a:ea typeface="Arial" panose="020B0604020202020204" pitchFamily="34" charset="0"/>
                  <a:cs typeface="Arial" panose="020B0604020202020204" pitchFamily="34" charset="0"/>
                </a:endParaRPr>
              </a:p>
            </p:txBody>
          </p:sp>
        </p:grpSp>
        <p:pic>
          <p:nvPicPr>
            <p:cNvPr id="31" name="Picture 18"/>
            <p:cNvPicPr>
              <a:picLocks noChangeAspect="1"/>
            </p:cNvPicPr>
            <p:nvPr/>
          </p:nvPicPr>
          <p:blipFill>
            <a:blip r:embed="rId3"/>
            <a:srcRect/>
            <a:stretch>
              <a:fillRect/>
            </a:stretch>
          </p:blipFill>
          <p:spPr>
            <a:xfrm>
              <a:off x="-1202517" y="2954273"/>
              <a:ext cx="1575478" cy="1698628"/>
            </a:xfrm>
            <a:prstGeom prst="rect">
              <a:avLst/>
            </a:prstGeom>
          </p:spPr>
        </p:pic>
      </p:grpSp>
    </p:spTree>
    <p:extLst>
      <p:ext uri="{BB962C8B-B14F-4D97-AF65-F5344CB8AC3E}">
        <p14:creationId xmlns:p14="http://schemas.microsoft.com/office/powerpoint/2010/main" val="379601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p:tgtEl>
                                          <p:spTgt spid="36"/>
                                        </p:tgtEl>
                                        <p:attrNameLst>
                                          <p:attrName>ppt_y</p:attrName>
                                        </p:attrNameLst>
                                      </p:cBhvr>
                                      <p:tavLst>
                                        <p:tav tm="0">
                                          <p:val>
                                            <p:strVal val="#ppt_y+#ppt_h*1.125000"/>
                                          </p:val>
                                        </p:tav>
                                        <p:tav tm="100000">
                                          <p:val>
                                            <p:strVal val="#ppt_y"/>
                                          </p:val>
                                        </p:tav>
                                      </p:tavLst>
                                    </p:anim>
                                    <p:animEffect transition="in" filter="wipe(up)">
                                      <p:cBhvr>
                                        <p:cTn id="13" dur="500"/>
                                        <p:tgtEl>
                                          <p:spTgt spid="36"/>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ppt_y</p:attrName>
                                        </p:attrNameLst>
                                      </p:cBhvr>
                                      <p:tavLst>
                                        <p:tav tm="0">
                                          <p:val>
                                            <p:strVal val="#ppt_y+#ppt_h*1.125000"/>
                                          </p:val>
                                        </p:tav>
                                        <p:tav tm="100000">
                                          <p:val>
                                            <p:strVal val="#ppt_y"/>
                                          </p:val>
                                        </p:tav>
                                      </p:tavLst>
                                    </p:anim>
                                    <p:animEffect transition="in" filter="wipe(up)">
                                      <p:cBhvr>
                                        <p:cTn id="18" dur="500"/>
                                        <p:tgtEl>
                                          <p:spTgt spid="20"/>
                                        </p:tgtEl>
                                      </p:cBhvr>
                                    </p:animEffect>
                                  </p:childTnLst>
                                </p:cTn>
                              </p:par>
                            </p:childTnLst>
                          </p:cTn>
                        </p:par>
                        <p:par>
                          <p:cTn id="19" fill="hold">
                            <p:stCondLst>
                              <p:cond delay="1000"/>
                            </p:stCondLst>
                            <p:childTnLst>
                              <p:par>
                                <p:cTn id="20" presetID="1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p:tgtEl>
                                          <p:spTgt spid="29"/>
                                        </p:tgtEl>
                                        <p:attrNameLst>
                                          <p:attrName>ppt_y</p:attrName>
                                        </p:attrNameLst>
                                      </p:cBhvr>
                                      <p:tavLst>
                                        <p:tav tm="0">
                                          <p:val>
                                            <p:strVal val="#ppt_y+#ppt_h*1.125000"/>
                                          </p:val>
                                        </p:tav>
                                        <p:tav tm="100000">
                                          <p:val>
                                            <p:strVal val="#ppt_y"/>
                                          </p:val>
                                        </p:tav>
                                      </p:tavLst>
                                    </p:anim>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661993"/>
              </a:xfrm>
              <a:prstGeom prst="rect">
                <a:avLst/>
              </a:prstGeom>
            </p:spPr>
            <p:txBody>
              <a:bodyPr wrap="square" lIns="0" tIns="0" rIns="0" bIns="0" rtlCol="0" anchor="t">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3. </a:t>
                </a:r>
                <a:r>
                  <a:rPr lang="nl-NL" sz="3600">
                    <a:solidFill>
                      <a:schemeClr val="bg1"/>
                    </a:solidFill>
                    <a:latin typeface="Arial" panose="020B0604020202020204" pitchFamily="34" charset="0"/>
                    <a:cs typeface="Arial" panose="020B0604020202020204" pitchFamily="34" charset="0"/>
                  </a:rPr>
                  <a:t>Tỉ số giữa các chất tham gia phản ứng của phương trình </a:t>
                </a:r>
                <a:r>
                  <a:rPr lang="nl-NL" sz="3600">
                    <a:solidFill>
                      <a:schemeClr val="bg1"/>
                    </a:solidFill>
                    <a:latin typeface="Arial" panose="020B0604020202020204" pitchFamily="34" charset="0"/>
                    <a:cs typeface="Arial" panose="020B0604020202020204" pitchFamily="34" charset="0"/>
                  </a:rPr>
                  <a:t>sau </a:t>
                </a:r>
                <a:r>
                  <a:rPr lang="nl-NL" sz="3600" smtClean="0">
                    <a:solidFill>
                      <a:schemeClr val="bg1"/>
                    </a:solidFill>
                    <a:latin typeface="Arial" panose="020B0604020202020204" pitchFamily="34" charset="0"/>
                    <a:cs typeface="Arial" panose="020B0604020202020204" pitchFamily="34" charset="0"/>
                  </a:rPr>
                  <a:t>là</a:t>
                </a:r>
                <a:r>
                  <a:rPr lang="en-US" sz="3600" smtClean="0">
                    <a:solidFill>
                      <a:schemeClr val="bg1"/>
                    </a:solidFill>
                    <a:latin typeface="Arial" panose="020B0604020202020204" pitchFamily="34" charset="0"/>
                    <a:cs typeface="Arial" panose="020B0604020202020204" pitchFamily="34" charset="0"/>
                  </a:rPr>
                  <a:t>: </a:t>
                </a:r>
                <a:r>
                  <a:rPr lang="nl-NL" sz="3600" smtClean="0">
                    <a:solidFill>
                      <a:schemeClr val="bg1"/>
                    </a:solidFill>
                    <a:latin typeface="Arial" panose="020B0604020202020204" pitchFamily="34" charset="0"/>
                    <a:cs typeface="Arial" panose="020B0604020202020204" pitchFamily="34" charset="0"/>
                  </a:rPr>
                  <a:t>2NaOH </a:t>
                </a:r>
                <a:r>
                  <a:rPr lang="nl-NL" sz="3600">
                    <a:solidFill>
                      <a:schemeClr val="bg1"/>
                    </a:solidFill>
                    <a:latin typeface="Arial" panose="020B0604020202020204" pitchFamily="34" charset="0"/>
                    <a:cs typeface="Arial" panose="020B0604020202020204" pitchFamily="34" charset="0"/>
                  </a:rPr>
                  <a:t>+ CuSO</a:t>
                </a:r>
                <a:r>
                  <a:rPr lang="nl-NL" sz="3600" baseline="-25000">
                    <a:solidFill>
                      <a:schemeClr val="bg1"/>
                    </a:solidFill>
                    <a:latin typeface="Arial" panose="020B0604020202020204" pitchFamily="34" charset="0"/>
                    <a:cs typeface="Arial" panose="020B0604020202020204" pitchFamily="34" charset="0"/>
                  </a:rPr>
                  <a:t>4</a:t>
                </a:r>
                <a:r>
                  <a:rPr lang="nl-NL" sz="3600">
                    <a:solidFill>
                      <a:schemeClr val="bg1"/>
                    </a:solidFill>
                    <a:latin typeface="Arial" panose="020B0604020202020204" pitchFamily="34" charset="0"/>
                    <a:cs typeface="Arial" panose="020B0604020202020204" pitchFamily="34" charset="0"/>
                  </a:rPr>
                  <a:t> </a:t>
                </a:r>
                <a14:m>
                  <m:oMath xmlns:m="http://schemas.openxmlformats.org/officeDocument/2006/math">
                    <m:r>
                      <a:rPr lang="nl-NL" sz="3600" i="0">
                        <a:solidFill>
                          <a:schemeClr val="bg1"/>
                        </a:solidFill>
                      </a:rPr>
                      <m:t>⟶</m:t>
                    </m:r>
                  </m:oMath>
                </a14:m>
                <a:r>
                  <a:rPr lang="nl-NL" sz="3600">
                    <a:solidFill>
                      <a:schemeClr val="bg1"/>
                    </a:solidFill>
                    <a:latin typeface="Arial" panose="020B0604020202020204" pitchFamily="34" charset="0"/>
                    <a:cs typeface="Arial" panose="020B0604020202020204" pitchFamily="34" charset="0"/>
                  </a:rPr>
                  <a:t> Cu(OH)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 Na</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SO</a:t>
                </a:r>
                <a:r>
                  <a:rPr lang="nl-NL" sz="3600" baseline="-25000">
                    <a:solidFill>
                      <a:schemeClr val="bg1"/>
                    </a:solidFill>
                    <a:latin typeface="Arial" panose="020B0604020202020204" pitchFamily="34" charset="0"/>
                    <a:cs typeface="Arial" panose="020B0604020202020204" pitchFamily="34" charset="0"/>
                  </a:rPr>
                  <a:t>4</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661993"/>
              </a:xfrm>
              <a:prstGeom prst="rect">
                <a:avLst/>
              </a:prstGeom>
              <a:blipFill>
                <a:blip r:embed="rId3"/>
                <a:stretch>
                  <a:fillRect l="-1333" r="-2125" b="-9158"/>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00"/>
                </a:solidFill>
                <a:latin typeface="Arial" panose="020B0604020202020204" pitchFamily="34" charset="0"/>
                <a:cs typeface="Arial" panose="020B0604020202020204" pitchFamily="34" charset="0"/>
              </a:rPr>
              <a:t>A. 1 : 1</a:t>
            </a:r>
            <a:endParaRPr lang="en-US" sz="40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00"/>
                </a:solidFill>
                <a:latin typeface="Arial" panose="020B0604020202020204" pitchFamily="34" charset="0"/>
                <a:cs typeface="Arial" panose="020B0604020202020204" pitchFamily="34" charset="0"/>
              </a:rPr>
              <a:t>C. 2 : 3</a:t>
            </a:r>
            <a:endParaRPr lang="en-US" sz="40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1 : 2</a:t>
            </a:r>
            <a:endParaRPr lang="en-US" sz="40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en-US" sz="3600" smtClean="0">
                <a:solidFill>
                  <a:srgbClr val="000000"/>
                </a:solidFill>
                <a:latin typeface="Arial" panose="020B0604020202020204" pitchFamily="34" charset="0"/>
                <a:cs typeface="Arial" panose="020B0604020202020204" pitchFamily="34" charset="0"/>
              </a:rPr>
              <a:t>2 : 1</a:t>
            </a:r>
            <a:endParaRPr lang="en-US" sz="40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7128184"/>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00"/>
                </a:solidFill>
                <a:latin typeface="Arial" panose="020B0604020202020204" pitchFamily="34" charset="0"/>
                <a:cs typeface="Arial" panose="020B0604020202020204" pitchFamily="34" charset="0"/>
              </a:rPr>
              <a:t>D. 2 : 1</a:t>
            </a:r>
            <a:endParaRPr lang="en-US" sz="40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81255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661993"/>
              </a:xfrm>
              <a:prstGeom prst="rect">
                <a:avLst/>
              </a:prstGeom>
            </p:spPr>
            <p:txBody>
              <a:bodyPr wrap="square" lIns="0" tIns="0" rIns="0" bIns="0" rtlCol="0" anchor="t">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4. </a:t>
                </a:r>
                <a:r>
                  <a:rPr lang="nl-NL" sz="3600">
                    <a:solidFill>
                      <a:schemeClr val="bg1"/>
                    </a:solidFill>
                    <a:latin typeface="Arial" panose="020B0604020202020204" pitchFamily="34" charset="0"/>
                    <a:cs typeface="Arial" panose="020B0604020202020204" pitchFamily="34" charset="0"/>
                  </a:rPr>
                  <a:t>Cho phương trình hóa </a:t>
                </a:r>
                <a:r>
                  <a:rPr lang="nl-NL" sz="3600">
                    <a:solidFill>
                      <a:schemeClr val="bg1"/>
                    </a:solidFill>
                    <a:latin typeface="Arial" panose="020B0604020202020204" pitchFamily="34" charset="0"/>
                    <a:cs typeface="Arial" panose="020B0604020202020204" pitchFamily="34" charset="0"/>
                  </a:rPr>
                  <a:t>học </a:t>
                </a:r>
                <a:r>
                  <a:rPr lang="nl-NL" sz="3600" smtClean="0">
                    <a:solidFill>
                      <a:schemeClr val="bg1"/>
                    </a:solidFill>
                    <a:latin typeface="Arial" panose="020B0604020202020204" pitchFamily="34" charset="0"/>
                    <a:cs typeface="Arial" panose="020B0604020202020204" pitchFamily="34" charset="0"/>
                  </a:rPr>
                  <a:t>sau: aA </a:t>
                </a:r>
                <a:r>
                  <a:rPr lang="nl-NL" sz="3600">
                    <a:solidFill>
                      <a:schemeClr val="bg1"/>
                    </a:solidFill>
                    <a:latin typeface="Arial" panose="020B0604020202020204" pitchFamily="34" charset="0"/>
                    <a:cs typeface="Arial" panose="020B0604020202020204" pitchFamily="34" charset="0"/>
                  </a:rPr>
                  <a:t>+ bB </a:t>
                </a:r>
                <a14:m>
                  <m:oMath xmlns:m="http://schemas.openxmlformats.org/officeDocument/2006/math">
                    <m:r>
                      <a:rPr lang="nl-NL" sz="3600" i="1">
                        <a:solidFill>
                          <a:schemeClr val="bg1"/>
                        </a:solidFill>
                      </a:rPr>
                      <m:t>⟶</m:t>
                    </m:r>
                  </m:oMath>
                </a14:m>
                <a:r>
                  <a:rPr lang="nl-NL" sz="3600">
                    <a:solidFill>
                      <a:schemeClr val="bg1"/>
                    </a:solidFill>
                    <a:latin typeface="Arial" panose="020B0604020202020204" pitchFamily="34" charset="0"/>
                    <a:cs typeface="Arial" panose="020B0604020202020204" pitchFamily="34" charset="0"/>
                  </a:rPr>
                  <a:t> cC </a:t>
                </a:r>
                <a:r>
                  <a:rPr lang="nl-NL" sz="3600">
                    <a:solidFill>
                      <a:schemeClr val="bg1"/>
                    </a:solidFill>
                    <a:latin typeface="Arial" panose="020B0604020202020204" pitchFamily="34" charset="0"/>
                    <a:cs typeface="Arial" panose="020B0604020202020204" pitchFamily="34" charset="0"/>
                  </a:rPr>
                  <a:t>+ </a:t>
                </a:r>
                <a:r>
                  <a:rPr lang="nl-NL" sz="3600" smtClean="0">
                    <a:solidFill>
                      <a:schemeClr val="bg1"/>
                    </a:solidFill>
                    <a:latin typeface="Arial" panose="020B0604020202020204" pitchFamily="34" charset="0"/>
                    <a:cs typeface="Arial" panose="020B0604020202020204" pitchFamily="34" charset="0"/>
                  </a:rPr>
                  <a:t>dD. Chọn </a:t>
                </a:r>
                <a:r>
                  <a:rPr lang="nl-NL" sz="3600">
                    <a:solidFill>
                      <a:schemeClr val="bg1"/>
                    </a:solidFill>
                    <a:latin typeface="Arial" panose="020B0604020202020204" pitchFamily="34" charset="0"/>
                    <a:cs typeface="Arial" panose="020B0604020202020204" pitchFamily="34" charset="0"/>
                  </a:rPr>
                  <a:t>đáp án đúng về định luật bảo toàn </a:t>
                </a:r>
                <a:r>
                  <a:rPr lang="nl-NL" sz="3600">
                    <a:solidFill>
                      <a:schemeClr val="bg1"/>
                    </a:solidFill>
                    <a:latin typeface="Arial" panose="020B0604020202020204" pitchFamily="34" charset="0"/>
                    <a:cs typeface="Arial" panose="020B0604020202020204" pitchFamily="34" charset="0"/>
                  </a:rPr>
                  <a:t>khối </a:t>
                </a:r>
                <a:r>
                  <a:rPr lang="nl-NL" sz="3600" smtClean="0">
                    <a:solidFill>
                      <a:schemeClr val="bg1"/>
                    </a:solidFill>
                    <a:latin typeface="Arial" panose="020B0604020202020204" pitchFamily="34" charset="0"/>
                    <a:cs typeface="Arial" panose="020B0604020202020204" pitchFamily="34" charset="0"/>
                  </a:rPr>
                  <a:t>lượng?</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661993"/>
              </a:xfrm>
              <a:prstGeom prst="rect">
                <a:avLst/>
              </a:prstGeom>
              <a:blipFill>
                <a:blip r:embed="rId3"/>
                <a:stretch>
                  <a:fillRect l="-833" r="-1625" b="-9158"/>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&gt;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&lt;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r>
              <a:rPr lang="nl-NL" sz="360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40088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286026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2303502"/>
            <a:ext cx="14630400" cy="553998"/>
          </a:xfrm>
          <a:prstGeom prst="rect">
            <a:avLst/>
          </a:prstGeom>
        </p:spPr>
        <p:txBody>
          <a:bodyPr wrap="square" lIns="0" tIns="0" rIns="0" bIns="0" rtlCol="0" anchor="t">
            <a:spAutoFit/>
          </a:bodyPr>
          <a:lstStyle/>
          <a:p>
            <a:pPr algn="ct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5. </a:t>
            </a:r>
            <a:r>
              <a:rPr lang="nl-NL" sz="3600">
                <a:solidFill>
                  <a:schemeClr val="bg1"/>
                </a:solidFill>
                <a:latin typeface="Arial" panose="020B0604020202020204" pitchFamily="34" charset="0"/>
                <a:cs typeface="Arial" panose="020B0604020202020204" pitchFamily="34" charset="0"/>
              </a:rPr>
              <a:t>Vì sao khi nung đá vôi thì khối lượng giảm?</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36957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A. </a:t>
            </a:r>
            <a:r>
              <a:rPr lang="nl-NL" sz="3600" smtClean="0">
                <a:solidFill>
                  <a:schemeClr val="tx1"/>
                </a:solidFill>
                <a:latin typeface="Arial" panose="020B0604020202020204" pitchFamily="34" charset="0"/>
                <a:cs typeface="Arial" panose="020B0604020202020204" pitchFamily="34" charset="0"/>
              </a:rPr>
              <a:t>Vì </a:t>
            </a:r>
            <a:r>
              <a:rPr lang="nl-NL" sz="3600">
                <a:solidFill>
                  <a:schemeClr val="tx1"/>
                </a:solidFill>
                <a:latin typeface="Arial" panose="020B0604020202020204" pitchFamily="34" charset="0"/>
                <a:cs typeface="Arial" panose="020B0604020202020204" pitchFamily="34" charset="0"/>
              </a:rPr>
              <a:t>có phương </a:t>
            </a:r>
            <a:r>
              <a:rPr lang="nl-NL" sz="3600">
                <a:solidFill>
                  <a:schemeClr val="tx1"/>
                </a:solidFill>
                <a:latin typeface="Arial" panose="020B0604020202020204" pitchFamily="34" charset="0"/>
                <a:cs typeface="Arial" panose="020B0604020202020204" pitchFamily="34" charset="0"/>
              </a:rPr>
              <a:t>trình </a:t>
            </a:r>
            <a:endParaRPr lang="nl-NL" sz="3600" smtClean="0">
              <a:solidFill>
                <a:schemeClr val="tx1"/>
              </a:solidFill>
              <a:latin typeface="Arial" panose="020B0604020202020204" pitchFamily="34" charset="0"/>
              <a:cs typeface="Arial" panose="020B0604020202020204" pitchFamily="34" charset="0"/>
            </a:endParaRPr>
          </a:p>
          <a:p>
            <a:pPr algn="ctr">
              <a:lnSpc>
                <a:spcPct val="150000"/>
              </a:lnSpc>
            </a:pPr>
            <a:r>
              <a:rPr lang="nl-NL" sz="3600" smtClean="0">
                <a:solidFill>
                  <a:schemeClr val="tx1"/>
                </a:solidFill>
                <a:latin typeface="Arial" panose="020B0604020202020204" pitchFamily="34" charset="0"/>
                <a:cs typeface="Arial" panose="020B0604020202020204" pitchFamily="34" charset="0"/>
              </a:rPr>
              <a:t>hóa </a:t>
            </a:r>
            <a:r>
              <a:rPr lang="nl-NL" sz="3600">
                <a:solidFill>
                  <a:schemeClr val="tx1"/>
                </a:solidFill>
                <a:latin typeface="Arial" panose="020B0604020202020204" pitchFamily="34" charset="0"/>
                <a:cs typeface="Arial" panose="020B0604020202020204" pitchFamily="34" charset="0"/>
              </a:rPr>
              <a:t>học xảy ra</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69723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Vì có sự tham gia của oxygen</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36957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a:solidFill>
                  <a:schemeClr val="tx1"/>
                </a:solidFill>
                <a:latin typeface="Arial" panose="020B0604020202020204" pitchFamily="34" charset="0"/>
                <a:cs typeface="Arial" panose="020B0604020202020204" pitchFamily="34" charset="0"/>
              </a:rPr>
              <a:t>Vì xuất hiện vôi sống</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69723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Vì khi nung vôi </a:t>
            </a:r>
            <a:r>
              <a:rPr lang="nl-NL" sz="3600">
                <a:solidFill>
                  <a:schemeClr val="tx1"/>
                </a:solidFill>
                <a:latin typeface="Arial" panose="020B0604020202020204" pitchFamily="34" charset="0"/>
                <a:cs typeface="Arial" panose="020B0604020202020204" pitchFamily="34" charset="0"/>
              </a:rPr>
              <a:t>sống </a:t>
            </a:r>
            <a:r>
              <a:rPr lang="nl-NL" sz="3600" smtClean="0">
                <a:solidFill>
                  <a:schemeClr val="tx1"/>
                </a:solidFill>
                <a:latin typeface="Arial" panose="020B0604020202020204" pitchFamily="34" charset="0"/>
                <a:cs typeface="Arial" panose="020B0604020202020204" pitchFamily="34" charset="0"/>
              </a:rPr>
              <a:t>thấy </a:t>
            </a:r>
            <a:r>
              <a:rPr lang="nl-NL" sz="3600">
                <a:solidFill>
                  <a:schemeClr val="tx1"/>
                </a:solidFill>
                <a:latin typeface="Arial" panose="020B0604020202020204" pitchFamily="34" charset="0"/>
                <a:cs typeface="Arial" panose="020B0604020202020204" pitchFamily="34" charset="0"/>
              </a:rPr>
              <a:t>xuất hiện khí carbon dioxide hóa hơi</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399" y="6972301"/>
            <a:ext cx="7162801" cy="2819400"/>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Vì khi nung vôi </a:t>
            </a:r>
            <a:r>
              <a:rPr lang="nl-NL" sz="3600">
                <a:solidFill>
                  <a:schemeClr val="tx1"/>
                </a:solidFill>
                <a:latin typeface="Arial" panose="020B0604020202020204" pitchFamily="34" charset="0"/>
                <a:cs typeface="Arial" panose="020B0604020202020204" pitchFamily="34" charset="0"/>
              </a:rPr>
              <a:t>sống </a:t>
            </a:r>
            <a:r>
              <a:rPr lang="nl-NL" sz="3600" smtClean="0">
                <a:solidFill>
                  <a:schemeClr val="tx1"/>
                </a:solidFill>
                <a:latin typeface="Arial" panose="020B0604020202020204" pitchFamily="34" charset="0"/>
                <a:cs typeface="Arial" panose="020B0604020202020204" pitchFamily="34" charset="0"/>
              </a:rPr>
              <a:t>thấy </a:t>
            </a:r>
            <a:r>
              <a:rPr lang="nl-NL" sz="3600">
                <a:solidFill>
                  <a:schemeClr val="tx1"/>
                </a:solidFill>
                <a:latin typeface="Arial" panose="020B0604020202020204" pitchFamily="34" charset="0"/>
                <a:cs typeface="Arial" panose="020B0604020202020204" pitchFamily="34" charset="0"/>
              </a:rPr>
              <a:t>xuất hiện khí carbon dioxide </a:t>
            </a:r>
            <a:r>
              <a:rPr lang="nl-NL" sz="3600">
                <a:solidFill>
                  <a:schemeClr val="tx1"/>
                </a:solidFill>
                <a:latin typeface="Arial" panose="020B0604020202020204" pitchFamily="34" charset="0"/>
                <a:cs typeface="Arial" panose="020B0604020202020204" pitchFamily="34" charset="0"/>
              </a:rPr>
              <a:t>hóa </a:t>
            </a:r>
            <a:r>
              <a:rPr lang="nl-NL" sz="3600" smtClean="0">
                <a:solidFill>
                  <a:schemeClr val="tx1"/>
                </a:solidFill>
                <a:latin typeface="Arial" panose="020B0604020202020204" pitchFamily="34" charset="0"/>
                <a:cs typeface="Arial" panose="020B0604020202020204" pitchFamily="34" charset="0"/>
              </a:rPr>
              <a:t>hơi</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196865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6. </a:t>
            </a:r>
            <a:r>
              <a:rPr lang="nl-NL" sz="3600">
                <a:solidFill>
                  <a:schemeClr val="bg1"/>
                </a:solidFill>
                <a:latin typeface="Arial" panose="020B0604020202020204" pitchFamily="34" charset="0"/>
                <a:cs typeface="Arial" panose="020B0604020202020204" pitchFamily="34" charset="0"/>
              </a:rPr>
              <a:t>Đốt cháy 5 gam carbon trong khí oxygen, ta thu được 21 gam khí carbon dioxide. Khối lượng khí oxygen cần </a:t>
            </a:r>
            <a:r>
              <a:rPr lang="nl-NL" sz="3600">
                <a:solidFill>
                  <a:schemeClr val="bg1"/>
                </a:solidFill>
                <a:latin typeface="Arial" panose="020B0604020202020204" pitchFamily="34" charset="0"/>
                <a:cs typeface="Arial" panose="020B0604020202020204" pitchFamily="34" charset="0"/>
              </a:rPr>
              <a:t>dùng </a:t>
            </a:r>
            <a:r>
              <a:rPr lang="nl-NL" sz="3600" smtClean="0">
                <a:solidFill>
                  <a:schemeClr val="bg1"/>
                </a:solidFill>
                <a:latin typeface="Arial" panose="020B0604020202020204" pitchFamily="34" charset="0"/>
                <a:cs typeface="Arial" panose="020B0604020202020204" pitchFamily="34" charset="0"/>
              </a:rPr>
              <a:t>là:</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A. </a:t>
            </a:r>
            <a:r>
              <a:rPr lang="nl-NL" sz="3600" smtClean="0">
                <a:solidFill>
                  <a:schemeClr val="tx1"/>
                </a:solidFill>
                <a:latin typeface="Arial" panose="020B0604020202020204" pitchFamily="34" charset="0"/>
                <a:cs typeface="Arial" panose="020B0604020202020204" pitchFamily="34" charset="0"/>
              </a:rPr>
              <a:t>8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C. </a:t>
            </a:r>
            <a:r>
              <a:rPr lang="nl-NL" sz="3600" smtClean="0">
                <a:solidFill>
                  <a:schemeClr val="tx1"/>
                </a:solidFill>
                <a:latin typeface="Arial" panose="020B0604020202020204" pitchFamily="34" charset="0"/>
                <a:cs typeface="Arial" panose="020B0604020202020204" pitchFamily="34" charset="0"/>
              </a:rPr>
              <a:t>16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smtClean="0">
                <a:solidFill>
                  <a:schemeClr val="tx1"/>
                </a:solidFill>
                <a:latin typeface="Arial" panose="020B0604020202020204" pitchFamily="34" charset="0"/>
                <a:cs typeface="Arial" panose="020B0604020202020204" pitchFamily="34" charset="0"/>
              </a:rPr>
              <a:t>28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smtClean="0">
                <a:solidFill>
                  <a:schemeClr val="tx1"/>
                </a:solidFill>
                <a:latin typeface="Arial" panose="020B0604020202020204" pitchFamily="34" charset="0"/>
                <a:cs typeface="Arial" panose="020B0604020202020204" pitchFamily="34" charset="0"/>
              </a:rPr>
              <a:t>32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16 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2481661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7. </a:t>
            </a:r>
            <a:r>
              <a:rPr lang="nl-NL" sz="3600">
                <a:solidFill>
                  <a:schemeClr val="bg1"/>
                </a:solidFill>
                <a:latin typeface="Arial" panose="020B0604020202020204" pitchFamily="34" charset="0"/>
                <a:cs typeface="Arial" panose="020B0604020202020204" pitchFamily="34" charset="0"/>
              </a:rPr>
              <a:t>Đốt cháy hoàn toàn 5,6 gam hỗn hợp X gồm C và S cần dùng hết 9,6 gam khí 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Khối lượng CO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và SO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sinh </a:t>
            </a:r>
            <a:r>
              <a:rPr lang="nl-NL" sz="3600" smtClean="0">
                <a:solidFill>
                  <a:schemeClr val="bg1"/>
                </a:solidFill>
                <a:latin typeface="Arial" panose="020B0604020202020204" pitchFamily="34" charset="0"/>
                <a:cs typeface="Arial" panose="020B0604020202020204" pitchFamily="34" charset="0"/>
              </a:rPr>
              <a:t>ra:</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A. </a:t>
            </a:r>
            <a:r>
              <a:rPr lang="nl-NL" sz="3600" smtClean="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C. </a:t>
            </a:r>
            <a:r>
              <a:rPr lang="nl-NL" sz="3600" smtClean="0">
                <a:solidFill>
                  <a:schemeClr val="tx1"/>
                </a:solidFill>
                <a:latin typeface="Arial" panose="020B0604020202020204" pitchFamily="34" charset="0"/>
                <a:cs typeface="Arial" panose="020B0604020202020204" pitchFamily="34" charset="0"/>
              </a:rPr>
              <a:t>15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smtClean="0">
                <a:solidFill>
                  <a:schemeClr val="tx1"/>
                </a:solidFill>
                <a:latin typeface="Arial" panose="020B0604020202020204" pitchFamily="34" charset="0"/>
                <a:cs typeface="Arial" panose="020B0604020202020204" pitchFamily="34" charset="0"/>
              </a:rPr>
              <a:t>10,8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smtClean="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4011671"/>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367730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8. </a:t>
            </a:r>
            <a:r>
              <a:rPr lang="nl-NL" sz="3600">
                <a:solidFill>
                  <a:schemeClr val="bg1"/>
                </a:solidFill>
                <a:latin typeface="Arial" panose="020B0604020202020204" pitchFamily="34" charset="0"/>
                <a:cs typeface="Arial" panose="020B0604020202020204" pitchFamily="34" charset="0"/>
              </a:rPr>
              <a:t>Cho iron tác dụng với hydrochloric acid thu được 3,9 g muối và 7,2 g khí bay lên. Tổng khối lượng chất phản </a:t>
            </a:r>
            <a:r>
              <a:rPr lang="nl-NL" sz="3600">
                <a:solidFill>
                  <a:schemeClr val="bg1"/>
                </a:solidFill>
                <a:latin typeface="Arial" panose="020B0604020202020204" pitchFamily="34" charset="0"/>
                <a:cs typeface="Arial" panose="020B0604020202020204" pitchFamily="34" charset="0"/>
              </a:rPr>
              <a:t>ứng </a:t>
            </a:r>
            <a:r>
              <a:rPr lang="nl-NL" sz="3600" smtClean="0">
                <a:solidFill>
                  <a:schemeClr val="bg1"/>
                </a:solidFill>
                <a:latin typeface="Arial" panose="020B0604020202020204" pitchFamily="34" charset="0"/>
                <a:cs typeface="Arial" panose="020B0604020202020204" pitchFamily="34" charset="0"/>
              </a:rPr>
              <a:t>là: </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A. </a:t>
            </a:r>
            <a:r>
              <a:rPr lang="nl-NL" sz="3600" smtClean="0">
                <a:solidFill>
                  <a:schemeClr val="tx1"/>
                </a:solidFill>
                <a:latin typeface="Arial" panose="020B0604020202020204" pitchFamily="34" charset="0"/>
                <a:cs typeface="Arial" panose="020B0604020202020204" pitchFamily="34" charset="0"/>
              </a:rPr>
              <a:t>12,2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C. </a:t>
            </a:r>
            <a:r>
              <a:rPr lang="nl-NL" sz="3600" smtClean="0">
                <a:solidFill>
                  <a:schemeClr val="tx1"/>
                </a:solidFill>
                <a:latin typeface="Arial" panose="020B0604020202020204" pitchFamily="34" charset="0"/>
                <a:cs typeface="Arial" panose="020B0604020202020204" pitchFamily="34" charset="0"/>
              </a:rPr>
              <a:t>11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nl-NL" sz="3600" smtClean="0">
                <a:solidFill>
                  <a:schemeClr val="tx1"/>
                </a:solidFill>
                <a:latin typeface="Arial" panose="020B0604020202020204" pitchFamily="34" charset="0"/>
                <a:cs typeface="Arial" panose="020B0604020202020204" pitchFamily="34" charset="0"/>
              </a:rPr>
              <a:t>11,1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smtClean="0">
                <a:solidFill>
                  <a:schemeClr val="tx1"/>
                </a:solidFill>
                <a:latin typeface="Arial" panose="020B0604020202020204" pitchFamily="34" charset="0"/>
                <a:cs typeface="Arial" panose="020B0604020202020204" pitchFamily="34" charset="0"/>
              </a:rPr>
              <a:t>12,22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4014587"/>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11,1 </a:t>
            </a:r>
            <a:r>
              <a:rPr lang="nl-NL" sz="3600" smtClean="0">
                <a:solidFill>
                  <a:schemeClr val="tx1"/>
                </a:solidFill>
                <a:latin typeface="Arial" panose="020B0604020202020204" pitchFamily="34" charset="0"/>
                <a:cs typeface="Arial" panose="020B0604020202020204" pitchFamily="34" charset="0"/>
              </a:rPr>
              <a:t>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482500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25"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0231" y="7490118"/>
            <a:ext cx="2191978" cy="2758782"/>
          </a:xfrm>
          <a:prstGeom prst="rect">
            <a:avLst/>
          </a:prstGeom>
        </p:spPr>
      </p:pic>
      <p:pic>
        <p:nvPicPr>
          <p:cNvPr id="12" name="Picture 11"/>
          <p:cNvPicPr>
            <a:picLocks noChangeAspect="1"/>
          </p:cNvPicPr>
          <p:nvPr/>
        </p:nvPicPr>
        <p:blipFill>
          <a:blip r:embed="rId6"/>
          <a:srcRect/>
          <a:stretch>
            <a:fillRect/>
          </a:stretch>
        </p:blipFill>
        <p:spPr>
          <a:xfrm>
            <a:off x="16039320" y="190500"/>
            <a:ext cx="2038449" cy="1918690"/>
          </a:xfrm>
          <a:prstGeom prst="rect">
            <a:avLst/>
          </a:prstGeom>
        </p:spPr>
      </p:pic>
      <p:sp>
        <p:nvSpPr>
          <p:cNvPr id="2" name="Rectangle 1"/>
          <p:cNvSpPr/>
          <p:nvPr/>
        </p:nvSpPr>
        <p:spPr>
          <a:xfrm>
            <a:off x="1447800" y="2398574"/>
            <a:ext cx="15392400" cy="1754326"/>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1. </a:t>
            </a:r>
            <a:r>
              <a:rPr lang="nl-NL" sz="3600">
                <a:latin typeface="Arial" panose="020B0604020202020204" pitchFamily="34" charset="0"/>
                <a:cs typeface="Arial" panose="020B0604020202020204" pitchFamily="34" charset="0"/>
              </a:rPr>
              <a:t>Tính khối lượng FeS tạo thành trong phản ứng của Fe và S, biết khối lượng của Fe và S đã tham gia phản ứng lần lượt là 7 gam và </a:t>
            </a:r>
            <a:r>
              <a:rPr lang="nl-NL" sz="3600">
                <a:latin typeface="Arial" panose="020B0604020202020204" pitchFamily="34" charset="0"/>
                <a:cs typeface="Arial" panose="020B0604020202020204" pitchFamily="34" charset="0"/>
              </a:rPr>
              <a:t>4 </a:t>
            </a:r>
            <a:r>
              <a:rPr lang="nl-NL" sz="3600" smtClean="0">
                <a:latin typeface="Arial" panose="020B0604020202020204" pitchFamily="34" charset="0"/>
                <a:cs typeface="Arial" panose="020B0604020202020204" pitchFamily="34" charset="0"/>
              </a:rPr>
              <a:t>gam?</a:t>
            </a:r>
            <a:endParaRPr lang="en-US" sz="3600">
              <a:latin typeface="Arial" panose="020B0604020202020204" pitchFamily="34" charset="0"/>
              <a:cs typeface="Arial" panose="020B0604020202020204" pitchFamily="34" charset="0"/>
            </a:endParaRPr>
          </a:p>
        </p:txBody>
      </p:sp>
      <p:grpSp>
        <p:nvGrpSpPr>
          <p:cNvPr id="4" name="Group 3"/>
          <p:cNvGrpSpPr/>
          <p:nvPr/>
        </p:nvGrpSpPr>
        <p:grpSpPr>
          <a:xfrm>
            <a:off x="3564111" y="5295900"/>
            <a:ext cx="11159778" cy="2730840"/>
            <a:chOff x="5528022" y="5518164"/>
            <a:chExt cx="11159778" cy="2730840"/>
          </a:xfrm>
        </p:grpSpPr>
        <p:grpSp>
          <p:nvGrpSpPr>
            <p:cNvPr id="9" name="Group 8"/>
            <p:cNvGrpSpPr/>
            <p:nvPr/>
          </p:nvGrpSpPr>
          <p:grpSpPr>
            <a:xfrm>
              <a:off x="5528022" y="5518164"/>
              <a:ext cx="11048319" cy="2730840"/>
              <a:chOff x="1372281" y="3472388"/>
              <a:chExt cx="11048319" cy="2730840"/>
            </a:xfrm>
          </p:grpSpPr>
          <p:sp>
            <p:nvSpPr>
              <p:cNvPr id="10" name="Rectangle: Rounded Corners 4">
                <a:extLst>
                  <a:ext uri="{FF2B5EF4-FFF2-40B4-BE49-F238E27FC236}">
                    <a16:creationId xmlns:a16="http://schemas.microsoft.com/office/drawing/2014/main" id="{028AB912-54A0-851B-B8F8-4970D4A4BDF0}"/>
                  </a:ext>
                </a:extLst>
              </p:cNvPr>
              <p:cNvSpPr/>
              <p:nvPr/>
            </p:nvSpPr>
            <p:spPr>
              <a:xfrm>
                <a:off x="1676400" y="3924299"/>
                <a:ext cx="10744200" cy="2278929"/>
              </a:xfrm>
              <a:prstGeom prst="roundRect">
                <a:avLst>
                  <a:gd name="adj" fmla="val 9161"/>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FeS tạo thành</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Fe phản ứng</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S phản ứng</a:t>
                </a:r>
                <a:r>
                  <a:rPr lang="nl-NL" sz="3600">
                    <a:solidFill>
                      <a:schemeClr val="tx1"/>
                    </a:solidFill>
                    <a:latin typeface="Arial" panose="020B0604020202020204" pitchFamily="34" charset="0"/>
                    <a:cs typeface="Arial" panose="020B0604020202020204" pitchFamily="34" charset="0"/>
                  </a:rPr>
                  <a:t> = 7 + 4 = 11</a:t>
                </a:r>
                <a:endParaRPr lang="en-US" sz="36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7"/>
              <a:stretch>
                <a:fillRect/>
              </a:stretch>
            </p:blipFill>
            <p:spPr>
              <a:xfrm>
                <a:off x="1372281" y="3472388"/>
                <a:ext cx="899101" cy="861414"/>
              </a:xfrm>
              <a:prstGeom prst="rect">
                <a:avLst/>
              </a:prstGeom>
            </p:spPr>
          </p:pic>
        </p:grpSp>
        <p:pic>
          <p:nvPicPr>
            <p:cNvPr id="13" name="Picture 12"/>
            <p:cNvPicPr>
              <a:picLocks noChangeAspect="1"/>
            </p:cNvPicPr>
            <p:nvPr/>
          </p:nvPicPr>
          <p:blipFill>
            <a:blip r:embed="rId7"/>
            <a:stretch>
              <a:fillRect/>
            </a:stretch>
          </p:blipFill>
          <p:spPr>
            <a:xfrm>
              <a:off x="15788699" y="5518164"/>
              <a:ext cx="899101" cy="861414"/>
            </a:xfrm>
            <a:prstGeom prst="rect">
              <a:avLst/>
            </a:prstGeom>
          </p:spPr>
        </p:pic>
      </p:grpSp>
    </p:spTree>
    <p:extLst>
      <p:ext uri="{BB962C8B-B14F-4D97-AF65-F5344CB8AC3E}">
        <p14:creationId xmlns:p14="http://schemas.microsoft.com/office/powerpoint/2010/main" val="4165481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800100"/>
            <a:ext cx="15544800" cy="1754326"/>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a:t>
            </a: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2. </a:t>
            </a:r>
            <a:r>
              <a:rPr lang="nl-NL" sz="3600">
                <a:latin typeface="Arial" panose="020B0604020202020204" pitchFamily="34" charset="0"/>
                <a:cs typeface="Arial" panose="020B0604020202020204" pitchFamily="34" charset="0"/>
              </a:rPr>
              <a:t>Lập phương trình hóa học cho phản ứng magnesium (Mg) tác dụng với oxygen (O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magnesium oxide (</a:t>
            </a:r>
            <a:r>
              <a:rPr lang="nl-NL" sz="3600">
                <a:latin typeface="Arial" panose="020B0604020202020204" pitchFamily="34" charset="0"/>
                <a:cs typeface="Arial" panose="020B0604020202020204" pitchFamily="34" charset="0"/>
              </a:rPr>
              <a:t>MgO</a:t>
            </a:r>
            <a:r>
              <a:rPr lang="nl-NL"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1237059" y="2620743"/>
            <a:ext cx="15907942" cy="2585323"/>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smtClean="0">
                <a:latin typeface="Arial" panose="020B0604020202020204" pitchFamily="34" charset="0"/>
                <a:ea typeface="Calibri" panose="020F0502020204030204" pitchFamily="34" charset="0"/>
                <a:cs typeface="Arial" panose="020B0604020202020204" pitchFamily="34" charset="0"/>
              </a:rPr>
              <a:t>Bước 1. </a:t>
            </a:r>
            <a:r>
              <a:rPr lang="fr-FR" sz="3600" smtClean="0">
                <a:latin typeface="Arial" panose="020B0604020202020204" pitchFamily="34" charset="0"/>
                <a:ea typeface="Calibri" panose="020F0502020204030204" pitchFamily="34" charset="0"/>
                <a:cs typeface="Arial" panose="020B0604020202020204" pitchFamily="34" charset="0"/>
              </a:rPr>
              <a:t>Viết sơ đồ của phản ứng: </a:t>
            </a:r>
            <a:r>
              <a:rPr lang="nl-NL" sz="3600">
                <a:latin typeface="Arial" panose="020B0604020202020204" pitchFamily="34" charset="0"/>
                <a:cs typeface="Arial" panose="020B0604020202020204" pitchFamily="34" charset="0"/>
              </a:rPr>
              <a:t>Mg + </a:t>
            </a:r>
            <a:r>
              <a:rPr lang="nl-NL" sz="3600">
                <a:latin typeface="Arial" panose="020B0604020202020204" pitchFamily="34" charset="0"/>
                <a:cs typeface="Arial" panose="020B0604020202020204" pitchFamily="34" charset="0"/>
              </a:rPr>
              <a:t>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smtClean="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MgO</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b="1" smtClean="0">
                <a:latin typeface="Arial" panose="020B0604020202020204" pitchFamily="34" charset="0"/>
                <a:cs typeface="Arial" panose="020B0604020202020204" pitchFamily="34" charset="0"/>
              </a:rPr>
              <a:t>Bước 2. </a:t>
            </a:r>
            <a:r>
              <a:rPr lang="fr-FR" sz="3600" smtClean="0">
                <a:latin typeface="Arial" panose="020B0604020202020204" pitchFamily="34" charset="0"/>
                <a:cs typeface="Arial" panose="020B0604020202020204" pitchFamily="34" charset="0"/>
              </a:rPr>
              <a:t>So sánh số nguyên tử của mỗi nguyên tố trước và sau phản ứng:</a:t>
            </a:r>
            <a:endParaRPr lang="en-US" sz="3600" smtClean="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Mg </a:t>
            </a:r>
            <a:r>
              <a:rPr lang="nl-NL" sz="3600">
                <a:latin typeface="Arial" panose="020B0604020202020204" pitchFamily="34" charset="0"/>
                <a:cs typeface="Arial" panose="020B0604020202020204" pitchFamily="34" charset="0"/>
              </a:rPr>
              <a:t>+ </a:t>
            </a:r>
            <a:r>
              <a:rPr lang="nl-NL" sz="3600" smtClean="0">
                <a:latin typeface="Arial" panose="020B0604020202020204" pitchFamily="34" charset="0"/>
                <a:cs typeface="Arial" panose="020B0604020202020204" pitchFamily="34" charset="0"/>
              </a:rPr>
              <a:t>O</a:t>
            </a:r>
            <a:r>
              <a:rPr lang="nl-NL" sz="3600" baseline="-25000" smtClean="0">
                <a:latin typeface="Arial" panose="020B0604020202020204" pitchFamily="34" charset="0"/>
                <a:cs typeface="Arial" panose="020B0604020202020204" pitchFamily="34" charset="0"/>
              </a:rPr>
              <a:t>2 </a:t>
            </a:r>
            <a:r>
              <a:rPr lang="nl-NL" sz="3600" smtClean="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MgO</a:t>
            </a:r>
            <a:endParaRPr lang="en-US" sz="3600">
              <a:latin typeface="Arial" panose="020B0604020202020204" pitchFamily="34" charset="0"/>
              <a:cs typeface="Arial" panose="020B0604020202020204" pitchFamily="34" charset="0"/>
            </a:endParaRPr>
          </a:p>
        </p:txBody>
      </p:sp>
      <p:sp>
        <p:nvSpPr>
          <p:cNvPr id="8" name="TextBox 7"/>
          <p:cNvSpPr txBox="1"/>
          <p:nvPr/>
        </p:nvSpPr>
        <p:spPr>
          <a:xfrm>
            <a:off x="7467600" y="5183087"/>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9" name="TextBox 8"/>
          <p:cNvSpPr txBox="1"/>
          <p:nvPr/>
        </p:nvSpPr>
        <p:spPr>
          <a:xfrm>
            <a:off x="8515350" y="5183086"/>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10" name="TextBox 9"/>
          <p:cNvSpPr txBox="1"/>
          <p:nvPr/>
        </p:nvSpPr>
        <p:spPr>
          <a:xfrm>
            <a:off x="9696450" y="5183087"/>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11" name="TextBox 10"/>
          <p:cNvSpPr txBox="1"/>
          <p:nvPr/>
        </p:nvSpPr>
        <p:spPr>
          <a:xfrm>
            <a:off x="10363200" y="5183086"/>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15" name="Rectangle 14"/>
          <p:cNvSpPr/>
          <p:nvPr/>
        </p:nvSpPr>
        <p:spPr>
          <a:xfrm>
            <a:off x="1237059" y="5908835"/>
            <a:ext cx="1590794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3. </a:t>
            </a:r>
            <a:r>
              <a:rPr lang="fr-FR" sz="3600">
                <a:latin typeface="Arial" panose="020B0604020202020204" pitchFamily="34" charset="0"/>
                <a:ea typeface="Calibri" panose="020F0502020204030204" pitchFamily="34" charset="0"/>
                <a:cs typeface="Arial" panose="020B0604020202020204" pitchFamily="34" charset="0"/>
              </a:rPr>
              <a:t>Cân bằng số nguyên tử của mỗi </a:t>
            </a:r>
            <a:r>
              <a:rPr lang="fr-FR" sz="3600">
                <a:latin typeface="Arial" panose="020B0604020202020204" pitchFamily="34" charset="0"/>
                <a:ea typeface="Calibri" panose="020F0502020204030204" pitchFamily="34" charset="0"/>
                <a:cs typeface="Arial" panose="020B0604020202020204" pitchFamily="34" charset="0"/>
              </a:rPr>
              <a:t>nguyên </a:t>
            </a:r>
            <a:r>
              <a:rPr lang="fr-FR" sz="3600" smtClean="0">
                <a:latin typeface="Arial" panose="020B0604020202020204" pitchFamily="34" charset="0"/>
                <a:ea typeface="Calibri" panose="020F0502020204030204" pitchFamily="34" charset="0"/>
                <a:cs typeface="Arial" panose="020B0604020202020204" pitchFamily="34" charset="0"/>
              </a:rPr>
              <a:t>tố:</a:t>
            </a:r>
          </a:p>
          <a:p>
            <a:pPr algn="ctr">
              <a:lnSpc>
                <a:spcPct val="150000"/>
              </a:lnSpc>
            </a:pPr>
            <a:r>
              <a:rPr lang="nl-NL" sz="3600">
                <a:latin typeface="Arial" panose="020B0604020202020204" pitchFamily="34" charset="0"/>
                <a:cs typeface="Arial" panose="020B0604020202020204" pitchFamily="34" charset="0"/>
              </a:rPr>
              <a:t>2Mg </a:t>
            </a:r>
            <a:r>
              <a:rPr lang="nl-NL" sz="3600">
                <a:latin typeface="Arial" panose="020B0604020202020204" pitchFamily="34" charset="0"/>
                <a:cs typeface="Arial" panose="020B0604020202020204" pitchFamily="34" charset="0"/>
              </a:rPr>
              <a:t>+ </a:t>
            </a:r>
            <a:r>
              <a:rPr lang="nl-NL" sz="3600" smtClean="0">
                <a:latin typeface="Arial" panose="020B0604020202020204" pitchFamily="34" charset="0"/>
                <a:cs typeface="Arial" panose="020B0604020202020204" pitchFamily="34" charset="0"/>
              </a:rPr>
              <a:t>O</a:t>
            </a:r>
            <a:r>
              <a:rPr lang="nl-NL" sz="3600" baseline="-25000" smtClean="0">
                <a:latin typeface="Arial" panose="020B0604020202020204" pitchFamily="34" charset="0"/>
                <a:cs typeface="Arial" panose="020B0604020202020204" pitchFamily="34" charset="0"/>
              </a:rPr>
              <a:t>2 </a:t>
            </a:r>
            <a:r>
              <a:rPr lang="nl-NL" sz="3600" smtClean="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2MgO</a:t>
            </a:r>
            <a:endParaRPr lang="en-US" sz="3600">
              <a:latin typeface="Arial" panose="020B0604020202020204" pitchFamily="34" charset="0"/>
              <a:cs typeface="Arial" panose="020B0604020202020204" pitchFamily="34" charset="0"/>
            </a:endParaRPr>
          </a:p>
        </p:txBody>
      </p:sp>
      <p:sp>
        <p:nvSpPr>
          <p:cNvPr id="17" name="TextBox 16"/>
          <p:cNvSpPr txBox="1"/>
          <p:nvPr/>
        </p:nvSpPr>
        <p:spPr>
          <a:xfrm>
            <a:off x="7315200" y="766316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18" name="TextBox 17"/>
          <p:cNvSpPr txBox="1"/>
          <p:nvPr/>
        </p:nvSpPr>
        <p:spPr>
          <a:xfrm>
            <a:off x="8458200" y="766316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19" name="TextBox 18"/>
          <p:cNvSpPr txBox="1"/>
          <p:nvPr/>
        </p:nvSpPr>
        <p:spPr>
          <a:xfrm>
            <a:off x="9925050" y="766316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10591800" y="766316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21" name="Rectangle 20"/>
          <p:cNvSpPr/>
          <p:nvPr/>
        </p:nvSpPr>
        <p:spPr>
          <a:xfrm>
            <a:off x="1240472" y="8535769"/>
            <a:ext cx="15813881" cy="646331"/>
          </a:xfrm>
          <a:prstGeom prst="rect">
            <a:avLst/>
          </a:prstGeom>
        </p:spPr>
        <p:txBody>
          <a:bodyPr wrap="square">
            <a:spAutoFit/>
          </a:bodyPr>
          <a:lstStyle/>
          <a:p>
            <a:pPr marL="571500" indent="-571500">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a:t>
            </a:r>
            <a:r>
              <a:rPr lang="fr-FR" sz="3600">
                <a:latin typeface="Arial" panose="020B0604020202020204" pitchFamily="34" charset="0"/>
                <a:ea typeface="Calibri" panose="020F0502020204030204" pitchFamily="34" charset="0"/>
                <a:cs typeface="Arial" panose="020B0604020202020204" pitchFamily="34" charset="0"/>
              </a:rPr>
              <a:t>hóa </a:t>
            </a:r>
            <a:r>
              <a:rPr lang="fr-FR" sz="3600" smtClean="0">
                <a:latin typeface="Arial" panose="020B0604020202020204" pitchFamily="34" charset="0"/>
                <a:ea typeface="Calibri" panose="020F0502020204030204" pitchFamily="34" charset="0"/>
                <a:cs typeface="Arial" panose="020B0604020202020204" pitchFamily="34" charset="0"/>
              </a:rPr>
              <a:t>học</a:t>
            </a:r>
            <a:r>
              <a:rPr lang="en-US" sz="3600" smtClean="0">
                <a:latin typeface="Arial" panose="020B0604020202020204" pitchFamily="34" charset="0"/>
                <a:ea typeface="Calibri" panose="020F0502020204030204" pitchFamily="34" charset="0"/>
                <a:cs typeface="Arial" panose="020B0604020202020204" pitchFamily="34" charset="0"/>
              </a:rPr>
              <a:t>: </a:t>
            </a:r>
            <a:r>
              <a:rPr lang="nl-NL" sz="3600" b="1" i="1">
                <a:solidFill>
                  <a:srgbClr val="FF0000"/>
                </a:solidFill>
                <a:latin typeface="Arial" panose="020B0604020202020204" pitchFamily="34" charset="0"/>
                <a:cs typeface="Arial" panose="020B0604020202020204" pitchFamily="34" charset="0"/>
              </a:rPr>
              <a:t>2Mg </a:t>
            </a:r>
            <a:r>
              <a:rPr lang="nl-NL" sz="3600" b="1" i="1">
                <a:solidFill>
                  <a:srgbClr val="FF0000"/>
                </a:solidFill>
                <a:latin typeface="Arial" panose="020B0604020202020204" pitchFamily="34" charset="0"/>
                <a:cs typeface="Arial" panose="020B0604020202020204" pitchFamily="34" charset="0"/>
              </a:rPr>
              <a:t>+ </a:t>
            </a:r>
            <a:r>
              <a:rPr lang="nl-NL" sz="3600" b="1" i="1" smtClean="0">
                <a:solidFill>
                  <a:srgbClr val="FF0000"/>
                </a:solidFill>
                <a:latin typeface="Arial" panose="020B0604020202020204" pitchFamily="34" charset="0"/>
                <a:cs typeface="Arial" panose="020B0604020202020204" pitchFamily="34" charset="0"/>
              </a:rPr>
              <a:t>O</a:t>
            </a:r>
            <a:r>
              <a:rPr lang="nl-NL" sz="3600" b="1" i="1" baseline="-25000" smtClean="0">
                <a:solidFill>
                  <a:srgbClr val="FF0000"/>
                </a:solidFill>
                <a:latin typeface="Arial" panose="020B0604020202020204" pitchFamily="34" charset="0"/>
                <a:cs typeface="Arial" panose="020B0604020202020204" pitchFamily="34" charset="0"/>
              </a:rPr>
              <a:t>2 </a:t>
            </a:r>
            <a:r>
              <a:rPr lang="nl-NL" sz="3600" b="1" i="1" smtClean="0">
                <a:solidFill>
                  <a:srgbClr val="FF0000"/>
                </a:solidFill>
                <a:latin typeface="Arial" panose="020B0604020202020204" pitchFamily="34" charset="0"/>
                <a:cs typeface="Arial" panose="020B0604020202020204" pitchFamily="34" charset="0"/>
                <a:sym typeface="Symbol" panose="05050102010706020507" pitchFamily="18" charset="2"/>
              </a:rPr>
              <a:t> </a:t>
            </a:r>
            <a:r>
              <a:rPr lang="nl-NL" sz="3600" b="1" i="1" smtClean="0">
                <a:solidFill>
                  <a:srgbClr val="FF0000"/>
                </a:solidFill>
                <a:latin typeface="Arial" panose="020B0604020202020204" pitchFamily="34" charset="0"/>
                <a:cs typeface="Arial" panose="020B0604020202020204" pitchFamily="34" charset="0"/>
              </a:rPr>
              <a:t>2MgO</a:t>
            </a:r>
            <a:endParaRPr lang="en-US" sz="3600" b="1" i="1">
              <a:solidFill>
                <a:srgbClr val="FF0000"/>
              </a:solidFill>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Tree>
    <p:extLst>
      <p:ext uri="{BB962C8B-B14F-4D97-AF65-F5344CB8AC3E}">
        <p14:creationId xmlns:p14="http://schemas.microsoft.com/office/powerpoint/2010/main" val="245077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down)">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42" dur="500"/>
                                        <p:tgtEl>
                                          <p:spTgt spid="15">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Effect transition="in" filter="wipe(down)">
                                      <p:cBhvr>
                                        <p:cTn id="46" dur="500"/>
                                        <p:tgtEl>
                                          <p:spTgt spid="1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1104900"/>
            <a:ext cx="15544800" cy="3416320"/>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a:t>
            </a: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3. </a:t>
            </a:r>
            <a:r>
              <a:rPr lang="nl-NL" sz="3600">
                <a:latin typeface="Arial" panose="020B0604020202020204" pitchFamily="34" charset="0"/>
                <a:cs typeface="Arial" panose="020B0604020202020204" pitchFamily="34" charset="0"/>
              </a:rPr>
              <a:t>Lập phương trình hóa học của phản ứng xảy ra khi cho dung dịch sodium carbonate (Na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tác dụng với dung dịch calcium hydroxide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calcium carbonate (CaCO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không tan (kết tủa) và dung dịch sodium hydroxide (</a:t>
            </a:r>
            <a:r>
              <a:rPr lang="nl-NL" sz="3600">
                <a:latin typeface="Arial" panose="020B0604020202020204" pitchFamily="34" charset="0"/>
                <a:cs typeface="Arial" panose="020B0604020202020204" pitchFamily="34" charset="0"/>
              </a:rPr>
              <a:t>NaOH</a:t>
            </a:r>
            <a:r>
              <a:rPr lang="nl-NL"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
        <p:nvSpPr>
          <p:cNvPr id="16" name="Rectangle 15"/>
          <p:cNvSpPr/>
          <p:nvPr/>
        </p:nvSpPr>
        <p:spPr>
          <a:xfrm>
            <a:off x="1237059" y="4838700"/>
            <a:ext cx="15813882" cy="3416320"/>
          </a:xfrm>
          <a:prstGeom prst="rect">
            <a:avLst/>
          </a:prstGeom>
        </p:spPr>
        <p:txBody>
          <a:bodyPr wrap="square">
            <a:spAutoFit/>
          </a:bodyPr>
          <a:lstStyle/>
          <a:p>
            <a:pPr marL="457200" indent="-457200">
              <a:lnSpc>
                <a:spcPct val="150000"/>
              </a:lnSpc>
              <a:buFont typeface="Wingdings" panose="05000000000000000000" pitchFamily="2" charset="2"/>
              <a:buChar char="§"/>
            </a:pPr>
            <a:r>
              <a:rPr lang="fr-FR" sz="3600" b="1" smtClean="0">
                <a:latin typeface="Arial" panose="020B0604020202020204" pitchFamily="34" charset="0"/>
                <a:ea typeface="Calibri" panose="020F0502020204030204" pitchFamily="34" charset="0"/>
                <a:cs typeface="Arial" panose="020B0604020202020204" pitchFamily="34" charset="0"/>
              </a:rPr>
              <a:t>Bước 1. </a:t>
            </a:r>
            <a:r>
              <a:rPr lang="fr-FR" sz="3600" smtClean="0">
                <a:latin typeface="Arial" panose="020B0604020202020204" pitchFamily="34" charset="0"/>
                <a:ea typeface="Calibri" panose="020F0502020204030204" pitchFamily="34" charset="0"/>
                <a:cs typeface="Arial" panose="020B0604020202020204" pitchFamily="34" charset="0"/>
              </a:rPr>
              <a:t>Viết sơ đồ của phản ứng: </a:t>
            </a: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a:t>
            </a:r>
            <a:r>
              <a:rPr lang="nl-NL" sz="3600">
                <a:latin typeface="Arial" panose="020B0604020202020204" pitchFamily="34" charset="0"/>
                <a:cs typeface="Arial" panose="020B0604020202020204" pitchFamily="34" charset="0"/>
              </a:rPr>
              <a:t>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baseline="-250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CaCO</a:t>
            </a:r>
            <a:r>
              <a:rPr lang="nl-NL" sz="3600" baseline="-25000" smtClean="0">
                <a:latin typeface="Arial" panose="020B0604020202020204" pitchFamily="34" charset="0"/>
                <a:cs typeface="Arial" panose="020B0604020202020204" pitchFamily="34" charset="0"/>
              </a:rPr>
              <a:t>3</a:t>
            </a:r>
            <a:r>
              <a:rPr lang="nl-NL" sz="3600" smtClean="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 NaOH</a:t>
            </a:r>
            <a:endParaRPr lang="en-US" sz="36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600" b="1" smtClean="0">
                <a:latin typeface="Arial" panose="020B0604020202020204" pitchFamily="34" charset="0"/>
                <a:cs typeface="Arial" panose="020B0604020202020204" pitchFamily="34" charset="0"/>
              </a:rPr>
              <a:t>Bước 2. </a:t>
            </a:r>
            <a:r>
              <a:rPr lang="fr-FR" sz="3600" smtClean="0">
                <a:latin typeface="Arial" panose="020B0604020202020204" pitchFamily="34" charset="0"/>
                <a:cs typeface="Arial" panose="020B0604020202020204" pitchFamily="34" charset="0"/>
              </a:rPr>
              <a:t>So sánh số nguyên tử của mỗi nguyên tố trước và sau phản ứng:</a:t>
            </a:r>
            <a:endParaRPr lang="en-US" sz="3600" smtClean="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a:t>
            </a:r>
            <a:r>
              <a:rPr lang="nl-NL" sz="3600">
                <a:latin typeface="Arial" panose="020B0604020202020204" pitchFamily="34" charset="0"/>
                <a:cs typeface="Arial" panose="020B0604020202020204" pitchFamily="34" charset="0"/>
              </a:rPr>
              <a:t>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baseline="-250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CaCO</a:t>
            </a:r>
            <a:r>
              <a:rPr lang="nl-NL" sz="3600" baseline="-25000" smtClean="0">
                <a:latin typeface="Arial" panose="020B0604020202020204" pitchFamily="34" charset="0"/>
                <a:cs typeface="Arial" panose="020B0604020202020204" pitchFamily="34" charset="0"/>
              </a:rPr>
              <a:t>3</a:t>
            </a:r>
            <a:r>
              <a:rPr lang="nl-NL" sz="3600" smtClean="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 NaOH</a:t>
            </a:r>
            <a:endPar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p:cNvSpPr txBox="1"/>
          <p:nvPr/>
        </p:nvSpPr>
        <p:spPr>
          <a:xfrm>
            <a:off x="5257800" y="833794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6076950" y="833794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25" name="TextBox 24"/>
          <p:cNvSpPr txBox="1"/>
          <p:nvPr/>
        </p:nvSpPr>
        <p:spPr>
          <a:xfrm>
            <a:off x="7391400" y="833794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26" name="TextBox 25"/>
          <p:cNvSpPr txBox="1"/>
          <p:nvPr/>
        </p:nvSpPr>
        <p:spPr>
          <a:xfrm>
            <a:off x="8058150" y="833794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2</a:t>
            </a:r>
            <a:endParaRPr lang="en-US" sz="3400" b="1">
              <a:solidFill>
                <a:srgbClr val="00B050"/>
              </a:solidFill>
              <a:latin typeface="Arial" panose="020B0604020202020204" pitchFamily="34" charset="0"/>
              <a:cs typeface="Arial" panose="020B0604020202020204" pitchFamily="34" charset="0"/>
            </a:endParaRPr>
          </a:p>
        </p:txBody>
      </p:sp>
      <p:sp>
        <p:nvSpPr>
          <p:cNvPr id="27" name="TextBox 26"/>
          <p:cNvSpPr txBox="1"/>
          <p:nvPr/>
        </p:nvSpPr>
        <p:spPr>
          <a:xfrm>
            <a:off x="9753600" y="833794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8" name="TextBox 27"/>
          <p:cNvSpPr txBox="1"/>
          <p:nvPr/>
        </p:nvSpPr>
        <p:spPr>
          <a:xfrm>
            <a:off x="10515600" y="833794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29" name="TextBox 28"/>
          <p:cNvSpPr txBox="1"/>
          <p:nvPr/>
        </p:nvSpPr>
        <p:spPr>
          <a:xfrm>
            <a:off x="11811000" y="8337947"/>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
        <p:nvSpPr>
          <p:cNvPr id="30" name="TextBox 29"/>
          <p:cNvSpPr txBox="1"/>
          <p:nvPr/>
        </p:nvSpPr>
        <p:spPr>
          <a:xfrm>
            <a:off x="12553950" y="8337946"/>
            <a:ext cx="762000" cy="615553"/>
          </a:xfrm>
          <a:prstGeom prst="rect">
            <a:avLst/>
          </a:prstGeom>
          <a:noFill/>
        </p:spPr>
        <p:txBody>
          <a:bodyPr wrap="square" rtlCol="0">
            <a:spAutoFit/>
          </a:bodyPr>
          <a:lstStyle/>
          <a:p>
            <a:pPr algn="ctr"/>
            <a:r>
              <a:rPr lang="en-US" sz="3400" b="1" smtClean="0">
                <a:solidFill>
                  <a:srgbClr val="00B050"/>
                </a:solidFill>
                <a:latin typeface="Arial" panose="020B0604020202020204" pitchFamily="34" charset="0"/>
                <a:cs typeface="Arial" panose="020B0604020202020204" pitchFamily="34" charset="0"/>
              </a:rPr>
              <a:t>1</a:t>
            </a:r>
            <a:endParaRPr lang="en-US" sz="3400" b="1">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45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4" dur="500"/>
                                        <p:tgtEl>
                                          <p:spTgt spid="16">
                                            <p:txEl>
                                              <p:pRg st="0" end="0"/>
                                            </p:txEl>
                                          </p:spTgt>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3" dur="500"/>
                                        <p:tgtEl>
                                          <p:spTgt spid="16">
                                            <p:txEl>
                                              <p:pRg st="2" end="2"/>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1104900"/>
            <a:ext cx="15544800" cy="3416320"/>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a:t>
            </a: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3. </a:t>
            </a:r>
            <a:r>
              <a:rPr lang="nl-NL" sz="3600">
                <a:latin typeface="Arial" panose="020B0604020202020204" pitchFamily="34" charset="0"/>
                <a:cs typeface="Arial" panose="020B0604020202020204" pitchFamily="34" charset="0"/>
              </a:rPr>
              <a:t>Lập phương trình hóa học của phản ứng xảy ra khi cho dung dịch sodium carbonate (Na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tác dụng với dung dịch calcium hydroxide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calcium carbonate (CaCO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không tan (kết tủa) và dung dịch sodium hydroxide (</a:t>
            </a:r>
            <a:r>
              <a:rPr lang="nl-NL" sz="3600">
                <a:latin typeface="Arial" panose="020B0604020202020204" pitchFamily="34" charset="0"/>
                <a:cs typeface="Arial" panose="020B0604020202020204" pitchFamily="34" charset="0"/>
              </a:rPr>
              <a:t>NaOH</a:t>
            </a:r>
            <a:r>
              <a:rPr lang="nl-NL"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
        <p:nvSpPr>
          <p:cNvPr id="15" name="Rectangle 14"/>
          <p:cNvSpPr/>
          <p:nvPr/>
        </p:nvSpPr>
        <p:spPr>
          <a:xfrm>
            <a:off x="1237059" y="4914900"/>
            <a:ext cx="1581388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3. </a:t>
            </a:r>
            <a:r>
              <a:rPr lang="fr-FR" sz="3600">
                <a:latin typeface="Arial" panose="020B0604020202020204" pitchFamily="34" charset="0"/>
                <a:ea typeface="Calibri" panose="020F0502020204030204" pitchFamily="34" charset="0"/>
                <a:cs typeface="Arial" panose="020B0604020202020204" pitchFamily="34" charset="0"/>
              </a:rPr>
              <a:t>Cân </a:t>
            </a:r>
            <a:r>
              <a:rPr lang="fr-FR" sz="3600">
                <a:latin typeface="Arial" panose="020B0604020202020204" pitchFamily="34" charset="0"/>
                <a:ea typeface="Calibri" panose="020F0502020204030204" pitchFamily="34" charset="0"/>
                <a:cs typeface="Arial" panose="020B0604020202020204" pitchFamily="34" charset="0"/>
              </a:rPr>
              <a:t>bằng </a:t>
            </a:r>
            <a:r>
              <a:rPr lang="fr-FR" sz="3600" smtClean="0">
                <a:latin typeface="Arial" panose="020B0604020202020204" pitchFamily="34" charset="0"/>
                <a:ea typeface="Calibri" panose="020F0502020204030204" pitchFamily="34" charset="0"/>
                <a:cs typeface="Arial" panose="020B0604020202020204" pitchFamily="34" charset="0"/>
              </a:rPr>
              <a:t>số/nhóm </a:t>
            </a:r>
            <a:r>
              <a:rPr lang="fr-FR" sz="3600">
                <a:latin typeface="Arial" panose="020B0604020202020204" pitchFamily="34" charset="0"/>
                <a:ea typeface="Calibri" panose="020F0502020204030204" pitchFamily="34" charset="0"/>
                <a:cs typeface="Arial" panose="020B0604020202020204" pitchFamily="34" charset="0"/>
              </a:rPr>
              <a:t>nguyên tử của mỗi </a:t>
            </a:r>
            <a:r>
              <a:rPr lang="fr-FR" sz="3600">
                <a:latin typeface="Arial" panose="020B0604020202020204" pitchFamily="34" charset="0"/>
                <a:ea typeface="Calibri" panose="020F0502020204030204" pitchFamily="34" charset="0"/>
                <a:cs typeface="Arial" panose="020B0604020202020204" pitchFamily="34" charset="0"/>
              </a:rPr>
              <a:t>nguyên </a:t>
            </a:r>
            <a:r>
              <a:rPr lang="fr-FR" sz="3600" smtClean="0">
                <a:latin typeface="Arial" panose="020B0604020202020204" pitchFamily="34" charset="0"/>
                <a:ea typeface="Calibri" panose="020F0502020204030204" pitchFamily="34" charset="0"/>
                <a:cs typeface="Arial" panose="020B0604020202020204" pitchFamily="34" charset="0"/>
              </a:rPr>
              <a:t>tố:</a:t>
            </a: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a:t>
            </a:r>
            <a:r>
              <a:rPr lang="nl-NL" sz="3600">
                <a:latin typeface="Arial" panose="020B0604020202020204" pitchFamily="34" charset="0"/>
                <a:cs typeface="Arial" panose="020B0604020202020204" pitchFamily="34" charset="0"/>
              </a:rPr>
              <a:t>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rPr>
              <a:t>CaCO</a:t>
            </a:r>
            <a:r>
              <a:rPr lang="nl-NL" sz="3600" baseline="-25000" smtClean="0">
                <a:latin typeface="Arial" panose="020B0604020202020204" pitchFamily="34" charset="0"/>
                <a:cs typeface="Arial" panose="020B0604020202020204" pitchFamily="34" charset="0"/>
              </a:rPr>
              <a:t>3</a:t>
            </a:r>
            <a:r>
              <a:rPr lang="nl-NL" sz="3600" smtClean="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+ 2NaOH</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240472" y="7340620"/>
            <a:ext cx="15813881" cy="1754326"/>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a:t>
            </a:r>
            <a:r>
              <a:rPr lang="fr-FR" sz="3600" b="1" smtClean="0">
                <a:latin typeface="Arial" panose="020B0604020202020204" pitchFamily="34" charset="0"/>
                <a:ea typeface="Calibri" panose="020F0502020204030204" pitchFamily="34" charset="0"/>
                <a:cs typeface="Arial" panose="020B0604020202020204" pitchFamily="34" charset="0"/>
              </a:rPr>
              <a:t>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a:t>
            </a:r>
            <a:r>
              <a:rPr lang="fr-FR" sz="3600">
                <a:latin typeface="Arial" panose="020B0604020202020204" pitchFamily="34" charset="0"/>
                <a:ea typeface="Calibri" panose="020F0502020204030204" pitchFamily="34" charset="0"/>
                <a:cs typeface="Arial" panose="020B0604020202020204" pitchFamily="34" charset="0"/>
              </a:rPr>
              <a:t>hóa </a:t>
            </a:r>
            <a:r>
              <a:rPr lang="fr-FR" sz="3600" smtClean="0">
                <a:latin typeface="Arial" panose="020B0604020202020204" pitchFamily="34" charset="0"/>
                <a:ea typeface="Calibri" panose="020F0502020204030204" pitchFamily="34" charset="0"/>
                <a:cs typeface="Arial" panose="020B0604020202020204" pitchFamily="34" charset="0"/>
              </a:rPr>
              <a:t>học</a:t>
            </a:r>
            <a:r>
              <a:rPr lang="en-US" sz="3600" smtClean="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nl-NL" sz="3600" b="1" i="1">
                <a:solidFill>
                  <a:srgbClr val="FF0000"/>
                </a:solidFill>
                <a:latin typeface="Arial" panose="020B0604020202020204" pitchFamily="34" charset="0"/>
                <a:cs typeface="Arial" panose="020B0604020202020204" pitchFamily="34" charset="0"/>
              </a:rPr>
              <a:t>Na</a:t>
            </a:r>
            <a:r>
              <a:rPr lang="nl-NL" sz="3600" b="1" i="1" baseline="-25000">
                <a:solidFill>
                  <a:srgbClr val="FF0000"/>
                </a:solidFill>
                <a:latin typeface="Arial" panose="020B0604020202020204" pitchFamily="34" charset="0"/>
                <a:cs typeface="Arial" panose="020B0604020202020204" pitchFamily="34" charset="0"/>
              </a:rPr>
              <a:t>2</a:t>
            </a:r>
            <a:r>
              <a:rPr lang="nl-NL" sz="3600" b="1" i="1">
                <a:solidFill>
                  <a:srgbClr val="FF0000"/>
                </a:solidFill>
                <a:latin typeface="Arial" panose="020B0604020202020204" pitchFamily="34" charset="0"/>
                <a:cs typeface="Arial" panose="020B0604020202020204" pitchFamily="34" charset="0"/>
              </a:rPr>
              <a:t>CO</a:t>
            </a:r>
            <a:r>
              <a:rPr lang="nl-NL" sz="3600" b="1" i="1" baseline="-25000">
                <a:solidFill>
                  <a:srgbClr val="FF0000"/>
                </a:solidFill>
                <a:latin typeface="Arial" panose="020B0604020202020204" pitchFamily="34" charset="0"/>
                <a:cs typeface="Arial" panose="020B0604020202020204" pitchFamily="34" charset="0"/>
              </a:rPr>
              <a:t>3</a:t>
            </a:r>
            <a:r>
              <a:rPr lang="nl-NL" sz="3600" b="1" i="1">
                <a:solidFill>
                  <a:srgbClr val="FF0000"/>
                </a:solidFill>
                <a:latin typeface="Arial" panose="020B0604020202020204" pitchFamily="34" charset="0"/>
                <a:cs typeface="Arial" panose="020B0604020202020204" pitchFamily="34" charset="0"/>
              </a:rPr>
              <a:t> + </a:t>
            </a:r>
            <a:r>
              <a:rPr lang="nl-NL" sz="3600" b="1" i="1">
                <a:solidFill>
                  <a:srgbClr val="FF0000"/>
                </a:solidFill>
                <a:latin typeface="Arial" panose="020B0604020202020204" pitchFamily="34" charset="0"/>
                <a:cs typeface="Arial" panose="020B0604020202020204" pitchFamily="34" charset="0"/>
              </a:rPr>
              <a:t>Ca(OH)</a:t>
            </a:r>
            <a:r>
              <a:rPr lang="nl-NL" sz="3600" b="1" i="1" baseline="-25000">
                <a:solidFill>
                  <a:srgbClr val="FF0000"/>
                </a:solidFill>
                <a:latin typeface="Arial" panose="020B0604020202020204" pitchFamily="34" charset="0"/>
                <a:cs typeface="Arial" panose="020B0604020202020204" pitchFamily="34" charset="0"/>
              </a:rPr>
              <a:t>2</a:t>
            </a:r>
            <a:r>
              <a:rPr lang="nl-NL" sz="3600" b="1" i="1">
                <a:solidFill>
                  <a:srgbClr val="FF0000"/>
                </a:solidFill>
                <a:latin typeface="Arial" panose="020B0604020202020204" pitchFamily="34" charset="0"/>
                <a:cs typeface="Arial" panose="020B0604020202020204" pitchFamily="34" charset="0"/>
              </a:rPr>
              <a:t> </a:t>
            </a:r>
            <a:r>
              <a:rPr lang="nl-NL" sz="36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nl-NL" sz="3600" b="1" i="1" smtClean="0">
                <a:solidFill>
                  <a:srgbClr val="FF0000"/>
                </a:solidFill>
                <a:latin typeface="Arial" panose="020B0604020202020204" pitchFamily="34" charset="0"/>
                <a:cs typeface="Arial" panose="020B0604020202020204" pitchFamily="34" charset="0"/>
              </a:rPr>
              <a:t>CaCO</a:t>
            </a:r>
            <a:r>
              <a:rPr lang="nl-NL" sz="3600" b="1" i="1" baseline="-25000" smtClean="0">
                <a:solidFill>
                  <a:srgbClr val="FF0000"/>
                </a:solidFill>
                <a:latin typeface="Arial" panose="020B0604020202020204" pitchFamily="34" charset="0"/>
                <a:cs typeface="Arial" panose="020B0604020202020204" pitchFamily="34" charset="0"/>
              </a:rPr>
              <a:t>3</a:t>
            </a:r>
            <a:r>
              <a:rPr lang="nl-NL" sz="3600" b="1" i="1" smtClean="0">
                <a:solidFill>
                  <a:srgbClr val="FF0000"/>
                </a:solidFill>
                <a:latin typeface="Arial" panose="020B0604020202020204" pitchFamily="34" charset="0"/>
                <a:cs typeface="Arial" panose="020B0604020202020204" pitchFamily="34" charset="0"/>
              </a:rPr>
              <a:t> </a:t>
            </a:r>
            <a:r>
              <a:rPr lang="nl-NL" sz="3600" b="1" i="1">
                <a:solidFill>
                  <a:srgbClr val="FF0000"/>
                </a:solidFill>
                <a:latin typeface="Arial" panose="020B0604020202020204" pitchFamily="34" charset="0"/>
                <a:cs typeface="Arial" panose="020B0604020202020204" pitchFamily="34" charset="0"/>
              </a:rPr>
              <a:t>+ 2NaOH</a:t>
            </a:r>
            <a:endParaRPr lang="en-US" sz="3600" b="1" i="1">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5029200" y="666750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19" name="TextBox 18"/>
          <p:cNvSpPr txBox="1"/>
          <p:nvPr/>
        </p:nvSpPr>
        <p:spPr>
          <a:xfrm>
            <a:off x="5943600" y="666750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7277100" y="666750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7943850" y="666750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31" name="TextBox 30"/>
          <p:cNvSpPr txBox="1"/>
          <p:nvPr/>
        </p:nvSpPr>
        <p:spPr>
          <a:xfrm>
            <a:off x="9601200" y="666750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32" name="TextBox 31"/>
          <p:cNvSpPr txBox="1"/>
          <p:nvPr/>
        </p:nvSpPr>
        <p:spPr>
          <a:xfrm>
            <a:off x="10363200" y="666750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1</a:t>
            </a:r>
            <a:endParaRPr lang="en-US" sz="3600" b="1">
              <a:solidFill>
                <a:srgbClr val="00B050"/>
              </a:solidFill>
              <a:latin typeface="Arial" panose="020B0604020202020204" pitchFamily="34" charset="0"/>
              <a:cs typeface="Arial" panose="020B0604020202020204" pitchFamily="34" charset="0"/>
            </a:endParaRPr>
          </a:p>
        </p:txBody>
      </p:sp>
      <p:sp>
        <p:nvSpPr>
          <p:cNvPr id="33" name="TextBox 32"/>
          <p:cNvSpPr txBox="1"/>
          <p:nvPr/>
        </p:nvSpPr>
        <p:spPr>
          <a:xfrm>
            <a:off x="11734800" y="6667501"/>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
        <p:nvSpPr>
          <p:cNvPr id="34" name="TextBox 33"/>
          <p:cNvSpPr txBox="1"/>
          <p:nvPr/>
        </p:nvSpPr>
        <p:spPr>
          <a:xfrm>
            <a:off x="12496800" y="6667500"/>
            <a:ext cx="762000" cy="646331"/>
          </a:xfrm>
          <a:prstGeom prst="rect">
            <a:avLst/>
          </a:prstGeom>
          <a:noFill/>
        </p:spPr>
        <p:txBody>
          <a:bodyPr wrap="square" rtlCol="0">
            <a:spAutoFit/>
          </a:bodyPr>
          <a:lstStyle/>
          <a:p>
            <a:pPr algn="ctr"/>
            <a:r>
              <a:rPr lang="en-US" sz="3600" b="1" smtClean="0">
                <a:solidFill>
                  <a:srgbClr val="00B050"/>
                </a:solidFill>
                <a:latin typeface="Arial" panose="020B0604020202020204" pitchFamily="34" charset="0"/>
                <a:cs typeface="Arial" panose="020B0604020202020204" pitchFamily="34" charset="0"/>
              </a:rPr>
              <a:t>2</a:t>
            </a:r>
            <a:endParaRPr lang="en-US" sz="3600" b="1">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54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down)">
                                      <p:cBhvr>
                                        <p:cTn id="11" dur="500"/>
                                        <p:tgtEl>
                                          <p:spTgt spid="1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2" dur="500"/>
                                        <p:tgtEl>
                                          <p:spTgt spid="17">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wipe(down)">
                                      <p:cBhvr>
                                        <p:cTn id="4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8"/>
          <p:cNvPicPr>
            <a:picLocks noChangeAspect="1"/>
          </p:cNvPicPr>
          <p:nvPr/>
        </p:nvPicPr>
        <p:blipFill>
          <a:blip r:embed="rId3"/>
          <a:srcRect/>
          <a:stretch>
            <a:fillRect/>
          </a:stretch>
        </p:blipFill>
        <p:spPr>
          <a:xfrm>
            <a:off x="609600" y="1333500"/>
            <a:ext cx="5410200" cy="8025016"/>
          </a:xfrm>
          <a:prstGeom prst="rect">
            <a:avLst/>
          </a:prstGeom>
        </p:spPr>
      </p:pic>
      <p:sp>
        <p:nvSpPr>
          <p:cNvPr id="23" name="TextBox 4">
            <a:extLst>
              <a:ext uri="{FF2B5EF4-FFF2-40B4-BE49-F238E27FC236}">
                <a16:creationId xmlns:a16="http://schemas.microsoft.com/office/drawing/2014/main" id="{3EAA8291-3670-AEA9-5F80-62884D9ED676}"/>
              </a:ext>
            </a:extLst>
          </p:cNvPr>
          <p:cNvSpPr txBox="1"/>
          <p:nvPr/>
        </p:nvSpPr>
        <p:spPr>
          <a:xfrm>
            <a:off x="6705600" y="3845597"/>
            <a:ext cx="10515600" cy="3000821"/>
          </a:xfrm>
          <a:prstGeom prst="rect">
            <a:avLst/>
          </a:prstGeom>
        </p:spPr>
        <p:txBody>
          <a:bodyPr wrap="square" lIns="0" tIns="0" rIns="0" bIns="0" rtlCol="0" anchor="ctr">
            <a:spAutoFit/>
          </a:bodyPr>
          <a:lstStyle/>
          <a:p>
            <a:pPr lvl="0" algn="ctr">
              <a:lnSpc>
                <a:spcPct val="150000"/>
              </a:lnSpc>
              <a:spcAft>
                <a:spcPts val="800"/>
              </a:spcAft>
            </a:pPr>
            <a:r>
              <a:rPr lang="en-US" sz="65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1. </a:t>
            </a:r>
            <a:r>
              <a:rPr lang="en-US" sz="65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ĐỊNH LUẬT BẢO TOÀN KHỐI LƯỢNG</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rcRect/>
          <a:stretch>
            <a:fillRect/>
          </a:stretch>
        </p:blipFill>
        <p:spPr>
          <a:xfrm>
            <a:off x="16039320" y="190500"/>
            <a:ext cx="2038449" cy="1918690"/>
          </a:xfrm>
          <a:prstGeom prst="rect">
            <a:avLst/>
          </a:prstGeom>
        </p:spPr>
      </p:pic>
      <p:sp>
        <p:nvSpPr>
          <p:cNvPr id="2" name="Rectangle 1"/>
          <p:cNvSpPr/>
          <p:nvPr/>
        </p:nvSpPr>
        <p:spPr>
          <a:xfrm>
            <a:off x="1447800" y="2398574"/>
            <a:ext cx="15392400" cy="4247317"/>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a:t>
            </a: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4. </a:t>
            </a:r>
            <a:r>
              <a:rPr lang="nl-NL" sz="3600">
                <a:latin typeface="Arial" panose="020B0604020202020204" pitchFamily="34" charset="0"/>
                <a:cs typeface="Arial" panose="020B0604020202020204" pitchFamily="34" charset="0"/>
              </a:rPr>
              <a:t>Xét phương trình hóa học của phản ứng sau:</a:t>
            </a:r>
            <a:endParaRPr lang="en-US" sz="360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4Al + </a:t>
            </a:r>
            <a:r>
              <a:rPr lang="nl-NL" sz="3600">
                <a:latin typeface="Arial" panose="020B0604020202020204" pitchFamily="34" charset="0"/>
                <a:cs typeface="Arial" panose="020B0604020202020204" pitchFamily="34" charset="0"/>
              </a:rPr>
              <a:t>3O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smtClean="0">
                <a:latin typeface="Arial" panose="020B0604020202020204" pitchFamily="34" charset="0"/>
                <a:cs typeface="Arial" panose="020B0604020202020204" pitchFamily="34" charset="0"/>
                <a:sym typeface="Symbol" panose="05050102010706020507" pitchFamily="18" charset="2"/>
              </a:rPr>
              <a:t></a:t>
            </a:r>
            <a:r>
              <a:rPr lang="nl-NL" sz="3600" smtClean="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2Al</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a:t>
            </a:r>
            <a:r>
              <a:rPr lang="nl-NL" sz="3600" baseline="-25000">
                <a:latin typeface="Arial" panose="020B0604020202020204" pitchFamily="34" charset="0"/>
                <a:cs typeface="Arial" panose="020B0604020202020204" pitchFamily="34" charset="0"/>
              </a:rPr>
              <a:t>3</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Cho biết số nguyên tử, số phân tử của các chất phản ứng và các chất </a:t>
            </a:r>
            <a:r>
              <a:rPr lang="nl-NL" sz="3600">
                <a:latin typeface="Arial" panose="020B0604020202020204" pitchFamily="34" charset="0"/>
                <a:cs typeface="Arial" panose="020B0604020202020204" pitchFamily="34" charset="0"/>
              </a:rPr>
              <a:t>sản </a:t>
            </a:r>
            <a:r>
              <a:rPr lang="nl-NL" sz="3600" smtClean="0">
                <a:latin typeface="Arial" panose="020B0604020202020204" pitchFamily="34" charset="0"/>
                <a:cs typeface="Arial" panose="020B0604020202020204" pitchFamily="34" charset="0"/>
              </a:rPr>
              <a:t>phẩm.</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Cho biết tỉ lệ hệ số của các chất trong phương trình </a:t>
            </a:r>
            <a:r>
              <a:rPr lang="nl-NL" sz="3600">
                <a:latin typeface="Arial" panose="020B0604020202020204" pitchFamily="34" charset="0"/>
                <a:cs typeface="Arial" panose="020B0604020202020204" pitchFamily="34" charset="0"/>
              </a:rPr>
              <a:t>hóa </a:t>
            </a:r>
            <a:r>
              <a:rPr lang="nl-NL" sz="3600" smtClean="0">
                <a:latin typeface="Arial" panose="020B0604020202020204" pitchFamily="34" charset="0"/>
                <a:cs typeface="Arial" panose="020B0604020202020204" pitchFamily="34" charset="0"/>
              </a:rPr>
              <a:t>học.</a:t>
            </a:r>
            <a:endParaRPr lang="en-US" sz="3600">
              <a:latin typeface="Arial" panose="020B0604020202020204" pitchFamily="34" charset="0"/>
              <a:cs typeface="Arial" panose="020B0604020202020204" pitchFamily="34" charset="0"/>
            </a:endParaRPr>
          </a:p>
        </p:txBody>
      </p:sp>
      <p:sp>
        <p:nvSpPr>
          <p:cNvPr id="3" name="Rectangle 2"/>
          <p:cNvSpPr/>
          <p:nvPr/>
        </p:nvSpPr>
        <p:spPr>
          <a:xfrm>
            <a:off x="3093200" y="7275374"/>
            <a:ext cx="13692254"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4 nguyên tử Al tác dụng với 3 phân tử O</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 tạo ra 2 phân tử Al</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O</a:t>
            </a:r>
            <a:r>
              <a:rPr lang="en-US" sz="3600" baseline="-25000">
                <a:latin typeface="Arial" panose="020B0604020202020204" pitchFamily="34" charset="0"/>
                <a:ea typeface="Calibri" panose="020F0502020204030204" pitchFamily="34" charset="0"/>
                <a:cs typeface="Arial" panose="020B0604020202020204" pitchFamily="34" charset="0"/>
              </a:rPr>
              <a:t>3</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 Tỉ lệ hệ số của các chất trong phương trình hóa học = 4 : 3 : 2</a:t>
            </a:r>
          </a:p>
        </p:txBody>
      </p:sp>
      <p:pic>
        <p:nvPicPr>
          <p:cNvPr id="15" name="Picture 7">
            <a:extLst>
              <a:ext uri="{FF2B5EF4-FFF2-40B4-BE49-F238E27FC236}">
                <a16:creationId xmlns:a16="http://schemas.microsoft.com/office/drawing/2014/main" id="{DD7DB2BB-7DCD-2FA5-0AF0-E8E8DB1662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rot="1893159">
            <a:off x="1161870" y="7419629"/>
            <a:ext cx="1700123" cy="843686"/>
          </a:xfrm>
          <a:prstGeom prst="rect">
            <a:avLst/>
          </a:prstGeom>
        </p:spPr>
      </p:pic>
    </p:spTree>
    <p:extLst>
      <p:ext uri="{BB962C8B-B14F-4D97-AF65-F5344CB8AC3E}">
        <p14:creationId xmlns:p14="http://schemas.microsoft.com/office/powerpoint/2010/main" val="1969006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down)">
                                      <p:cBhvr>
                                        <p:cTn id="30" dur="500"/>
                                        <p:tgtEl>
                                          <p:spTgt spid="3">
                                            <p:txEl>
                                              <p:pRg st="0" end="0"/>
                                            </p:txEl>
                                          </p:spTgt>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rot="1523558">
            <a:off x="14474378" y="3107499"/>
            <a:ext cx="870043" cy="1841362"/>
          </a:xfrm>
          <a:prstGeom prst="rect">
            <a:avLst/>
          </a:prstGeom>
        </p:spPr>
      </p:pic>
      <p:pic>
        <p:nvPicPr>
          <p:cNvPr id="8" name="Picture 8"/>
          <p:cNvPicPr>
            <a:picLocks noChangeAspect="1"/>
          </p:cNvPicPr>
          <p:nvPr/>
        </p:nvPicPr>
        <p:blipFill>
          <a:blip r:embed="rId4"/>
          <a:srcRect/>
          <a:stretch>
            <a:fillRect/>
          </a:stretch>
        </p:blipFill>
        <p:spPr>
          <a:xfrm>
            <a:off x="2413937" y="3107499"/>
            <a:ext cx="1286651" cy="1841362"/>
          </a:xfrm>
          <a:prstGeom prst="rect">
            <a:avLst/>
          </a:prstGeom>
        </p:spPr>
      </p:pic>
      <p:pic>
        <p:nvPicPr>
          <p:cNvPr id="9" name="Picture 9"/>
          <p:cNvPicPr>
            <a:picLocks noChangeAspect="1"/>
          </p:cNvPicPr>
          <p:nvPr/>
        </p:nvPicPr>
        <p:blipFill>
          <a:blip r:embed="rId5"/>
          <a:srcRect/>
          <a:stretch>
            <a:fillRect/>
          </a:stretch>
        </p:blipFill>
        <p:spPr>
          <a:xfrm>
            <a:off x="8268918" y="3107499"/>
            <a:ext cx="1284350" cy="1841362"/>
          </a:xfrm>
          <a:prstGeom prst="rect">
            <a:avLst/>
          </a:prstGeom>
        </p:spPr>
      </p:pic>
      <p:sp>
        <p:nvSpPr>
          <p:cNvPr id="17" name="TextBox 16">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smtClean="0">
                <a:solidFill>
                  <a:srgbClr val="FFFF00"/>
                </a:solidFill>
                <a:latin typeface="Arial" panose="020B0604020202020204" pitchFamily="34" charset="0"/>
                <a:cs typeface="Arial" panose="020B0604020202020204" pitchFamily="34" charset="0"/>
              </a:rPr>
              <a:t>HƯỚNG DẪN VỀ NHÀ</a:t>
            </a:r>
            <a:endParaRPr lang="en-US" sz="6500" dirty="0">
              <a:solidFill>
                <a:srgbClr val="FFFF00"/>
              </a:solidFill>
              <a:latin typeface="Arial" panose="020B0604020202020204" pitchFamily="34" charset="0"/>
              <a:cs typeface="Arial" panose="020B0604020202020204" pitchFamily="34" charset="0"/>
            </a:endParaRPr>
          </a:p>
        </p:txBody>
      </p:sp>
      <p:sp>
        <p:nvSpPr>
          <p:cNvPr id="18" name="Google Shape;1635;p64"/>
          <p:cNvSpPr/>
          <p:nvPr/>
        </p:nvSpPr>
        <p:spPr>
          <a:xfrm>
            <a:off x="609600"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Ôn lại kiến thức </a:t>
            </a:r>
          </a:p>
          <a:p>
            <a:pPr lvl="0" algn="ctr">
              <a:lnSpc>
                <a:spcPct val="150000"/>
              </a:lnSpc>
            </a:pPr>
            <a:r>
              <a:rPr lang="fr-FR" sz="3600">
                <a:latin typeface="Arial" panose="020B0604020202020204" pitchFamily="34" charset="0"/>
                <a:cs typeface="Arial" panose="020B0604020202020204" pitchFamily="34" charset="0"/>
              </a:rPr>
              <a:t>đã học</a:t>
            </a:r>
            <a:endParaRPr sz="3600">
              <a:latin typeface="Arial" panose="020B0604020202020204" pitchFamily="34" charset="0"/>
              <a:cs typeface="Arial" panose="020B0604020202020204" pitchFamily="34" charset="0"/>
            </a:endParaRPr>
          </a:p>
        </p:txBody>
      </p:sp>
      <p:sp>
        <p:nvSpPr>
          <p:cNvPr id="19" name="Google Shape;1636;p64"/>
          <p:cNvSpPr/>
          <p:nvPr/>
        </p:nvSpPr>
        <p:spPr>
          <a:xfrm>
            <a:off x="6463431"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smtClean="0">
                <a:latin typeface="Arial" panose="020B0604020202020204" pitchFamily="34" charset="0"/>
                <a:cs typeface="Arial" panose="020B0604020202020204" pitchFamily="34" charset="0"/>
              </a:rPr>
              <a:t>Làm bài 1 – </a:t>
            </a:r>
            <a:r>
              <a:rPr lang="fr-FR" sz="3600" smtClean="0">
                <a:latin typeface="Arial" panose="020B0604020202020204" pitchFamily="34" charset="0"/>
                <a:cs typeface="Arial" panose="020B0604020202020204" pitchFamily="34" charset="0"/>
              </a:rPr>
              <a:t>3 </a:t>
            </a:r>
            <a:endParaRPr lang="fr-FR" sz="3600" smtClean="0">
              <a:latin typeface="Arial" panose="020B0604020202020204" pitchFamily="34" charset="0"/>
              <a:cs typeface="Arial" panose="020B0604020202020204" pitchFamily="34" charset="0"/>
            </a:endParaRPr>
          </a:p>
          <a:p>
            <a:pPr lvl="0" algn="ctr">
              <a:lnSpc>
                <a:spcPct val="150000"/>
              </a:lnSpc>
            </a:pPr>
            <a:r>
              <a:rPr lang="fr-FR" sz="3600" smtClean="0">
                <a:latin typeface="Arial" panose="020B0604020202020204" pitchFamily="34" charset="0"/>
                <a:cs typeface="Arial" panose="020B0604020202020204" pitchFamily="34" charset="0"/>
              </a:rPr>
              <a:t>(SGK tr.11) và </a:t>
            </a:r>
            <a:r>
              <a:rPr lang="fr-FR" sz="3600">
                <a:latin typeface="Arial" panose="020B0604020202020204" pitchFamily="34" charset="0"/>
                <a:cs typeface="Arial" panose="020B0604020202020204" pitchFamily="34" charset="0"/>
              </a:rPr>
              <a:t>bài tập trong </a:t>
            </a:r>
            <a:r>
              <a:rPr lang="fr-FR" sz="3600" smtClean="0">
                <a:latin typeface="Arial" panose="020B0604020202020204" pitchFamily="34" charset="0"/>
                <a:cs typeface="Arial" panose="020B0604020202020204" pitchFamily="34" charset="0"/>
              </a:rPr>
              <a:t>SBT</a:t>
            </a:r>
            <a:endParaRPr sz="3600">
              <a:latin typeface="Arial" panose="020B0604020202020204" pitchFamily="34" charset="0"/>
              <a:cs typeface="Arial" panose="020B0604020202020204" pitchFamily="34" charset="0"/>
            </a:endParaRPr>
          </a:p>
        </p:txBody>
      </p:sp>
      <p:sp>
        <p:nvSpPr>
          <p:cNvPr id="20" name="Google Shape;1637;p64"/>
          <p:cNvSpPr/>
          <p:nvPr/>
        </p:nvSpPr>
        <p:spPr>
          <a:xfrm>
            <a:off x="12317262"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Đọc trước </a:t>
            </a:r>
            <a:r>
              <a:rPr lang="fr-FR" sz="3600" b="1" i="1">
                <a:latin typeface="Arial" panose="020B0604020202020204" pitchFamily="34" charset="0"/>
                <a:cs typeface="Arial" panose="020B0604020202020204" pitchFamily="34" charset="0"/>
              </a:rPr>
              <a:t>Bài </a:t>
            </a:r>
            <a:r>
              <a:rPr lang="fr-FR" sz="3600" b="1" i="1" smtClean="0">
                <a:latin typeface="Arial" panose="020B0604020202020204" pitchFamily="34" charset="0"/>
                <a:cs typeface="Arial" panose="020B0604020202020204" pitchFamily="34" charset="0"/>
              </a:rPr>
              <a:t>4: Mol và tỉ khối chất khí</a:t>
            </a:r>
            <a:endParaRPr sz="3600" b="1">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877985"/>
          </a:xfrm>
          <a:prstGeom prst="rect">
            <a:avLst/>
          </a:prstGeom>
        </p:spPr>
        <p:txBody>
          <a:bodyPr wrap="square" lIns="0" tIns="0" rIns="0" bIns="0" rtlCol="0" anchor="t">
            <a:spAutoFit/>
          </a:bodyPr>
          <a:lstStyle/>
          <a:p>
            <a:pPr algn="ctr">
              <a:lnSpc>
                <a:spcPct val="150000"/>
              </a:lnSpc>
            </a:pPr>
            <a:r>
              <a:rPr lang="en-US" sz="8400" b="1" smtClean="0">
                <a:solidFill>
                  <a:srgbClr val="FFFF00"/>
                </a:solidFill>
                <a:latin typeface="Arial" panose="020B0604020202020204" pitchFamily="34" charset="0"/>
                <a:cs typeface="Arial" panose="020B0604020202020204" pitchFamily="34" charset="0"/>
              </a:rPr>
              <a:t>CẢM ƠN CÁC EM ĐÃ LẮNG NGHE BÀI HỌC</a:t>
            </a:r>
            <a:endParaRPr lang="en-US" sz="8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41958"/>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cân điện tử, bình tam giác (loại 100ml), ống hút nhỏ giọt, ống </a:t>
            </a:r>
            <a:r>
              <a:rPr lang="fr-FR" sz="3600">
                <a:latin typeface="Arial" panose="020B0604020202020204" pitchFamily="34" charset="0"/>
                <a:cs typeface="Arial" panose="020B0604020202020204" pitchFamily="34" charset="0"/>
              </a:rPr>
              <a:t>đong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1026" name="Picture 2" descr="https://o.remove.bg/downloads/25651410-bba8-4832-8e29-50374837afb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68" y="4507613"/>
            <a:ext cx="5495925"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o.remove.bg/downloads/7ec32e26-2a07-4617-a704-6c48859df25e/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960" y="6134100"/>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f4bcd218-bff6-4b64-b66a-2e39b53b4ee1/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5512" y="5011995"/>
            <a:ext cx="3589805" cy="3589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o.remove.bg/downloads/4313c295-edca-4c5c-84ce-6186a44b25f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2997" y="5476874"/>
            <a:ext cx="3295650" cy="41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8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dung dịch sodium sulfate (Na</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dung dịch barium chloride (BaCl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050" name="Picture 2" descr="https://o.remove.bg/downloads/2af085b5-f68b-4ce3-8279-d2551e46392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903" y="5254088"/>
            <a:ext cx="4080412" cy="40804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efcacb5f-10ec-42d2-bab6-561558980c31/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20800" t="11200" r="20000" b="10400"/>
          <a:stretch/>
        </p:blipFill>
        <p:spPr bwMode="auto">
          <a:xfrm>
            <a:off x="10439400" y="5124360"/>
            <a:ext cx="3351701" cy="443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7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0" name="Pentagon 9"/>
          <p:cNvSpPr/>
          <p:nvPr/>
        </p:nvSpPr>
        <p:spPr>
          <a:xfrm>
            <a:off x="-1" y="1028700"/>
            <a:ext cx="3836551"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45973" y="2669899"/>
            <a:ext cx="2594405" cy="6553200"/>
          </a:xfrm>
          <a:prstGeom prst="rect">
            <a:avLst/>
          </a:prstGeom>
          <a:effectLst>
            <a:outerShdw blurRad="50800" dist="38100" dir="2700000" algn="tl" rotWithShape="0">
              <a:prstClr val="black">
                <a:alpha val="40000"/>
              </a:prstClr>
            </a:outerShdw>
          </a:effectLst>
        </p:spPr>
      </p:pic>
      <p:sp>
        <p:nvSpPr>
          <p:cNvPr id="14" name="Rounded Rectangle 13"/>
          <p:cNvSpPr/>
          <p:nvPr/>
        </p:nvSpPr>
        <p:spPr>
          <a:xfrm>
            <a:off x="4568173" y="9284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Đặt bình tam giác trong đó có chứa 10 ml dung dịch BaCl</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trên đĩa cân điện tử</a:t>
            </a:r>
            <a:endParaRPr lang="en-US" sz="3400">
              <a:solidFill>
                <a:schemeClr val="tx1"/>
              </a:solidFill>
              <a:effectLst/>
              <a:latin typeface="Arial" panose="020B0604020202020204" pitchFamily="34" charset="0"/>
              <a:cs typeface="Arial" panose="020B0604020202020204" pitchFamily="34" charset="0"/>
            </a:endParaRPr>
          </a:p>
        </p:txBody>
      </p:sp>
      <p:cxnSp>
        <p:nvCxnSpPr>
          <p:cNvPr id="15" name="Straight Arrow Connector 14"/>
          <p:cNvCxnSpPr>
            <a:stCxn id="14" idx="3"/>
            <a:endCxn id="17" idx="1"/>
          </p:cNvCxnSpPr>
          <p:nvPr/>
        </p:nvCxnSpPr>
        <p:spPr>
          <a:xfrm>
            <a:off x="10564504" y="2189227"/>
            <a:ext cx="606407" cy="1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170911" y="930205"/>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sym typeface="Symbol" panose="05050102010706020507" pitchFamily="18" charset="2"/>
              </a:rPr>
              <a:t>L</a:t>
            </a:r>
            <a:r>
              <a:rPr lang="fr-FR" sz="3400">
                <a:solidFill>
                  <a:schemeClr val="tx1"/>
                </a:solidFill>
                <a:latin typeface="Arial" panose="020B0604020202020204" pitchFamily="34" charset="0"/>
                <a:cs typeface="Arial" panose="020B0604020202020204" pitchFamily="34" charset="0"/>
              </a:rPr>
              <a:t>ấy </a:t>
            </a:r>
            <a:r>
              <a:rPr lang="fr-FR" sz="3400" smtClean="0">
                <a:solidFill>
                  <a:schemeClr val="tx1"/>
                </a:solidFill>
                <a:latin typeface="Arial" panose="020B0604020202020204" pitchFamily="34" charset="0"/>
                <a:cs typeface="Arial" panose="020B0604020202020204" pitchFamily="34" charset="0"/>
              </a:rPr>
              <a:t>đầy dung </a:t>
            </a:r>
            <a:r>
              <a:rPr lang="fr-FR" sz="3400">
                <a:solidFill>
                  <a:schemeClr val="tx1"/>
                </a:solidFill>
                <a:latin typeface="Arial" panose="020B0604020202020204" pitchFamily="34" charset="0"/>
                <a:cs typeface="Arial" panose="020B0604020202020204" pitchFamily="34" charset="0"/>
              </a:rPr>
              <a:t>dịch Na</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SO</a:t>
            </a:r>
            <a:r>
              <a:rPr lang="fr-FR" sz="3400" baseline="-25000">
                <a:solidFill>
                  <a:schemeClr val="tx1"/>
                </a:solidFill>
                <a:latin typeface="Arial" panose="020B0604020202020204" pitchFamily="34" charset="0"/>
                <a:cs typeface="Arial" panose="020B0604020202020204" pitchFamily="34" charset="0"/>
              </a:rPr>
              <a:t>4</a:t>
            </a:r>
            <a:r>
              <a:rPr lang="fr-FR" sz="3400">
                <a:solidFill>
                  <a:schemeClr val="tx1"/>
                </a:solidFill>
                <a:latin typeface="Arial" panose="020B0604020202020204" pitchFamily="34" charset="0"/>
                <a:cs typeface="Arial" panose="020B0604020202020204" pitchFamily="34" charset="0"/>
              </a:rPr>
              <a:t> vào ống hút nhỏ giọt có bóp cao su đậy lên miệng bình</a:t>
            </a:r>
            <a:endParaRPr lang="en-US" sz="3400">
              <a:solidFill>
                <a:schemeClr val="tx1"/>
              </a:solidFill>
              <a:effectLst/>
              <a:latin typeface="Arial" panose="020B0604020202020204" pitchFamily="34" charset="0"/>
              <a:cs typeface="Arial" panose="020B0604020202020204" pitchFamily="34" charset="0"/>
            </a:endParaRPr>
          </a:p>
        </p:txBody>
      </p:sp>
      <p:sp>
        <p:nvSpPr>
          <p:cNvPr id="18" name="Rounded Rectangle 17"/>
          <p:cNvSpPr/>
          <p:nvPr/>
        </p:nvSpPr>
        <p:spPr>
          <a:xfrm>
            <a:off x="11170911" y="39002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A</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latin typeface="Arial" panose="020B0604020202020204" pitchFamily="34" charset="0"/>
              <a:cs typeface="Arial" panose="020B0604020202020204" pitchFamily="34" charset="0"/>
            </a:endParaRPr>
          </a:p>
        </p:txBody>
      </p:sp>
      <p:cxnSp>
        <p:nvCxnSpPr>
          <p:cNvPr id="19" name="Straight Arrow Connector 18"/>
          <p:cNvCxnSpPr>
            <a:stCxn id="17" idx="2"/>
            <a:endCxn id="18" idx="0"/>
          </p:cNvCxnSpPr>
          <p:nvPr/>
        </p:nvCxnSpPr>
        <p:spPr>
          <a:xfrm>
            <a:off x="14169077" y="3451661"/>
            <a:ext cx="0" cy="4486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568172" y="39002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Bóp nút cao su cho dung dịch Na</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SO</a:t>
            </a:r>
            <a:r>
              <a:rPr lang="fr-FR" sz="3400" baseline="-25000">
                <a:solidFill>
                  <a:schemeClr val="tx1"/>
                </a:solidFill>
                <a:latin typeface="Arial" panose="020B0604020202020204" pitchFamily="34" charset="0"/>
                <a:cs typeface="Arial" panose="020B0604020202020204" pitchFamily="34" charset="0"/>
              </a:rPr>
              <a:t>4</a:t>
            </a:r>
            <a:r>
              <a:rPr lang="fr-FR" sz="3400">
                <a:solidFill>
                  <a:schemeClr val="tx1"/>
                </a:solidFill>
                <a:latin typeface="Arial" panose="020B0604020202020204" pitchFamily="34" charset="0"/>
                <a:cs typeface="Arial" panose="020B0604020202020204" pitchFamily="34" charset="0"/>
              </a:rPr>
              <a:t> chảy hết </a:t>
            </a:r>
            <a:r>
              <a:rPr lang="fr-FR" sz="3400">
                <a:solidFill>
                  <a:schemeClr val="tx1"/>
                </a:solidFill>
                <a:latin typeface="Arial" panose="020B0604020202020204" pitchFamily="34" charset="0"/>
                <a:cs typeface="Arial" panose="020B0604020202020204" pitchFamily="34" charset="0"/>
              </a:rPr>
              <a:t>xuống </a:t>
            </a:r>
            <a:r>
              <a:rPr lang="fr-FR" sz="3400" smtClean="0">
                <a:solidFill>
                  <a:schemeClr val="tx1"/>
                </a:solidFill>
                <a:latin typeface="Arial" panose="020B0604020202020204" pitchFamily="34" charset="0"/>
                <a:cs typeface="Arial" panose="020B0604020202020204" pitchFamily="34" charset="0"/>
              </a:rPr>
              <a:t>bình</a:t>
            </a:r>
            <a:endParaRPr lang="en-US" sz="340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18" idx="1"/>
            <a:endCxn id="23" idx="3"/>
          </p:cNvCxnSpPr>
          <p:nvPr/>
        </p:nvCxnSpPr>
        <p:spPr>
          <a:xfrm flipH="1">
            <a:off x="10564503" y="5161027"/>
            <a:ext cx="6064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568171" y="6870394"/>
            <a:ext cx="5996331" cy="2521455"/>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Quan sát dấu hiệu của phản ứng xảy ra</a:t>
            </a:r>
            <a:endParaRPr lang="en-US" sz="3400">
              <a:solidFill>
                <a:schemeClr val="tx1"/>
              </a:solidFill>
              <a:effectLst/>
              <a:latin typeface="Arial" panose="020B0604020202020204" pitchFamily="34" charset="0"/>
              <a:cs typeface="Arial" panose="020B0604020202020204" pitchFamily="34" charset="0"/>
            </a:endParaRPr>
          </a:p>
        </p:txBody>
      </p:sp>
      <p:cxnSp>
        <p:nvCxnSpPr>
          <p:cNvPr id="29" name="Straight Arrow Connector 28"/>
          <p:cNvCxnSpPr>
            <a:stCxn id="28" idx="3"/>
            <a:endCxn id="30" idx="1"/>
          </p:cNvCxnSpPr>
          <p:nvPr/>
        </p:nvCxnSpPr>
        <p:spPr>
          <a:xfrm>
            <a:off x="10564502" y="8131122"/>
            <a:ext cx="606409" cy="17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1170911" y="6872184"/>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B</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effectLst/>
              <a:latin typeface="Arial" panose="020B0604020202020204" pitchFamily="34" charset="0"/>
              <a:cs typeface="Arial" panose="020B0604020202020204" pitchFamily="34" charset="0"/>
            </a:endParaRPr>
          </a:p>
        </p:txBody>
      </p:sp>
      <p:cxnSp>
        <p:nvCxnSpPr>
          <p:cNvPr id="48" name="Straight Arrow Connector 47"/>
          <p:cNvCxnSpPr>
            <a:stCxn id="23" idx="2"/>
            <a:endCxn id="28" idx="0"/>
          </p:cNvCxnSpPr>
          <p:nvPr/>
        </p:nvCxnSpPr>
        <p:spPr>
          <a:xfrm flipH="1">
            <a:off x="7566337" y="6421755"/>
            <a:ext cx="1" cy="448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038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up)">
                                      <p:cBhvr>
                                        <p:cTn id="44" dur="500"/>
                                        <p:tgtEl>
                                          <p:spTgt spid="48"/>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3" grpId="0" animBg="1"/>
      <p:bldP spid="28"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grpSp>
        <p:nvGrpSpPr>
          <p:cNvPr id="2" name="Group 1"/>
          <p:cNvGrpSpPr/>
          <p:nvPr/>
        </p:nvGrpSpPr>
        <p:grpSpPr>
          <a:xfrm>
            <a:off x="4963824" y="2476500"/>
            <a:ext cx="8360351" cy="1078337"/>
            <a:chOff x="4601517" y="2405866"/>
            <a:chExt cx="8360351" cy="1078337"/>
          </a:xfrm>
        </p:grpSpPr>
        <p:pic>
          <p:nvPicPr>
            <p:cNvPr id="22" name="Picture 21"/>
            <p:cNvPicPr>
              <a:picLocks noChangeAspect="1"/>
            </p:cNvPicPr>
            <p:nvPr/>
          </p:nvPicPr>
          <p:blipFill>
            <a:blip r:embed="rId4"/>
            <a:stretch>
              <a:fillRect/>
            </a:stretch>
          </p:blipFill>
          <p:spPr>
            <a:xfrm>
              <a:off x="4601517" y="2405866"/>
              <a:ext cx="1113483" cy="1078337"/>
            </a:xfrm>
            <a:prstGeom prst="rect">
              <a:avLst/>
            </a:prstGeom>
          </p:spPr>
        </p:pic>
        <p:sp>
          <p:nvSpPr>
            <p:cNvPr id="23" name="Rectangle 22"/>
            <p:cNvSpPr/>
            <p:nvPr/>
          </p:nvSpPr>
          <p:spPr>
            <a:xfrm>
              <a:off x="5943600" y="2591091"/>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24" name="Group 23"/>
          <p:cNvGrpSpPr/>
          <p:nvPr/>
        </p:nvGrpSpPr>
        <p:grpSpPr>
          <a:xfrm>
            <a:off x="1823304" y="3680786"/>
            <a:ext cx="6558696" cy="5653713"/>
            <a:chOff x="1747104" y="2842586"/>
            <a:chExt cx="6558696" cy="5653713"/>
          </a:xfrm>
        </p:grpSpPr>
        <p:grpSp>
          <p:nvGrpSpPr>
            <p:cNvPr id="25" name="Group 6"/>
            <p:cNvGrpSpPr/>
            <p:nvPr/>
          </p:nvGrpSpPr>
          <p:grpSpPr>
            <a:xfrm>
              <a:off x="1747104" y="3241541"/>
              <a:ext cx="6558696" cy="5254758"/>
              <a:chOff x="0" y="-38100"/>
              <a:chExt cx="1468735" cy="974243"/>
            </a:xfrm>
          </p:grpSpPr>
          <p:sp>
            <p:nvSpPr>
              <p:cNvPr id="28" name="Freeform 7"/>
              <p:cNvSpPr/>
              <p:nvPr/>
            </p:nvSpPr>
            <p:spPr>
              <a:xfrm>
                <a:off x="0" y="0"/>
                <a:ext cx="1468735" cy="93614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9"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30" name="Group 29"/>
          <p:cNvGrpSpPr/>
          <p:nvPr/>
        </p:nvGrpSpPr>
        <p:grpSpPr>
          <a:xfrm>
            <a:off x="9671904" y="3686813"/>
            <a:ext cx="6558696" cy="5647688"/>
            <a:chOff x="9671904" y="2848613"/>
            <a:chExt cx="6558696" cy="5647688"/>
          </a:xfrm>
        </p:grpSpPr>
        <p:grpSp>
          <p:nvGrpSpPr>
            <p:cNvPr id="31" name="Group 6"/>
            <p:cNvGrpSpPr/>
            <p:nvPr/>
          </p:nvGrpSpPr>
          <p:grpSpPr>
            <a:xfrm>
              <a:off x="9671904" y="3247568"/>
              <a:ext cx="6558696" cy="5248733"/>
              <a:chOff x="0" y="-38100"/>
              <a:chExt cx="1468735" cy="973126"/>
            </a:xfrm>
          </p:grpSpPr>
          <p:sp>
            <p:nvSpPr>
              <p:cNvPr id="33" name="Freeform 7"/>
              <p:cNvSpPr/>
              <p:nvPr/>
            </p:nvSpPr>
            <p:spPr>
              <a:xfrm>
                <a:off x="0" y="0"/>
                <a:ext cx="1468735" cy="935026"/>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34"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sp>
        <p:nvSpPr>
          <p:cNvPr id="35" name="Rectangle 34"/>
          <p:cNvSpPr/>
          <p:nvPr/>
        </p:nvSpPr>
        <p:spPr>
          <a:xfrm>
            <a:off x="2110996" y="6000653"/>
            <a:ext cx="5983310" cy="1708160"/>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Mô tả hiện tượng thí nghiệm, cho biết khối lượng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a:t>
            </a:r>
            <a:r>
              <a:rPr lang="fr-FR" sz="3500">
                <a:latin typeface="Arial" panose="020B0604020202020204" pitchFamily="34" charset="0"/>
                <a:cs typeface="Arial" panose="020B0604020202020204" pitchFamily="34" charset="0"/>
              </a:rPr>
              <a:t>và </a:t>
            </a:r>
            <a:r>
              <a:rPr lang="fr-FR" sz="3500" smtClean="0">
                <a:latin typeface="Arial" panose="020B0604020202020204" pitchFamily="34" charset="0"/>
                <a:cs typeface="Arial" panose="020B0604020202020204" pitchFamily="34" charset="0"/>
              </a:rPr>
              <a:t>m</a:t>
            </a:r>
            <a:r>
              <a:rPr lang="fr-FR" sz="3500" baseline="-25000" smtClean="0">
                <a:latin typeface="Arial" panose="020B0604020202020204" pitchFamily="34" charset="0"/>
                <a:cs typeface="Arial" panose="020B0604020202020204" pitchFamily="34" charset="0"/>
              </a:rPr>
              <a:t>B</a:t>
            </a:r>
            <a:endParaRPr lang="en-US" sz="3500">
              <a:latin typeface="Arial" panose="020B0604020202020204" pitchFamily="34" charset="0"/>
              <a:cs typeface="Arial" panose="020B0604020202020204" pitchFamily="34" charset="0"/>
            </a:endParaRPr>
          </a:p>
        </p:txBody>
      </p:sp>
      <p:sp>
        <p:nvSpPr>
          <p:cNvPr id="36" name="Rectangle 35"/>
          <p:cNvSpPr/>
          <p:nvPr/>
        </p:nvSpPr>
        <p:spPr>
          <a:xfrm>
            <a:off x="10073090" y="4838700"/>
            <a:ext cx="5756321" cy="4131900"/>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So sánh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a:t>
            </a:r>
            <a:r>
              <a:rPr lang="fr-FR" sz="3500">
                <a:latin typeface="Arial" panose="020B0604020202020204" pitchFamily="34" charset="0"/>
                <a:cs typeface="Arial" panose="020B0604020202020204" pitchFamily="34" charset="0"/>
              </a:rPr>
              <a:t>và </a:t>
            </a:r>
            <a:r>
              <a:rPr lang="fr-FR" sz="3500" smtClean="0">
                <a:latin typeface="Arial" panose="020B0604020202020204" pitchFamily="34" charset="0"/>
                <a:cs typeface="Arial" panose="020B0604020202020204" pitchFamily="34" charset="0"/>
              </a:rPr>
              <a:t>m</a:t>
            </a:r>
            <a:r>
              <a:rPr lang="fr-FR" sz="3500" baseline="-25000" smtClean="0">
                <a:latin typeface="Arial" panose="020B0604020202020204" pitchFamily="34" charset="0"/>
                <a:cs typeface="Arial" panose="020B0604020202020204" pitchFamily="34" charset="0"/>
              </a:rPr>
              <a:t>B</a:t>
            </a:r>
            <a:r>
              <a:rPr lang="fr-FR" sz="3500" smtClean="0">
                <a:latin typeface="Arial" panose="020B0604020202020204" pitchFamily="34" charset="0"/>
                <a:cs typeface="Arial" panose="020B0604020202020204" pitchFamily="34" charset="0"/>
              </a:rPr>
              <a:t>. Rút </a:t>
            </a:r>
            <a:r>
              <a:rPr lang="fr-FR" sz="3500">
                <a:latin typeface="Arial" panose="020B0604020202020204" pitchFamily="34" charset="0"/>
                <a:cs typeface="Arial" panose="020B0604020202020204" pitchFamily="34" charset="0"/>
              </a:rPr>
              <a:t>ra nhận xét về tổng khối lượng của các chất trước và tổng khối lượng của các chất sau </a:t>
            </a:r>
            <a:r>
              <a:rPr lang="fr-FR" sz="3500">
                <a:latin typeface="Arial" panose="020B0604020202020204" pitchFamily="34" charset="0"/>
                <a:cs typeface="Arial" panose="020B0604020202020204" pitchFamily="34" charset="0"/>
              </a:rPr>
              <a:t>phản </a:t>
            </a:r>
            <a:r>
              <a:rPr lang="fr-FR" sz="3500" smtClean="0">
                <a:latin typeface="Arial" panose="020B0604020202020204" pitchFamily="34" charset="0"/>
                <a:cs typeface="Arial" panose="020B0604020202020204" pitchFamily="34" charset="0"/>
              </a:rPr>
              <a:t>ứng.</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901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edge">
                                      <p:cBhvr>
                                        <p:cTn id="14" dur="500"/>
                                        <p:tgtEl>
                                          <p:spTgt spid="24"/>
                                        </p:tgtEl>
                                      </p:cBhvr>
                                    </p:animEffect>
                                  </p:childTnLst>
                                </p:cTn>
                              </p:par>
                              <p:par>
                                <p:cTn id="15" presetID="2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edg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TotalTime>
  <Words>2857</Words>
  <Application>Microsoft Office PowerPoint</Application>
  <PresentationFormat>Custom</PresentationFormat>
  <Paragraphs>286</Paragraphs>
  <Slides>52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Symbol</vt:lpstr>
      <vt:lpstr>Arial</vt:lpstr>
      <vt:lpstr>Wingdings</vt:lpstr>
      <vt:lpstr>Cambria Math</vt:lpstr>
      <vt:lpstr>Calibri</vt:lpstr>
      <vt:lpstr>Times New Roman</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luật bảo toàn khối lượng</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Phiếu học tập số 3</vt:lpstr>
      <vt:lpstr>PowerPoint Presentation</vt:lpstr>
      <vt:lpstr>PowerPoint Presentation</vt:lpstr>
      <vt:lpstr>PowerPoint Presentation</vt:lpstr>
      <vt:lpstr>PowerPoint Presentation</vt:lpstr>
      <vt:lpstr>Phiếu học tập số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140</cp:revision>
  <dcterms:created xsi:type="dcterms:W3CDTF">2006-08-16T00:00:00Z</dcterms:created>
  <dcterms:modified xsi:type="dcterms:W3CDTF">2023-07-23T10:18:46Z</dcterms:modified>
  <dc:identifier>DAFbXp4ivnI</dc:identifier>
</cp:coreProperties>
</file>