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9"/>
  </p:notesMasterIdLst>
  <p:sldIdLst>
    <p:sldId id="256" r:id="rId2"/>
    <p:sldId id="257" r:id="rId3"/>
    <p:sldId id="312" r:id="rId4"/>
    <p:sldId id="350" r:id="rId5"/>
    <p:sldId id="258" r:id="rId6"/>
    <p:sldId id="313" r:id="rId7"/>
    <p:sldId id="260" r:id="rId8"/>
    <p:sldId id="264"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20" r:id="rId24"/>
    <p:sldId id="263" r:id="rId25"/>
    <p:sldId id="273" r:id="rId26"/>
    <p:sldId id="321" r:id="rId27"/>
    <p:sldId id="271" r:id="rId28"/>
    <p:sldId id="322" r:id="rId29"/>
    <p:sldId id="270" r:id="rId30"/>
    <p:sldId id="286" r:id="rId31"/>
    <p:sldId id="323" r:id="rId32"/>
    <p:sldId id="326" r:id="rId33"/>
    <p:sldId id="330" r:id="rId34"/>
    <p:sldId id="329" r:id="rId35"/>
    <p:sldId id="274" r:id="rId36"/>
    <p:sldId id="287" r:id="rId37"/>
    <p:sldId id="283" r:id="rId38"/>
    <p:sldId id="282" r:id="rId39"/>
    <p:sldId id="331" r:id="rId40"/>
    <p:sldId id="332" r:id="rId41"/>
    <p:sldId id="333" r:id="rId42"/>
    <p:sldId id="334" r:id="rId43"/>
    <p:sldId id="335" r:id="rId44"/>
    <p:sldId id="337" r:id="rId45"/>
    <p:sldId id="338" r:id="rId46"/>
    <p:sldId id="339" r:id="rId47"/>
    <p:sldId id="340" r:id="rId48"/>
    <p:sldId id="341" r:id="rId49"/>
    <p:sldId id="336" r:id="rId50"/>
    <p:sldId id="342" r:id="rId51"/>
    <p:sldId id="289" r:id="rId52"/>
    <p:sldId id="344" r:id="rId53"/>
    <p:sldId id="345" r:id="rId54"/>
    <p:sldId id="347" r:id="rId55"/>
    <p:sldId id="348" r:id="rId56"/>
    <p:sldId id="276" r:id="rId57"/>
    <p:sldId id="351" r:id="rId58"/>
  </p:sldIdLst>
  <p:sldSz cx="9144000" cy="5143500" type="screen16x9"/>
  <p:notesSz cx="6858000" cy="9144000"/>
  <p:embeddedFontLst>
    <p:embeddedFont>
      <p:font typeface="Cambria Math" panose="02040503050406030204" pitchFamily="18" charset="0"/>
      <p:regular r:id="rId60"/>
    </p:embeddedFont>
    <p:embeddedFont>
      <p:font typeface="Comfortaa" panose="020B0604020202020204" charset="0"/>
      <p:regular r:id="rId61"/>
      <p:bold r:id="rId62"/>
    </p:embeddedFont>
    <p:embeddedFont>
      <p:font typeface="Comfortaa Light" panose="020B0604020202020204" charset="0"/>
      <p:regular r:id="rId63"/>
      <p:bold r:id="rId64"/>
    </p:embeddedFont>
    <p:embeddedFont>
      <p:font typeface="Comfortaa Medium" panose="020B0604020202020204" charset="0"/>
      <p:regular r:id="rId65"/>
      <p:bold r:id="rId66"/>
    </p:embeddedFont>
    <p:embeddedFont>
      <p:font typeface="Comfortaa SemiBold" panose="020B0604020202020204" charset="0"/>
      <p:regular r:id="rId67"/>
      <p:bold r:id="rId68"/>
    </p:embeddedFont>
    <p:embeddedFont>
      <p:font typeface="Mali" panose="020B0604020202020204" charset="-34"/>
      <p:regular r:id="rId69"/>
      <p:bold r:id="rId70"/>
      <p:italic r:id="rId71"/>
      <p:boldItalic r:id="rId72"/>
    </p:embeddedFont>
    <p:embeddedFont>
      <p:font typeface="Mali Medium" panose="020B0604020202020204" charset="-34"/>
      <p:regular r:id="rId73"/>
      <p:bold r:id="rId74"/>
      <p:italic r:id="rId75"/>
      <p:boldItalic r:id="rId76"/>
    </p:embeddedFont>
    <p:embeddedFont>
      <p:font typeface="Mali SemiBold" panose="020B0604020202020204" charset="-34"/>
      <p:regular r:id="rId77"/>
      <p:bold r:id="rId78"/>
      <p:italic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472" autoAdjust="0"/>
  </p:normalViewPr>
  <p:slideViewPr>
    <p:cSldViewPr snapToGrid="0">
      <p:cViewPr varScale="1">
        <p:scale>
          <a:sx n="78" d="100"/>
          <a:sy n="78" d="100"/>
        </p:scale>
        <p:origin x="8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8" r:id="rId24"/>
    <p:sldLayoutId id="2147483679" r:id="rId25"/>
    <p:sldLayoutId id="2147483680" r:id="rId26"/>
    <p:sldLayoutId id="2147483682" r:id="rId27"/>
    <p:sldLayoutId id="2147483683" r:id="rId28"/>
    <p:sldLayoutId id="2147483685" r:id="rId29"/>
    <p:sldLayoutId id="2147483690" r:id="rId30"/>
    <p:sldLayoutId id="2147483691" r:id="rId3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 Id="rId28"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4.xml"/><Relationship Id="rId52" Type="http://schemas.openxmlformats.org/officeDocument/2006/relationships/image" Target="../media/image290.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0.png"/><Relationship Id="rId1" Type="http://schemas.openxmlformats.org/officeDocument/2006/relationships/slideLayout" Target="../slideLayouts/slideLayout5.xml"/><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0.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MỚI</a:t>
            </a:r>
            <a:endParaRPr lang="en-US" sz="4200" b="1" dirty="0">
              <a:latin typeface="Arial" panose="020B0604020202020204" pitchFamily="34" charset="0"/>
              <a:cs typeface="Arial" panose="020B0604020202020204" pitchFamily="34" charset="0"/>
            </a:endParaRPr>
          </a:p>
        </p:txBody>
      </p:sp>
      <p:grpSp>
        <p:nvGrpSpPr>
          <p:cNvPr id="95" name="Google Shape;406;p44"/>
          <p:cNvGrpSpPr/>
          <p:nvPr/>
        </p:nvGrpSpPr>
        <p:grpSpPr>
          <a:xfrm>
            <a:off x="7070231" y="419297"/>
            <a:ext cx="1049059" cy="778108"/>
            <a:chOff x="6224675" y="2055325"/>
            <a:chExt cx="920550" cy="682850"/>
          </a:xfrm>
        </p:grpSpPr>
        <p:sp>
          <p:nvSpPr>
            <p:cNvPr id="96"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408;p44"/>
            <p:cNvGrpSpPr/>
            <p:nvPr/>
          </p:nvGrpSpPr>
          <p:grpSpPr>
            <a:xfrm>
              <a:off x="6224675" y="2055325"/>
              <a:ext cx="920225" cy="682650"/>
              <a:chOff x="2734175" y="518275"/>
              <a:chExt cx="920225" cy="682650"/>
            </a:xfrm>
          </p:grpSpPr>
          <p:sp>
            <p:nvSpPr>
              <p:cNvPr id="98"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 name="Google Shape;423;p44"/>
          <p:cNvGrpSpPr/>
          <p:nvPr/>
        </p:nvGrpSpPr>
        <p:grpSpPr>
          <a:xfrm>
            <a:off x="974063" y="3359317"/>
            <a:ext cx="1049044" cy="1003065"/>
            <a:chOff x="5047850" y="2794950"/>
            <a:chExt cx="1095150" cy="1047150"/>
          </a:xfrm>
        </p:grpSpPr>
        <p:sp>
          <p:nvSpPr>
            <p:cNvPr id="113"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446;p44"/>
          <p:cNvGrpSpPr/>
          <p:nvPr/>
        </p:nvGrpSpPr>
        <p:grpSpPr>
          <a:xfrm>
            <a:off x="7219416" y="3495933"/>
            <a:ext cx="454347" cy="974033"/>
            <a:chOff x="7941975" y="230788"/>
            <a:chExt cx="339775" cy="728413"/>
          </a:xfrm>
        </p:grpSpPr>
        <p:sp>
          <p:nvSpPr>
            <p:cNvPr id="136"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469;p44"/>
          <p:cNvGrpSpPr/>
          <p:nvPr/>
        </p:nvGrpSpPr>
        <p:grpSpPr>
          <a:xfrm rot="-876443">
            <a:off x="910148" y="1161879"/>
            <a:ext cx="387909" cy="828645"/>
            <a:chOff x="5716500" y="4072075"/>
            <a:chExt cx="387900" cy="828625"/>
          </a:xfrm>
        </p:grpSpPr>
        <p:sp>
          <p:nvSpPr>
            <p:cNvPr id="159"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vô cùng lớn. </a:t>
            </a:r>
          </a:p>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Nếu một máy đếm các nguyên tử với tốc độ 10 triệu nguyên tử mỗi giây sẽ 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039" name="Google Shape;1039;p54"/>
          <p:cNvGrpSpPr/>
          <p:nvPr/>
        </p:nvGrpSpPr>
        <p:grpSpPr>
          <a:xfrm rot="-1052069">
            <a:off x="1229034" y="3627027"/>
            <a:ext cx="827393" cy="1064034"/>
            <a:chOff x="1851363" y="2231288"/>
            <a:chExt cx="827338" cy="1063963"/>
          </a:xfrm>
        </p:grpSpPr>
        <p:grpSp>
          <p:nvGrpSpPr>
            <p:cNvPr id="1040" name="Google Shape;1040;p54"/>
            <p:cNvGrpSpPr/>
            <p:nvPr/>
          </p:nvGrpSpPr>
          <p:grpSpPr>
            <a:xfrm>
              <a:off x="1851363" y="2231288"/>
              <a:ext cx="827338" cy="1063963"/>
              <a:chOff x="6268388" y="3972938"/>
              <a:chExt cx="827338" cy="1063963"/>
            </a:xfrm>
          </p:grpSpPr>
          <p:sp>
            <p:nvSpPr>
              <p:cNvPr id="1041" name="Google Shape;1041;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a:solidFill>
                      <a:schemeClr val="bg1"/>
                    </a:solidFill>
                    <a:latin typeface="+mj-lt"/>
                    <a:ea typeface="Calibri" panose="020F0502020204030204" pitchFamily="34" charset="0"/>
                    <a:cs typeface="Times New Roman" panose="02020603050405020304" pitchFamily="18" charset="0"/>
                  </a:rPr>
                  <a:t>1 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p>
              <a:p>
                <a:pPr marL="285750" indent="-285750" algn="just">
                  <a:lnSpc>
                    <a:spcPct val="150000"/>
                  </a:lnSpc>
                  <a:buClr>
                    <a:schemeClr val="bg1"/>
                  </a:buClr>
                  <a:buFont typeface="Arial" panose="020B0604020202020204" pitchFamily="34" charset="0"/>
                  <a:buChar char="•"/>
                </a:pPr>
                <a:r>
                  <a:rPr lang="fr-FR" sz="180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Phân tử nước</a:t>
              </a: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1 (SGK 27). </a:t>
            </a:r>
            <a:r>
              <a:rPr lang="fr-FR" sz="1800">
                <a:latin typeface="+mj-lt"/>
                <a:ea typeface="Times New Roman" panose="02020603050405020304" pitchFamily="18" charset="0"/>
                <a:cs typeface="Times New Roman" panose="02020603050405020304" pitchFamily="18" charset="0"/>
              </a:rPr>
              <a:t>Xác định số nguyên tử có 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2 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1,5 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a:latin typeface="+mj-lt"/>
                    <a:ea typeface="Calibri" panose="020F0502020204030204" pitchFamily="34" charset="0"/>
                    <a:cs typeface="Times New Roman" panose="02020603050405020304" pitchFamily="18" charset="0"/>
                  </a:rPr>
                  <a:t>2 mol nguyên tử nhôm là lượng nhôm có chứa: </a:t>
                </a:r>
              </a:p>
              <a:p>
                <a:pPr algn="ctr">
                  <a:lnSpc>
                    <a:spcPct val="150000"/>
                  </a:lnSpc>
                </a:pPr>
                <a:r>
                  <a:rPr lang="fr-FR" sz="180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a:latin typeface="+mj-lt"/>
                    <a:ea typeface="Calibri" panose="020F0502020204030204" pitchFamily="34" charset="0"/>
                    <a:cs typeface="Times New Roman" panose="02020603050405020304" pitchFamily="18" charset="0"/>
                  </a:rPr>
                  <a:t>1,5 mol nguyên tử carbon là lượng carbon có chứa: </a:t>
                </a:r>
              </a:p>
              <a:p>
                <a:pPr algn="ctr">
                  <a:lnSpc>
                    <a:spcPct val="150000"/>
                  </a:lnSpc>
                </a:pPr>
                <a:r>
                  <a:rPr lang="fr-FR" sz="180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II</a:t>
            </a:r>
            <a:endParaRPr sz="4000" b="1">
              <a:latin typeface="+mj-lt"/>
            </a:endParaRPr>
          </a:p>
        </p:txBody>
      </p:sp>
      <p:grpSp>
        <p:nvGrpSpPr>
          <p:cNvPr id="1126" name="Google Shape;1126;p56"/>
          <p:cNvGrpSpPr/>
          <p:nvPr/>
        </p:nvGrpSpPr>
        <p:grpSpPr>
          <a:xfrm>
            <a:off x="6128833" y="1014989"/>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amu</a:t>
            </a:r>
            <a:r>
              <a:rPr lang="fr-FR" sz="1700">
                <a:sym typeface="Symbol" panose="05050102010706020507" pitchFamily="18" charset="2"/>
              </a:rPr>
              <a:t>  K</a:t>
            </a:r>
            <a:r>
              <a:rPr lang="fr-FR" sz="1700"/>
              <a:t>hối lượng mol nguyên tử Na: </a:t>
            </a:r>
            <a:r>
              <a:rPr lang="fr-FR" sz="1700" i="1">
                <a:solidFill>
                  <a:schemeClr val="bg1"/>
                </a:solidFill>
              </a:rPr>
              <a:t>M</a:t>
            </a:r>
            <a:r>
              <a:rPr lang="fr-FR" sz="1700" i="1" baseline="-25000">
                <a:solidFill>
                  <a:schemeClr val="bg1"/>
                </a:solidFill>
              </a:rPr>
              <a:t>Na</a:t>
            </a:r>
            <a:r>
              <a:rPr lang="fr-FR" sz="1700" i="1">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amu</a:t>
            </a:r>
            <a:r>
              <a:rPr lang="fr-FR" sz="1700">
                <a:sym typeface="Symbol" panose="05050102010706020507" pitchFamily="18" charset="2"/>
              </a:rPr>
              <a:t>  K</a:t>
            </a:r>
            <a:r>
              <a:rPr lang="fr-FR" sz="1700"/>
              <a:t>hối lượng 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O là 16 amu</a:t>
            </a:r>
            <a:r>
              <a:rPr lang="fr-FR" sz="1700">
                <a:sym typeface="Symbol" panose="05050102010706020507" pitchFamily="18" charset="2"/>
              </a:rPr>
              <a:t>  K</a:t>
            </a:r>
            <a:r>
              <a:rPr lang="fr-FR" sz="1700"/>
              <a:t>hối lượng mol nguyên tử O: </a:t>
            </a:r>
            <a:r>
              <a:rPr lang="fr-FR" sz="1700" i="1">
                <a:solidFill>
                  <a:schemeClr val="bg1"/>
                </a:solidFill>
              </a:rPr>
              <a:t>M</a:t>
            </a:r>
            <a:r>
              <a:rPr lang="fr-FR" sz="1700" i="1" baseline="-25000">
                <a:solidFill>
                  <a:schemeClr val="bg1"/>
                </a:solidFill>
              </a:rPr>
              <a:t>O </a:t>
            </a:r>
            <a:r>
              <a:rPr lang="fr-FR" sz="1700" i="1">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 là 18 amu, khối lượng mol phân tử H</a:t>
            </a:r>
            <a:r>
              <a:rPr lang="fr-FR" sz="1700" baseline="-25000"/>
              <a:t>2</a:t>
            </a:r>
            <a:r>
              <a:rPr lang="fr-FR" sz="1700"/>
              <a:t>O: </a:t>
            </a:r>
            <a:r>
              <a:rPr lang="fr-FR" sz="1700" i="1">
                <a:solidFill>
                  <a:schemeClr val="bg1"/>
                </a:solidFill>
              </a:rPr>
              <a:t>M</a:t>
            </a:r>
            <a:r>
              <a:rPr lang="fr-FR" sz="1100" i="1">
                <a:solidFill>
                  <a:schemeClr val="bg1"/>
                </a:solidFill>
              </a:rPr>
              <a:t>H</a:t>
            </a:r>
            <a:r>
              <a:rPr lang="fr-FR" sz="1100" i="1" baseline="-25000">
                <a:solidFill>
                  <a:schemeClr val="bg1"/>
                </a:solidFill>
              </a:rPr>
              <a:t>2</a:t>
            </a:r>
            <a:r>
              <a:rPr lang="fr-FR" sz="1100" i="1">
                <a:solidFill>
                  <a:schemeClr val="bg1"/>
                </a:solidFill>
              </a:rPr>
              <a:t>O</a:t>
            </a:r>
            <a:r>
              <a:rPr lang="fr-FR" sz="1700" i="1" baseline="-25000">
                <a:solidFill>
                  <a:schemeClr val="bg1"/>
                </a:solidFill>
              </a:rPr>
              <a:t> </a:t>
            </a:r>
            <a:r>
              <a:rPr lang="fr-FR" sz="1700" i="1">
                <a:solidFill>
                  <a:schemeClr val="bg1"/>
                </a:solidFill>
              </a:rPr>
              <a:t>= 18 gam/mol</a:t>
            </a: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hydrogen: 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nitrogen: 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magnesium: 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594;p47"/>
          <p:cNvGrpSpPr/>
          <p:nvPr/>
        </p:nvGrpSpPr>
        <p:grpSpPr>
          <a:xfrm>
            <a:off x="7428780" y="3736660"/>
            <a:ext cx="928708" cy="1032091"/>
            <a:chOff x="5117700" y="3973625"/>
            <a:chExt cx="956150" cy="1062588"/>
          </a:xfrm>
        </p:grpSpPr>
        <p:sp>
          <p:nvSpPr>
            <p:cNvPr id="11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III</a:t>
            </a:r>
          </a:p>
        </p:txBody>
      </p:sp>
    </p:spTree>
    <p:extLst>
      <p:ext uri="{BB962C8B-B14F-4D97-AF65-F5344CB8AC3E}">
        <p14:creationId xmlns:p14="http://schemas.microsoft.com/office/powerpoint/2010/main" val="39440198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a:solidFill>
                  <a:srgbClr val="FF0000"/>
                </a:solidFill>
              </a:rPr>
              <a:t>Quan sát các hình ảnh 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a:latin typeface="Arial" panose="020B0604020202020204" pitchFamily="34" charset="0"/>
                  <a:ea typeface="Tahoma" panose="020B0604030504040204" pitchFamily="34" charset="0"/>
                  <a:cs typeface="Arial" panose="020B0604020202020204" pitchFamily="34" charset="0"/>
                </a:rPr>
                <a:t>Lâu đài bằng gạch</a:t>
              </a: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4.2. </a:t>
              </a:r>
              <a:r>
                <a:rPr lang="en-US" i="1">
                  <a:latin typeface="Arial" panose="020B0604020202020204" pitchFamily="34" charset="0"/>
                  <a:ea typeface="Tahoma" panose="020B0604030504040204" pitchFamily="34" charset="0"/>
                  <a:cs typeface="Arial" panose="020B0604020202020204" pitchFamily="34" charset="0"/>
                </a:rPr>
                <a:t>Lâu đài bằng cát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000000"/>
                </a:solidFill>
              </a:rPr>
              <a:t>Gợi ý:</a:t>
            </a:r>
          </a:p>
          <a:p>
            <a:pPr marL="285750" indent="-285750" algn="just">
              <a:lnSpc>
                <a:spcPct val="150000"/>
              </a:lnSpc>
              <a:buFont typeface="Arial" panose="020B0604020202020204" pitchFamily="34" charset="0"/>
              <a:buChar char="•"/>
            </a:pPr>
            <a:r>
              <a:rPr lang="fr-FR" sz="1800">
                <a:solidFill>
                  <a:srgbClr val="000000"/>
                </a:solidFill>
              </a:rPr>
              <a:t>1 mol carbon nặng bao nhiêu gam?</a:t>
            </a:r>
          </a:p>
          <a:p>
            <a:pPr marL="285750" indent="-285750" algn="just">
              <a:lnSpc>
                <a:spcPct val="150000"/>
              </a:lnSpc>
              <a:buFont typeface="Arial" panose="020B0604020202020204" pitchFamily="34" charset="0"/>
              <a:buChar char="•"/>
            </a:pPr>
            <a:r>
              <a:rPr lang="fr-FR" sz="1800">
                <a:solidFill>
                  <a:srgbClr val="000000"/>
                </a:solidFill>
              </a:rPr>
              <a:t>Gọi n là số mol carbon cần tìm thì n mol carbon nặng bao nhiêu gam?</a:t>
            </a:r>
          </a:p>
          <a:p>
            <a:pPr marL="285750" indent="-285750" algn="just">
              <a:lnSpc>
                <a:spcPct val="150000"/>
              </a:lnSpc>
              <a:buFont typeface="Arial" panose="020B0604020202020204" pitchFamily="34" charset="0"/>
              <a:buChar char="•"/>
            </a:pPr>
            <a:r>
              <a:rPr lang="fr-FR" sz="1800">
                <a:solidFill>
                  <a:srgbClr val="000000"/>
                </a:solidFill>
              </a:rPr>
              <a:t>Tính 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a:latin typeface="+mj-lt"/>
                <a:ea typeface="Calibri" panose="020F0502020204030204" pitchFamily="34" charset="0"/>
              </a:rPr>
              <a:t>6 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n là số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Áp 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4117524117"/>
              </p:ext>
            </p:extLst>
          </p:nvPr>
        </p:nvGraphicFramePr>
        <p:xfrm>
          <a:off x="1352617" y="2117942"/>
          <a:ext cx="6459880" cy="2273949"/>
        </p:xfrm>
        <a:graphic>
          <a:graphicData uri="http://schemas.openxmlformats.org/drawingml/2006/table">
            <a:tbl>
              <a:tblPr firstRow="1" firstCol="1" bandRow="1">
                <a:tableStyleId>{5940675A-B579-460E-94D1-54222C63F5DA}</a:tableStyleId>
              </a:tblPr>
              <a:tblGrid>
                <a:gridCol w="1098170">
                  <a:extLst>
                    <a:ext uri="{9D8B030D-6E8A-4147-A177-3AD203B41FA5}">
                      <a16:colId xmlns:a16="http://schemas.microsoft.com/office/drawing/2014/main" val="3427943160"/>
                    </a:ext>
                  </a:extLst>
                </a:gridCol>
                <a:gridCol w="2223654">
                  <a:extLst>
                    <a:ext uri="{9D8B030D-6E8A-4147-A177-3AD203B41FA5}">
                      <a16:colId xmlns:a16="http://schemas.microsoft.com/office/drawing/2014/main" val="1736871563"/>
                    </a:ext>
                  </a:extLst>
                </a:gridCol>
                <a:gridCol w="1711036">
                  <a:extLst>
                    <a:ext uri="{9D8B030D-6E8A-4147-A177-3AD203B41FA5}">
                      <a16:colId xmlns:a16="http://schemas.microsoft.com/office/drawing/2014/main" val="4189887988"/>
                    </a:ext>
                  </a:extLst>
                </a:gridCol>
                <a:gridCol w="1427020">
                  <a:extLst>
                    <a:ext uri="{9D8B030D-6E8A-4147-A177-3AD203B41FA5}">
                      <a16:colId xmlns:a16="http://schemas.microsoft.com/office/drawing/2014/main" val="1570979819"/>
                    </a:ext>
                  </a:extLst>
                </a:gridCol>
              </a:tblGrid>
              <a:tr h="1084554">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phân tử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Số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396465">
                <a:tc>
                  <a:txBody>
                    <a:bodyPr/>
                    <a:lstStyle/>
                    <a:p>
                      <a:pPr algn="ctr">
                        <a:lnSpc>
                          <a:spcPct val="150000"/>
                        </a:lnSpc>
                        <a:spcBef>
                          <a:spcPts val="300"/>
                        </a:spcBef>
                        <a:spcAft>
                          <a:spcPts val="0"/>
                        </a:spcAft>
                      </a:pPr>
                      <a:r>
                        <a:rPr lang="fr-FR" sz="1800">
                          <a:solidFill>
                            <a:srgbClr val="000000"/>
                          </a:solidFill>
                          <a:effectLst/>
                        </a:rPr>
                        <a:t>Urea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396465">
                <a:tc>
                  <a:txBody>
                    <a:bodyPr/>
                    <a:lstStyle/>
                    <a:p>
                      <a:pPr algn="ctr">
                        <a:lnSpc>
                          <a:spcPct val="150000"/>
                        </a:lnSpc>
                        <a:spcBef>
                          <a:spcPts val="300"/>
                        </a:spcBef>
                        <a:spcAft>
                          <a:spcPts val="0"/>
                        </a:spcAft>
                      </a:pPr>
                      <a:r>
                        <a:rPr lang="fr-FR" sz="1800">
                          <a:solidFill>
                            <a:srgbClr val="000000"/>
                          </a:solidFill>
                          <a:effectLst/>
                        </a:rPr>
                        <a:t>Nước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396465">
                <a:tc>
                  <a:txBody>
                    <a:bodyPr/>
                    <a:lstStyle/>
                    <a:p>
                      <a:pPr algn="ctr">
                        <a:lnSpc>
                          <a:spcPct val="150000"/>
                        </a:lnSpc>
                        <a:spcBef>
                          <a:spcPts val="300"/>
                        </a:spcBef>
                        <a:spcAft>
                          <a:spcPts val="0"/>
                        </a:spcAft>
                      </a:pPr>
                      <a:r>
                        <a:rPr lang="fr-FR" sz="1800">
                          <a:solidFill>
                            <a:srgbClr val="000000"/>
                          </a:solidFill>
                          <a:effectLst/>
                        </a:rPr>
                        <a:t>Sắt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96"/>
          <a:stretch/>
        </p:blipFill>
        <p:spPr>
          <a:xfrm flipH="1">
            <a:off x="147974" y="3434261"/>
            <a:ext cx="1549009" cy="1709239"/>
          </a:xfrm>
          <a:prstGeom prst="rect">
            <a:avLst/>
          </a:prstGeom>
        </p:spPr>
      </p:pic>
      <p:sp>
        <p:nvSpPr>
          <p:cNvPr id="43" name="TextBox 42"/>
          <p:cNvSpPr txBox="1"/>
          <p:nvPr/>
        </p:nvSpPr>
        <p:spPr>
          <a:xfrm>
            <a:off x="3221182" y="3214960"/>
            <a:ext cx="706582" cy="369332"/>
          </a:xfrm>
          <a:prstGeom prst="rect">
            <a:avLst/>
          </a:prstGeom>
          <a:solidFill>
            <a:schemeClr val="bg1"/>
          </a:solidFill>
        </p:spPr>
        <p:txBody>
          <a:bodyPr wrap="square" rtlCol="0">
            <a:spAutoFit/>
          </a:bodyPr>
          <a:lstStyle/>
          <a:p>
            <a:pPr algn="ctr"/>
            <a:r>
              <a:rPr lang="en-US" sz="1800" b="1">
                <a:solidFill>
                  <a:srgbClr val="FF0000"/>
                </a:solidFill>
              </a:rPr>
              <a:t>60</a:t>
            </a:r>
          </a:p>
        </p:txBody>
      </p:sp>
      <p:sp>
        <p:nvSpPr>
          <p:cNvPr id="44" name="TextBox 43"/>
          <p:cNvSpPr txBox="1"/>
          <p:nvPr/>
        </p:nvSpPr>
        <p:spPr>
          <a:xfrm>
            <a:off x="5174673" y="4008817"/>
            <a:ext cx="706582" cy="369332"/>
          </a:xfrm>
          <a:prstGeom prst="rect">
            <a:avLst/>
          </a:prstGeom>
          <a:solidFill>
            <a:schemeClr val="bg1"/>
          </a:solidFill>
        </p:spPr>
        <p:txBody>
          <a:bodyPr wrap="square" rtlCol="0">
            <a:spAutoFit/>
          </a:bodyPr>
          <a:lstStyle/>
          <a:p>
            <a:pPr algn="ctr"/>
            <a:r>
              <a:rPr lang="en-US" sz="1800" b="1">
                <a:solidFill>
                  <a:srgbClr val="FF0000"/>
                </a:solidFill>
              </a:rPr>
              <a:t>11,2</a:t>
            </a:r>
          </a:p>
        </p:txBody>
      </p:sp>
      <p:sp>
        <p:nvSpPr>
          <p:cNvPr id="45" name="TextBox 44"/>
          <p:cNvSpPr txBox="1"/>
          <p:nvPr/>
        </p:nvSpPr>
        <p:spPr>
          <a:xfrm>
            <a:off x="6732606" y="3611777"/>
            <a:ext cx="706582" cy="369332"/>
          </a:xfrm>
          <a:prstGeom prst="rect">
            <a:avLst/>
          </a:prstGeom>
          <a:solidFill>
            <a:schemeClr val="bg1"/>
          </a:solidFill>
        </p:spPr>
        <p:txBody>
          <a:bodyPr wrap="square" rtlCol="0">
            <a:spAutoFit/>
          </a:bodyPr>
          <a:lstStyle/>
          <a:p>
            <a:pPr algn="ctr"/>
            <a:r>
              <a:rPr lang="en-US" sz="1800" b="1">
                <a:solidFill>
                  <a:srgbClr val="FF0000"/>
                </a:solidFill>
              </a:rPr>
              <a:t>1,5</a:t>
            </a: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IV</a:t>
            </a: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7157551" y="3548624"/>
            <a:ext cx="1049025" cy="1334938"/>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Đọc mục IV (SGK tr.28) và trả lời câu hỏi:</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Nêu khái niệm thể tích mol của chất khí</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Trong 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491032"/>
            <a:chOff x="436924" y="1638962"/>
            <a:chExt cx="5077185" cy="1491032"/>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1287532"/>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nguyên tử hay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a:latin typeface="Arial" panose="020B0604020202020204" pitchFamily="34" charset="0"/>
                  <a:ea typeface="Tahoma" panose="020B0604030504040204" pitchFamily="34" charset="0"/>
                  <a:cs typeface="Arial" panose="020B0604020202020204" pitchFamily="34" charset="0"/>
                </a:rPr>
                <a:t>Hình 4.4. </a:t>
              </a:r>
              <a:r>
                <a:rPr lang="en-US" sz="1550" i="1">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a:t>25</a:t>
              </a:r>
              <a:r>
                <a:rPr lang="fr-FR" sz="1550" i="1" baseline="30000"/>
                <a:t>o</a:t>
              </a:r>
              <a:r>
                <a:rPr lang="fr-FR" sz="1550" i="1"/>
                <a:t>C, 1 bar</a:t>
              </a:r>
              <a:r>
                <a:rPr lang="en-US" sz="1550" i="1">
                  <a:latin typeface="Arial" panose="020B0604020202020204" pitchFamily="34" charset="0"/>
                  <a:ea typeface="Tahoma" panose="020B0604030504040204" pitchFamily="34" charset="0"/>
                  <a:cs typeface="Arial" panose="020B0604020202020204" pitchFamily="34" charset="0"/>
                </a:rPr>
                <a:t> </a:t>
              </a: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a:t>Ở 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V</a:t>
            </a: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00" name="Google Shape;500;p45"/>
          <p:cNvGrpSpPr/>
          <p:nvPr/>
        </p:nvGrpSpPr>
        <p:grpSpPr>
          <a:xfrm>
            <a:off x="7817888" y="4447321"/>
            <a:ext cx="307867" cy="375544"/>
            <a:chOff x="8203301" y="1315421"/>
            <a:chExt cx="307867" cy="375544"/>
          </a:xfrm>
        </p:grpSpPr>
        <p:sp>
          <p:nvSpPr>
            <p:cNvPr id="501" name="Google Shape;501;p45"/>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5"/>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5"/>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5"/>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5"/>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5"/>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5"/>
          <p:cNvGrpSpPr/>
          <p:nvPr/>
        </p:nvGrpSpPr>
        <p:grpSpPr>
          <a:xfrm>
            <a:off x="241188" y="1174541"/>
            <a:ext cx="400447" cy="326568"/>
            <a:chOff x="5426900" y="3064075"/>
            <a:chExt cx="281450" cy="229525"/>
          </a:xfrm>
        </p:grpSpPr>
        <p:sp>
          <p:nvSpPr>
            <p:cNvPr id="508" name="Google Shape;508;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Quan sát bảng 4.1 (SGK tr.30): </a:t>
            </a:r>
            <a:r>
              <a:rPr lang="fr-FR" sz="1800">
                <a:latin typeface="+mj-lt"/>
                <a:ea typeface="Calibri" panose="020F0502020204030204" pitchFamily="34" charset="0"/>
              </a:rPr>
              <a:t>Nêu mối 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91578816"/>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a16="http://schemas.microsoft.com/office/drawing/2014/main" val="2878724730"/>
                    </a:ext>
                  </a:extLst>
                </a:gridCol>
                <a:gridCol w="1205345">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a:solidFill>
                            <a:srgbClr val="000000"/>
                          </a:solidFill>
                        </a:rPr>
                        <a:t>Thể</a:t>
                      </a:r>
                      <a:r>
                        <a:rPr lang="en-US" sz="1800" b="1" baseline="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4,9858</a:t>
                      </a:r>
                    </a:p>
                  </a:txBody>
                  <a:tcPr anchor="ctr">
                    <a:solidFill>
                      <a:schemeClr val="bg1"/>
                    </a:solidFill>
                  </a:tcPr>
                </a:tc>
                <a:tc>
                  <a:txBody>
                    <a:bodyPr/>
                    <a:lstStyle/>
                    <a:p>
                      <a:pPr algn="ctr"/>
                      <a:r>
                        <a:rPr lang="en-US" sz="1800">
                          <a:solidFill>
                            <a:srgbClr val="000000"/>
                          </a:solidFill>
                        </a:rPr>
                        <a:t>12,395</a:t>
                      </a:r>
                    </a:p>
                  </a:txBody>
                  <a:tcPr anchor="ctr">
                    <a:solidFill>
                      <a:schemeClr val="bg1"/>
                    </a:solidFill>
                  </a:tcPr>
                </a:tc>
                <a:tc>
                  <a:txBody>
                    <a:bodyPr/>
                    <a:lstStyle/>
                    <a:p>
                      <a:pPr algn="ctr"/>
                      <a:r>
                        <a:rPr lang="en-US" sz="1800">
                          <a:solidFill>
                            <a:srgbClr val="000000"/>
                          </a:solidFill>
                        </a:rPr>
                        <a:t>24,79</a:t>
                      </a:r>
                    </a:p>
                  </a:txBody>
                  <a:tcPr anchor="ctr">
                    <a:solidFill>
                      <a:schemeClr val="bg1"/>
                    </a:solidFill>
                  </a:tcPr>
                </a:tc>
                <a:tc>
                  <a:txBody>
                    <a:bodyPr/>
                    <a:lstStyle/>
                    <a:p>
                      <a:pPr algn="ctr"/>
                      <a:r>
                        <a:rPr lang="en-US" sz="1800">
                          <a:solidFill>
                            <a:srgbClr val="000000"/>
                          </a:solidFill>
                        </a:rPr>
                        <a:t>49,58</a:t>
                      </a: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a:solidFill>
                            <a:srgbClr val="000000"/>
                          </a:solidFill>
                        </a:rPr>
                        <a:t>Số</a:t>
                      </a:r>
                      <a:r>
                        <a:rPr lang="en-US" sz="1800" b="1" baseline="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0,2</a:t>
                      </a:r>
                    </a:p>
                  </a:txBody>
                  <a:tcPr anchor="ctr">
                    <a:solidFill>
                      <a:schemeClr val="bg1"/>
                    </a:solidFill>
                  </a:tcPr>
                </a:tc>
                <a:tc>
                  <a:txBody>
                    <a:bodyPr/>
                    <a:lstStyle/>
                    <a:p>
                      <a:pPr algn="ctr"/>
                      <a:r>
                        <a:rPr lang="en-US" sz="1800">
                          <a:solidFill>
                            <a:srgbClr val="000000"/>
                          </a:solidFill>
                        </a:rPr>
                        <a:t>0,5</a:t>
                      </a:r>
                    </a:p>
                  </a:txBody>
                  <a:tcPr anchor="ctr">
                    <a:solidFill>
                      <a:schemeClr val="bg1"/>
                    </a:solidFill>
                  </a:tcPr>
                </a:tc>
                <a:tc>
                  <a:txBody>
                    <a:bodyPr/>
                    <a:lstStyle/>
                    <a:p>
                      <a:pPr algn="ctr"/>
                      <a:r>
                        <a:rPr lang="en-US" sz="1800">
                          <a:solidFill>
                            <a:srgbClr val="000000"/>
                          </a:solidFill>
                        </a:rPr>
                        <a:t>1</a:t>
                      </a:r>
                    </a:p>
                  </a:txBody>
                  <a:tcPr anchor="ctr">
                    <a:solidFill>
                      <a:schemeClr val="bg1"/>
                    </a:solidFill>
                  </a:tcPr>
                </a:tc>
                <a:tc>
                  <a:txBody>
                    <a:bodyPr/>
                    <a:lstStyle/>
                    <a:p>
                      <a:pPr algn="ctr"/>
                      <a:r>
                        <a:rPr lang="en-US" sz="1800">
                          <a:solidFill>
                            <a:srgbClr val="000000"/>
                          </a:solidFill>
                        </a:rPr>
                        <a:t>2</a:t>
                      </a: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a:latin typeface="Arial" panose="020B0604020202020204" pitchFamily="34" charset="0"/>
                <a:ea typeface="Tahoma" panose="020B0604030504040204" pitchFamily="34" charset="0"/>
                <a:cs typeface="Arial" panose="020B0604020202020204" pitchFamily="34" charset="0"/>
              </a:rPr>
              <a:t>Bảng 4.1. </a:t>
            </a:r>
            <a:r>
              <a:rPr lang="en-US" sz="1600" i="1">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1. </a:t>
                </a:r>
                <a:r>
                  <a:rPr lang="fr-FR" sz="1800">
                    <a:latin typeface="+mj-lt"/>
                    <a:ea typeface="Calibri" panose="020F0502020204030204" pitchFamily="34" charset="0"/>
                    <a:cs typeface="Times New Roman" panose="02020603050405020304" pitchFamily="18" charset="0"/>
                  </a:rPr>
                  <a:t>Ở 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là: </a:t>
                </a: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VI</a:t>
            </a:r>
            <a:endParaRPr sz="4000" b="1">
              <a:latin typeface="+mj-lt"/>
            </a:endParaRPr>
          </a:p>
        </p:txBody>
      </p:sp>
      <p:grpSp>
        <p:nvGrpSpPr>
          <p:cNvPr id="1450" name="Google Shape;1450;p62"/>
          <p:cNvGrpSpPr/>
          <p:nvPr/>
        </p:nvGrpSpPr>
        <p:grpSpPr>
          <a:xfrm flipH="1">
            <a:off x="6392265" y="1257150"/>
            <a:ext cx="1915984" cy="2995824"/>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Tỉ 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biết khí X nặng hay nhẹ hơn không khí bao nhiêu lần?</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 Viết 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thức:</a:t>
                </a:r>
                <a:r>
                  <a:rPr lang="en-US" sz="1700">
                    <a:latin typeface="+mj-lt"/>
                    <a:ea typeface="Calibri" panose="020F0502020204030204" pitchFamily="34" charset="0"/>
                    <a:cs typeface="Times New Roman" panose="02020603050405020304" pitchFamily="18" charset="0"/>
                  </a:rPr>
                  <a:t> </a:t>
                </a:r>
                <a:r>
                  <a:rPr lang="fr-FR" sz="1700" i="1">
                    <a:latin typeface="+mj-lt"/>
                    <a:ea typeface="Calibri" panose="020F0502020204030204" pitchFamily="34" charset="0"/>
                    <a:cs typeface="Times New Roman" panose="02020603050405020304" pitchFamily="18" charset="0"/>
                  </a:rPr>
                  <a:t>d</a:t>
                </a:r>
                <a:r>
                  <a:rPr lang="fr-FR" sz="1700" i="1" baseline="-2500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d</a:t>
                </a:r>
                <a:r>
                  <a:rPr lang="fr-FR" sz="1700" baseline="-2500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lần.</a:t>
                </a: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khí:</a:t>
                </a:r>
              </a:p>
              <a:p>
                <a:pPr algn="ctr">
                  <a:lnSpc>
                    <a:spcPct val="150000"/>
                  </a:lnSpc>
                </a:pPr>
                <a:r>
                  <a:rPr lang="fr-FR" sz="1700" i="1"/>
                  <a:t>d</a:t>
                </a:r>
                <a:r>
                  <a:rPr lang="fr-FR" sz="1700" i="1" baseline="-2500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5 (SGK tr.30). </a:t>
                </a:r>
                <a:r>
                  <a:rPr lang="fr-FR" sz="1800">
                    <a:latin typeface="+mj-lt"/>
                  </a:rPr>
                  <a:t>Nếu không dùng cân, làm thế nào có thể biết được 24,79 lít khí N</a:t>
                </a:r>
                <a:r>
                  <a:rPr lang="fr-FR" sz="1800" baseline="-25000">
                    <a:latin typeface="+mj-lt"/>
                  </a:rPr>
                  <a:t>2</a:t>
                </a:r>
                <a:r>
                  <a:rPr lang="fr-FR" sz="1800">
                    <a:latin typeface="+mj-lt"/>
                  </a:rPr>
                  <a:t> nặng hơn 24,79 lít khí H</a:t>
                </a:r>
                <a:r>
                  <a:rPr lang="fr-FR" sz="1800" baseline="-25000">
                    <a:latin typeface="+mj-lt"/>
                  </a:rPr>
                  <a:t>2</a:t>
                </a:r>
                <a:r>
                  <a:rPr lang="fr-FR" sz="1800">
                    <a:latin typeface="+mj-lt"/>
                  </a:rPr>
                  <a:t> bao nhiêu lần (ở cùng điều kiện nhiệt độ, áp suất)?</a:t>
                </a:r>
                <a:endParaRPr lang="fr-FR" sz="1800">
                  <a:latin typeface="+mj-lt"/>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r>
                  <a:rPr lang="fr-FR" sz="1800"/>
                  <a:t>Ta có:</a:t>
                </a:r>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a:p>
              <a:p>
                <a:pPr>
                  <a:spcBef>
                    <a:spcPts val="600"/>
                  </a:spcBef>
                </a:pPr>
                <a:r>
                  <a:rPr lang="en-US" sz="1800"/>
                  <a:t>Vậy khí N</a:t>
                </a:r>
                <a:r>
                  <a:rPr lang="en-US" sz="1800" baseline="-25000"/>
                  <a:t>2</a:t>
                </a:r>
                <a:r>
                  <a:rPr lang="en-US" sz="1800"/>
                  <a:t> nặng hơn khí H</a:t>
                </a:r>
                <a:r>
                  <a:rPr lang="en-US" sz="1800" baseline="-25000"/>
                  <a:t>2</a:t>
                </a:r>
                <a:r>
                  <a:rPr lang="en-US" sz="1800"/>
                  <a:t> 14 lần.</a:t>
                </a:r>
              </a:p>
            </p:txBody>
          </p:sp>
        </mc:Choice>
        <mc:Fallback xmlns="">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3037"/>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6 (SGK tr.30). </a:t>
                </a:r>
                <a:r>
                  <a:rPr lang="fr-FR" sz="1800"/>
                  <a:t>Làm thế nào biết khí A nặng hay nhẹ hơn khí B?</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just">
                  <a:lnSpc>
                    <a:spcPct val="150000"/>
                  </a:lnSpc>
                </a:pPr>
                <a:r>
                  <a:rPr lang="en-US" sz="1800"/>
                  <a:t>Để biết khí A nặng hay nhẹ hơn khí B bao nhiêu lần ta so sánh khối lượng mol của khí A với khối lượng mol của khí B: </a:t>
                </a:r>
                <a:r>
                  <a:rPr lang="fr-FR" sz="1800"/>
                  <a:t>d</a:t>
                </a:r>
                <a:r>
                  <a:rPr lang="fr-FR" sz="1800" baseline="-25000"/>
                  <a:t>A/B </a:t>
                </a:r>
                <a:r>
                  <a:rPr lang="fr-FR" sz="180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a:p>
              <a:p>
                <a:pPr marL="285750" indent="-285750" algn="just">
                  <a:lnSpc>
                    <a:spcPct val="150000"/>
                  </a:lnSpc>
                  <a:buFont typeface="Wingdings" panose="05000000000000000000" pitchFamily="2" charset="2"/>
                  <a:buChar char="§"/>
                </a:pPr>
                <a:r>
                  <a:rPr lang="en-US" sz="1800"/>
                  <a:t>Nếu </a:t>
                </a:r>
                <a:r>
                  <a:rPr lang="fr-FR" sz="1800"/>
                  <a:t>d</a:t>
                </a:r>
                <a:r>
                  <a:rPr lang="fr-FR" sz="1800" baseline="-25000"/>
                  <a:t>A/B</a:t>
                </a:r>
                <a:r>
                  <a:rPr lang="fr-FR" sz="1800"/>
                  <a:t> &gt; 1 thì khí A nặng hơn khí B.</a:t>
                </a:r>
                <a:endParaRPr lang="en-US" sz="1800"/>
              </a:p>
              <a:p>
                <a:pPr marL="285750" indent="-285750" algn="just">
                  <a:lnSpc>
                    <a:spcPct val="150000"/>
                  </a:lnSpc>
                  <a:buFont typeface="Wingdings" panose="05000000000000000000" pitchFamily="2" charset="2"/>
                  <a:buChar char="§"/>
                </a:pPr>
                <a:r>
                  <a:rPr lang="fr-FR" sz="1800"/>
                  <a:t>Nếu d</a:t>
                </a:r>
                <a:r>
                  <a:rPr lang="fr-FR" sz="1800" baseline="-25000"/>
                  <a:t>A/B</a:t>
                </a:r>
                <a:r>
                  <a:rPr lang="fr-FR" sz="1800"/>
                  <a:t> &lt; 1 thì khí A nhẹ hơn khí B.</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648"/>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1. </a:t>
            </a:r>
            <a:r>
              <a:rPr lang="nl-NL" sz="2000" b="1">
                <a:solidFill>
                  <a:srgbClr val="FFFF00"/>
                </a:solidFill>
              </a:rPr>
              <a:t>Số Avogadro và kí hiệu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4</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5</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6</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bao nhiêu lần?</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a:t>
            </a:r>
            <a:endParaRPr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III</a:t>
            </a:r>
            <a:endParaRPr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a:solidFill>
                  <a:srgbClr val="FFFF00"/>
                </a:solidFill>
                <a:latin typeface="Arial" panose="020B0604020202020204" pitchFamily="34" charset="0"/>
                <a:cs typeface="Arial" panose="020B0604020202020204" pitchFamily="34" charset="0"/>
              </a:rPr>
              <a:t>10</a:t>
            </a:r>
            <a:r>
              <a:rPr lang="vi-VN" sz="1800" b="1">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488389" y="1224235"/>
            <a:ext cx="8137394" cy="3710801"/>
            <a:chOff x="488389" y="1224235"/>
            <a:chExt cx="8137394" cy="3710801"/>
          </a:xfrm>
        </p:grpSpPr>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a:solidFill>
                  <a:srgbClr val="FF0000"/>
                </a:solidFill>
                <a:latin typeface="+mj-lt"/>
                <a:ea typeface="Calibri" panose="020F0502020204030204" pitchFamily="34" charset="0"/>
                <a:cs typeface="Times New Roman" panose="02020603050405020304" pitchFamily="18" charset="0"/>
              </a:rPr>
              <a:t>Bài tập 1. </a:t>
            </a:r>
            <a:r>
              <a:rPr lang="nl-NL" sz="1750">
                <a:latin typeface="+mj-lt"/>
                <a:ea typeface="Calibri" panose="020F0502020204030204" pitchFamily="34" charset="0"/>
                <a:cs typeface="Times New Roman" panose="02020603050405020304" pitchFamily="18" charset="0"/>
              </a:rPr>
              <a:t>Tính số phân tử nước và số nguyên tử của mỗi nguyên tố có trong 3 mol phân tử 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26" name="Google Shape;2413;p77"/>
          <p:cNvGrpSpPr/>
          <p:nvPr/>
        </p:nvGrpSpPr>
        <p:grpSpPr>
          <a:xfrm rot="-1879180">
            <a:off x="488389" y="4166243"/>
            <a:ext cx="346253" cy="768793"/>
            <a:chOff x="7941975" y="230788"/>
            <a:chExt cx="339775" cy="728413"/>
          </a:xfrm>
        </p:grpSpPr>
        <p:sp>
          <p:nvSpPr>
            <p:cNvPr id="27"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FF0000"/>
                  </a:solidFill>
                  <a:latin typeface="+mj-lt"/>
                  <a:cs typeface="Arial" panose="020B0604020202020204" pitchFamily="34" charset="0"/>
                </a:rPr>
                <a:t>Bài tập 2.</a:t>
              </a:r>
              <a:r>
                <a:rPr lang="en-US" sz="180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a:solidFill>
                    <a:srgbClr val="000000"/>
                  </a:solidFill>
                  <a:latin typeface="+mj-lt"/>
                  <a:cs typeface="Arial" panose="020B0604020202020204" pitchFamily="34" charset="0"/>
                </a:rPr>
                <a:t>?</a:t>
              </a: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3. </a:t>
            </a:r>
            <a:r>
              <a:rPr lang="nl-NL" sz="1800">
                <a:latin typeface="+mj-lt"/>
                <a:ea typeface="Calibri" panose="020F0502020204030204" pitchFamily="34" charset="0"/>
                <a:cs typeface="Times New Roman" panose="02020603050405020304" pitchFamily="18" charset="0"/>
              </a:rPr>
              <a:t>Hoàn 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4</a:t>
            </a:r>
            <a:r>
              <a:rPr lang="nl-NL" sz="1800" b="1">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38914" name="Picture 2" descr="https://o.remove.bg/downloads/ae74397e-e2f8-491e-ae24-25dcfa246edd/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57" y="3690664"/>
            <a:ext cx="1242298" cy="14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trước </a:t>
              </a:r>
              <a:r>
                <a:rPr lang="fr-FR" sz="1800" b="1" i="1"/>
                <a:t>Bài 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508950"/>
            <a:ext cx="2296383" cy="3054967"/>
            <a:chOff x="720358" y="1508950"/>
            <a:chExt cx="2296383" cy="3054967"/>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p>
            <a:p>
              <a:pPr lvl="0" algn="ctr">
                <a:lnSpc>
                  <a:spcPct val="150000"/>
                </a:lnSpc>
              </a:pPr>
              <a:r>
                <a:rPr lang="fr-FR" sz="1800"/>
                <a:t>đã học</a:t>
              </a:r>
              <a:endParaRPr sz="1800"/>
            </a:p>
          </p:txBody>
        </p:sp>
        <p:grpSp>
          <p:nvGrpSpPr>
            <p:cNvPr id="1665" name="Google Shape;1665;p64"/>
            <p:cNvGrpSpPr/>
            <p:nvPr/>
          </p:nvGrpSpPr>
          <p:grpSpPr>
            <a:xfrm>
              <a:off x="1390188" y="1508950"/>
              <a:ext cx="956150" cy="1062588"/>
              <a:chOff x="5117700" y="3973625"/>
              <a:chExt cx="956150" cy="1062588"/>
            </a:xfrm>
          </p:grpSpPr>
          <p:sp>
            <p:nvSpPr>
              <p:cNvPr id="1666" name="Google Shape;1666;p64"/>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4"/>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4"/>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4"/>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4"/>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4"/>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4"/>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4"/>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4"/>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4"/>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4"/>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4"/>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4"/>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4"/>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4"/>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4"/>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4"/>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4"/>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0" name="Google Shape;970;p53"/>
          <p:cNvGrpSpPr/>
          <p:nvPr/>
        </p:nvGrpSpPr>
        <p:grpSpPr>
          <a:xfrm>
            <a:off x="7258475" y="3579900"/>
            <a:ext cx="938366" cy="1023697"/>
            <a:chOff x="5117700" y="3973625"/>
            <a:chExt cx="956150" cy="1062588"/>
          </a:xfrm>
        </p:grpSpPr>
        <p:sp>
          <p:nvSpPr>
            <p:cNvPr id="971" name="Google Shape;971;p53"/>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3"/>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3"/>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3"/>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3"/>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3"/>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3"/>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3"/>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3"/>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3"/>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3"/>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3"/>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3"/>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3"/>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3"/>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3"/>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3"/>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3"/>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3"/>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3"/>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3"/>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3"/>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3"/>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53"/>
          <p:cNvGrpSpPr/>
          <p:nvPr/>
        </p:nvGrpSpPr>
        <p:grpSpPr>
          <a:xfrm>
            <a:off x="732511" y="3069761"/>
            <a:ext cx="790572" cy="1180997"/>
            <a:chOff x="4526725" y="5632238"/>
            <a:chExt cx="659800" cy="966288"/>
          </a:xfrm>
        </p:grpSpPr>
        <p:sp>
          <p:nvSpPr>
            <p:cNvPr id="996" name="Google Shape;996;p53"/>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3"/>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3"/>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3"/>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3"/>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3"/>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3"/>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3"/>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3"/>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3"/>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3"/>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3"/>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3"/>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3"/>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IV</a:t>
            </a:r>
            <a:endParaRPr b="1">
              <a:latin typeface="+mj-lt"/>
            </a:endParaRPr>
          </a:p>
        </p:txBody>
      </p:sp>
      <p:grpSp>
        <p:nvGrpSpPr>
          <p:cNvPr id="545" name="Google Shape;545;p46"/>
          <p:cNvGrpSpPr/>
          <p:nvPr/>
        </p:nvGrpSpPr>
        <p:grpSpPr>
          <a:xfrm>
            <a:off x="7444250" y="49349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VI</a:t>
            </a:r>
            <a:endParaRPr b="1">
              <a:latin typeface="+mj-lt"/>
            </a:endParaRPr>
          </a:p>
        </p:txBody>
      </p:sp>
      <p:sp>
        <p:nvSpPr>
          <p:cNvPr id="43" name="TextBox 42">
            <a:extLst>
              <a:ext uri="{FF2B5EF4-FFF2-40B4-BE49-F238E27FC236}">
                <a16:creationId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a:t>
            </a:r>
            <a:endParaRPr sz="4000" b="1">
              <a:latin typeface="+mj-lt"/>
            </a:endParaRPr>
          </a:p>
        </p:txBody>
      </p:sp>
      <p:grpSp>
        <p:nvGrpSpPr>
          <p:cNvPr id="638" name="Google Shape;638;p48"/>
          <p:cNvGrpSpPr/>
          <p:nvPr/>
        </p:nvGrpSpPr>
        <p:grpSpPr>
          <a:xfrm rot="-438619">
            <a:off x="1078471"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380280"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380258"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grpSp>
        <p:nvGrpSpPr>
          <p:cNvPr id="884" name="Google Shape;884;p52"/>
          <p:cNvGrpSpPr/>
          <p:nvPr/>
        </p:nvGrpSpPr>
        <p:grpSpPr>
          <a:xfrm>
            <a:off x="1098007" y="165555"/>
            <a:ext cx="666719" cy="651129"/>
            <a:chOff x="4160381" y="1422371"/>
            <a:chExt cx="525281" cy="503806"/>
          </a:xfrm>
        </p:grpSpPr>
        <p:sp>
          <p:nvSpPr>
            <p:cNvPr id="88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52"/>
          <p:cNvGrpSpPr/>
          <p:nvPr/>
        </p:nvGrpSpPr>
        <p:grpSpPr>
          <a:xfrm>
            <a:off x="8432916" y="4371901"/>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543360" y="441969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10" name="Rectangle 9"/>
          <p:cNvSpPr/>
          <p:nvPr/>
        </p:nvSpPr>
        <p:spPr>
          <a:xfrm>
            <a:off x="485624" y="1471259"/>
            <a:ext cx="4086375" cy="369332"/>
          </a:xfrm>
          <a:prstGeom prst="rect">
            <a:avLst/>
          </a:prstGeom>
        </p:spPr>
        <p:txBody>
          <a:bodyPr wrap="none">
            <a:spAutoFit/>
          </a:bodyPr>
          <a:lstStyle/>
          <a:p>
            <a:pPr marL="285750" indent="-285750" algn="just">
              <a:spcBef>
                <a:spcPts val="300"/>
              </a:spcBef>
              <a:buFont typeface="Wingdings" panose="05000000000000000000" pitchFamily="2" charset="2"/>
              <a:buChar char="q"/>
            </a:pPr>
            <a:r>
              <a:rPr lang="fr-FR" sz="1800">
                <a:latin typeface="+mj-lt"/>
                <a:ea typeface="Calibri" panose="020F0502020204030204" pitchFamily="34" charset="0"/>
                <a:cs typeface="Times New Roman" panose="02020603050405020304" pitchFamily="18" charset="0"/>
              </a:rPr>
              <a:t>Trong toán học, người ta quy định:</a:t>
            </a:r>
            <a:endParaRPr lang="en-US" sz="1800">
              <a:effectLst/>
              <a:latin typeface="+mj-lt"/>
              <a:ea typeface="Calibri" panose="020F0502020204030204" pitchFamily="34" charset="0"/>
              <a:cs typeface="Times New Roman" panose="02020603050405020304" pitchFamily="18" charset="0"/>
            </a:endParaRPr>
          </a:p>
        </p:txBody>
      </p:sp>
      <p:grpSp>
        <p:nvGrpSpPr>
          <p:cNvPr id="15" name="Group 14"/>
          <p:cNvGrpSpPr/>
          <p:nvPr/>
        </p:nvGrpSpPr>
        <p:grpSpPr>
          <a:xfrm>
            <a:off x="273899" y="2216728"/>
            <a:ext cx="2761362" cy="2365820"/>
            <a:chOff x="273899" y="2216728"/>
            <a:chExt cx="2761362" cy="2365820"/>
          </a:xfrm>
        </p:grpSpPr>
        <p:sp>
          <p:nvSpPr>
            <p:cNvPr id="873" name="Google Shape;873;p52"/>
            <p:cNvSpPr/>
            <p:nvPr/>
          </p:nvSpPr>
          <p:spPr>
            <a:xfrm>
              <a:off x="273899"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Rectangle 10"/>
            <p:cNvSpPr/>
            <p:nvPr/>
          </p:nvSpPr>
          <p:spPr>
            <a:xfrm>
              <a:off x="286633" y="2535167"/>
              <a:ext cx="2735894"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tá trứng bằng bao nhiêu quả trứng? </a:t>
              </a:r>
              <a:endParaRPr lang="en-US" sz="1800">
                <a:latin typeface="+mj-lt"/>
              </a:endParaRPr>
            </a:p>
          </p:txBody>
        </p:sp>
      </p:grpSp>
      <p:grpSp>
        <p:nvGrpSpPr>
          <p:cNvPr id="16" name="Group 15"/>
          <p:cNvGrpSpPr/>
          <p:nvPr/>
        </p:nvGrpSpPr>
        <p:grpSpPr>
          <a:xfrm>
            <a:off x="3279326" y="2216728"/>
            <a:ext cx="2761362" cy="2365820"/>
            <a:chOff x="3279326" y="2216728"/>
            <a:chExt cx="2761362" cy="2365820"/>
          </a:xfrm>
        </p:grpSpPr>
        <p:sp>
          <p:nvSpPr>
            <p:cNvPr id="874" name="Google Shape;874;p52"/>
            <p:cNvSpPr/>
            <p:nvPr/>
          </p:nvSpPr>
          <p:spPr>
            <a:xfrm>
              <a:off x="3279326" y="2216728"/>
              <a:ext cx="2761362" cy="236582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11"/>
            <p:cNvSpPr/>
            <p:nvPr/>
          </p:nvSpPr>
          <p:spPr>
            <a:xfrm>
              <a:off x="3397847" y="2535167"/>
              <a:ext cx="2524319"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1 chục quả trứng bằng bao nhiêu quả trứng? </a:t>
              </a:r>
              <a:endParaRPr lang="en-US" sz="1800">
                <a:latin typeface="+mj-lt"/>
              </a:endParaRPr>
            </a:p>
          </p:txBody>
        </p:sp>
      </p:grpSp>
      <p:sp>
        <p:nvSpPr>
          <p:cNvPr id="106" name="Down Arrow 105"/>
          <p:cNvSpPr/>
          <p:nvPr/>
        </p:nvSpPr>
        <p:spPr>
          <a:xfrm rot="16200000">
            <a:off x="676472" y="3730977"/>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1098007" y="3741321"/>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12 quả trứng</a:t>
            </a:r>
            <a:endParaRPr lang="en-US" sz="1800" b="1">
              <a:solidFill>
                <a:srgbClr val="FF0000"/>
              </a:solidFill>
              <a:latin typeface="+mj-lt"/>
            </a:endParaRPr>
          </a:p>
        </p:txBody>
      </p:sp>
      <p:sp>
        <p:nvSpPr>
          <p:cNvPr id="108" name="Down Arrow 107"/>
          <p:cNvSpPr/>
          <p:nvPr/>
        </p:nvSpPr>
        <p:spPr>
          <a:xfrm rot="16200000">
            <a:off x="3694213" y="3729373"/>
            <a:ext cx="344165" cy="390021"/>
          </a:xfrm>
          <a:prstGeom prst="downArrow">
            <a:avLst/>
          </a:prstGeom>
          <a:solidFill>
            <a:srgbClr val="009999"/>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p:cNvSpPr/>
          <p:nvPr/>
        </p:nvSpPr>
        <p:spPr>
          <a:xfrm>
            <a:off x="4115748" y="3739717"/>
            <a:ext cx="1595309" cy="369332"/>
          </a:xfrm>
          <a:prstGeom prst="rect">
            <a:avLst/>
          </a:prstGeom>
        </p:spPr>
        <p:txBody>
          <a:bodyPr wrap="none">
            <a:spAutoFit/>
          </a:bodyPr>
          <a:lstStyle/>
          <a:p>
            <a:pPr algn="ctr"/>
            <a:r>
              <a:rPr lang="fr-FR" sz="1800" b="1">
                <a:solidFill>
                  <a:srgbClr val="FF0000"/>
                </a:solidFill>
                <a:latin typeface="+mj-lt"/>
                <a:ea typeface="Calibri" panose="020F0502020204030204" pitchFamily="34" charset="0"/>
              </a:rPr>
              <a:t>10 quả trứng</a:t>
            </a:r>
            <a:endParaRPr lang="en-US" sz="1800" b="1">
              <a:solidFill>
                <a:srgbClr val="FF0000"/>
              </a:solidFill>
              <a:latin typeface="+mj-lt"/>
            </a:endParaRPr>
          </a:p>
        </p:txBody>
      </p:sp>
      <p:sp>
        <p:nvSpPr>
          <p:cNvPr id="14" name="Rectangle 13"/>
          <p:cNvSpPr/>
          <p:nvPr/>
        </p:nvSpPr>
        <p:spPr>
          <a:xfrm>
            <a:off x="6159745" y="2937973"/>
            <a:ext cx="2875472" cy="923330"/>
          </a:xfrm>
          <a:prstGeom prst="rect">
            <a:avLst/>
          </a:prstGeom>
        </p:spPr>
        <p:txBody>
          <a:bodyPr wrap="square">
            <a:spAutoFit/>
          </a:bodyPr>
          <a:lstStyle/>
          <a:p>
            <a:pPr algn="ctr">
              <a:lnSpc>
                <a:spcPct val="150000"/>
              </a:lnSpc>
            </a:pPr>
            <a:r>
              <a:rPr lang="fr-FR" sz="1800">
                <a:latin typeface="+mj-lt"/>
                <a:ea typeface="Calibri" panose="020F0502020204030204" pitchFamily="34" charset="0"/>
              </a:rPr>
              <a:t>Định nghĩa mol cũng được dựa trên cơ sở này</a:t>
            </a:r>
            <a:endParaRPr lang="en-US" sz="1800">
              <a:latin typeface="+mj-lt"/>
            </a:endParaRPr>
          </a:p>
        </p:txBody>
      </p:sp>
      <p:pic>
        <p:nvPicPr>
          <p:cNvPr id="1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V="1">
            <a:off x="6247813" y="2428974"/>
            <a:ext cx="622729" cy="407604"/>
          </a:xfrm>
          <a:prstGeom prst="rect">
            <a:avLst/>
          </a:prstGeom>
        </p:spPr>
      </p:pic>
      <p:pic>
        <p:nvPicPr>
          <p:cNvPr id="11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6247813" y="3965828"/>
            <a:ext cx="622729" cy="4092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wipe(left)">
                                      <p:cBhvr>
                                        <p:cTn id="34" dur="500"/>
                                        <p:tgtEl>
                                          <p:spTgt spid="108"/>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4" fill="hold"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wipe(down)">
                                      <p:cBhvr>
                                        <p:cTn id="46" dur="500"/>
                                        <p:tgtEl>
                                          <p:spTgt spid="112"/>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 grpId="0"/>
      <p:bldP spid="106" grpId="0" animBg="1"/>
      <p:bldP spid="13" grpId="0"/>
      <p:bldP spid="108" grpId="0" animBg="1"/>
      <p:bldP spid="10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49"/>
          <p:cNvGrpSpPr/>
          <p:nvPr/>
        </p:nvGrpSpPr>
        <p:grpSpPr>
          <a:xfrm>
            <a:off x="746085" y="3943193"/>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4" name="Google Shape;734;p49"/>
          <p:cNvGrpSpPr/>
          <p:nvPr/>
        </p:nvGrpSpPr>
        <p:grpSpPr>
          <a:xfrm>
            <a:off x="7317453" y="987486"/>
            <a:ext cx="1254604" cy="1291974"/>
            <a:chOff x="5047850" y="2794950"/>
            <a:chExt cx="1095150" cy="1047150"/>
          </a:xfrm>
        </p:grpSpPr>
        <p:sp>
          <p:nvSpPr>
            <p:cNvPr id="735" name="Google Shape;735;p49"/>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9"/>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9"/>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9"/>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9"/>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9"/>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9"/>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49"/>
          <p:cNvGrpSpPr/>
          <p:nvPr/>
        </p:nvGrpSpPr>
        <p:grpSpPr>
          <a:xfrm>
            <a:off x="856238" y="1696502"/>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5715392" y="622240"/>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TotalTime>
  <Words>2747</Words>
  <Application>Microsoft Office PowerPoint</Application>
  <PresentationFormat>On-screen Show (16:9)</PresentationFormat>
  <Paragraphs>370</Paragraphs>
  <Slides>57</Slides>
  <Notes>51</Notes>
  <HiddenSlides>0</HiddenSlides>
  <MMClips>40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Symbol</vt:lpstr>
      <vt:lpstr>Mali Medium</vt:lpstr>
      <vt:lpstr>Arial</vt:lpstr>
      <vt:lpstr>Tahoma</vt:lpstr>
      <vt:lpstr>Comfortaa Light</vt:lpstr>
      <vt:lpstr>Mali SemiBold</vt:lpstr>
      <vt:lpstr>Comfortaa SemiBold</vt:lpstr>
      <vt:lpstr>Mali</vt:lpstr>
      <vt:lpstr>Comfortaa Medium</vt:lpstr>
      <vt:lpstr>Calibri</vt:lpstr>
      <vt:lpstr>Times New Roman</vt:lpstr>
      <vt:lpstr>Cambria Math</vt:lpstr>
      <vt:lpstr>Comfortaa</vt:lpstr>
      <vt:lpstr>Wingdings</vt:lpstr>
      <vt:lpstr>Basic Chemistry for Pre-K by Slidesgo</vt:lpstr>
      <vt:lpstr>PowerPoint Presentation</vt:lpstr>
      <vt:lpstr>KHỞI ĐỘNG</vt:lpstr>
      <vt:lpstr>KHỞI ĐỘNG</vt:lpstr>
      <vt:lpstr>PowerPoint Presentation</vt:lpstr>
      <vt:lpstr>I</vt:lpstr>
      <vt:lpstr>IV</vt:lpstr>
      <vt:lpstr>I</vt:lpstr>
      <vt:lpstr>Trả lời câu hỏi</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69</cp:revision>
  <dcterms:modified xsi:type="dcterms:W3CDTF">2024-10-09T00:46:40Z</dcterms:modified>
</cp:coreProperties>
</file>