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16" r:id="rId4"/>
    <p:sldId id="261" r:id="rId5"/>
    <p:sldId id="322" r:id="rId6"/>
    <p:sldId id="309" r:id="rId7"/>
    <p:sldId id="323" r:id="rId8"/>
    <p:sldId id="324" r:id="rId9"/>
    <p:sldId id="317" r:id="rId10"/>
    <p:sldId id="283" r:id="rId11"/>
    <p:sldId id="325" r:id="rId12"/>
    <p:sldId id="318" r:id="rId13"/>
    <p:sldId id="274" r:id="rId14"/>
    <p:sldId id="326" r:id="rId15"/>
    <p:sldId id="319" r:id="rId16"/>
    <p:sldId id="276" r:id="rId17"/>
    <p:sldId id="32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7/4/2023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6892" y="123246"/>
            <a:ext cx="33826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5</a:t>
            </a:r>
            <a:r>
              <a:rPr lang="en-US" sz="2400" b="1" smtClean="0">
                <a:solidFill>
                  <a:srgbClr val="FF0000"/>
                </a:solidFill>
                <a:latin typeface="Times New Roman" panose="02020603050405020304" pitchFamily="18" charset="0"/>
                <a:cs typeface="Times New Roman" panose="02020603050405020304" pitchFamily="18" charset="0"/>
              </a:rPr>
              <a:t>. BẢN VẼ NHÀ</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536330" y="584911"/>
            <a:ext cx="11192608" cy="595326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1.Quan </a:t>
            </a:r>
            <a:r>
              <a:rPr lang="en-US" sz="2800" b="1">
                <a:latin typeface="Times New Roman" panose="02020603050405020304" pitchFamily="18" charset="0"/>
                <a:cs typeface="Times New Roman" panose="02020603050405020304" pitchFamily="18" charset="0"/>
              </a:rPr>
              <a:t>sát bảng </a:t>
            </a:r>
            <a:r>
              <a:rPr lang="en-US" sz="2800" b="1" smtClean="0">
                <a:latin typeface="Times New Roman" panose="02020603050405020304" pitchFamily="18" charset="0"/>
                <a:cs typeface="Times New Roman" panose="02020603050405020304" pitchFamily="18" charset="0"/>
              </a:rPr>
              <a:t>5.2. </a:t>
            </a:r>
            <a:r>
              <a:rPr lang="en-US" sz="2800" b="1">
                <a:latin typeface="Times New Roman" panose="02020603050405020304" pitchFamily="18" charset="0"/>
                <a:cs typeface="Times New Roman" panose="02020603050405020304" pitchFamily="18" charset="0"/>
              </a:rPr>
              <a:t>Trình bày trình tự đọc bản vẽ </a:t>
            </a:r>
            <a:r>
              <a:rPr lang="en-US" sz="2800" b="1" smtClean="0">
                <a:latin typeface="Times New Roman" panose="02020603050405020304" pitchFamily="18" charset="0"/>
                <a:cs typeface="Times New Roman" panose="02020603050405020304" pitchFamily="18" charset="0"/>
              </a:rPr>
              <a:t>nhà</a:t>
            </a:r>
          </a:p>
          <a:p>
            <a:r>
              <a:rPr lang="en-US" sz="2800" b="1">
                <a:latin typeface="Times New Roman" panose="02020603050405020304" pitchFamily="18" charset="0"/>
                <a:cs typeface="Times New Roman" panose="02020603050405020304" pitchFamily="18" charset="0"/>
              </a:rPr>
              <a:t>2. Đọc bảng nhà </a:t>
            </a:r>
            <a:r>
              <a:rPr lang="en-US" sz="2800" b="1" smtClean="0">
                <a:latin typeface="Times New Roman" panose="02020603050405020304" pitchFamily="18" charset="0"/>
                <a:cs typeface="Times New Roman" panose="02020603050405020304" pitchFamily="18" charset="0"/>
              </a:rPr>
              <a:t>hình </a:t>
            </a:r>
            <a:r>
              <a:rPr lang="en-US" sz="2800" b="1">
                <a:latin typeface="Times New Roman" panose="02020603050405020304" pitchFamily="18" charset="0"/>
                <a:cs typeface="Times New Roman" panose="02020603050405020304" pitchFamily="18" charset="0"/>
              </a:rPr>
              <a:t>5.3 theo trình tự đọc bản vẽ nhà theo bảng </a:t>
            </a:r>
            <a:r>
              <a:rPr lang="en-US" sz="2800" b="1" smtClean="0">
                <a:latin typeface="Times New Roman" panose="02020603050405020304" pitchFamily="18" charset="0"/>
                <a:cs typeface="Times New Roman" panose="02020603050405020304" pitchFamily="18" charset="0"/>
              </a:rPr>
              <a:t>5.2</a:t>
            </a:r>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776089409"/>
              </p:ext>
            </p:extLst>
          </p:nvPr>
        </p:nvGraphicFramePr>
        <p:xfrm>
          <a:off x="360337" y="1054024"/>
          <a:ext cx="11613172" cy="5691852"/>
        </p:xfrm>
        <a:graphic>
          <a:graphicData uri="http://schemas.openxmlformats.org/drawingml/2006/table">
            <a:tbl>
              <a:tblPr firstRow="1" firstCol="1" bandRow="1"/>
              <a:tblGrid>
                <a:gridCol w="1757713">
                  <a:extLst>
                    <a:ext uri="{9D8B030D-6E8A-4147-A177-3AD203B41FA5}">
                      <a16:colId xmlns:a16="http://schemas.microsoft.com/office/drawing/2014/main" val="3559690938"/>
                    </a:ext>
                  </a:extLst>
                </a:gridCol>
                <a:gridCol w="3690975">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69930">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18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 </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ngôi nhà</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a:t>
                      </a:r>
                    </a:p>
                    <a:p>
                      <a:pPr marL="0" marR="0">
                        <a:lnSpc>
                          <a:spcPct val="107000"/>
                        </a:lnSpc>
                        <a:spcBef>
                          <a:spcPts val="0"/>
                        </a:spcBef>
                        <a:spcAft>
                          <a:spcPts val="0"/>
                        </a:spcAft>
                      </a:pP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Nơi</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thiết kế</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tầng</a:t>
                      </a:r>
                    </a:p>
                    <a:p>
                      <a:pPr marL="0" marR="0" indent="0">
                        <a:lnSpc>
                          <a:spcPct val="107000"/>
                        </a:lnSpc>
                        <a:spcBef>
                          <a:spcPts val="0"/>
                        </a:spcBef>
                        <a:spcAft>
                          <a:spcPts val="0"/>
                        </a:spcAft>
                        <a:buFontTx/>
                        <a:buNone/>
                      </a:pPr>
                      <a:r>
                        <a:rPr lang="en-US" sz="1800" baseline="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Tỉ </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1:50</a:t>
                      </a:r>
                    </a:p>
                    <a:p>
                      <a:pPr marL="0" marR="0" indent="0">
                        <a:lnSpc>
                          <a:spcPct val="107000"/>
                        </a:lnSpc>
                        <a:spcBef>
                          <a:spcPts val="0"/>
                        </a:spcBef>
                        <a:spcAft>
                          <a:spcPts val="0"/>
                        </a:spcAft>
                        <a:buFontTx/>
                        <a:buNone/>
                      </a:pP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Công</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ty xây dựng dân dụng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a:t>
                      </a: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 các hình biểu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diễn ngôi</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a:t>
                      </a:r>
                    </a:p>
                    <a:p>
                      <a:pPr marL="0" marR="0">
                        <a:lnSpc>
                          <a:spcPct val="107000"/>
                        </a:lnSpc>
                        <a:spcBef>
                          <a:spcPts val="0"/>
                        </a:spcBef>
                        <a:spcAft>
                          <a:spcPts val="0"/>
                        </a:spcAft>
                      </a:pP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Vị trí đặt các hình biểu diễn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smtClean="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1800" smtClean="0">
                          <a:effectLst/>
                          <a:latin typeface="Times New Roman" panose="02020603050405020304" pitchFamily="18" charset="0"/>
                          <a:ea typeface="Calibri" panose="020F0502020204030204" pitchFamily="34" charset="0"/>
                          <a:cs typeface="Times New Roman" panose="02020603050405020304" pitchFamily="18" charset="0"/>
                        </a:rPr>
                        <a:t>đứng,</a:t>
                      </a:r>
                      <a:r>
                        <a:rPr lang="en-US" sz="1800" baseline="0" smtClean="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1800" smtClean="0">
                          <a:effectLst/>
                          <a:latin typeface="Times New Roman" panose="02020603050405020304" pitchFamily="18" charset="0"/>
                          <a:ea typeface="Calibri" panose="020F0502020204030204" pitchFamily="34" charset="0"/>
                          <a:cs typeface="Times New Roman" panose="02020603050405020304" pitchFamily="18" charset="0"/>
                        </a:rPr>
                        <a:t>bằng,</a:t>
                      </a:r>
                      <a:r>
                        <a:rPr lang="en-US" sz="1800" baseline="0" smtClean="0">
                          <a:effectLst/>
                          <a:latin typeface="Times New Roman" panose="02020603050405020304" pitchFamily="18" charset="0"/>
                          <a:ea typeface="Calibri" panose="020F0502020204030204" pitchFamily="34" charset="0"/>
                          <a:cs typeface="Times New Roman" panose="02020603050405020304" pitchFamily="18" charset="0"/>
                        </a:rPr>
                        <a:t> mặt cắt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800" smtClean="0">
                          <a:effectLst/>
                          <a:latin typeface="Times New Roman" panose="02020603050405020304" pitchFamily="18" charset="0"/>
                          <a:ea typeface="Calibri" panose="020F0502020204030204" pitchFamily="34" charset="0"/>
                          <a:cs typeface="Times New Roman" panose="02020603050405020304" pitchFamily="18" charset="0"/>
                        </a:rPr>
                        <a:t>- Mặt đứng: ở</a:t>
                      </a:r>
                      <a:r>
                        <a:rPr lang="en-US" sz="1800" baseline="0" smtClean="0">
                          <a:effectLst/>
                          <a:latin typeface="Times New Roman" panose="02020603050405020304" pitchFamily="18" charset="0"/>
                          <a:ea typeface="Calibri" panose="020F0502020204030204" pitchFamily="34" charset="0"/>
                          <a:cs typeface="Times New Roman" panose="02020603050405020304" pitchFamily="18" charset="0"/>
                        </a:rPr>
                        <a:t> vị trí hình chiếu đứng</a:t>
                      </a:r>
                    </a:p>
                    <a:p>
                      <a:pPr marL="0" marR="0" indent="0">
                        <a:lnSpc>
                          <a:spcPct val="107000"/>
                        </a:lnSpc>
                        <a:spcBef>
                          <a:spcPts val="0"/>
                        </a:spcBef>
                        <a:spcAft>
                          <a:spcPts val="0"/>
                        </a:spcAft>
                        <a:buFontTx/>
                        <a:buNone/>
                      </a:pPr>
                      <a:r>
                        <a:rPr lang="en-US" sz="1800" baseline="0" smtClean="0">
                          <a:effectLst/>
                          <a:latin typeface="Times New Roman" panose="02020603050405020304" pitchFamily="18" charset="0"/>
                          <a:ea typeface="Calibri" panose="020F0502020204030204" pitchFamily="34" charset="0"/>
                          <a:cs typeface="Times New Roman" panose="02020603050405020304" pitchFamily="18" charset="0"/>
                        </a:rPr>
                        <a:t>-Mặt bằng: ở vị trí hình chiếu bằng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1800" smtClean="0">
                          <a:effectLst/>
                          <a:latin typeface="Times New Roman" panose="02020603050405020304" pitchFamily="18" charset="0"/>
                          <a:ea typeface="Calibri" panose="020F0502020204030204" pitchFamily="34" charset="0"/>
                          <a:cs typeface="Times New Roman" panose="02020603050405020304" pitchFamily="18" charset="0"/>
                        </a:rPr>
                        <a:t>cắt: ở</a:t>
                      </a:r>
                      <a:r>
                        <a:rPr lang="en-US" sz="1800" baseline="0" smtClean="0">
                          <a:effectLst/>
                          <a:latin typeface="Times New Roman" panose="02020603050405020304" pitchFamily="18" charset="0"/>
                          <a:ea typeface="Calibri" panose="020F0502020204030204" pitchFamily="34" charset="0"/>
                          <a:cs typeface="Times New Roman" panose="02020603050405020304" pitchFamily="18" charset="0"/>
                        </a:rPr>
                        <a:t> vị trí hình chiếu cạnh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18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r>
                        <a:rPr lang="en-US" sz="1800"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aseline="0" smtClean="0">
                          <a:effectLst/>
                          <a:latin typeface="Times New Roman" panose="02020603050405020304" pitchFamily="18" charset="0"/>
                          <a:ea typeface="Times New Roman" panose="02020603050405020304" pitchFamily="18" charset="0"/>
                          <a:cs typeface="Times New Roman" panose="02020603050405020304" pitchFamily="18" charset="0"/>
                        </a:rPr>
                        <a:t> ngôi nhà</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Kích thước </a:t>
                      </a:r>
                      <a:r>
                        <a:rPr lang="en-US" sz="1800" smtClean="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baseline="0" smtClean="0">
                          <a:effectLst/>
                          <a:latin typeface="Times New Roman" panose="02020603050405020304" pitchFamily="18" charset="0"/>
                          <a:ea typeface="Times New Roman" panose="02020603050405020304" pitchFamily="18" charset="0"/>
                          <a:cs typeface="Times New Roman" panose="02020603050405020304" pitchFamily="18" charset="0"/>
                        </a:rPr>
                        <a:t> từng phòng</a:t>
                      </a:r>
                    </a:p>
                    <a:p>
                      <a:pPr marL="0" marR="0">
                        <a:spcBef>
                          <a:spcPts val="0"/>
                        </a:spcBef>
                        <a:spcAft>
                          <a:spcPts val="0"/>
                        </a:spcAft>
                      </a:pPr>
                      <a:r>
                        <a:rPr lang="en-US" sz="1800" baseline="0" smtClean="0">
                          <a:effectLst/>
                          <a:latin typeface="Times New Roman" panose="02020603050405020304" pitchFamily="18" charset="0"/>
                          <a:ea typeface="Times New Roman" panose="02020603050405020304" pitchFamily="18" charset="0"/>
                          <a:cs typeface="Times New Roman" panose="02020603050405020304" pitchFamily="18" charset="0"/>
                        </a:rPr>
                        <a:t>+ Kích thước của từng loại cửa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11700mmx8000mmx7200mm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khách: 4670mmx3900mm</a:t>
                      </a:r>
                      <a:r>
                        <a:rPr lang="en-US" sz="1800" baseline="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ngủ 1: 4700mmx3900mm; p</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ngủ 2: 4400mmx3900mm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vệ sinh</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2890mmx1700mm;</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hiên nhà: 1750mmx3900mm; cửa đi đơn 4 cánh: 2200mmx2600mm; cửa đi đơn 1 cánh(phòng ngủ): 800mmx2300mm; cửa đi đơn 1 cánh(phòng vệ sinh): 700mmx2300mm; cửa sổ đơn 2 cánh(phòng ngủ và bếp+phòng ăn): 1400mmx1800mm.</a:t>
                      </a:r>
                      <a:endPar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18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mtClean="0">
                          <a:effectLst/>
                          <a:latin typeface="Times New Roman" panose="02020603050405020304" pitchFamily="18" charset="0"/>
                          <a:ea typeface="Times New Roman" panose="02020603050405020304" pitchFamily="18" charset="0"/>
                          <a:cs typeface="Times New Roman" panose="02020603050405020304" pitchFamily="18" charset="0"/>
                        </a:rPr>
                        <a:t>Số lượng </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cửa đi và cửa sổ.</a:t>
                      </a:r>
                    </a:p>
                    <a:p>
                      <a:pPr marL="0" marR="0">
                        <a:spcBef>
                          <a:spcPts val="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smtClean="0">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1800" baseline="0" smtClean="0">
                          <a:effectLst/>
                          <a:latin typeface="Times New Roman" panose="02020603050405020304" pitchFamily="18" charset="0"/>
                          <a:ea typeface="Times New Roman" panose="02020603050405020304" pitchFamily="18" charset="0"/>
                          <a:cs typeface="Times New Roman" panose="02020603050405020304" pitchFamily="18" charset="0"/>
                        </a:rPr>
                        <a:t> cửa được sử dụng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5 phòng</a:t>
                      </a:r>
                      <a:endParaRPr lang="en-US" sz="18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1800" baseline="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Cửa</a:t>
                      </a:r>
                      <a:r>
                        <a:rPr lang="en-US" sz="18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đi 4; cửa sổ 5; cửa đi đơn 4 cánh; cửa đi đơn 1 cánh; cửa đi đơn 2 cánh.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13037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2689" y="99917"/>
            <a:ext cx="11609886"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1.Quan </a:t>
            </a:r>
            <a:r>
              <a:rPr lang="en-US" sz="2800" b="1">
                <a:latin typeface="Times New Roman" panose="02020603050405020304" pitchFamily="18" charset="0"/>
                <a:cs typeface="Times New Roman" panose="02020603050405020304" pitchFamily="18" charset="0"/>
              </a:rPr>
              <a:t>sát bảng </a:t>
            </a:r>
            <a:r>
              <a:rPr lang="en-US" sz="2800" b="1" smtClean="0">
                <a:latin typeface="Times New Roman" panose="02020603050405020304" pitchFamily="18" charset="0"/>
                <a:cs typeface="Times New Roman" panose="02020603050405020304" pitchFamily="18" charset="0"/>
              </a:rPr>
              <a:t>5.2. </a:t>
            </a:r>
            <a:r>
              <a:rPr lang="en-US" sz="2800" b="1">
                <a:latin typeface="Times New Roman" panose="02020603050405020304" pitchFamily="18" charset="0"/>
                <a:cs typeface="Times New Roman" panose="02020603050405020304" pitchFamily="18" charset="0"/>
              </a:rPr>
              <a:t>Trình bày trình tự đọc bản vẽ </a:t>
            </a:r>
            <a:r>
              <a:rPr lang="en-US" sz="2800" b="1" smtClean="0">
                <a:latin typeface="Times New Roman" panose="02020603050405020304" pitchFamily="18" charset="0"/>
                <a:cs typeface="Times New Roman" panose="02020603050405020304" pitchFamily="18" charset="0"/>
              </a:rPr>
              <a:t>nhà</a:t>
            </a:r>
          </a:p>
          <a:p>
            <a:endParaRPr lang="en-US" sz="2800" b="1">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723225"/>
              </p:ext>
            </p:extLst>
          </p:nvPr>
        </p:nvGraphicFramePr>
        <p:xfrm>
          <a:off x="444311" y="819607"/>
          <a:ext cx="11613172" cy="5218782"/>
        </p:xfrm>
        <a:graphic>
          <a:graphicData uri="http://schemas.openxmlformats.org/drawingml/2006/table">
            <a:tbl>
              <a:tblPr firstRow="1" firstCol="1" bandRow="1"/>
              <a:tblGrid>
                <a:gridCol w="2341265">
                  <a:extLst>
                    <a:ext uri="{9D8B030D-6E8A-4147-A177-3AD203B41FA5}">
                      <a16:colId xmlns:a16="http://schemas.microsoft.com/office/drawing/2014/main" val="3559690938"/>
                    </a:ext>
                  </a:extLst>
                </a:gridCol>
                <a:gridCol w="3107423">
                  <a:extLst>
                    <a:ext uri="{9D8B030D-6E8A-4147-A177-3AD203B41FA5}">
                      <a16:colId xmlns:a16="http://schemas.microsoft.com/office/drawing/2014/main" val="2431998841"/>
                    </a:ext>
                  </a:extLst>
                </a:gridCol>
                <a:gridCol w="6164484">
                  <a:extLst>
                    <a:ext uri="{9D8B030D-6E8A-4147-A177-3AD203B41FA5}">
                      <a16:colId xmlns:a16="http://schemas.microsoft.com/office/drawing/2014/main" val="445326973"/>
                    </a:ext>
                  </a:extLst>
                </a:gridCol>
              </a:tblGrid>
              <a:tr h="311256">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Trình tự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Nội dung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ea typeface="Calibri" panose="020F0502020204030204" pitchFamily="34" charset="0"/>
                          <a:cs typeface="Times New Roman" panose="02020603050405020304" pitchFamily="18" charset="0"/>
                        </a:rPr>
                        <a:t>Kết quả đọc bản vẽ nhà ở (hình 3.4)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3663414"/>
                  </a:ext>
                </a:extLst>
              </a:tr>
              <a:tr h="635431">
                <a:tc>
                  <a:txBody>
                    <a:bodyPr/>
                    <a:lstStyle/>
                    <a:p>
                      <a:pPr marL="0" marR="0">
                        <a:spcBef>
                          <a:spcPts val="0"/>
                        </a:spcBef>
                        <a:spcAft>
                          <a:spcPts val="0"/>
                        </a:spcAft>
                      </a:pPr>
                      <a:r>
                        <a:rPr lang="en-US" sz="2000" b="1" i="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Bước 1. Khung tên:</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Tên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gọi </a:t>
                      </a: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ngôi nhà</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lệ bản</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vẽ</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Nhà một</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tầng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Tỉ lệ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1:100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6512121"/>
                  </a:ext>
                </a:extLst>
              </a:tr>
              <a:tr h="978711">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2: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Tên gọi các hình biểu diễn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smtClean="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2000">
                          <a:effectLst/>
                          <a:latin typeface="Times New Roman" panose="02020603050405020304" pitchFamily="18" charset="0"/>
                          <a:ea typeface="Calibri" panose="020F0502020204030204" pitchFamily="34" charset="0"/>
                          <a:cs typeface="Times New Roman" panose="02020603050405020304" pitchFamily="18" charset="0"/>
                        </a:rPr>
                        <a:t>bằng</a:t>
                      </a: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2000" smtClean="0">
                          <a:effectLst/>
                          <a:latin typeface="Times New Roman" panose="02020603050405020304" pitchFamily="18" charset="0"/>
                          <a:ea typeface="Calibri" panose="020F0502020204030204" pitchFamily="34" charset="0"/>
                          <a:cs typeface="Times New Roman" panose="02020603050405020304" pitchFamily="18" charset="0"/>
                        </a:rPr>
                        <a:t>đứng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effectLst/>
                          <a:latin typeface="Times New Roman" panose="02020603050405020304" pitchFamily="18" charset="0"/>
                          <a:ea typeface="Calibri" panose="020F0502020204030204" pitchFamily="34" charset="0"/>
                          <a:cs typeface="Times New Roman" panose="02020603050405020304" pitchFamily="18" charset="0"/>
                        </a:rPr>
                        <a:t>- Mặt </a:t>
                      </a:r>
                      <a:r>
                        <a:rPr lang="en-US" sz="2000" smtClean="0">
                          <a:effectLst/>
                          <a:latin typeface="Times New Roman" panose="02020603050405020304" pitchFamily="18" charset="0"/>
                          <a:ea typeface="Calibri" panose="020F0502020204030204" pitchFamily="34" charset="0"/>
                          <a:cs typeface="Times New Roman" panose="02020603050405020304" pitchFamily="18" charset="0"/>
                        </a:rPr>
                        <a:t>cắt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361518"/>
                  </a:ext>
                </a:extLst>
              </a:tr>
              <a:tr h="1646167">
                <a:tc>
                  <a:txBody>
                    <a:bodyPr/>
                    <a:lstStyle/>
                    <a:p>
                      <a:pPr marL="0" marR="0">
                        <a:lnSpc>
                          <a:spcPct val="107000"/>
                        </a:lnSpc>
                        <a:spcBef>
                          <a:spcPts val="0"/>
                        </a:spcBef>
                        <a:spcAft>
                          <a:spcPts val="0"/>
                        </a:spcAft>
                      </a:pPr>
                      <a:r>
                        <a:rPr lang="en-US" sz="2000" b="1" i="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Bước 3: Kích thước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chung </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Kích thước từng bộ phận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15666 x 4500 x 6350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Kích thước từng bộ phận: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khách, phòng</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bếp, ăn</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5000x4500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hòng ngủ mỗi</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phòng</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3400x3150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vệ sinh</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3100x3000</a:t>
                      </a:r>
                    </a:p>
                    <a:p>
                      <a:pPr marL="0" marR="0">
                        <a:lnSpc>
                          <a:spcPct val="107000"/>
                        </a:lnSpc>
                        <a:spcBef>
                          <a:spcPts val="0"/>
                        </a:spcBef>
                        <a:spcAft>
                          <a:spcPts val="0"/>
                        </a:spcAft>
                      </a:pP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lang: 9300x1350</a:t>
                      </a:r>
                    </a:p>
                    <a:p>
                      <a:pPr marL="0" marR="0">
                        <a:lnSpc>
                          <a:spcPct val="107000"/>
                        </a:lnSpc>
                        <a:spcBef>
                          <a:spcPts val="0"/>
                        </a:spcBef>
                        <a:spcAft>
                          <a:spcPts val="0"/>
                        </a:spcAft>
                      </a:pP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Mái cao: 2200, tường cao 3700, nền cao 450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225932"/>
                  </a:ext>
                </a:extLst>
              </a:tr>
              <a:tr h="978711">
                <a:tc>
                  <a:txBody>
                    <a:bodyPr/>
                    <a:lstStyle/>
                    <a:p>
                      <a:pPr marL="0" marR="0">
                        <a:spcBef>
                          <a:spcPts val="0"/>
                        </a:spcBef>
                        <a:spcAft>
                          <a:spcPts val="0"/>
                        </a:spcAft>
                      </a:pPr>
                      <a:r>
                        <a:rPr lang="en-US" sz="2000" b="1" i="1">
                          <a:effectLst/>
                          <a:latin typeface="Times New Roman" panose="02020603050405020304" pitchFamily="18" charset="0"/>
                          <a:ea typeface="Times New Roman" panose="02020603050405020304" pitchFamily="18" charset="0"/>
                          <a:cs typeface="Times New Roman" panose="02020603050405020304" pitchFamily="18" charset="0"/>
                        </a:rPr>
                        <a:t> Bước 4. Các bộ phận chính</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2000" b="1" i="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phòng</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Số cửa đi và cửa sổ.</a:t>
                      </a:r>
                    </a:p>
                    <a:p>
                      <a:pPr marL="0" marR="0">
                        <a:spcBef>
                          <a:spcPts val="0"/>
                        </a:spcBef>
                        <a:spcAft>
                          <a:spcPts val="0"/>
                        </a:spcAft>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 Các bộ phận khác.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nSpc>
                          <a:spcPct val="107000"/>
                        </a:lnSpc>
                        <a:spcBef>
                          <a:spcPts val="0"/>
                        </a:spcBef>
                        <a:spcAft>
                          <a:spcPts val="0"/>
                        </a:spcAft>
                        <a:buFontTx/>
                        <a:buNone/>
                      </a:pP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- 1 phòng</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khách, bếp, ăn, 2 phòng ngủ và 1 nhà vệ sinh.</a:t>
                      </a:r>
                      <a:endParaRPr lang="en-US" sz="2000" baseline="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FontTx/>
                        <a:buNone/>
                      </a:pPr>
                      <a:r>
                        <a:rPr lang="en-US" sz="2000" baseline="0"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1 cửa</a:t>
                      </a: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đi 2 cánh, 3 cửa đi 1 cánh, 2 cửa sổ kép.</a:t>
                      </a:r>
                    </a:p>
                    <a:p>
                      <a:pPr marL="0" marR="0" indent="0">
                        <a:lnSpc>
                          <a:spcPct val="107000"/>
                        </a:lnSpc>
                        <a:spcBef>
                          <a:spcPts val="0"/>
                        </a:spcBef>
                        <a:spcAft>
                          <a:spcPts val="0"/>
                        </a:spcAft>
                        <a:buFontTx/>
                        <a:buNone/>
                      </a:pPr>
                      <a:r>
                        <a:rPr lang="en-US" sz="2000" baseline="0" smtClean="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Hành lang.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187070"/>
                  </a:ext>
                </a:extLst>
              </a:tr>
            </a:tbl>
          </a:graphicData>
        </a:graphic>
      </p:graphicFrame>
    </p:spTree>
    <p:extLst>
      <p:ext uri="{BB962C8B-B14F-4D97-AF65-F5344CB8AC3E}">
        <p14:creationId xmlns:p14="http://schemas.microsoft.com/office/powerpoint/2010/main" val="71850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6124754"/>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 Đọc bản vẽ nhà</a:t>
            </a:r>
          </a:p>
          <a:p>
            <a:r>
              <a:rPr lang="en-US" sz="2800">
                <a:latin typeface="Times New Roman" panose="02020603050405020304" pitchFamily="18" charset="0"/>
                <a:cs typeface="Times New Roman" panose="02020603050405020304" pitchFamily="18" charset="0"/>
              </a:rPr>
              <a:t>- Bước 1. Khung tên:</a:t>
            </a:r>
          </a:p>
          <a:p>
            <a:r>
              <a:rPr lang="en-US" sz="2800">
                <a:latin typeface="Times New Roman" panose="02020603050405020304" pitchFamily="18" charset="0"/>
                <a:cs typeface="Times New Roman" panose="02020603050405020304" pitchFamily="18" charset="0"/>
              </a:rPr>
              <a:t>+ Tên của ngôi nhà</a:t>
            </a:r>
          </a:p>
          <a:p>
            <a:r>
              <a:rPr lang="en-US" sz="2800">
                <a:latin typeface="Times New Roman" panose="02020603050405020304" pitchFamily="18" charset="0"/>
                <a:cs typeface="Times New Roman" panose="02020603050405020304" pitchFamily="18" charset="0"/>
              </a:rPr>
              <a:t>+ Tỉ lệ bản vẽ</a:t>
            </a:r>
          </a:p>
          <a:p>
            <a:r>
              <a:rPr lang="en-US" sz="2800">
                <a:latin typeface="Times New Roman" panose="02020603050405020304" pitchFamily="18" charset="0"/>
                <a:cs typeface="Times New Roman" panose="02020603050405020304" pitchFamily="18" charset="0"/>
              </a:rPr>
              <a:t>+ Nơi thiết kế</a:t>
            </a:r>
          </a:p>
          <a:p>
            <a:r>
              <a:rPr lang="en-US" sz="2800">
                <a:latin typeface="Times New Roman" panose="02020603050405020304" pitchFamily="18" charset="0"/>
                <a:cs typeface="Times New Roman" panose="02020603050405020304" pitchFamily="18" charset="0"/>
              </a:rPr>
              <a:t>- Bước 2. Hình biểu diễn: + Tên gọi các hình biểu diễn</a:t>
            </a:r>
          </a:p>
          <a:p>
            <a:r>
              <a:rPr lang="en-US" sz="2800">
                <a:latin typeface="Times New Roman" panose="02020603050405020304" pitchFamily="18" charset="0"/>
                <a:cs typeface="Times New Roman" panose="02020603050405020304" pitchFamily="18" charset="0"/>
              </a:rPr>
              <a:t>+ Vị trí đặt các hình biểu diễn</a:t>
            </a:r>
          </a:p>
          <a:p>
            <a:r>
              <a:rPr lang="en-US" sz="2800">
                <a:latin typeface="Times New Roman" panose="02020603050405020304" pitchFamily="18" charset="0"/>
                <a:cs typeface="Times New Roman" panose="02020603050405020304" pitchFamily="18" charset="0"/>
              </a:rPr>
              <a:t>- Bước 3. Kích thước:</a:t>
            </a:r>
          </a:p>
          <a:p>
            <a:r>
              <a:rPr lang="en-US" sz="2800">
                <a:latin typeface="Times New Roman" panose="02020603050405020304" pitchFamily="18" charset="0"/>
                <a:cs typeface="Times New Roman" panose="02020603050405020304" pitchFamily="18" charset="0"/>
              </a:rPr>
              <a:t>+ Kích thước chung của ngôi nhà</a:t>
            </a:r>
          </a:p>
          <a:p>
            <a:r>
              <a:rPr lang="en-US" sz="2800">
                <a:latin typeface="Times New Roman" panose="02020603050405020304" pitchFamily="18" charset="0"/>
                <a:cs typeface="Times New Roman" panose="02020603050405020304" pitchFamily="18" charset="0"/>
              </a:rPr>
              <a:t>+ Kích thước từng phòng</a:t>
            </a:r>
          </a:p>
          <a:p>
            <a:r>
              <a:rPr lang="en-US" sz="2800">
                <a:latin typeface="Times New Roman" panose="02020603050405020304" pitchFamily="18" charset="0"/>
                <a:cs typeface="Times New Roman" panose="02020603050405020304" pitchFamily="18" charset="0"/>
              </a:rPr>
              <a:t>- Bước 4. Các bộ phận chính</a:t>
            </a:r>
          </a:p>
          <a:p>
            <a:r>
              <a:rPr lang="en-US" sz="2800">
                <a:latin typeface="Times New Roman" panose="02020603050405020304" pitchFamily="18" charset="0"/>
                <a:cs typeface="Times New Roman" panose="02020603050405020304" pitchFamily="18" charset="0"/>
              </a:rPr>
              <a:t>+ Số phòng</a:t>
            </a:r>
          </a:p>
          <a:p>
            <a:r>
              <a:rPr lang="en-US" sz="2800">
                <a:latin typeface="Times New Roman" panose="02020603050405020304" pitchFamily="18" charset="0"/>
                <a:cs typeface="Times New Roman" panose="02020603050405020304" pitchFamily="18" charset="0"/>
              </a:rPr>
              <a:t>+ Số lượng cửa đi và cửa sổ.</a:t>
            </a:r>
          </a:p>
          <a:p>
            <a:r>
              <a:rPr lang="en-US" sz="2800">
                <a:latin typeface="Times New Roman" panose="02020603050405020304" pitchFamily="18" charset="0"/>
                <a:cs typeface="Times New Roman" panose="02020603050405020304" pitchFamily="18" charset="0"/>
              </a:rPr>
              <a:t>+ Các loại cửa được sử dụng</a:t>
            </a: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416755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Đọc bản vẽ nhà </a:t>
            </a:r>
            <a:r>
              <a:rPr lang="en-US" sz="2800" b="1" smtClean="0">
                <a:latin typeface="Times New Roman" panose="02020603050405020304" pitchFamily="18" charset="0"/>
                <a:cs typeface="Times New Roman" panose="02020603050405020304" pitchFamily="18" charset="0"/>
              </a:rPr>
              <a:t>trên hình </a:t>
            </a:r>
            <a:r>
              <a:rPr lang="en-US" sz="2800" b="1" smtClean="0">
                <a:latin typeface="Times New Roman" panose="02020603050405020304" pitchFamily="18" charset="0"/>
                <a:cs typeface="Times New Roman" panose="02020603050405020304" pitchFamily="18" charset="0"/>
              </a:rPr>
              <a:t>5.3 </a:t>
            </a:r>
            <a:r>
              <a:rPr lang="en-US" sz="2800" b="1" smtClean="0">
                <a:latin typeface="Times New Roman" panose="02020603050405020304" pitchFamily="18" charset="0"/>
                <a:cs typeface="Times New Roman" panose="02020603050405020304" pitchFamily="18" charset="0"/>
              </a:rPr>
              <a:t>theo trình tự bảng 5.2</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456612" y="1236611"/>
            <a:ext cx="10973389" cy="5416115"/>
          </a:xfrm>
          <a:prstGeom prst="rect">
            <a:avLst/>
          </a:prstGeom>
        </p:spPr>
      </p:pic>
    </p:spTree>
    <p:extLst>
      <p:ext uri="{BB962C8B-B14F-4D97-AF65-F5344CB8AC3E}">
        <p14:creationId xmlns:p14="http://schemas.microsoft.com/office/powerpoint/2010/main" val="140848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Đọc bản vẽ nhà </a:t>
            </a:r>
            <a:r>
              <a:rPr lang="en-US" sz="2800" b="1" smtClean="0">
                <a:latin typeface="Times New Roman" panose="02020603050405020304" pitchFamily="18" charset="0"/>
                <a:cs typeface="Times New Roman" panose="02020603050405020304" pitchFamily="18" charset="0"/>
              </a:rPr>
              <a:t>trên hình </a:t>
            </a:r>
            <a:r>
              <a:rPr lang="en-US" sz="2800" b="1" smtClean="0">
                <a:latin typeface="Times New Roman" panose="02020603050405020304" pitchFamily="18" charset="0"/>
                <a:cs typeface="Times New Roman" panose="02020603050405020304" pitchFamily="18" charset="0"/>
              </a:rPr>
              <a:t>5.3 </a:t>
            </a:r>
            <a:r>
              <a:rPr lang="en-US" sz="2800" b="1" smtClean="0">
                <a:latin typeface="Times New Roman" panose="02020603050405020304" pitchFamily="18" charset="0"/>
                <a:cs typeface="Times New Roman" panose="02020603050405020304" pitchFamily="18" charset="0"/>
              </a:rPr>
              <a:t>theo trình tự bảng 5.2</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6742922" y="1042681"/>
            <a:ext cx="5060302" cy="5632311"/>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 Khung tên:</a:t>
            </a:r>
          </a:p>
          <a:p>
            <a:r>
              <a:rPr lang="vi-VN" sz="2000">
                <a:solidFill>
                  <a:srgbClr val="FF0000"/>
                </a:solidFill>
                <a:latin typeface="Times New Roman" panose="02020603050405020304" pitchFamily="18" charset="0"/>
                <a:cs typeface="Times New Roman" panose="02020603050405020304" pitchFamily="18" charset="0"/>
              </a:rPr>
              <a:t>Nhà mái </a:t>
            </a:r>
            <a:r>
              <a:rPr lang="vi-VN" sz="2000">
                <a:solidFill>
                  <a:srgbClr val="FF0000"/>
                </a:solidFill>
                <a:latin typeface="Times New Roman" panose="02020603050405020304" pitchFamily="18" charset="0"/>
                <a:cs typeface="Times New Roman" panose="02020603050405020304" pitchFamily="18" charset="0"/>
              </a:rPr>
              <a:t>bằng </a:t>
            </a:r>
            <a:r>
              <a:rPr lang="en-US" sz="2000" smtClean="0">
                <a:solidFill>
                  <a:srgbClr val="FF0000"/>
                </a:solidFill>
                <a:latin typeface="Times New Roman" panose="02020603050405020304" pitchFamily="18" charset="0"/>
                <a:cs typeface="Times New Roman" panose="02020603050405020304" pitchFamily="18" charset="0"/>
              </a:rPr>
              <a:t>một tầng</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1 </a:t>
            </a:r>
            <a:r>
              <a:rPr lang="vi-VN" sz="2000">
                <a:solidFill>
                  <a:srgbClr val="FF0000"/>
                </a:solidFill>
                <a:latin typeface="Times New Roman" panose="02020603050405020304" pitchFamily="18" charset="0"/>
                <a:cs typeface="Times New Roman" panose="02020603050405020304" pitchFamily="18" charset="0"/>
              </a:rPr>
              <a:t>: </a:t>
            </a:r>
            <a:r>
              <a:rPr lang="en-US" sz="2000" smtClean="0">
                <a:solidFill>
                  <a:srgbClr val="FF0000"/>
                </a:solidFill>
                <a:latin typeface="Times New Roman" panose="02020603050405020304" pitchFamily="18" charset="0"/>
                <a:cs typeface="Times New Roman" panose="02020603050405020304" pitchFamily="18" charset="0"/>
              </a:rPr>
              <a:t>50</a:t>
            </a:r>
          </a:p>
          <a:p>
            <a:r>
              <a:rPr lang="en-US" sz="2000" smtClean="0">
                <a:solidFill>
                  <a:srgbClr val="FF0000"/>
                </a:solidFill>
                <a:latin typeface="Times New Roman" panose="02020603050405020304" pitchFamily="18" charset="0"/>
                <a:cs typeface="Times New Roman" panose="02020603050405020304" pitchFamily="18" charset="0"/>
              </a:rPr>
              <a:t>Công ty xây dựng dân dụng</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2. Hình biểu diễn:</a:t>
            </a:r>
          </a:p>
          <a:p>
            <a:r>
              <a:rPr lang="vi-VN" sz="2000">
                <a:solidFill>
                  <a:srgbClr val="FF0000"/>
                </a:solidFill>
                <a:latin typeface="Times New Roman" panose="02020603050405020304" pitchFamily="18" charset="0"/>
                <a:cs typeface="Times New Roman" panose="02020603050405020304" pitchFamily="18" charset="0"/>
              </a:rPr>
              <a:t>Mặt đứng</a:t>
            </a:r>
          </a:p>
          <a:p>
            <a:r>
              <a:rPr lang="vi-VN" sz="2000">
                <a:solidFill>
                  <a:srgbClr val="FF0000"/>
                </a:solidFill>
                <a:latin typeface="Times New Roman" panose="02020603050405020304" pitchFamily="18" charset="0"/>
                <a:cs typeface="Times New Roman" panose="02020603050405020304" pitchFamily="18" charset="0"/>
              </a:rPr>
              <a:t>Mặt cắt</a:t>
            </a:r>
          </a:p>
          <a:p>
            <a:r>
              <a:rPr lang="vi-VN" sz="2000">
                <a:solidFill>
                  <a:srgbClr val="FF0000"/>
                </a:solidFill>
                <a:latin typeface="Times New Roman" panose="02020603050405020304" pitchFamily="18" charset="0"/>
                <a:cs typeface="Times New Roman" panose="02020603050405020304" pitchFamily="18" charset="0"/>
              </a:rPr>
              <a:t>Mặt bằng</a:t>
            </a:r>
          </a:p>
          <a:p>
            <a:r>
              <a:rPr lang="vi-VN" sz="2000">
                <a:solidFill>
                  <a:srgbClr val="FF0000"/>
                </a:solidFill>
                <a:latin typeface="Times New Roman" panose="02020603050405020304" pitchFamily="18" charset="0"/>
                <a:cs typeface="Times New Roman" panose="02020603050405020304" pitchFamily="18" charset="0"/>
              </a:rPr>
              <a:t>3. Kích thước:</a:t>
            </a:r>
          </a:p>
          <a:p>
            <a:r>
              <a:rPr lang="en-US" sz="2000" smtClean="0">
                <a:solidFill>
                  <a:srgbClr val="FF0000"/>
                </a:solidFill>
                <a:latin typeface="Times New Roman" panose="02020603050405020304" pitchFamily="18" charset="0"/>
                <a:cs typeface="Times New Roman" panose="02020603050405020304" pitchFamily="18" charset="0"/>
              </a:rPr>
              <a:t>1100x7800x4500</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Phòng </a:t>
            </a:r>
            <a:r>
              <a:rPr lang="vi-VN" sz="2000" smtClean="0">
                <a:solidFill>
                  <a:srgbClr val="FF0000"/>
                </a:solidFill>
                <a:latin typeface="Times New Roman" panose="02020603050405020304" pitchFamily="18" charset="0"/>
                <a:cs typeface="Times New Roman" panose="02020603050405020304" pitchFamily="18" charset="0"/>
              </a:rPr>
              <a:t>khách</a:t>
            </a:r>
            <a:r>
              <a:rPr lang="en-US" sz="2000" smtClean="0">
                <a:solidFill>
                  <a:srgbClr val="FF0000"/>
                </a:solidFill>
                <a:latin typeface="Times New Roman" panose="02020603050405020304" pitchFamily="18" charset="0"/>
                <a:cs typeface="Times New Roman" panose="02020603050405020304" pitchFamily="18" charset="0"/>
              </a:rPr>
              <a:t>: 5700x3600; phòng ngủ 1,2: 4650x4000; </a:t>
            </a:r>
            <a:r>
              <a:rPr lang="vi-VN" sz="2000" smtClean="0">
                <a:solidFill>
                  <a:srgbClr val="FF0000"/>
                </a:solidFill>
                <a:latin typeface="Times New Roman" panose="02020603050405020304" pitchFamily="18" charset="0"/>
                <a:cs typeface="Times New Roman" panose="02020603050405020304" pitchFamily="18" charset="0"/>
              </a:rPr>
              <a:t>Nhà </a:t>
            </a:r>
            <a:r>
              <a:rPr lang="vi-VN" sz="2000">
                <a:solidFill>
                  <a:srgbClr val="FF0000"/>
                </a:solidFill>
                <a:latin typeface="Times New Roman" panose="02020603050405020304" pitchFamily="18" charset="0"/>
                <a:cs typeface="Times New Roman" panose="02020603050405020304" pitchFamily="18" charset="0"/>
              </a:rPr>
              <a:t>vệ sinh</a:t>
            </a:r>
            <a:r>
              <a:rPr lang="vi-VN"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3050x1500</a:t>
            </a:r>
            <a:endParaRPr lang="vi-VN" sz="2000">
              <a:solidFill>
                <a:srgbClr val="FF0000"/>
              </a:solidFill>
              <a:latin typeface="Times New Roman" panose="02020603050405020304" pitchFamily="18" charset="0"/>
              <a:cs typeface="Times New Roman" panose="02020603050405020304" pitchFamily="18" charset="0"/>
            </a:endParaRPr>
          </a:p>
          <a:p>
            <a:r>
              <a:rPr lang="en-US" sz="2000" smtClean="0">
                <a:solidFill>
                  <a:srgbClr val="FF0000"/>
                </a:solidFill>
                <a:latin typeface="Times New Roman" panose="02020603050405020304" pitchFamily="18" charset="0"/>
                <a:cs typeface="Times New Roman" panose="02020603050405020304" pitchFamily="18" charset="0"/>
              </a:rPr>
              <a:t>Bếp và phòng ăn: 5100x300</a:t>
            </a:r>
            <a:endParaRPr lang="vi-VN" sz="2000">
              <a:solidFill>
                <a:srgbClr val="FF0000"/>
              </a:solidFill>
              <a:latin typeface="Times New Roman" panose="02020603050405020304" pitchFamily="18" charset="0"/>
              <a:cs typeface="Times New Roman" panose="02020603050405020304" pitchFamily="18" charset="0"/>
            </a:endParaRPr>
          </a:p>
          <a:p>
            <a:r>
              <a:rPr lang="vi-VN" sz="2000">
                <a:solidFill>
                  <a:srgbClr val="FF0000"/>
                </a:solidFill>
                <a:latin typeface="Times New Roman" panose="02020603050405020304" pitchFamily="18" charset="0"/>
                <a:cs typeface="Times New Roman" panose="02020603050405020304" pitchFamily="18" charset="0"/>
              </a:rPr>
              <a:t>4. Các bộ phận:</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1 </a:t>
            </a:r>
            <a:r>
              <a:rPr lang="vi-VN" sz="2000">
                <a:solidFill>
                  <a:srgbClr val="FF0000"/>
                </a:solidFill>
                <a:latin typeface="Times New Roman" panose="02020603050405020304" pitchFamily="18" charset="0"/>
                <a:cs typeface="Times New Roman" panose="02020603050405020304" pitchFamily="18" charset="0"/>
              </a:rPr>
              <a:t>phòng </a:t>
            </a:r>
            <a:r>
              <a:rPr lang="vi-VN" sz="2000">
                <a:solidFill>
                  <a:srgbClr val="FF0000"/>
                </a:solidFill>
                <a:latin typeface="Times New Roman" panose="02020603050405020304" pitchFamily="18" charset="0"/>
                <a:cs typeface="Times New Roman" panose="02020603050405020304" pitchFamily="18" charset="0"/>
              </a:rPr>
              <a:t>khách </a:t>
            </a:r>
            <a:r>
              <a:rPr lang="en-US" sz="2000" smtClean="0">
                <a:solidFill>
                  <a:srgbClr val="FF0000"/>
                </a:solidFill>
                <a:latin typeface="Times New Roman" panose="02020603050405020304" pitchFamily="18" charset="0"/>
                <a:cs typeface="Times New Roman" panose="02020603050405020304" pitchFamily="18" charset="0"/>
              </a:rPr>
              <a:t>, 2 phong ngủ, 1 phòng vệ sinh, 1 phòng bếp và ăn</a:t>
            </a:r>
          </a:p>
          <a:p>
            <a:r>
              <a:rPr lang="vi-VN" sz="2000" smtClean="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1 cửa </a:t>
            </a:r>
            <a:r>
              <a:rPr lang="vi-VN" sz="2000">
                <a:solidFill>
                  <a:srgbClr val="FF0000"/>
                </a:solidFill>
                <a:latin typeface="Times New Roman" panose="02020603050405020304" pitchFamily="18" charset="0"/>
                <a:cs typeface="Times New Roman" panose="02020603050405020304" pitchFamily="18" charset="0"/>
              </a:rPr>
              <a:t>đi </a:t>
            </a:r>
            <a:r>
              <a:rPr lang="en-US" sz="2000" smtClean="0">
                <a:solidFill>
                  <a:srgbClr val="FF0000"/>
                </a:solidFill>
                <a:latin typeface="Times New Roman" panose="02020603050405020304" pitchFamily="18" charset="0"/>
                <a:cs typeface="Times New Roman" panose="02020603050405020304" pitchFamily="18" charset="0"/>
              </a:rPr>
              <a:t>4</a:t>
            </a:r>
            <a:r>
              <a:rPr lang="vi-VN" sz="2000" smtClean="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cánh</a:t>
            </a:r>
            <a:r>
              <a:rPr lang="vi-VN" sz="2000">
                <a:solidFill>
                  <a:srgbClr val="FF0000"/>
                </a:solidFill>
                <a:latin typeface="Times New Roman" panose="02020603050405020304" pitchFamily="18" charset="0"/>
                <a:cs typeface="Times New Roman" panose="02020603050405020304" pitchFamily="18" charset="0"/>
              </a:rPr>
              <a:t>, </a:t>
            </a:r>
            <a:r>
              <a:rPr lang="en-US" sz="2000" smtClean="0">
                <a:solidFill>
                  <a:srgbClr val="FF0000"/>
                </a:solidFill>
                <a:latin typeface="Times New Roman" panose="02020603050405020304" pitchFamily="18" charset="0"/>
                <a:cs typeface="Times New Roman" panose="02020603050405020304" pitchFamily="18" charset="0"/>
              </a:rPr>
              <a:t>4</a:t>
            </a:r>
            <a:r>
              <a:rPr lang="vi-VN" sz="2000" smtClean="0">
                <a:solidFill>
                  <a:srgbClr val="FF0000"/>
                </a:solidFill>
                <a:latin typeface="Times New Roman" panose="02020603050405020304" pitchFamily="18" charset="0"/>
                <a:cs typeface="Times New Roman" panose="02020603050405020304" pitchFamily="18" charset="0"/>
              </a:rPr>
              <a:t> </a:t>
            </a:r>
            <a:r>
              <a:rPr lang="vi-VN" sz="2000">
                <a:solidFill>
                  <a:srgbClr val="FF0000"/>
                </a:solidFill>
                <a:latin typeface="Times New Roman" panose="02020603050405020304" pitchFamily="18" charset="0"/>
                <a:cs typeface="Times New Roman" panose="02020603050405020304" pitchFamily="18" charset="0"/>
              </a:rPr>
              <a:t>cửa đi 1 cánh</a:t>
            </a:r>
            <a:r>
              <a:rPr lang="vi-VN" sz="2000">
                <a:solidFill>
                  <a:srgbClr val="FF0000"/>
                </a:solidFill>
                <a:latin typeface="Times New Roman" panose="02020603050405020304" pitchFamily="18" charset="0"/>
                <a:cs typeface="Times New Roman" panose="02020603050405020304" pitchFamily="18" charset="0"/>
              </a:rPr>
              <a:t>, </a:t>
            </a:r>
            <a:r>
              <a:rPr lang="en-US" sz="2000">
                <a:solidFill>
                  <a:srgbClr val="FF0000"/>
                </a:solidFill>
                <a:latin typeface="Times New Roman" panose="02020603050405020304" pitchFamily="18" charset="0"/>
                <a:cs typeface="Times New Roman" panose="02020603050405020304" pitchFamily="18" charset="0"/>
              </a:rPr>
              <a:t>4</a:t>
            </a:r>
            <a:r>
              <a:rPr lang="en-US" sz="2000" smtClean="0">
                <a:solidFill>
                  <a:srgbClr val="FF0000"/>
                </a:solidFill>
                <a:latin typeface="Times New Roman" panose="02020603050405020304" pitchFamily="18" charset="0"/>
                <a:cs typeface="Times New Roman" panose="02020603050405020304" pitchFamily="18" charset="0"/>
              </a:rPr>
              <a:t> cửa sổ đơn hai cánh</a:t>
            </a:r>
            <a:endParaRPr lang="vi-VN" sz="200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04800" y="1107994"/>
            <a:ext cx="6234725" cy="5566997"/>
          </a:xfrm>
          <a:prstGeom prst="rect">
            <a:avLst/>
          </a:prstGeom>
        </p:spPr>
      </p:pic>
    </p:spTree>
    <p:extLst>
      <p:ext uri="{BB962C8B-B14F-4D97-AF65-F5344CB8AC3E}">
        <p14:creationId xmlns:p14="http://schemas.microsoft.com/office/powerpoint/2010/main" val="36584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887200" cy="523220"/>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Đọc bản vẽ nhà </a:t>
            </a:r>
            <a:r>
              <a:rPr lang="en-US" sz="2800" b="1" smtClean="0">
                <a:latin typeface="Times New Roman" panose="02020603050405020304" pitchFamily="18" charset="0"/>
                <a:cs typeface="Times New Roman" panose="02020603050405020304" pitchFamily="18" charset="0"/>
              </a:rPr>
              <a:t>trên hình 5.4 theo trình tự bảng 5.2</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64842" y="1234864"/>
            <a:ext cx="5125615" cy="5424021"/>
          </a:xfrm>
          <a:prstGeom prst="rect">
            <a:avLst/>
          </a:prstGeom>
        </p:spPr>
      </p:pic>
      <p:sp>
        <p:nvSpPr>
          <p:cNvPr id="5" name="Rectangle 4"/>
          <p:cNvSpPr/>
          <p:nvPr/>
        </p:nvSpPr>
        <p:spPr>
          <a:xfrm>
            <a:off x="5175380" y="979973"/>
            <a:ext cx="6674498" cy="5324535"/>
          </a:xfrm>
          <a:prstGeom prst="rect">
            <a:avLst/>
          </a:prstGeom>
        </p:spPr>
        <p:txBody>
          <a:bodyPr wrap="square">
            <a:spAutoFit/>
          </a:bodyPr>
          <a:lstStyle/>
          <a:p>
            <a:r>
              <a:rPr lang="vi-VN" sz="2000">
                <a:solidFill>
                  <a:srgbClr val="0000FF"/>
                </a:solidFill>
                <a:latin typeface="Times New Roman" panose="02020603050405020304" pitchFamily="18" charset="0"/>
                <a:cs typeface="Times New Roman" panose="02020603050405020304" pitchFamily="18" charset="0"/>
              </a:rPr>
              <a:t>1. Khung tên</a:t>
            </a:r>
            <a:r>
              <a:rPr lang="vi-VN" sz="2000" smtClean="0">
                <a:solidFill>
                  <a:srgbClr val="0000FF"/>
                </a:solidFill>
                <a:latin typeface="Times New Roman" panose="02020603050405020304" pitchFamily="18" charset="0"/>
                <a:cs typeface="Times New Roman" panose="02020603050405020304" pitchFamily="18" charset="0"/>
              </a:rPr>
              <a: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Nhà mái bằng </a:t>
            </a:r>
          </a:p>
          <a:p>
            <a:r>
              <a:rPr lang="vi-VN" sz="2000">
                <a:solidFill>
                  <a:srgbClr val="0000FF"/>
                </a:solidFill>
                <a:latin typeface="Times New Roman" panose="02020603050405020304" pitchFamily="18" charset="0"/>
                <a:cs typeface="Times New Roman" panose="02020603050405020304" pitchFamily="18" charset="0"/>
              </a:rPr>
              <a:t>1 : </a:t>
            </a:r>
            <a:r>
              <a:rPr lang="vi-VN" sz="2000" smtClean="0">
                <a:solidFill>
                  <a:srgbClr val="0000FF"/>
                </a:solidFill>
                <a:latin typeface="Times New Roman" panose="02020603050405020304" pitchFamily="18" charset="0"/>
                <a:cs typeface="Times New Roman" panose="02020603050405020304" pitchFamily="18" charset="0"/>
              </a:rPr>
              <a:t>100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2. Hình biểu diễn</a:t>
            </a:r>
            <a:r>
              <a:rPr lang="vi-VN" sz="2000" smtClean="0">
                <a:solidFill>
                  <a:srgbClr val="0000FF"/>
                </a:solidFill>
                <a:latin typeface="Times New Roman" panose="02020603050405020304" pitchFamily="18" charset="0"/>
                <a:cs typeface="Times New Roman" panose="02020603050405020304" pitchFamily="18" charset="0"/>
              </a:rPr>
              <a: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Mặt </a:t>
            </a:r>
            <a:r>
              <a:rPr lang="vi-VN" sz="2000" smtClean="0">
                <a:solidFill>
                  <a:srgbClr val="0000FF"/>
                </a:solidFill>
                <a:latin typeface="Times New Roman" panose="02020603050405020304" pitchFamily="18" charset="0"/>
                <a:cs typeface="Times New Roman" panose="02020603050405020304" pitchFamily="18" charset="0"/>
              </a:rPr>
              <a:t>đứng</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Mặt </a:t>
            </a:r>
            <a:r>
              <a:rPr lang="vi-VN" sz="2000" smtClean="0">
                <a:solidFill>
                  <a:srgbClr val="0000FF"/>
                </a:solidFill>
                <a:latin typeface="Times New Roman" panose="02020603050405020304" pitchFamily="18" charset="0"/>
                <a:cs typeface="Times New Roman" panose="02020603050405020304" pitchFamily="18" charset="0"/>
              </a:rPr>
              <a:t>cắt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Mặt </a:t>
            </a:r>
            <a:r>
              <a:rPr lang="vi-VN" sz="2000" smtClean="0">
                <a:solidFill>
                  <a:srgbClr val="0000FF"/>
                </a:solidFill>
                <a:latin typeface="Times New Roman" panose="02020603050405020304" pitchFamily="18" charset="0"/>
                <a:cs typeface="Times New Roman" panose="02020603050405020304" pitchFamily="18" charset="0"/>
              </a:rPr>
              <a:t>bằng</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3. Kích thước</a:t>
            </a:r>
            <a:r>
              <a:rPr lang="vi-VN" sz="2000" smtClean="0">
                <a:solidFill>
                  <a:srgbClr val="0000FF"/>
                </a:solidFill>
                <a:latin typeface="Times New Roman" panose="02020603050405020304" pitchFamily="18" charset="0"/>
                <a:cs typeface="Times New Roman" panose="02020603050405020304" pitchFamily="18" charset="0"/>
              </a:rPr>
              <a: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14 400 - 7 000 - 4 </a:t>
            </a:r>
            <a:r>
              <a:rPr lang="vi-VN" sz="2000" smtClean="0">
                <a:solidFill>
                  <a:srgbClr val="0000FF"/>
                </a:solidFill>
                <a:latin typeface="Times New Roman" panose="02020603050405020304" pitchFamily="18" charset="0"/>
                <a:cs typeface="Times New Roman" panose="02020603050405020304" pitchFamily="18" charset="0"/>
              </a:rPr>
              <a:t>200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Phòng khách, phòng bếp: 6 200 - 4 </a:t>
            </a:r>
            <a:r>
              <a:rPr lang="vi-VN" sz="2000" smtClean="0">
                <a:solidFill>
                  <a:srgbClr val="0000FF"/>
                </a:solidFill>
                <a:latin typeface="Times New Roman" panose="02020603050405020304" pitchFamily="18" charset="0"/>
                <a:cs typeface="Times New Roman" panose="02020603050405020304" pitchFamily="18" charset="0"/>
              </a:rPr>
              <a:t>800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Nhà vệ sinh: 4 800 - 2 </a:t>
            </a:r>
            <a:r>
              <a:rPr lang="vi-VN" sz="2000" smtClean="0">
                <a:solidFill>
                  <a:srgbClr val="0000FF"/>
                </a:solidFill>
                <a:latin typeface="Times New Roman" panose="02020603050405020304" pitchFamily="18" charset="0"/>
                <a:cs typeface="Times New Roman" panose="02020603050405020304" pitchFamily="18" charset="0"/>
              </a:rPr>
              <a:t>200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Phòng ngủ 1: 4 800 - 3 </a:t>
            </a:r>
            <a:r>
              <a:rPr lang="vi-VN" sz="2000" smtClean="0">
                <a:solidFill>
                  <a:srgbClr val="0000FF"/>
                </a:solidFill>
                <a:latin typeface="Times New Roman" panose="02020603050405020304" pitchFamily="18" charset="0"/>
                <a:cs typeface="Times New Roman" panose="02020603050405020304" pitchFamily="18" charset="0"/>
              </a:rPr>
              <a:t>000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Phòng ngủ 2: 7 000 - 3 </a:t>
            </a:r>
            <a:r>
              <a:rPr lang="vi-VN" sz="2000" smtClean="0">
                <a:solidFill>
                  <a:srgbClr val="0000FF"/>
                </a:solidFill>
                <a:latin typeface="Times New Roman" panose="02020603050405020304" pitchFamily="18" charset="0"/>
                <a:cs typeface="Times New Roman" panose="02020603050405020304" pitchFamily="18" charset="0"/>
              </a:rPr>
              <a:t>000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Hành lang: 9 400 - 2 </a:t>
            </a:r>
            <a:r>
              <a:rPr lang="vi-VN" sz="2000" smtClean="0">
                <a:solidFill>
                  <a:srgbClr val="0000FF"/>
                </a:solidFill>
                <a:latin typeface="Times New Roman" panose="02020603050405020304" pitchFamily="18" charset="0"/>
                <a:cs typeface="Times New Roman" panose="02020603050405020304" pitchFamily="18" charset="0"/>
              </a:rPr>
              <a:t>200</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4. Các bộ phận</a:t>
            </a:r>
            <a:r>
              <a:rPr lang="vi-VN" sz="2000" smtClean="0">
                <a:solidFill>
                  <a:srgbClr val="0000FF"/>
                </a:solidFill>
                <a:latin typeface="Times New Roman" panose="02020603050405020304" pitchFamily="18" charset="0"/>
                <a:cs typeface="Times New Roman" panose="02020603050405020304" pitchFamily="18" charset="0"/>
              </a:rPr>
              <a:t>:</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- 1 phòng khách + phòng bếp, 1 nhà vệ sinh, 2 phòng </a:t>
            </a:r>
            <a:r>
              <a:rPr lang="vi-VN" sz="2000" smtClean="0">
                <a:solidFill>
                  <a:srgbClr val="0000FF"/>
                </a:solidFill>
                <a:latin typeface="Times New Roman" panose="02020603050405020304" pitchFamily="18" charset="0"/>
                <a:cs typeface="Times New Roman" panose="02020603050405020304" pitchFamily="18" charset="0"/>
              </a:rPr>
              <a:t>ngủ</a:t>
            </a:r>
            <a:endParaRPr lang="vi-VN" sz="2000">
              <a:solidFill>
                <a:srgbClr val="0000FF"/>
              </a:solidFill>
              <a:latin typeface="Times New Roman" panose="02020603050405020304" pitchFamily="18" charset="0"/>
              <a:cs typeface="Times New Roman" panose="02020603050405020304" pitchFamily="18" charset="0"/>
            </a:endParaRPr>
          </a:p>
          <a:p>
            <a:r>
              <a:rPr lang="vi-VN" sz="2000">
                <a:solidFill>
                  <a:srgbClr val="0000FF"/>
                </a:solidFill>
                <a:latin typeface="Times New Roman" panose="02020603050405020304" pitchFamily="18" charset="0"/>
                <a:cs typeface="Times New Roman" panose="02020603050405020304" pitchFamily="18" charset="0"/>
              </a:rPr>
              <a:t>- 1 cửa đi 2 cánh, 3 cửa đi 1 cánh, 2 cửa sổ kép, 3 cửa sổ đơn </a:t>
            </a:r>
            <a:endParaRPr lang="en-US" sz="20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93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circle(in)">
                                      <p:cBhvr>
                                        <p:cTn id="16" dur="2000"/>
                                        <p:tgtEl>
                                          <p:spTgt spid="5">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circle(in)">
                                      <p:cBhvr>
                                        <p:cTn id="19" dur="2000"/>
                                        <p:tgtEl>
                                          <p:spTgt spid="5">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circle(in)">
                                      <p:cBhvr>
                                        <p:cTn id="22" dur="2000"/>
                                        <p:tgtEl>
                                          <p:spTgt spid="5">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circle(in)">
                                      <p:cBhvr>
                                        <p:cTn id="25" dur="2000"/>
                                        <p:tgtEl>
                                          <p:spTgt spid="5">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circle(in)">
                                      <p:cBhvr>
                                        <p:cTn id="28" dur="2000"/>
                                        <p:tgtEl>
                                          <p:spTgt spid="5">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circle(in)">
                                      <p:cBhvr>
                                        <p:cTn id="31" dur="2000"/>
                                        <p:tgtEl>
                                          <p:spTgt spid="5">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circle(in)">
                                      <p:cBhvr>
                                        <p:cTn id="34" dur="2000"/>
                                        <p:tgtEl>
                                          <p:spTgt spid="5">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circle(in)">
                                      <p:cBhvr>
                                        <p:cTn id="37" dur="2000"/>
                                        <p:tgtEl>
                                          <p:spTgt spid="5">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circle(in)">
                                      <p:cBhvr>
                                        <p:cTn id="40" dur="2000"/>
                                        <p:tgtEl>
                                          <p:spTgt spid="5">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circle(in)">
                                      <p:cBhvr>
                                        <p:cTn id="43" dur="2000"/>
                                        <p:tgtEl>
                                          <p:spTgt spid="5">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circle(in)">
                                      <p:cBhvr>
                                        <p:cTn id="46" dur="2000"/>
                                        <p:tgtEl>
                                          <p:spTgt spid="5">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circle(in)">
                                      <p:cBhvr>
                                        <p:cTn id="49" dur="2000"/>
                                        <p:tgtEl>
                                          <p:spTgt spid="5">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circle(in)">
                                      <p:cBhvr>
                                        <p:cTn id="52" dur="2000"/>
                                        <p:tgtEl>
                                          <p:spTgt spid="5">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circle(in)">
                                      <p:cBhvr>
                                        <p:cTn id="55" dur="2000"/>
                                        <p:tgtEl>
                                          <p:spTgt spid="5">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523220"/>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Sưu tầm của một bản vẽ nhà đơn giản và đọc bản vẽ đó.</a:t>
            </a:r>
          </a:p>
        </p:txBody>
      </p:sp>
      <p:pic>
        <p:nvPicPr>
          <p:cNvPr id="2" name="Picture 1"/>
          <p:cNvPicPr>
            <a:picLocks noChangeAspect="1"/>
          </p:cNvPicPr>
          <p:nvPr/>
        </p:nvPicPr>
        <p:blipFill>
          <a:blip r:embed="rId3"/>
          <a:stretch>
            <a:fillRect/>
          </a:stretch>
        </p:blipFill>
        <p:spPr>
          <a:xfrm>
            <a:off x="1041020" y="1107995"/>
            <a:ext cx="9343951" cy="5644534"/>
          </a:xfrm>
          <a:prstGeom prst="rect">
            <a:avLst/>
          </a:prstGeom>
        </p:spPr>
      </p:pic>
    </p:spTree>
    <p:extLst>
      <p:ext uri="{BB962C8B-B14F-4D97-AF65-F5344CB8AC3E}">
        <p14:creationId xmlns:p14="http://schemas.microsoft.com/office/powerpoint/2010/main" val="299742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871813" y="71562"/>
            <a:ext cx="3192966"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làm gì?</a:t>
            </a:r>
          </a:p>
        </p:txBody>
      </p:sp>
      <p:pic>
        <p:nvPicPr>
          <p:cNvPr id="3" name="Picture 2"/>
          <p:cNvPicPr>
            <a:picLocks noChangeAspect="1"/>
          </p:cNvPicPr>
          <p:nvPr/>
        </p:nvPicPr>
        <p:blipFill>
          <a:blip r:embed="rId2"/>
          <a:stretch>
            <a:fillRect/>
          </a:stretch>
        </p:blipFill>
        <p:spPr>
          <a:xfrm>
            <a:off x="499387" y="450846"/>
            <a:ext cx="8134659" cy="595630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8168054" y="71562"/>
            <a:ext cx="38967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Khi xây dựng một ngôi nhà, người thợ sử dụng bản vẽ nhà để dự toán chi phí và xây dựng ngôi nhà đúng như mong muốn.</a:t>
            </a:r>
          </a:p>
        </p:txBody>
      </p:sp>
      <p:pic>
        <p:nvPicPr>
          <p:cNvPr id="3" name="Picture 2"/>
          <p:cNvPicPr>
            <a:picLocks noChangeAspect="1"/>
          </p:cNvPicPr>
          <p:nvPr/>
        </p:nvPicPr>
        <p:blipFill>
          <a:blip r:embed="rId2"/>
          <a:stretch>
            <a:fillRect/>
          </a:stretch>
        </p:blipFill>
        <p:spPr>
          <a:xfrm>
            <a:off x="499388" y="450846"/>
            <a:ext cx="7070790" cy="5956308"/>
          </a:xfrm>
          <a:prstGeom prst="rect">
            <a:avLst/>
          </a:prstGeom>
        </p:spPr>
      </p:pic>
    </p:spTree>
    <p:extLst>
      <p:ext uri="{BB962C8B-B14F-4D97-AF65-F5344CB8AC3E}">
        <p14:creationId xmlns:p14="http://schemas.microsoft.com/office/powerpoint/2010/main" val="4195687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5.1. và cho biết: Bản vẽ nhà gồm mấy hình biểu diễn? Tên gọi mấy hình biểu diễn đó</a:t>
            </a:r>
          </a:p>
          <a:p>
            <a:r>
              <a:rPr lang="en-US" sz="2800" b="1">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pic>
        <p:nvPicPr>
          <p:cNvPr id="3" name="Picture 2"/>
          <p:cNvPicPr>
            <a:picLocks noChangeAspect="1"/>
          </p:cNvPicPr>
          <p:nvPr/>
        </p:nvPicPr>
        <p:blipFill>
          <a:blip r:embed="rId3"/>
          <a:stretch>
            <a:fillRect/>
          </a:stretch>
        </p:blipFill>
        <p:spPr>
          <a:xfrm>
            <a:off x="475284" y="953268"/>
            <a:ext cx="10488723" cy="5148594"/>
          </a:xfrm>
          <a:prstGeom prst="rect">
            <a:avLst/>
          </a:prstGeom>
        </p:spPr>
      </p:pic>
    </p:spTree>
    <p:extLst>
      <p:ext uri="{BB962C8B-B14F-4D97-AF65-F5344CB8AC3E}">
        <p14:creationId xmlns:p14="http://schemas.microsoft.com/office/powerpoint/2010/main" val="20153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446" y="-25129"/>
            <a:ext cx="1202473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5.1. và cho biết: Bản vẽ nhà gồm mấy hình biểu diễn? Tên gọi mấy hình biểu diễn đó</a:t>
            </a:r>
          </a:p>
          <a:p>
            <a:r>
              <a:rPr lang="en-US" sz="2800" b="1">
                <a:latin typeface="Times New Roman" panose="02020603050405020304" pitchFamily="18" charset="0"/>
                <a:cs typeface="Times New Roman" panose="02020603050405020304" pitchFamily="18" charset="0"/>
              </a:rPr>
              <a:t> </a:t>
            </a:r>
          </a:p>
        </p:txBody>
      </p:sp>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6" name="Rectangle 5"/>
          <p:cNvSpPr/>
          <p:nvPr/>
        </p:nvSpPr>
        <p:spPr>
          <a:xfrm>
            <a:off x="298579" y="6211669"/>
            <a:ext cx="11728579" cy="52322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Bản vẽ nhà cho ta biết những thông tin nào của ngôi nhà?</a:t>
            </a:r>
          </a:p>
        </p:txBody>
      </p:sp>
      <p:pic>
        <p:nvPicPr>
          <p:cNvPr id="3" name="Picture 2"/>
          <p:cNvPicPr>
            <a:picLocks noChangeAspect="1"/>
          </p:cNvPicPr>
          <p:nvPr/>
        </p:nvPicPr>
        <p:blipFill>
          <a:blip r:embed="rId3"/>
          <a:stretch>
            <a:fillRect/>
          </a:stretch>
        </p:blipFill>
        <p:spPr>
          <a:xfrm>
            <a:off x="298579" y="944476"/>
            <a:ext cx="5336431" cy="5148594"/>
          </a:xfrm>
          <a:prstGeom prst="rect">
            <a:avLst/>
          </a:prstGeom>
        </p:spPr>
      </p:pic>
      <p:sp>
        <p:nvSpPr>
          <p:cNvPr id="2" name="Rectangle 1"/>
          <p:cNvSpPr/>
          <p:nvPr/>
        </p:nvSpPr>
        <p:spPr>
          <a:xfrm>
            <a:off x="5545014" y="667368"/>
            <a:ext cx="6482143" cy="5016758"/>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1.Gồm 3 hình biểu diễn là mặt đứng, mặt cắt A-A, mặt bằng.</a:t>
            </a:r>
          </a:p>
          <a:p>
            <a:r>
              <a:rPr lang="vi-VN" sz="2000">
                <a:solidFill>
                  <a:srgbClr val="FF0000"/>
                </a:solidFill>
                <a:latin typeface="Times New Roman" panose="02020603050405020304" pitchFamily="18" charset="0"/>
                <a:cs typeface="Times New Roman" panose="02020603050405020304" pitchFamily="18" charset="0"/>
              </a:rPr>
              <a:t>2. Bản vẽ nhà là bản vẽ kỹ thuật, dùng trong thiết kế và thi công xây dựng nguôi nhà.</a:t>
            </a:r>
          </a:p>
          <a:p>
            <a:r>
              <a:rPr lang="vi-VN" sz="2000">
                <a:solidFill>
                  <a:srgbClr val="FF0000"/>
                </a:solidFill>
                <a:latin typeface="Times New Roman" panose="02020603050405020304" pitchFamily="18" charset="0"/>
                <a:cs typeface="Times New Roman" panose="02020603050405020304" pitchFamily="18" charset="0"/>
              </a:rPr>
              <a:t>- Bản vẽ nhà gồm các hình biểu diễn và các số liệu xác định hình dạng, kích thước và bố cục của ngôi nhà.</a:t>
            </a:r>
          </a:p>
          <a:p>
            <a:r>
              <a:rPr lang="vi-VN" sz="2000">
                <a:solidFill>
                  <a:srgbClr val="FF0000"/>
                </a:solidFill>
                <a:latin typeface="Times New Roman" panose="02020603050405020304" pitchFamily="18" charset="0"/>
                <a:cs typeface="Times New Roman" panose="02020603050405020304" pitchFamily="18" charset="0"/>
              </a:rPr>
              <a:t>- Bản vẽ nhà thường có các bình biểu diễn sau:</a:t>
            </a:r>
          </a:p>
          <a:p>
            <a:r>
              <a:rPr lang="vi-VN" sz="2000">
                <a:solidFill>
                  <a:srgbClr val="FF0000"/>
                </a:solidFill>
                <a:latin typeface="Times New Roman" panose="02020603050405020304" pitchFamily="18" charset="0"/>
                <a:cs typeface="Times New Roman" panose="02020603050405020304" pitchFamily="18" charset="0"/>
              </a:rPr>
              <a:t>+ Mặt đứng: là hình chiều vuông góc của mặt ngoài ngôi nhà lên mặt phẳng chiếu đứng hoặc mặt phẳng hình chiếu cạnh, được dùng để biểu diễn hình dạng bên ngoài ngôi nhà.</a:t>
            </a:r>
          </a:p>
          <a:p>
            <a:r>
              <a:rPr lang="vi-VN" sz="2000">
                <a:solidFill>
                  <a:srgbClr val="FF0000"/>
                </a:solidFill>
                <a:latin typeface="Times New Roman" panose="02020603050405020304" pitchFamily="18" charset="0"/>
                <a:cs typeface="Times New Roman" panose="02020603050405020304" pitchFamily="18" charset="0"/>
              </a:rPr>
              <a:t>+ Mặt bằng: là hình chiếu vuông góc phần còn lại của ngôi nhà sau khi dã tưởng tưởng cắt bỏ đi phần trên bằng một phần nằm ngang, được dùng để diễn tả vị trí, kích thước các tường, vách, cửa đi, cửa sổ</a:t>
            </a:r>
          </a:p>
          <a:p>
            <a:r>
              <a:rPr lang="vi-VN" sz="2000">
                <a:solidFill>
                  <a:srgbClr val="FF0000"/>
                </a:solidFill>
                <a:latin typeface="Times New Roman" panose="02020603050405020304" pitchFamily="18" charset="0"/>
                <a:cs typeface="Times New Roman" panose="02020603050405020304" pitchFamily="18" charset="0"/>
              </a:rPr>
              <a:t>+ Mặt cắt: là hình cắt có mặt phảng cắt song song với mặt phẳng hình chiếu đứng hoặc hình chiếu cạnh, nhằm biểu diễn các bộ phận và kích thước của ngôi nhà theo chiều cao.</a:t>
            </a:r>
          </a:p>
        </p:txBody>
      </p:sp>
    </p:spTree>
    <p:extLst>
      <p:ext uri="{BB962C8B-B14F-4D97-AF65-F5344CB8AC3E}">
        <p14:creationId xmlns:p14="http://schemas.microsoft.com/office/powerpoint/2010/main" val="352392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1000"/>
                                        <p:tgtEl>
                                          <p:spTgt spid="2">
                                            <p:txEl>
                                              <p:pRg st="4" end="4"/>
                                            </p:txEl>
                                          </p:spTgt>
                                        </p:tgtEl>
                                      </p:cBhvr>
                                    </p:animEffect>
                                    <p:anim calcmode="lin" valueType="num">
                                      <p:cBhvr>
                                        <p:cTn id="2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1000"/>
                                        <p:tgtEl>
                                          <p:spTgt spid="2">
                                            <p:txEl>
                                              <p:pRg st="5" end="5"/>
                                            </p:txEl>
                                          </p:spTgt>
                                        </p:tgtEl>
                                      </p:cBhvr>
                                    </p:animEffect>
                                    <p:anim calcmode="lin" valueType="num">
                                      <p:cBhvr>
                                        <p:cTn id="3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1000"/>
                                        <p:tgtEl>
                                          <p:spTgt spid="2">
                                            <p:txEl>
                                              <p:pRg st="6" end="6"/>
                                            </p:txEl>
                                          </p:spTgt>
                                        </p:tgtEl>
                                      </p:cBhvr>
                                    </p:animEffect>
                                    <p:anim calcmode="lin" valueType="num">
                                      <p:cBhvr>
                                        <p:cTn id="3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155499" y="435931"/>
            <a:ext cx="11582400" cy="6555641"/>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I.Nội dung bản vẽ nhà</a:t>
            </a:r>
          </a:p>
          <a:p>
            <a:r>
              <a:rPr lang="en-US" sz="2800">
                <a:latin typeface="Times New Roman" panose="02020603050405020304" pitchFamily="18" charset="0"/>
                <a:cs typeface="Times New Roman" panose="02020603050405020304" pitchFamily="18" charset="0"/>
              </a:rPr>
              <a:t>- Bản vẽ nhà là bản vẽ kỹ thuật, dùng trong thiết kế và thi công xây dựng nguôi nhà.</a:t>
            </a:r>
          </a:p>
          <a:p>
            <a:r>
              <a:rPr lang="en-US" sz="2800">
                <a:latin typeface="Times New Roman" panose="02020603050405020304" pitchFamily="18" charset="0"/>
                <a:cs typeface="Times New Roman" panose="02020603050405020304" pitchFamily="18" charset="0"/>
              </a:rPr>
              <a:t>- Bản vẽ nhà gồm các hình biểu diễn và các số liệu xác định hình dạng, kích thước và bố cục của ngôi nhà.</a:t>
            </a:r>
          </a:p>
          <a:p>
            <a:r>
              <a:rPr lang="en-US" sz="2800">
                <a:latin typeface="Times New Roman" panose="02020603050405020304" pitchFamily="18" charset="0"/>
                <a:cs typeface="Times New Roman" panose="02020603050405020304" pitchFamily="18" charset="0"/>
              </a:rPr>
              <a:t>- Bản vẽ nhà thường có các bình biểu diễn sau:</a:t>
            </a:r>
          </a:p>
          <a:p>
            <a:r>
              <a:rPr lang="en-US" sz="2800">
                <a:latin typeface="Times New Roman" panose="02020603050405020304" pitchFamily="18" charset="0"/>
                <a:cs typeface="Times New Roman" panose="02020603050405020304" pitchFamily="18" charset="0"/>
              </a:rPr>
              <a:t>+ Mặt đứng: là hình chiều vuông góc của mặt ngoài ngôi nhà lên mặt phẳng chiếu đứng hoặc mặt phẳng hình chiếu cạnh, được dùng để biểu diễn hình dạng bên ngoài ngôi nhà.</a:t>
            </a:r>
          </a:p>
          <a:p>
            <a:r>
              <a:rPr lang="en-US" sz="2800">
                <a:latin typeface="Times New Roman" panose="02020603050405020304" pitchFamily="18" charset="0"/>
                <a:cs typeface="Times New Roman" panose="02020603050405020304" pitchFamily="18" charset="0"/>
              </a:rPr>
              <a:t>+ Mặt bằng: là hình chiếu vuông góc phần còn lại của ngôi nhà sau khi dã tưởng tưởng cắt bỏ đi phần trên bằng một phần nằm ngang, được dùng để diễn tả vị trí, kích thước các tường, vách, cửa đi, cửa sổ</a:t>
            </a:r>
          </a:p>
          <a:p>
            <a:r>
              <a:rPr lang="en-US" sz="2800">
                <a:latin typeface="Times New Roman" panose="02020603050405020304" pitchFamily="18" charset="0"/>
                <a:cs typeface="Times New Roman" panose="02020603050405020304" pitchFamily="18" charset="0"/>
              </a:rPr>
              <a:t>+ Mặt cắt: là hình cắt có mặt phảng cắt song song với mặt phẳng hình chiếu đứng hoặc hình chiếu cạnh, nhằm biểu diễn các bộ phận và kích thước của ngôi nhà theo chiều cao.</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08373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122" y="0"/>
            <a:ext cx="1145177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dưới đây và cho biết các kí hiệu quy ước một số bộ phận của ngôi nhà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27566" y="1080655"/>
            <a:ext cx="11273022" cy="5366798"/>
          </a:xfrm>
          <a:prstGeom prst="rect">
            <a:avLst/>
          </a:prstGeom>
        </p:spPr>
      </p:pic>
    </p:spTree>
    <p:extLst>
      <p:ext uri="{BB962C8B-B14F-4D97-AF65-F5344CB8AC3E}">
        <p14:creationId xmlns:p14="http://schemas.microsoft.com/office/powerpoint/2010/main" val="1985727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122" y="0"/>
            <a:ext cx="11451772"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dưới đây và cho biết các kí hiệu quy ước một số bộ phận của ngôi nhà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27566" y="1080655"/>
            <a:ext cx="7941993" cy="5366798"/>
          </a:xfrm>
          <a:prstGeom prst="rect">
            <a:avLst/>
          </a:prstGeom>
        </p:spPr>
      </p:pic>
      <p:sp>
        <p:nvSpPr>
          <p:cNvPr id="2" name="TextBox 1"/>
          <p:cNvSpPr txBox="1"/>
          <p:nvPr/>
        </p:nvSpPr>
        <p:spPr>
          <a:xfrm>
            <a:off x="9013371" y="1250302"/>
            <a:ext cx="2593911" cy="646331"/>
          </a:xfrm>
          <a:prstGeom prst="rect">
            <a:avLst/>
          </a:prstGeom>
          <a:noFill/>
        </p:spPr>
        <p:txBody>
          <a:bodyPr wrap="square" rtlCol="0">
            <a:spAutoFit/>
          </a:bodyPr>
          <a:lstStyle/>
          <a:p>
            <a:r>
              <a:rPr lang="en-US" smtClean="0"/>
              <a:t>- Cửa đi một cánh</a:t>
            </a:r>
          </a:p>
          <a:p>
            <a:r>
              <a:rPr lang="en-US" smtClean="0"/>
              <a:t>- Cửa đi bốn cánh</a:t>
            </a:r>
            <a:endParaRPr lang="en-US"/>
          </a:p>
        </p:txBody>
      </p:sp>
    </p:spTree>
    <p:extLst>
      <p:ext uri="{BB962C8B-B14F-4D97-AF65-F5344CB8AC3E}">
        <p14:creationId xmlns:p14="http://schemas.microsoft.com/office/powerpoint/2010/main" val="27908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954107"/>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II.Kí hiệu quy ước một số bộ phận của ngôi nhà</a:t>
            </a:r>
          </a:p>
          <a:p>
            <a:r>
              <a:rPr lang="en-US" sz="2800" b="1" smtClean="0">
                <a:latin typeface="Times New Roman" panose="02020603050405020304" pitchFamily="18" charset="0"/>
                <a:cs typeface="Times New Roman" panose="02020603050405020304" pitchFamily="18" charset="0"/>
              </a:rPr>
              <a:t>Bảng 5.1. SGK - </a:t>
            </a:r>
            <a:r>
              <a:rPr lang="en-US" sz="2800" b="1" smtClean="0">
                <a:latin typeface="Times New Roman" panose="02020603050405020304" pitchFamily="18" charset="0"/>
                <a:cs typeface="Times New Roman" panose="02020603050405020304" pitchFamily="18" charset="0"/>
              </a:rPr>
              <a:t>T27</a:t>
            </a:r>
            <a:endParaRPr lang="en-US" sz="28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87326" y="4303"/>
            <a:ext cx="3481118" cy="646232"/>
          </a:xfrm>
          <a:prstGeom prst="rect">
            <a:avLst/>
          </a:prstGeom>
        </p:spPr>
      </p:pic>
    </p:spTree>
    <p:extLst>
      <p:ext uri="{BB962C8B-B14F-4D97-AF65-F5344CB8AC3E}">
        <p14:creationId xmlns:p14="http://schemas.microsoft.com/office/powerpoint/2010/main" val="345365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536</TotalTime>
  <Words>1481</Words>
  <Application>Microsoft Office PowerPoint</Application>
  <PresentationFormat>Widescreen</PresentationFormat>
  <Paragraphs>152</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57</cp:revision>
  <dcterms:created xsi:type="dcterms:W3CDTF">2023-06-21T22:05:51Z</dcterms:created>
  <dcterms:modified xsi:type="dcterms:W3CDTF">2023-07-04T00:10:42Z</dcterms:modified>
</cp:coreProperties>
</file>