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3" r:id="rId5"/>
    <p:sldId id="265" r:id="rId6"/>
    <p:sldId id="266" r:id="rId7"/>
    <p:sldId id="268" r:id="rId8"/>
    <p:sldId id="269"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4" autoAdjust="0"/>
    <p:restoredTop sz="94660"/>
  </p:normalViewPr>
  <p:slideViewPr>
    <p:cSldViewPr snapToGrid="0">
      <p:cViewPr>
        <p:scale>
          <a:sx n="51" d="100"/>
          <a:sy n="51" d="100"/>
        </p:scale>
        <p:origin x="750" y="4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6B561D-C668-48BD-B552-8CC5773A8FA0}" type="datetimeFigureOut">
              <a:rPr lang="en-US" smtClean="0"/>
              <a:pPr/>
              <a:t>21-Aug-21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pPr/>
              <a:t>‹#›</a:t>
            </a:fld>
            <a:endParaRPr lang="en-US"/>
          </a:p>
        </p:txBody>
      </p:sp>
    </p:spTree>
    <p:extLst>
      <p:ext uri="{BB962C8B-B14F-4D97-AF65-F5344CB8AC3E}">
        <p14:creationId xmlns:p14="http://schemas.microsoft.com/office/powerpoint/2010/main" val="1924684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B561D-C668-48BD-B552-8CC5773A8FA0}" type="datetimeFigureOut">
              <a:rPr lang="en-US" smtClean="0"/>
              <a:pPr/>
              <a:t>21-Aug-21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pPr/>
              <a:t>‹#›</a:t>
            </a:fld>
            <a:endParaRPr lang="en-US"/>
          </a:p>
        </p:txBody>
      </p:sp>
    </p:spTree>
    <p:extLst>
      <p:ext uri="{BB962C8B-B14F-4D97-AF65-F5344CB8AC3E}">
        <p14:creationId xmlns:p14="http://schemas.microsoft.com/office/powerpoint/2010/main" val="130145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B561D-C668-48BD-B552-8CC5773A8FA0}" type="datetimeFigureOut">
              <a:rPr lang="en-US" smtClean="0"/>
              <a:pPr/>
              <a:t>21-Aug-21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pPr/>
              <a:t>‹#›</a:t>
            </a:fld>
            <a:endParaRPr lang="en-US"/>
          </a:p>
        </p:txBody>
      </p:sp>
    </p:spTree>
    <p:extLst>
      <p:ext uri="{BB962C8B-B14F-4D97-AF65-F5344CB8AC3E}">
        <p14:creationId xmlns:p14="http://schemas.microsoft.com/office/powerpoint/2010/main" val="389289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17476"/>
            <a:ext cx="10972800" cy="5762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24417" y="982664"/>
            <a:ext cx="538480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2417" y="982664"/>
            <a:ext cx="5384800"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A089146-4912-474A-A4F5-5E0A59955AB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6B561D-C668-48BD-B552-8CC5773A8FA0}" type="datetimeFigureOut">
              <a:rPr lang="en-US" smtClean="0"/>
              <a:pPr/>
              <a:t>21-Aug-21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pPr/>
              <a:t>‹#›</a:t>
            </a:fld>
            <a:endParaRPr lang="en-US"/>
          </a:p>
        </p:txBody>
      </p:sp>
    </p:spTree>
    <p:extLst>
      <p:ext uri="{BB962C8B-B14F-4D97-AF65-F5344CB8AC3E}">
        <p14:creationId xmlns:p14="http://schemas.microsoft.com/office/powerpoint/2010/main" val="80852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6B561D-C668-48BD-B552-8CC5773A8FA0}" type="datetimeFigureOut">
              <a:rPr lang="en-US" smtClean="0"/>
              <a:pPr/>
              <a:t>21-Aug-21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B78B3C-6E8B-4E2B-B6AB-3D177A392C3D}" type="slidenum">
              <a:rPr lang="en-US" smtClean="0"/>
              <a:pPr/>
              <a:t>‹#›</a:t>
            </a:fld>
            <a:endParaRPr lang="en-US"/>
          </a:p>
        </p:txBody>
      </p:sp>
    </p:spTree>
    <p:extLst>
      <p:ext uri="{BB962C8B-B14F-4D97-AF65-F5344CB8AC3E}">
        <p14:creationId xmlns:p14="http://schemas.microsoft.com/office/powerpoint/2010/main" val="1020684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6B561D-C668-48BD-B552-8CC5773A8FA0}" type="datetimeFigureOut">
              <a:rPr lang="en-US" smtClean="0"/>
              <a:pPr/>
              <a:t>21-Aug-21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pPr/>
              <a:t>‹#›</a:t>
            </a:fld>
            <a:endParaRPr lang="en-US"/>
          </a:p>
        </p:txBody>
      </p:sp>
    </p:spTree>
    <p:extLst>
      <p:ext uri="{BB962C8B-B14F-4D97-AF65-F5344CB8AC3E}">
        <p14:creationId xmlns:p14="http://schemas.microsoft.com/office/powerpoint/2010/main" val="20136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6B561D-C668-48BD-B552-8CC5773A8FA0}" type="datetimeFigureOut">
              <a:rPr lang="en-US" smtClean="0"/>
              <a:pPr/>
              <a:t>21-Aug-21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B78B3C-6E8B-4E2B-B6AB-3D177A392C3D}" type="slidenum">
              <a:rPr lang="en-US" smtClean="0"/>
              <a:pPr/>
              <a:t>‹#›</a:t>
            </a:fld>
            <a:endParaRPr lang="en-US"/>
          </a:p>
        </p:txBody>
      </p:sp>
    </p:spTree>
    <p:extLst>
      <p:ext uri="{BB962C8B-B14F-4D97-AF65-F5344CB8AC3E}">
        <p14:creationId xmlns:p14="http://schemas.microsoft.com/office/powerpoint/2010/main" val="157407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6B561D-C668-48BD-B552-8CC5773A8FA0}" type="datetimeFigureOut">
              <a:rPr lang="en-US" smtClean="0"/>
              <a:pPr/>
              <a:t>21-Aug-21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B78B3C-6E8B-4E2B-B6AB-3D177A392C3D}" type="slidenum">
              <a:rPr lang="en-US" smtClean="0"/>
              <a:pPr/>
              <a:t>‹#›</a:t>
            </a:fld>
            <a:endParaRPr lang="en-US"/>
          </a:p>
        </p:txBody>
      </p:sp>
    </p:spTree>
    <p:extLst>
      <p:ext uri="{BB962C8B-B14F-4D97-AF65-F5344CB8AC3E}">
        <p14:creationId xmlns:p14="http://schemas.microsoft.com/office/powerpoint/2010/main" val="365268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6B561D-C668-48BD-B552-8CC5773A8FA0}" type="datetimeFigureOut">
              <a:rPr lang="en-US" smtClean="0"/>
              <a:pPr/>
              <a:t>21-Aug-21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B78B3C-6E8B-4E2B-B6AB-3D177A392C3D}" type="slidenum">
              <a:rPr lang="en-US" smtClean="0"/>
              <a:pPr/>
              <a:t>‹#›</a:t>
            </a:fld>
            <a:endParaRPr lang="en-US"/>
          </a:p>
        </p:txBody>
      </p:sp>
    </p:spTree>
    <p:extLst>
      <p:ext uri="{BB962C8B-B14F-4D97-AF65-F5344CB8AC3E}">
        <p14:creationId xmlns:p14="http://schemas.microsoft.com/office/powerpoint/2010/main" val="101502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pPr/>
              <a:t>21-Aug-21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pPr/>
              <a:t>‹#›</a:t>
            </a:fld>
            <a:endParaRPr lang="en-US"/>
          </a:p>
        </p:txBody>
      </p:sp>
    </p:spTree>
    <p:extLst>
      <p:ext uri="{BB962C8B-B14F-4D97-AF65-F5344CB8AC3E}">
        <p14:creationId xmlns:p14="http://schemas.microsoft.com/office/powerpoint/2010/main" val="119099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6B561D-C668-48BD-B552-8CC5773A8FA0}" type="datetimeFigureOut">
              <a:rPr lang="en-US" smtClean="0"/>
              <a:pPr/>
              <a:t>21-Aug-21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B78B3C-6E8B-4E2B-B6AB-3D177A392C3D}" type="slidenum">
              <a:rPr lang="en-US" smtClean="0"/>
              <a:pPr/>
              <a:t>‹#›</a:t>
            </a:fld>
            <a:endParaRPr lang="en-US"/>
          </a:p>
        </p:txBody>
      </p:sp>
    </p:spTree>
    <p:extLst>
      <p:ext uri="{BB962C8B-B14F-4D97-AF65-F5344CB8AC3E}">
        <p14:creationId xmlns:p14="http://schemas.microsoft.com/office/powerpoint/2010/main" val="36411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B561D-C668-48BD-B552-8CC5773A8FA0}" type="datetimeFigureOut">
              <a:rPr lang="en-US" smtClean="0"/>
              <a:pPr/>
              <a:t>21-Aug-21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78B3C-6E8B-4E2B-B6AB-3D177A392C3D}" type="slidenum">
              <a:rPr lang="en-US" smtClean="0"/>
              <a:pPr/>
              <a:t>‹#›</a:t>
            </a:fld>
            <a:endParaRPr lang="en-US"/>
          </a:p>
        </p:txBody>
      </p:sp>
    </p:spTree>
    <p:extLst>
      <p:ext uri="{BB962C8B-B14F-4D97-AF65-F5344CB8AC3E}">
        <p14:creationId xmlns:p14="http://schemas.microsoft.com/office/powerpoint/2010/main" val="538988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microsoft.com/office/2007/relationships/media" Target="../media/media2.mp3"/><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gif"/><Relationship Id="rId5" Type="http://schemas.openxmlformats.org/officeDocument/2006/relationships/slideLayout" Target="../slideLayouts/slideLayout1.xml"/><Relationship Id="rId4" Type="http://schemas.openxmlformats.org/officeDocument/2006/relationships/audio" Target="../media/media2.mp3"/><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12192000" cy="7010400"/>
          </a:xfrm>
          <a:prstGeom prst="rect">
            <a:avLst/>
          </a:prstGeom>
        </p:spPr>
      </p:pic>
      <p:pic>
        <p:nvPicPr>
          <p:cNvPr id="25" name="NHAC MO DAU BAI HOC">
            <a:hlinkClick r:id="" action="ppaction://media"/>
          </p:cNvPr>
          <p:cNvPicPr>
            <a:picLocks noChangeAspect="1"/>
          </p:cNvPicPr>
          <p:nvPr>
            <a:audioFile r:link="rId1"/>
            <p:extLst>
              <p:ext uri="{DAA4B4D4-6D71-4841-9C94-3DE7FCFB9230}">
                <p14:media xmlns:p14="http://schemas.microsoft.com/office/powerpoint/2010/main" r:embed="rId2">
                  <p14:trim st="19912" end="3716.625"/>
                </p14:media>
              </p:ext>
            </p:extLst>
          </p:nvPr>
        </p:nvPicPr>
        <p:blipFill>
          <a:blip r:embed="rId7" cstate="print"/>
          <a:stretch>
            <a:fillRect/>
          </a:stretch>
        </p:blipFill>
        <p:spPr>
          <a:xfrm>
            <a:off x="13144500" y="2314204"/>
            <a:ext cx="609600" cy="609600"/>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051522" y="0"/>
            <a:ext cx="2944663" cy="7010400"/>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59535" y="0"/>
            <a:ext cx="3261163" cy="7010400"/>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44410" y="0"/>
            <a:ext cx="2944663" cy="7010400"/>
          </a:xfrm>
          <a:prstGeom prst="rect">
            <a:avLst/>
          </a:prstGeom>
        </p:spPr>
      </p:pic>
      <p:pic>
        <p:nvPicPr>
          <p:cNvPr id="29" name="Picture 2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959" y="0"/>
            <a:ext cx="3258409" cy="7010400"/>
          </a:xfrm>
          <a:prstGeom prst="rect">
            <a:avLst/>
          </a:prstGeom>
        </p:spPr>
      </p:pic>
      <p:sp>
        <p:nvSpPr>
          <p:cNvPr id="18" name="TextBox 17"/>
          <p:cNvSpPr txBox="1"/>
          <p:nvPr/>
        </p:nvSpPr>
        <p:spPr>
          <a:xfrm>
            <a:off x="1115555" y="1080338"/>
            <a:ext cx="9911432" cy="1938992"/>
          </a:xfrm>
          <a:prstGeom prst="rect">
            <a:avLst/>
          </a:prstGeom>
          <a:noFill/>
        </p:spPr>
        <p:txBody>
          <a:bodyPr wrap="none" rtlCol="0">
            <a:spAutoFit/>
          </a:bodyPr>
          <a:lstStyle/>
          <a:p>
            <a:pPr algn="ctr"/>
            <a:r>
              <a:rPr lang="en-US" sz="6000" b="1" dirty="0" err="1" smtClean="0">
                <a:ln>
                  <a:solidFill>
                    <a:schemeClr val="bg1"/>
                  </a:solidFill>
                </a:ln>
                <a:solidFill>
                  <a:srgbClr val="FF0000"/>
                </a:solidFill>
                <a:latin typeface="Times New Roman" panose="02020603050405020304" pitchFamily="18" charset="0"/>
                <a:cs typeface="Times New Roman" panose="02020603050405020304" pitchFamily="18" charset="0"/>
              </a:rPr>
              <a:t>CHÀO</a:t>
            </a:r>
            <a:r>
              <a:rPr lang="en-US" sz="6000" b="1" dirty="0" smtClean="0">
                <a:ln>
                  <a:solidFill>
                    <a:schemeClr val="bg1"/>
                  </a:solidFill>
                </a:ln>
                <a:solidFill>
                  <a:srgbClr val="FF0000"/>
                </a:solidFill>
                <a:latin typeface="Times New Roman" panose="02020603050405020304" pitchFamily="18" charset="0"/>
                <a:cs typeface="Times New Roman" panose="02020603050405020304" pitchFamily="18" charset="0"/>
              </a:rPr>
              <a:t> </a:t>
            </a:r>
            <a:r>
              <a:rPr lang="en-US" sz="6000" b="1" dirty="0" err="1" smtClean="0">
                <a:ln>
                  <a:solidFill>
                    <a:schemeClr val="bg1"/>
                  </a:solidFill>
                </a:ln>
                <a:solidFill>
                  <a:srgbClr val="FF0000"/>
                </a:solidFill>
                <a:latin typeface="Times New Roman" panose="02020603050405020304" pitchFamily="18" charset="0"/>
                <a:cs typeface="Times New Roman" panose="02020603050405020304" pitchFamily="18" charset="0"/>
              </a:rPr>
              <a:t>MỪNG</a:t>
            </a:r>
            <a:r>
              <a:rPr lang="en-US" sz="6000" b="1" dirty="0" smtClean="0">
                <a:ln>
                  <a:solidFill>
                    <a:schemeClr val="bg1"/>
                  </a:solidFill>
                </a:ln>
                <a:solidFill>
                  <a:srgbClr val="FF0000"/>
                </a:solidFill>
                <a:latin typeface="Times New Roman" panose="02020603050405020304" pitchFamily="18" charset="0"/>
                <a:cs typeface="Times New Roman" panose="02020603050405020304" pitchFamily="18" charset="0"/>
              </a:rPr>
              <a:t> </a:t>
            </a:r>
          </a:p>
          <a:p>
            <a:pPr algn="ctr"/>
            <a:r>
              <a:rPr lang="en-US" sz="6000" b="1" dirty="0" err="1" smtClean="0">
                <a:ln>
                  <a:solidFill>
                    <a:schemeClr val="bg1"/>
                  </a:solidFill>
                </a:ln>
                <a:solidFill>
                  <a:srgbClr val="FF0000"/>
                </a:solidFill>
                <a:latin typeface="Times New Roman" panose="02020603050405020304" pitchFamily="18" charset="0"/>
                <a:cs typeface="Times New Roman" panose="02020603050405020304" pitchFamily="18" charset="0"/>
              </a:rPr>
              <a:t>QUÝ</a:t>
            </a:r>
            <a:r>
              <a:rPr lang="en-US" sz="6000" b="1" dirty="0" smtClean="0">
                <a:ln>
                  <a:solidFill>
                    <a:schemeClr val="bg1"/>
                  </a:solidFill>
                </a:ln>
                <a:solidFill>
                  <a:srgbClr val="FF0000"/>
                </a:solidFill>
                <a:latin typeface="Times New Roman" panose="02020603050405020304" pitchFamily="18" charset="0"/>
                <a:cs typeface="Times New Roman" panose="02020603050405020304" pitchFamily="18" charset="0"/>
              </a:rPr>
              <a:t> </a:t>
            </a:r>
            <a:r>
              <a:rPr lang="en-US" sz="6000" b="1" dirty="0" err="1" smtClean="0">
                <a:ln>
                  <a:solidFill>
                    <a:schemeClr val="bg1"/>
                  </a:solidFill>
                </a:ln>
                <a:solidFill>
                  <a:srgbClr val="FF0000"/>
                </a:solidFill>
                <a:latin typeface="Times New Roman" panose="02020603050405020304" pitchFamily="18" charset="0"/>
                <a:cs typeface="Times New Roman" panose="02020603050405020304" pitchFamily="18" charset="0"/>
              </a:rPr>
              <a:t>THẦY</a:t>
            </a:r>
            <a:r>
              <a:rPr lang="en-US" sz="6000" b="1" dirty="0" smtClean="0">
                <a:ln>
                  <a:solidFill>
                    <a:schemeClr val="bg1"/>
                  </a:solidFill>
                </a:ln>
                <a:solidFill>
                  <a:srgbClr val="FF0000"/>
                </a:solidFill>
                <a:latin typeface="Times New Roman" panose="02020603050405020304" pitchFamily="18" charset="0"/>
                <a:cs typeface="Times New Roman" panose="02020603050405020304" pitchFamily="18" charset="0"/>
              </a:rPr>
              <a:t> </a:t>
            </a:r>
            <a:r>
              <a:rPr lang="en-US" sz="6000" b="1" dirty="0" err="1" smtClean="0">
                <a:ln>
                  <a:solidFill>
                    <a:schemeClr val="bg1"/>
                  </a:solidFill>
                </a:ln>
                <a:solidFill>
                  <a:srgbClr val="FF0000"/>
                </a:solidFill>
                <a:latin typeface="Times New Roman" panose="02020603050405020304" pitchFamily="18" charset="0"/>
                <a:cs typeface="Times New Roman" panose="02020603050405020304" pitchFamily="18" charset="0"/>
              </a:rPr>
              <a:t>CÔ</a:t>
            </a:r>
            <a:r>
              <a:rPr lang="en-US" sz="6000" b="1" dirty="0" smtClean="0">
                <a:ln>
                  <a:solidFill>
                    <a:schemeClr val="bg1"/>
                  </a:solidFill>
                </a:ln>
                <a:solidFill>
                  <a:srgbClr val="FF0000"/>
                </a:solidFill>
                <a:latin typeface="Times New Roman" panose="02020603050405020304" pitchFamily="18" charset="0"/>
                <a:cs typeface="Times New Roman" panose="02020603050405020304" pitchFamily="18" charset="0"/>
              </a:rPr>
              <a:t> </a:t>
            </a:r>
            <a:r>
              <a:rPr lang="en-US" sz="6000" b="1" dirty="0" err="1" smtClean="0">
                <a:ln>
                  <a:solidFill>
                    <a:schemeClr val="bg1"/>
                  </a:solidFill>
                </a:ln>
                <a:solidFill>
                  <a:srgbClr val="FF0000"/>
                </a:solidFill>
                <a:latin typeface="Times New Roman" panose="02020603050405020304" pitchFamily="18" charset="0"/>
                <a:cs typeface="Times New Roman" panose="02020603050405020304" pitchFamily="18" charset="0"/>
              </a:rPr>
              <a:t>VỀ</a:t>
            </a:r>
            <a:r>
              <a:rPr lang="en-US" sz="6000" b="1" dirty="0" smtClean="0">
                <a:ln>
                  <a:solidFill>
                    <a:schemeClr val="bg1"/>
                  </a:solidFill>
                </a:ln>
                <a:solidFill>
                  <a:srgbClr val="FF0000"/>
                </a:solidFill>
                <a:latin typeface="Times New Roman" panose="02020603050405020304" pitchFamily="18" charset="0"/>
                <a:cs typeface="Times New Roman" panose="02020603050405020304" pitchFamily="18" charset="0"/>
              </a:rPr>
              <a:t> </a:t>
            </a:r>
            <a:r>
              <a:rPr lang="en-US" sz="6000" b="1" dirty="0" err="1" smtClean="0">
                <a:ln>
                  <a:solidFill>
                    <a:schemeClr val="bg1"/>
                  </a:solidFill>
                </a:ln>
                <a:solidFill>
                  <a:srgbClr val="FF0000"/>
                </a:solidFill>
                <a:latin typeface="Times New Roman" panose="02020603050405020304" pitchFamily="18" charset="0"/>
                <a:cs typeface="Times New Roman" panose="02020603050405020304" pitchFamily="18" charset="0"/>
              </a:rPr>
              <a:t>DỰ</a:t>
            </a:r>
            <a:r>
              <a:rPr lang="en-US" sz="6000" b="1" dirty="0" smtClean="0">
                <a:ln>
                  <a:solidFill>
                    <a:schemeClr val="bg1"/>
                  </a:solidFill>
                </a:ln>
                <a:solidFill>
                  <a:srgbClr val="FF0000"/>
                </a:solidFill>
                <a:latin typeface="Times New Roman" panose="02020603050405020304" pitchFamily="18" charset="0"/>
                <a:cs typeface="Times New Roman" panose="02020603050405020304" pitchFamily="18" charset="0"/>
              </a:rPr>
              <a:t> </a:t>
            </a:r>
            <a:r>
              <a:rPr lang="en-US" sz="6000" b="1" dirty="0" err="1" smtClean="0">
                <a:ln>
                  <a:solidFill>
                    <a:schemeClr val="bg1"/>
                  </a:solidFill>
                </a:ln>
                <a:solidFill>
                  <a:srgbClr val="FF0000"/>
                </a:solidFill>
                <a:latin typeface="Times New Roman" panose="02020603050405020304" pitchFamily="18" charset="0"/>
                <a:cs typeface="Times New Roman" panose="02020603050405020304" pitchFamily="18" charset="0"/>
              </a:rPr>
              <a:t>GIỜ</a:t>
            </a:r>
            <a:endParaRPr lang="en-US" sz="6000" b="1" dirty="0">
              <a:ln>
                <a:solidFill>
                  <a:schemeClr val="bg1"/>
                </a:solidFill>
              </a:ln>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445106" y="4356843"/>
            <a:ext cx="5093061" cy="1323439"/>
          </a:xfrm>
          <a:prstGeom prst="rect">
            <a:avLst/>
          </a:prstGeom>
          <a:noFill/>
          <a:ln>
            <a:noFill/>
          </a:ln>
        </p:spPr>
        <p:txBody>
          <a:bodyPr wrap="none" rtlCol="0">
            <a:spAutoFit/>
          </a:bodyPr>
          <a:lstStyle/>
          <a:p>
            <a:r>
              <a:rPr lang="en-US" sz="4000" b="1" dirty="0" err="1"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rPr>
              <a:t>Bài</a:t>
            </a:r>
            <a:r>
              <a:rPr lang="en-US" sz="4000" b="1" dirty="0"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rPr>
              <a:t> 5: </a:t>
            </a:r>
            <a:r>
              <a:rPr lang="en-US" sz="4000" b="1" dirty="0" err="1"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rPr>
              <a:t>Lược</a:t>
            </a:r>
            <a:r>
              <a:rPr lang="en-US" sz="4000" b="1" dirty="0"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rPr>
              <a:t> </a:t>
            </a:r>
            <a:r>
              <a:rPr lang="en-US" sz="4000" b="1" dirty="0" err="1"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rPr>
              <a:t>đồ</a:t>
            </a:r>
            <a:r>
              <a:rPr lang="en-US" sz="4000" b="1" dirty="0"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rPr>
              <a:t> </a:t>
            </a:r>
            <a:r>
              <a:rPr lang="en-US" sz="4000" b="1" dirty="0" err="1"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rPr>
              <a:t>trí</a:t>
            </a:r>
            <a:r>
              <a:rPr lang="en-US" sz="4000" b="1" dirty="0"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rPr>
              <a:t> </a:t>
            </a:r>
            <a:r>
              <a:rPr lang="en-US" sz="4000" b="1" dirty="0" err="1"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rPr>
              <a:t>nhớ</a:t>
            </a:r>
            <a:endParaRPr lang="en-US" sz="4000" b="1" dirty="0"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endParaRPr>
          </a:p>
          <a:p>
            <a:r>
              <a:rPr lang="en-US" sz="4000" b="1" dirty="0" err="1"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rPr>
              <a:t>Giáo</a:t>
            </a:r>
            <a:r>
              <a:rPr lang="en-US" sz="4000" b="1" dirty="0"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rPr>
              <a:t> </a:t>
            </a:r>
            <a:r>
              <a:rPr lang="en-US" sz="4000" b="1" dirty="0" err="1"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rPr>
              <a:t>viên</a:t>
            </a:r>
            <a:r>
              <a:rPr lang="en-US" sz="4000" b="1" dirty="0" smtClean="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rPr>
              <a:t>:.............</a:t>
            </a:r>
            <a:endParaRPr lang="en-US" sz="4000" b="1" dirty="0">
              <a:ln w="15875">
                <a:solidFill>
                  <a:schemeClr val="tx2">
                    <a:lumMod val="40000"/>
                    <a:lumOff val="60000"/>
                  </a:schemeClr>
                </a:solidFill>
              </a:ln>
              <a:solidFill>
                <a:srgbClr val="FF0000"/>
              </a:solidFill>
              <a:latin typeface="Times New Roman" panose="02020603050405020304" pitchFamily="18" charset="0"/>
              <a:cs typeface="Times New Roman" panose="02020603050405020304" pitchFamily="18" charset="0"/>
            </a:endParaRPr>
          </a:p>
        </p:txBody>
      </p:sp>
      <p:pic>
        <p:nvPicPr>
          <p:cNvPr id="20" name="Tieng hai au va bien">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cstate="print"/>
          <a:stretch>
            <a:fillRect/>
          </a:stretch>
        </p:blipFill>
        <p:spPr>
          <a:xfrm>
            <a:off x="13363623" y="4356843"/>
            <a:ext cx="609600" cy="609600"/>
          </a:xfrm>
          <a:prstGeom prst="rect">
            <a:avLst/>
          </a:prstGeom>
        </p:spPr>
      </p:pic>
    </p:spTree>
    <p:extLst>
      <p:ext uri="{BB962C8B-B14F-4D97-AF65-F5344CB8AC3E}">
        <p14:creationId xmlns:p14="http://schemas.microsoft.com/office/powerpoint/2010/main" val="271239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586"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2.70833E-6 -1.11111E-6 L 0.46067 0.00972 " pathEditMode="relative" rAng="0" ptsTypes="AA">
                                      <p:cBhvr>
                                        <p:cTn id="10" dur="4000" fill="hold"/>
                                        <p:tgtEl>
                                          <p:spTgt spid="26"/>
                                        </p:tgtEl>
                                        <p:attrNameLst>
                                          <p:attrName>ppt_x</p:attrName>
                                          <p:attrName>ppt_y</p:attrName>
                                        </p:attrNameLst>
                                      </p:cBhvr>
                                      <p:rCtr x="23034" y="486"/>
                                    </p:animMotion>
                                  </p:childTnLst>
                                </p:cTn>
                              </p:par>
                              <p:par>
                                <p:cTn id="11" presetID="35" presetClass="path" presetSubtype="0" accel="50000" decel="50000" fill="hold" nodeType="withEffect">
                                  <p:stCondLst>
                                    <p:cond delay="0"/>
                                  </p:stCondLst>
                                  <p:childTnLst>
                                    <p:animMotion origin="layout" path="M 4.16667E-6 -1.11111E-6 L -0.45039 0.00556 " pathEditMode="relative" rAng="0" ptsTypes="AA">
                                      <p:cBhvr>
                                        <p:cTn id="12" dur="4000" fill="hold"/>
                                        <p:tgtEl>
                                          <p:spTgt spid="28"/>
                                        </p:tgtEl>
                                        <p:attrNameLst>
                                          <p:attrName>ppt_x</p:attrName>
                                          <p:attrName>ppt_y</p:attrName>
                                        </p:attrNameLst>
                                      </p:cBhvr>
                                      <p:rCtr x="-22526" y="278"/>
                                    </p:animMotion>
                                  </p:childTnLst>
                                </p:cTn>
                              </p:par>
                              <p:par>
                                <p:cTn id="13" presetID="63" presetClass="path" presetSubtype="0" accel="50000" decel="50000" fill="hold" nodeType="withEffect">
                                  <p:stCondLst>
                                    <p:cond delay="1000"/>
                                  </p:stCondLst>
                                  <p:childTnLst>
                                    <p:animMotion origin="layout" path="M 2.08333E-7 -1.11111E-6 L 0.18607 -0.00278 " pathEditMode="relative" rAng="0" ptsTypes="AA">
                                      <p:cBhvr>
                                        <p:cTn id="14" dur="5000" fill="hold"/>
                                        <p:tgtEl>
                                          <p:spTgt spid="27"/>
                                        </p:tgtEl>
                                        <p:attrNameLst>
                                          <p:attrName>ppt_x</p:attrName>
                                          <p:attrName>ppt_y</p:attrName>
                                        </p:attrNameLst>
                                      </p:cBhvr>
                                      <p:rCtr x="9297" y="-139"/>
                                    </p:animMotion>
                                  </p:childTnLst>
                                </p:cTn>
                              </p:par>
                              <p:par>
                                <p:cTn id="15" presetID="35" presetClass="path" presetSubtype="0" accel="50000" decel="50000" fill="hold" nodeType="withEffect">
                                  <p:stCondLst>
                                    <p:cond delay="1000"/>
                                  </p:stCondLst>
                                  <p:childTnLst>
                                    <p:animMotion origin="layout" path="M 1.45833E-6 -1.11111E-6 L -0.17722 0.00556 " pathEditMode="relative" rAng="0" ptsTypes="AA">
                                      <p:cBhvr>
                                        <p:cTn id="16" dur="5000" fill="hold"/>
                                        <p:tgtEl>
                                          <p:spTgt spid="29"/>
                                        </p:tgtEl>
                                        <p:attrNameLst>
                                          <p:attrName>ppt_x</p:attrName>
                                          <p:attrName>ppt_y</p:attrName>
                                        </p:attrNameLst>
                                      </p:cBhvr>
                                      <p:rCtr x="-8867" y="278"/>
                                    </p:animMotion>
                                  </p:childTnLst>
                                </p:cTn>
                              </p:par>
                            </p:childTnLst>
                          </p:cTn>
                        </p:par>
                        <p:par>
                          <p:cTn id="17" fill="hold">
                            <p:stCondLst>
                              <p:cond delay="60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18"/>
                                        </p:tgtEl>
                                        <p:attrNameLst>
                                          <p:attrName>style.visibility</p:attrName>
                                        </p:attrNameLst>
                                      </p:cBhvr>
                                      <p:to>
                                        <p:strVal val="visible"/>
                                      </p:to>
                                    </p:set>
                                    <p:anim by="(-#ppt_w*2)" calcmode="lin" valueType="num">
                                      <p:cBhvr rctx="PPT">
                                        <p:cTn id="20" dur="500" autoRev="1" fill="hold">
                                          <p:stCondLst>
                                            <p:cond delay="0"/>
                                          </p:stCondLst>
                                        </p:cTn>
                                        <p:tgtEl>
                                          <p:spTgt spid="18"/>
                                        </p:tgtEl>
                                        <p:attrNameLst>
                                          <p:attrName>ppt_w</p:attrName>
                                        </p:attrNameLst>
                                      </p:cBhvr>
                                    </p:anim>
                                    <p:anim by="(#ppt_w*0.50)" calcmode="lin" valueType="num">
                                      <p:cBhvr>
                                        <p:cTn id="21" dur="500" decel="50000" autoRev="1" fill="hold">
                                          <p:stCondLst>
                                            <p:cond delay="0"/>
                                          </p:stCondLst>
                                        </p:cTn>
                                        <p:tgtEl>
                                          <p:spTgt spid="18"/>
                                        </p:tgtEl>
                                        <p:attrNameLst>
                                          <p:attrName>ppt_x</p:attrName>
                                        </p:attrNameLst>
                                      </p:cBhvr>
                                    </p:anim>
                                    <p:anim from="(-#ppt_h/2)" to="(#ppt_y)" calcmode="lin" valueType="num">
                                      <p:cBhvr>
                                        <p:cTn id="22" dur="1000" fill="hold">
                                          <p:stCondLst>
                                            <p:cond delay="0"/>
                                          </p:stCondLst>
                                        </p:cTn>
                                        <p:tgtEl>
                                          <p:spTgt spid="18"/>
                                        </p:tgtEl>
                                        <p:attrNameLst>
                                          <p:attrName>ppt_y</p:attrName>
                                        </p:attrNameLst>
                                      </p:cBhvr>
                                    </p:anim>
                                    <p:animRot by="21600000">
                                      <p:cBhvr>
                                        <p:cTn id="23" dur="1000" fill="hold">
                                          <p:stCondLst>
                                            <p:cond delay="0"/>
                                          </p:stCondLst>
                                        </p:cTn>
                                        <p:tgtEl>
                                          <p:spTgt spid="18"/>
                                        </p:tgtEl>
                                        <p:attrNameLst>
                                          <p:attrName>r</p:attrName>
                                        </p:attrNameLst>
                                      </p:cBhvr>
                                    </p:animRot>
                                  </p:childTnLst>
                                </p:cTn>
                              </p:par>
                            </p:childTnLst>
                          </p:cTn>
                        </p:par>
                        <p:par>
                          <p:cTn id="24" fill="hold">
                            <p:stCondLst>
                              <p:cond delay="93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 presetClass="mediacall" presetSubtype="0" fill="hold" nodeType="withEffect">
                                  <p:stCondLst>
                                    <p:cond delay="1000"/>
                                  </p:stCondLst>
                                  <p:childTnLst>
                                    <p:cmd type="call" cmd="playFrom(0.0)">
                                      <p:cBhvr>
                                        <p:cTn id="29" dur="62197"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7576">
                <p:cTn id="30" repeatCount="indefinite" fill="hold" display="0">
                  <p:stCondLst>
                    <p:cond delay="indefinite"/>
                  </p:stCondLst>
                  <p:endCondLst>
                    <p:cond evt="onStopAudio" delay="0">
                      <p:tgtEl>
                        <p:sldTgt/>
                      </p:tgtEl>
                    </p:cond>
                  </p:endCondLst>
                </p:cTn>
                <p:tgtEl>
                  <p:spTgt spid="25"/>
                </p:tgtEl>
              </p:cMediaNode>
            </p:audio>
            <p:audio>
              <p:cMediaNode vol="100000">
                <p:cTn id="31" fill="hold" display="0">
                  <p:stCondLst>
                    <p:cond delay="indefinite"/>
                  </p:stCondLst>
                  <p:endCondLst>
                    <p:cond evt="onStopAudio" delay="0">
                      <p:tgtEl>
                        <p:sldTgt/>
                      </p:tgtEl>
                    </p:cond>
                  </p:endCondLst>
                </p:cTn>
                <p:tgtEl>
                  <p:spTgt spid="20"/>
                </p:tgtEl>
              </p:cMediaNode>
            </p:audio>
          </p:childTnLst>
        </p:cTn>
      </p:par>
    </p:tnLst>
    <p:bldLst>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orizontal Scroll 10"/>
          <p:cNvSpPr/>
          <p:nvPr/>
        </p:nvSpPr>
        <p:spPr>
          <a:xfrm>
            <a:off x="713095" y="4679575"/>
            <a:ext cx="10905564" cy="208429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24748" y="4100734"/>
            <a:ext cx="10160427" cy="2457186"/>
          </a:xfrm>
        </p:spPr>
        <p:txBody>
          <a:bodyPr>
            <a:normAutofit/>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sz="2400" dirty="0" err="1" smtClean="0">
                <a:solidFill>
                  <a:schemeClr val="bg1"/>
                </a:solidFill>
                <a:latin typeface="Times New Roman" pitchFamily="18" charset="0"/>
                <a:cs typeface="Times New Roman" pitchFamily="18" charset="0"/>
              </a:rPr>
              <a:t>Trên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đường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học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về</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em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gặp</a:t>
            </a:r>
            <a:r>
              <a:rPr lang="en-US" sz="2400" dirty="0" smtClean="0">
                <a:solidFill>
                  <a:schemeClr val="bg1"/>
                </a:solidFill>
                <a:latin typeface="Times New Roman" pitchFamily="18" charset="0"/>
                <a:cs typeface="Times New Roman" pitchFamily="18" charset="0"/>
              </a:rPr>
              <a:t> 1 </a:t>
            </a:r>
            <a:r>
              <a:rPr lang="en-US" sz="2400" dirty="0" err="1" smtClean="0">
                <a:solidFill>
                  <a:schemeClr val="bg1"/>
                </a:solidFill>
                <a:latin typeface="Times New Roman" pitchFamily="18" charset="0"/>
                <a:cs typeface="Times New Roman" pitchFamily="18" charset="0"/>
              </a:rPr>
              <a:t>đoàn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khách</a:t>
            </a:r>
            <a:r>
              <a:rPr lang="en-US" sz="2400" dirty="0" smtClean="0">
                <a:solidFill>
                  <a:schemeClr val="bg1"/>
                </a:solidFill>
                <a:latin typeface="Times New Roman" pitchFamily="18" charset="0"/>
                <a:cs typeface="Times New Roman" pitchFamily="18" charset="0"/>
              </a:rPr>
              <a:t> du </a:t>
            </a:r>
            <a:r>
              <a:rPr lang="en-US" sz="2400" dirty="0" err="1" smtClean="0">
                <a:solidFill>
                  <a:schemeClr val="bg1"/>
                </a:solidFill>
                <a:latin typeface="Times New Roman" pitchFamily="18" charset="0"/>
                <a:cs typeface="Times New Roman" pitchFamily="18" charset="0"/>
              </a:rPr>
              <a:t>lịch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Đoàn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khách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hỏi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thăm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em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đường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đến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khu</a:t>
            </a:r>
            <a:r>
              <a:rPr lang="en-US" sz="2400" dirty="0" smtClean="0">
                <a:solidFill>
                  <a:schemeClr val="bg1"/>
                </a:solidFill>
                <a:latin typeface="Times New Roman" pitchFamily="18" charset="0"/>
                <a:cs typeface="Times New Roman" pitchFamily="18" charset="0"/>
              </a:rPr>
              <a:t> di </a:t>
            </a:r>
            <a:r>
              <a:rPr lang="en-US" sz="2400" dirty="0" err="1" smtClean="0">
                <a:solidFill>
                  <a:schemeClr val="bg1"/>
                </a:solidFill>
                <a:latin typeface="Times New Roman" pitchFamily="18" charset="0"/>
                <a:cs typeface="Times New Roman" pitchFamily="18" charset="0"/>
              </a:rPr>
              <a:t>tích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Bạch</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Đằng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Giang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em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sẽ</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chỉ</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đường</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cho</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họ</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như</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thế</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nào</a:t>
            </a:r>
            <a:r>
              <a:rPr lang="en-US" sz="2400" dirty="0" smtClean="0">
                <a:solidFill>
                  <a:schemeClr val="bg1"/>
                </a:solidFill>
                <a:latin typeface="Times New Roman" pitchFamily="18" charset="0"/>
                <a:cs typeface="Times New Roman" pitchFamily="18" charset="0"/>
              </a:rPr>
              <a:t>?</a:t>
            </a:r>
            <a:endParaRPr lang="en-US" sz="2400" dirty="0">
              <a:solidFill>
                <a:schemeClr val="bg1"/>
              </a:solidFill>
            </a:endParaRPr>
          </a:p>
        </p:txBody>
      </p:sp>
      <p:sp>
        <p:nvSpPr>
          <p:cNvPr id="4" name="WordArt 2"/>
          <p:cNvSpPr>
            <a:spLocks noChangeArrowheads="1" noChangeShapeType="1" noTextEdit="1"/>
          </p:cNvSpPr>
          <p:nvPr/>
        </p:nvSpPr>
        <p:spPr bwMode="auto">
          <a:xfrm>
            <a:off x="3650769" y="25186"/>
            <a:ext cx="5783943" cy="667657"/>
          </a:xfrm>
          <a:prstGeom prst="rect">
            <a:avLst/>
          </a:prstGeom>
        </p:spPr>
        <p:txBody>
          <a:bodyPr wrap="none" fromWordArt="1">
            <a:prstTxWarp prst="textPlain">
              <a:avLst/>
            </a:prstTxWarp>
          </a:bodyPr>
          <a:lstStyle/>
          <a:p>
            <a:r>
              <a:rPr lang="en-US" sz="3200" kern="10" dirty="0" err="1" smtClean="0">
                <a:ln w="9525">
                  <a:solidFill>
                    <a:srgbClr val="0000FF"/>
                  </a:solidFill>
                  <a:round/>
                  <a:headEnd/>
                  <a:tailEnd/>
                </a:ln>
                <a:gradFill rotWithShape="1">
                  <a:gsLst>
                    <a:gs pos="0">
                      <a:srgbClr val="9999FF"/>
                    </a:gs>
                    <a:gs pos="100000">
                      <a:srgbClr val="009999"/>
                    </a:gs>
                  </a:gsLst>
                  <a:lin ang="5400000" scaled="1"/>
                </a:gradFill>
                <a:effectLst>
                  <a:outerShdw dist="53882" dir="2700000" algn="ctr" rotWithShape="0">
                    <a:srgbClr val="C0C0C0">
                      <a:alpha val="75000"/>
                    </a:srgbClr>
                  </a:outerShdw>
                  <a:reflection blurRad="6350" stA="60000" endA="900" endPos="58000" dir="5400000" sy="-100000" algn="bl" rotWithShape="0"/>
                </a:effectLst>
                <a:latin typeface="Times New Roman"/>
                <a:cs typeface="Times New Roman"/>
              </a:rPr>
              <a:t>Tình</a:t>
            </a:r>
            <a:r>
              <a:rPr lang="en-US" sz="3200" kern="10" dirty="0" smtClean="0">
                <a:ln w="9525">
                  <a:solidFill>
                    <a:srgbClr val="0000FF"/>
                  </a:solidFill>
                  <a:round/>
                  <a:headEnd/>
                  <a:tailEnd/>
                </a:ln>
                <a:gradFill rotWithShape="1">
                  <a:gsLst>
                    <a:gs pos="0">
                      <a:srgbClr val="9999FF"/>
                    </a:gs>
                    <a:gs pos="100000">
                      <a:srgbClr val="009999"/>
                    </a:gs>
                  </a:gsLst>
                  <a:lin ang="5400000" scaled="1"/>
                </a:gradFill>
                <a:effectLst>
                  <a:outerShdw dist="53882" dir="2700000" algn="ctr" rotWithShape="0">
                    <a:srgbClr val="C0C0C0">
                      <a:alpha val="75000"/>
                    </a:srgbClr>
                  </a:outerShdw>
                  <a:reflection blurRad="6350" stA="60000" endA="900" endPos="58000" dir="5400000" sy="-100000" algn="bl" rotWithShape="0"/>
                </a:effectLst>
                <a:latin typeface="Times New Roman"/>
                <a:cs typeface="Times New Roman"/>
              </a:rPr>
              <a:t> </a:t>
            </a:r>
            <a:r>
              <a:rPr lang="en-US" sz="3200" kern="10" dirty="0" err="1" smtClean="0">
                <a:ln w="9525">
                  <a:solidFill>
                    <a:srgbClr val="0000FF"/>
                  </a:solidFill>
                  <a:round/>
                  <a:headEnd/>
                  <a:tailEnd/>
                </a:ln>
                <a:gradFill rotWithShape="1">
                  <a:gsLst>
                    <a:gs pos="0">
                      <a:srgbClr val="9999FF"/>
                    </a:gs>
                    <a:gs pos="100000">
                      <a:srgbClr val="009999"/>
                    </a:gs>
                  </a:gsLst>
                  <a:lin ang="5400000" scaled="1"/>
                </a:gradFill>
                <a:effectLst>
                  <a:outerShdw dist="53882" dir="2700000" algn="ctr" rotWithShape="0">
                    <a:srgbClr val="C0C0C0">
                      <a:alpha val="75000"/>
                    </a:srgbClr>
                  </a:outerShdw>
                  <a:reflection blurRad="6350" stA="60000" endA="900" endPos="58000" dir="5400000" sy="-100000" algn="bl" rotWithShape="0"/>
                </a:effectLst>
                <a:latin typeface="Times New Roman"/>
                <a:cs typeface="Times New Roman"/>
              </a:rPr>
              <a:t>huống</a:t>
            </a:r>
            <a:endParaRPr lang="en-US" sz="3200" kern="10" dirty="0">
              <a:ln w="9525">
                <a:solidFill>
                  <a:srgbClr val="0000FF"/>
                </a:solidFill>
                <a:round/>
                <a:headEnd/>
                <a:tailEnd/>
              </a:ln>
              <a:gradFill rotWithShape="1">
                <a:gsLst>
                  <a:gs pos="0">
                    <a:srgbClr val="9999FF"/>
                  </a:gs>
                  <a:gs pos="100000">
                    <a:srgbClr val="009999"/>
                  </a:gs>
                </a:gsLst>
                <a:lin ang="5400000" scaled="1"/>
              </a:gradFill>
              <a:effectLst>
                <a:outerShdw dist="53882" dir="2700000" algn="ctr" rotWithShape="0">
                  <a:srgbClr val="C0C0C0">
                    <a:alpha val="75000"/>
                  </a:srgbClr>
                </a:outerShdw>
                <a:reflection blurRad="6350" stA="60000" endA="900" endPos="58000" dir="5400000" sy="-100000" algn="bl" rotWithShape="0"/>
              </a:effectLst>
              <a:latin typeface="Times New Roman"/>
              <a:cs typeface="Times New Roman"/>
            </a:endParaRPr>
          </a:p>
        </p:txBody>
      </p:sp>
      <p:pic>
        <p:nvPicPr>
          <p:cNvPr id="9" name="Picture 8"/>
          <p:cNvPicPr>
            <a:picLocks noChangeAspect="1"/>
          </p:cNvPicPr>
          <p:nvPr/>
        </p:nvPicPr>
        <p:blipFill>
          <a:blip r:embed="rId2"/>
          <a:stretch>
            <a:fillRect/>
          </a:stretch>
        </p:blipFill>
        <p:spPr>
          <a:xfrm>
            <a:off x="497542" y="1221551"/>
            <a:ext cx="5432612" cy="3458025"/>
          </a:xfrm>
          <a:prstGeom prst="rect">
            <a:avLst/>
          </a:prstGeom>
        </p:spPr>
      </p:pic>
      <p:pic>
        <p:nvPicPr>
          <p:cNvPr id="10" name="Picture 9"/>
          <p:cNvPicPr>
            <a:picLocks noChangeAspect="1"/>
          </p:cNvPicPr>
          <p:nvPr/>
        </p:nvPicPr>
        <p:blipFill>
          <a:blip r:embed="rId3"/>
          <a:stretch>
            <a:fillRect/>
          </a:stretch>
        </p:blipFill>
        <p:spPr>
          <a:xfrm>
            <a:off x="6200495" y="1271684"/>
            <a:ext cx="5418164" cy="340789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481734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Khái niệm lược đồ trí nhớ</a:t>
            </a:r>
            <a:r>
              <a:rPr kumimoji="0" lang="nl-NL"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nl-NL"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descr="Duyệt quy hoạch chung 1/10.000 Thị xã Sơn Tây - CafeLand.Vn"/>
          <p:cNvPicPr>
            <a:picLocks noChangeAspect="1" noChangeArrowheads="1"/>
          </p:cNvPicPr>
          <p:nvPr/>
        </p:nvPicPr>
        <p:blipFill>
          <a:blip r:embed="rId2"/>
          <a:srcRect/>
          <a:stretch>
            <a:fillRect/>
          </a:stretch>
        </p:blipFill>
        <p:spPr bwMode="auto">
          <a:xfrm>
            <a:off x="5903232" y="188685"/>
            <a:ext cx="5791200" cy="5783943"/>
          </a:xfrm>
          <a:prstGeom prst="rect">
            <a:avLst/>
          </a:prstGeom>
          <a:noFill/>
        </p:spPr>
      </p:pic>
      <p:sp>
        <p:nvSpPr>
          <p:cNvPr id="5" name="Rectangle 1"/>
          <p:cNvSpPr>
            <a:spLocks noChangeArrowheads="1"/>
          </p:cNvSpPr>
          <p:nvPr/>
        </p:nvSpPr>
        <p:spPr bwMode="auto">
          <a:xfrm>
            <a:off x="6495143" y="6103257"/>
            <a:ext cx="379456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Lược</a:t>
            </a:r>
            <a:r>
              <a:rPr kumimoji="0" lang="nl-NL"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đồ thị xã Sơn Tây</a:t>
            </a:r>
            <a:endParaRPr kumimoji="0" lang="nl-NL"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8" name="AutoShape 6"/>
          <p:cNvSpPr>
            <a:spLocks noChangeArrowheads="1"/>
          </p:cNvSpPr>
          <p:nvPr/>
        </p:nvSpPr>
        <p:spPr bwMode="auto">
          <a:xfrm>
            <a:off x="1150775" y="1112255"/>
            <a:ext cx="4945225" cy="2974553"/>
          </a:xfrm>
          <a:prstGeom prst="cloudCallout">
            <a:avLst>
              <a:gd name="adj1" fmla="val 49835"/>
              <a:gd name="adj2" fmla="val 48106"/>
            </a:avLst>
          </a:prstGeom>
          <a:solidFill>
            <a:srgbClr val="FF99CC"/>
          </a:solidFill>
          <a:ln w="9525">
            <a:solidFill>
              <a:schemeClr val="tx1"/>
            </a:solidFill>
            <a:round/>
            <a:headEnd/>
            <a:tailEnd/>
          </a:ln>
        </p:spPr>
        <p:txBody>
          <a:bodyPr wrap="none" anchor="ctr"/>
          <a:lstStyle/>
          <a:p>
            <a:r>
              <a:rPr lang="en-US" sz="2800" dirty="0" err="1" smtClean="0">
                <a:latin typeface="Times New Roman" pitchFamily="18" charset="0"/>
                <a:cs typeface="Times New Roman" pitchFamily="18" charset="0"/>
              </a:rPr>
              <a:t>Kể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tỉnh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huyện</a:t>
            </a:r>
            <a:r>
              <a:rPr lang="en-US" sz="2800" dirty="0" smtClean="0">
                <a:latin typeface="Times New Roman" pitchFamily="18" charset="0"/>
                <a:cs typeface="Times New Roman" pitchFamily="18" charset="0"/>
              </a:rPr>
              <a:t>  </a:t>
            </a:r>
          </a:p>
          <a:p>
            <a:r>
              <a:rPr lang="en-US" sz="2800" dirty="0" err="1" smtClean="0">
                <a:latin typeface="Times New Roman" pitchFamily="18" charset="0"/>
                <a:cs typeface="Times New Roman" pitchFamily="18" charset="0"/>
              </a:rPr>
              <a:t>tiếp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Tây</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blinds(horizontal)">
                                      <p:cBhvr>
                                        <p:cTn id="7" dur="5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heckerboard(across)">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blinds(horizontal)">
                                      <p:cBhvr>
                                        <p:cTn id="22"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5" grpId="0"/>
      <p:bldP spid="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sz="half" idx="1"/>
          </p:nvPr>
        </p:nvSpPr>
        <p:spPr>
          <a:xfrm>
            <a:off x="1016606" y="477223"/>
            <a:ext cx="9808633" cy="600075"/>
          </a:xfrm>
        </p:spPr>
        <p:txBody>
          <a:bodyPr/>
          <a:lstStyle/>
          <a:p>
            <a:pPr marL="0" lvl="0" indent="0" algn="just" fontAlgn="base">
              <a:lnSpc>
                <a:spcPct val="100000"/>
              </a:lnSpc>
              <a:spcBef>
                <a:spcPct val="0"/>
              </a:spcBef>
              <a:spcAft>
                <a:spcPct val="0"/>
              </a:spcAft>
              <a:buNone/>
            </a:pPr>
            <a:r>
              <a:rPr lang="nl-NL" b="1" dirty="0" smtClean="0">
                <a:latin typeface="Times New Roman" pitchFamily="18" charset="0"/>
                <a:ea typeface="Calibri" pitchFamily="34" charset="0"/>
                <a:cs typeface="Times New Roman" pitchFamily="18" charset="0"/>
              </a:rPr>
              <a:t>1. Khái niệm lược đồ trí nhớ</a:t>
            </a:r>
            <a:r>
              <a:rPr lang="nl-NL" dirty="0" smtClean="0">
                <a:latin typeface="Times New Roman" pitchFamily="18" charset="0"/>
                <a:ea typeface="Calibri" pitchFamily="34" charset="0"/>
                <a:cs typeface="Times New Roman" pitchFamily="18" charset="0"/>
              </a:rPr>
              <a:t>:  </a:t>
            </a:r>
            <a:endParaRPr lang="nl-NL" dirty="0" smtClean="0">
              <a:latin typeface="Arial" pitchFamily="34" charset="0"/>
              <a:cs typeface="Arial" pitchFamily="34" charset="0"/>
            </a:endParaRPr>
          </a:p>
        </p:txBody>
      </p:sp>
      <p:sp>
        <p:nvSpPr>
          <p:cNvPr id="8198" name="AutoShape 6"/>
          <p:cNvSpPr>
            <a:spLocks noChangeArrowheads="1"/>
          </p:cNvSpPr>
          <p:nvPr/>
        </p:nvSpPr>
        <p:spPr bwMode="auto">
          <a:xfrm>
            <a:off x="6923314" y="1291772"/>
            <a:ext cx="3901925" cy="2191657"/>
          </a:xfrm>
          <a:prstGeom prst="cloudCallout">
            <a:avLst>
              <a:gd name="adj1" fmla="val -62657"/>
              <a:gd name="adj2" fmla="val 43671"/>
            </a:avLst>
          </a:prstGeom>
          <a:solidFill>
            <a:srgbClr val="FF99CC"/>
          </a:solidFill>
          <a:ln w="9525">
            <a:solidFill>
              <a:schemeClr val="tx1"/>
            </a:solidFill>
            <a:round/>
            <a:headEnd/>
            <a:tailEnd/>
          </a:ln>
        </p:spPr>
        <p:txBody>
          <a:bodyPr wrap="none" anchor="ctr"/>
          <a:lstStyle/>
          <a:p>
            <a:r>
              <a:rPr lang="vi-VN" sz="2800" b="1" dirty="0" smtClean="0">
                <a:latin typeface="Times New Roman" pitchFamily="18" charset="0"/>
                <a:cs typeface="Times New Roman" pitchFamily="18" charset="0"/>
              </a:rPr>
              <a:t>Thế nào là </a:t>
            </a:r>
            <a:endParaRPr lang="en-US" sz="2800" b="1" dirty="0" smtClean="0">
              <a:latin typeface="Times New Roman" pitchFamily="18" charset="0"/>
              <a:cs typeface="Times New Roman" pitchFamily="18" charset="0"/>
            </a:endParaRPr>
          </a:p>
          <a:p>
            <a:r>
              <a:rPr lang="vi-VN" sz="2800" b="1" dirty="0" smtClean="0">
                <a:latin typeface="Times New Roman" pitchFamily="18" charset="0"/>
                <a:cs typeface="Times New Roman" pitchFamily="18" charset="0"/>
              </a:rPr>
              <a:t>lược </a:t>
            </a:r>
            <a:r>
              <a:rPr lang="vi-VN" sz="2800" b="1" dirty="0" smtClean="0">
                <a:latin typeface="Times New Roman" pitchFamily="18" charset="0"/>
                <a:cs typeface="Times New Roman" pitchFamily="18" charset="0"/>
              </a:rPr>
              <a:t>đồ trí nhớ ?</a:t>
            </a:r>
            <a:endParaRPr lang="en-US" sz="2800" b="1" dirty="0">
              <a:latin typeface="Times New Roman" pitchFamily="18" charset="0"/>
              <a:cs typeface="Times New Roman" pitchFamily="18" charset="0"/>
            </a:endParaRPr>
          </a:p>
        </p:txBody>
      </p:sp>
      <p:sp>
        <p:nvSpPr>
          <p:cNvPr id="9" name="Rectangle 1"/>
          <p:cNvSpPr>
            <a:spLocks noChangeArrowheads="1"/>
          </p:cNvSpPr>
          <p:nvPr/>
        </p:nvSpPr>
        <p:spPr bwMode="auto">
          <a:xfrm>
            <a:off x="1016606" y="1567289"/>
            <a:ext cx="5304971"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vi-VN" sz="2800" dirty="0" smtClean="0">
                <a:latin typeface="Times New Roman" pitchFamily="18" charset="0"/>
                <a:cs typeface="Times New Roman" pitchFamily="18" charset="0"/>
              </a:rPr>
              <a:t>Lược đ</a:t>
            </a:r>
            <a:r>
              <a:rPr lang="en-US" sz="2800" dirty="0" smtClean="0">
                <a:latin typeface="Times New Roman" pitchFamily="18" charset="0"/>
                <a:cs typeface="Times New Roman" pitchFamily="18" charset="0"/>
              </a:rPr>
              <a:t>ồ</a:t>
            </a:r>
            <a:r>
              <a:rPr lang="vi-VN" sz="2800" dirty="0" smtClean="0">
                <a:latin typeface="Times New Roman" pitchFamily="18" charset="0"/>
                <a:cs typeface="Times New Roman" pitchFamily="18" charset="0"/>
              </a:rPr>
              <a:t> trí nhớ là những thông tin không gian về thế giới được giữ lại trong trí óc con người. Lược đồ trí nhớ được đặc trưng bởi sự đánh dấu các địa điềm mà một người từng gặp, từng đến,...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194">
                                            <p:txEl>
                                              <p:pRg st="0" end="0"/>
                                            </p:txEl>
                                          </p:spTgt>
                                        </p:tgtEl>
                                        <p:attrNameLst>
                                          <p:attrName>style.visibility</p:attrName>
                                        </p:attrNameLst>
                                      </p:cBhvr>
                                      <p:to>
                                        <p:strVal val="visible"/>
                                      </p:to>
                                    </p:set>
                                    <p:anim calcmode="discrete" valueType="clr">
                                      <p:cBhvr override="childStyle">
                                        <p:cTn id="7" dur="80"/>
                                        <p:tgtEl>
                                          <p:spTgt spid="819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8194">
                                            <p:txEl>
                                              <p:pRg st="0" end="0"/>
                                            </p:txEl>
                                          </p:spTgt>
                                        </p:tgtEl>
                                        <p:attrNameLst>
                                          <p:attrName>fill.type</p:attrName>
                                        </p:attrNameLst>
                                      </p:cBhvr>
                                      <p:to>
                                        <p:strVal val="solid"/>
                                      </p:to>
                                    </p:set>
                                  </p:childTnLst>
                                </p:cTn>
                              </p:par>
                            </p:childTnLst>
                          </p:cTn>
                        </p:par>
                        <p:par>
                          <p:cTn id="10" fill="hold">
                            <p:stCondLst>
                              <p:cond delay="960"/>
                            </p:stCondLst>
                            <p:childTnLst>
                              <p:par>
                                <p:cTn id="11" presetID="5" presetClass="entr" presetSubtype="10" fill="hold" grpId="0" nodeType="afterEffect">
                                  <p:stCondLst>
                                    <p:cond delay="0"/>
                                  </p:stCondLst>
                                  <p:childTnLst>
                                    <p:set>
                                      <p:cBhvr>
                                        <p:cTn id="12" dur="1" fill="hold">
                                          <p:stCondLst>
                                            <p:cond delay="0"/>
                                          </p:stCondLst>
                                        </p:cTn>
                                        <p:tgtEl>
                                          <p:spTgt spid="8198"/>
                                        </p:tgtEl>
                                        <p:attrNameLst>
                                          <p:attrName>style.visibility</p:attrName>
                                        </p:attrNameLst>
                                      </p:cBhvr>
                                      <p:to>
                                        <p:strVal val="visible"/>
                                      </p:to>
                                    </p:set>
                                    <p:animEffect transition="in" filter="checkerboard(across)">
                                      <p:cBhvr>
                                        <p:cTn id="13" dur="1000"/>
                                        <p:tgtEl>
                                          <p:spTgt spid="819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autoUpdateAnimBg="0"/>
      <p:bldP spid="8198" grpId="0" bldLvl="0" animBg="1" autoUpdateAnimBg="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sz="half" idx="1"/>
          </p:nvPr>
        </p:nvSpPr>
        <p:spPr>
          <a:xfrm>
            <a:off x="698197" y="566363"/>
            <a:ext cx="9808633" cy="600075"/>
          </a:xfrm>
        </p:spPr>
        <p:txBody>
          <a:bodyPr/>
          <a:lstStyle/>
          <a:p>
            <a:pPr marL="0" lvl="0" indent="0" algn="just" fontAlgn="base">
              <a:lnSpc>
                <a:spcPct val="100000"/>
              </a:lnSpc>
              <a:spcBef>
                <a:spcPct val="0"/>
              </a:spcBef>
              <a:spcAft>
                <a:spcPct val="0"/>
              </a:spcAft>
              <a:buNone/>
            </a:pPr>
            <a:r>
              <a:rPr lang="nl-NL" b="1" dirty="0" smtClean="0">
                <a:latin typeface="Times New Roman" pitchFamily="18" charset="0"/>
                <a:ea typeface="Calibri" pitchFamily="34" charset="0"/>
                <a:cs typeface="Times New Roman" pitchFamily="18" charset="0"/>
              </a:rPr>
              <a:t>1. Khái niệm lược đồ trí nhớ</a:t>
            </a:r>
            <a:r>
              <a:rPr lang="nl-NL" dirty="0" smtClean="0">
                <a:latin typeface="Times New Roman" pitchFamily="18" charset="0"/>
                <a:ea typeface="Calibri" pitchFamily="34" charset="0"/>
                <a:cs typeface="Times New Roman" pitchFamily="18" charset="0"/>
              </a:rPr>
              <a:t>:  </a:t>
            </a:r>
            <a:endParaRPr lang="nl-NL" dirty="0" smtClean="0">
              <a:latin typeface="Arial" pitchFamily="34" charset="0"/>
              <a:cs typeface="Arial" pitchFamily="34" charset="0"/>
            </a:endParaRPr>
          </a:p>
        </p:txBody>
      </p:sp>
      <p:sp>
        <p:nvSpPr>
          <p:cNvPr id="8198" name="AutoShape 6"/>
          <p:cNvSpPr>
            <a:spLocks noChangeArrowheads="1"/>
          </p:cNvSpPr>
          <p:nvPr/>
        </p:nvSpPr>
        <p:spPr bwMode="auto">
          <a:xfrm>
            <a:off x="6473372" y="2685144"/>
            <a:ext cx="4978400" cy="2191657"/>
          </a:xfrm>
          <a:prstGeom prst="cloudCallout">
            <a:avLst>
              <a:gd name="adj1" fmla="val -62657"/>
              <a:gd name="adj2" fmla="val 43671"/>
            </a:avLst>
          </a:prstGeom>
          <a:solidFill>
            <a:srgbClr val="FF99CC"/>
          </a:solidFill>
          <a:ln w="9525">
            <a:solidFill>
              <a:schemeClr val="tx1"/>
            </a:solidFill>
            <a:round/>
            <a:headEnd/>
            <a:tailEnd/>
          </a:ln>
        </p:spPr>
        <p:txBody>
          <a:bodyPr wrap="none" anchor="ctr"/>
          <a:lstStyle/>
          <a:p>
            <a:r>
              <a:rPr lang="vi-VN" sz="2800" b="1" dirty="0" smtClean="0">
                <a:latin typeface="Times New Roman" pitchFamily="18" charset="0"/>
                <a:cs typeface="Times New Roman" pitchFamily="18" charset="0"/>
              </a:rPr>
              <a:t>Lược đồ trí nhớ có </a:t>
            </a:r>
            <a:endParaRPr lang="en-US" sz="2800" b="1" dirty="0" smtClean="0">
              <a:latin typeface="Times New Roman" pitchFamily="18" charset="0"/>
              <a:cs typeface="Times New Roman" pitchFamily="18" charset="0"/>
            </a:endParaRPr>
          </a:p>
          <a:p>
            <a:r>
              <a:rPr lang="vi-VN" sz="2800" b="1" dirty="0" smtClean="0">
                <a:latin typeface="Times New Roman" pitchFamily="18" charset="0"/>
                <a:cs typeface="Times New Roman" pitchFamily="18" charset="0"/>
              </a:rPr>
              <a:t>tác dụng gì trong</a:t>
            </a:r>
            <a:endParaRPr lang="en-US" sz="2800" b="1" dirty="0" smtClean="0">
              <a:latin typeface="Times New Roman" pitchFamily="18" charset="0"/>
              <a:cs typeface="Times New Roman" pitchFamily="18" charset="0"/>
            </a:endParaRPr>
          </a:p>
          <a:p>
            <a:r>
              <a:rPr lang="vi-VN" sz="2800" b="1" dirty="0" smtClean="0">
                <a:latin typeface="Times New Roman" pitchFamily="18" charset="0"/>
                <a:cs typeface="Times New Roman" pitchFamily="18" charset="0"/>
              </a:rPr>
              <a:t> cuộc sống?</a:t>
            </a:r>
            <a:endParaRPr lang="en-US" sz="2800" b="1" dirty="0">
              <a:latin typeface="Times New Roman" pitchFamily="18" charset="0"/>
              <a:cs typeface="Times New Roman" pitchFamily="18" charset="0"/>
            </a:endParaRPr>
          </a:p>
        </p:txBody>
      </p:sp>
      <p:sp>
        <p:nvSpPr>
          <p:cNvPr id="9" name="Rectangle 1"/>
          <p:cNvSpPr>
            <a:spLocks noChangeArrowheads="1"/>
          </p:cNvSpPr>
          <p:nvPr/>
        </p:nvSpPr>
        <p:spPr bwMode="auto">
          <a:xfrm>
            <a:off x="1168401" y="1472648"/>
            <a:ext cx="5304971"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Lược đ</a:t>
            </a:r>
            <a:r>
              <a:rPr lang="en-US" sz="2400" dirty="0" smtClean="0">
                <a:latin typeface="Times New Roman" pitchFamily="18" charset="0"/>
                <a:cs typeface="Times New Roman" pitchFamily="18" charset="0"/>
              </a:rPr>
              <a:t>ồ</a:t>
            </a:r>
            <a:r>
              <a:rPr lang="vi-VN" sz="2400" dirty="0" smtClean="0">
                <a:latin typeface="Times New Roman" pitchFamily="18" charset="0"/>
                <a:cs typeface="Times New Roman" pitchFamily="18" charset="0"/>
              </a:rPr>
              <a:t> trí nhớ là những thông tin không gian về thế giới được giữ lại trong trí óc con người. Lược đồ trí nhớ được đặc trưng bởi sự đánh dấu các địa điềm mà một người từng gặp, từng đến,...</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5" name="Rectangle 4"/>
          <p:cNvSpPr/>
          <p:nvPr/>
        </p:nvSpPr>
        <p:spPr>
          <a:xfrm>
            <a:off x="1168401" y="3829699"/>
            <a:ext cx="5225143" cy="1569660"/>
          </a:xfrm>
          <a:prstGeom prst="rect">
            <a:avLst/>
          </a:prstGeom>
        </p:spPr>
        <p:txBody>
          <a:bodyPr wrap="square">
            <a:spAutoFit/>
          </a:bodyPr>
          <a:lstStyle/>
          <a:p>
            <a:r>
              <a:rPr lang="vi-VN" dirty="0" smtClean="0"/>
              <a:t>- </a:t>
            </a:r>
            <a:r>
              <a:rPr lang="vi-VN" sz="2400" dirty="0" smtClean="0">
                <a:latin typeface="Times New Roman" pitchFamily="18" charset="0"/>
                <a:cs typeface="Times New Roman" pitchFamily="18" charset="0"/>
              </a:rPr>
              <a:t>Lược đồ trí nhớ của một người phản ánh sự cảm nhận của người đó về không gian sống và ý nghĩa của không gian ấy đối với cá nhân</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blinds(horizontal)">
                                      <p:cBhvr>
                                        <p:cTn id="7" dur="500"/>
                                        <p:tgtEl>
                                          <p:spTgt spid="81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74171" y="0"/>
            <a:ext cx="5573485" cy="3976914"/>
          </a:xfrm>
          <a:prstGeom prst="rect">
            <a:avLst/>
          </a:prstGeom>
        </p:spPr>
      </p:pic>
      <p:pic>
        <p:nvPicPr>
          <p:cNvPr id="3" name="Picture 2"/>
          <p:cNvPicPr/>
          <p:nvPr/>
        </p:nvPicPr>
        <p:blipFill>
          <a:blip r:embed="rId3"/>
          <a:stretch>
            <a:fillRect/>
          </a:stretch>
        </p:blipFill>
        <p:spPr>
          <a:xfrm>
            <a:off x="6200681" y="0"/>
            <a:ext cx="4975320" cy="3784910"/>
          </a:xfrm>
          <a:prstGeom prst="rect">
            <a:avLst/>
          </a:prstGeom>
        </p:spPr>
      </p:pic>
      <p:sp>
        <p:nvSpPr>
          <p:cNvPr id="4" name="Rectangle 2"/>
          <p:cNvSpPr txBox="1">
            <a:spLocks noChangeArrowheads="1"/>
          </p:cNvSpPr>
          <p:nvPr/>
        </p:nvSpPr>
        <p:spPr>
          <a:xfrm>
            <a:off x="327783" y="4000048"/>
            <a:ext cx="4969932" cy="1123495"/>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nl-NL" sz="2000" b="1" dirty="0" smtClean="0">
                <a:latin typeface="Times New Roman" pitchFamily="18" charset="0"/>
                <a:ea typeface="Calibri" pitchFamily="34" charset="0"/>
                <a:cs typeface="Times New Roman" pitchFamily="18" charset="0"/>
              </a:rPr>
              <a:t>L</a:t>
            </a:r>
            <a:r>
              <a:rPr kumimoji="0" lang="nl-NL" sz="20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ược đồ trí nhớ</a:t>
            </a:r>
            <a:r>
              <a:rPr lang="nl-NL" sz="2000" b="1" dirty="0" smtClean="0">
                <a:latin typeface="Times New Roman" pitchFamily="18" charset="0"/>
                <a:ea typeface="Calibri" pitchFamily="34" charset="0"/>
                <a:cs typeface="Times New Roman" pitchFamily="18" charset="0"/>
              </a:rPr>
              <a:t> từ nhà đến trường THCS</a:t>
            </a:r>
            <a:r>
              <a:rPr kumimoji="0" lang="nl-NL" sz="20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  </a:t>
            </a:r>
            <a:endParaRPr kumimoji="0" lang="nl-NL"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5" name="Rectangle 2"/>
          <p:cNvSpPr txBox="1">
            <a:spLocks noChangeArrowheads="1"/>
          </p:cNvSpPr>
          <p:nvPr/>
        </p:nvSpPr>
        <p:spPr>
          <a:xfrm>
            <a:off x="6807199" y="3956505"/>
            <a:ext cx="4882243" cy="600075"/>
          </a:xfrm>
          <a:prstGeom prst="rect">
            <a:avLst/>
          </a:prstGeom>
        </p:spPr>
        <p: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nl-NL" sz="2000" b="1" dirty="0" smtClean="0">
                <a:latin typeface="Times New Roman" pitchFamily="18" charset="0"/>
                <a:ea typeface="Calibri" pitchFamily="34" charset="0"/>
                <a:cs typeface="Times New Roman" pitchFamily="18" charset="0"/>
              </a:rPr>
              <a:t>L</a:t>
            </a:r>
            <a:r>
              <a:rPr kumimoji="0" lang="nl-NL" sz="20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ược đồ trí nhớ</a:t>
            </a:r>
            <a:r>
              <a:rPr lang="nl-NL" sz="2000" b="1" dirty="0" smtClean="0">
                <a:latin typeface="Times New Roman" pitchFamily="18" charset="0"/>
                <a:ea typeface="Calibri" pitchFamily="34" charset="0"/>
                <a:cs typeface="Times New Roman" pitchFamily="18" charset="0"/>
              </a:rPr>
              <a:t> một trường học</a:t>
            </a:r>
            <a:r>
              <a:rPr kumimoji="0" lang="nl-NL" sz="20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  </a:t>
            </a:r>
            <a:endParaRPr kumimoji="0" lang="nl-NL"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1611086" y="5166863"/>
            <a:ext cx="8679543" cy="954107"/>
          </a:xfrm>
          <a:prstGeom prst="rect">
            <a:avLst/>
          </a:prstGeom>
        </p:spPr>
        <p:txBody>
          <a:bodyPr wrap="square">
            <a:spAutoFit/>
          </a:bodyPr>
          <a:lstStyle/>
          <a:p>
            <a:r>
              <a:rPr lang="nl-NL" sz="2800" b="1" dirty="0" smtClean="0">
                <a:latin typeface="Times New Roman" pitchFamily="18" charset="0"/>
                <a:cs typeface="Times New Roman" pitchFamily="18" charset="0"/>
              </a:rPr>
              <a:t>Quan sát 2 hình ảnh lược đồ trí và đọc thông tin mục 2 em hãy cho biết có mấy loại lược đồ trí nhớ ?</a:t>
            </a:r>
            <a:endParaRPr lang="en-US" sz="2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sz="half" idx="1"/>
          </p:nvPr>
        </p:nvSpPr>
        <p:spPr>
          <a:xfrm>
            <a:off x="1047276" y="561910"/>
            <a:ext cx="5419875" cy="1944914"/>
          </a:xfrm>
        </p:spPr>
        <p:txBody>
          <a:bodyPr>
            <a:noAutofit/>
          </a:bodyPr>
          <a:lstStyle/>
          <a:p>
            <a:pPr>
              <a:buNone/>
            </a:pPr>
            <a:r>
              <a:rPr lang="nl-NL" b="1" dirty="0" smtClean="0">
                <a:latin typeface="Times New Roman" pitchFamily="18" charset="0"/>
                <a:cs typeface="Times New Roman" pitchFamily="18" charset="0"/>
              </a:rPr>
              <a:t>2. Vẽ lược đồ trí nhớ</a:t>
            </a:r>
            <a:r>
              <a:rPr lang="nl-NL"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None/>
            </a:pPr>
            <a:r>
              <a:rPr lang="vi-VN"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Phân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loại</a:t>
            </a:r>
            <a:r>
              <a:rPr lang="en-US" i="1"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L</a:t>
            </a:r>
            <a:r>
              <a:rPr lang="vi-VN" dirty="0" smtClean="0">
                <a:latin typeface="Times New Roman" pitchFamily="18" charset="0"/>
                <a:cs typeface="Times New Roman" pitchFamily="18" charset="0"/>
              </a:rPr>
              <a:t>ược đồ trí nhớ đường đi </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L</a:t>
            </a:r>
            <a:r>
              <a:rPr lang="vi-VN" dirty="0" smtClean="0">
                <a:latin typeface="Times New Roman" pitchFamily="18" charset="0"/>
                <a:cs typeface="Times New Roman" pitchFamily="18" charset="0"/>
              </a:rPr>
              <a:t>ược đồ một khu vực</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8198" name="AutoShape 6"/>
          <p:cNvSpPr>
            <a:spLocks noChangeArrowheads="1"/>
          </p:cNvSpPr>
          <p:nvPr/>
        </p:nvSpPr>
        <p:spPr bwMode="auto">
          <a:xfrm>
            <a:off x="6879772" y="1843316"/>
            <a:ext cx="4978400" cy="2191657"/>
          </a:xfrm>
          <a:prstGeom prst="cloudCallout">
            <a:avLst>
              <a:gd name="adj1" fmla="val -62657"/>
              <a:gd name="adj2" fmla="val 43671"/>
            </a:avLst>
          </a:prstGeom>
          <a:solidFill>
            <a:srgbClr val="FF99CC"/>
          </a:solidFill>
          <a:ln w="9525">
            <a:solidFill>
              <a:schemeClr val="tx1"/>
            </a:solidFill>
            <a:round/>
            <a:headEnd/>
            <a:tailEnd/>
          </a:ln>
        </p:spPr>
        <p:txBody>
          <a:bodyPr wrap="none" anchor="ctr"/>
          <a:lstStyle/>
          <a:p>
            <a:endParaRPr lang="nl-NL" sz="2800" i="1" dirty="0" smtClean="0"/>
          </a:p>
          <a:p>
            <a:r>
              <a:rPr lang="nl-NL" sz="2800" i="1" dirty="0" smtClean="0"/>
              <a:t>Để vẽ lược đồ trí nhớ </a:t>
            </a:r>
          </a:p>
          <a:p>
            <a:r>
              <a:rPr lang="nl-NL" sz="2800" i="1" dirty="0" smtClean="0"/>
              <a:t>đường đi chúng ta cần </a:t>
            </a:r>
          </a:p>
          <a:p>
            <a:r>
              <a:rPr lang="nl-NL" sz="2800" i="1" dirty="0" smtClean="0"/>
              <a:t>làm gì.</a:t>
            </a:r>
            <a:endParaRPr lang="en-US" sz="2800" dirty="0" smtClean="0"/>
          </a:p>
          <a:p>
            <a:endParaRPr lang="en-US" sz="2800" b="1" dirty="0">
              <a:latin typeface="Times New Roman" pitchFamily="18" charset="0"/>
              <a:cs typeface="Times New Roman" pitchFamily="18" charset="0"/>
            </a:endParaRPr>
          </a:p>
        </p:txBody>
      </p:sp>
      <p:sp>
        <p:nvSpPr>
          <p:cNvPr id="9" name="Rectangle 1"/>
          <p:cNvSpPr>
            <a:spLocks noChangeArrowheads="1"/>
          </p:cNvSpPr>
          <p:nvPr/>
        </p:nvSpPr>
        <p:spPr bwMode="auto">
          <a:xfrm>
            <a:off x="791029" y="2747348"/>
            <a:ext cx="5304971"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smtClean="0">
                <a:latin typeface="Times New Roman" pitchFamily="18" charset="0"/>
                <a:cs typeface="Times New Roman" pitchFamily="18" charset="0"/>
              </a:rPr>
              <a:t>a. </a:t>
            </a:r>
            <a:r>
              <a:rPr lang="en-US" sz="2800" b="1" dirty="0" err="1" smtClean="0">
                <a:latin typeface="Times New Roman" pitchFamily="18" charset="0"/>
                <a:cs typeface="Times New Roman" pitchFamily="18" charset="0"/>
              </a:rPr>
              <a:t>Vẽ</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đồ</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nhớ</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đường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đi</a:t>
            </a:r>
            <a:endParaRPr lang="en-US" sz="2800" dirty="0" smtClean="0">
              <a:latin typeface="Times New Roman" pitchFamily="18" charset="0"/>
              <a:cs typeface="Times New Roman" pitchFamily="18" charset="0"/>
            </a:endParaRPr>
          </a:p>
          <a:p>
            <a:r>
              <a:rPr lang="nl-NL" sz="2800" dirty="0" smtClean="0">
                <a:latin typeface="Times New Roman" pitchFamily="18" charset="0"/>
                <a:cs typeface="Times New Roman" pitchFamily="18" charset="0"/>
              </a:rPr>
              <a:t>Cách vẽ: Các điểm cần xác định để vẽ được lược đồ trí nhớ: </a:t>
            </a:r>
            <a:r>
              <a:rPr lang="vi-VN" sz="2800" dirty="0" smtClean="0">
                <a:latin typeface="Times New Roman" pitchFamily="18" charset="0"/>
                <a:cs typeface="Times New Roman" pitchFamily="18" charset="0"/>
              </a:rPr>
              <a:t>điểm </a:t>
            </a: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vi-VN" sz="2800" dirty="0" smtClean="0">
                <a:latin typeface="Times New Roman" pitchFamily="18" charset="0"/>
                <a:cs typeface="Times New Roman" pitchFamily="18" charset="0"/>
              </a:rPr>
              <a:t>, điểm kết thúc, hướng đi, </a:t>
            </a:r>
            <a:r>
              <a:rPr lang="en-US" sz="2800" dirty="0" err="1" smtClean="0">
                <a:latin typeface="Times New Roman" pitchFamily="18" charset="0"/>
                <a:cs typeface="Times New Roman" pitchFamily="18" charset="0"/>
              </a:rPr>
              <a:t>khoảng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điểm</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các điểm mốc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chính</a:t>
            </a:r>
            <a:r>
              <a:rPr lang="en-US" sz="2800" dirty="0" smtClean="0">
                <a:latin typeface="Times New Roman" pitchFamily="18" charset="0"/>
                <a:cs typeface="Times New Roman" pitchFamily="18" charset="0"/>
              </a:rPr>
              <a:t>...</a:t>
            </a:r>
          </a:p>
          <a:p>
            <a:r>
              <a:rPr lang="vi-VN"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animEffect transition="in" filter="blinds(horizontal)">
                                      <p:cBhvr>
                                        <p:cTn id="7" dur="500"/>
                                        <p:tgtEl>
                                          <p:spTgt spid="8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4">
                                            <p:txEl>
                                              <p:pRg st="1" end="1"/>
                                            </p:txEl>
                                          </p:spTgt>
                                        </p:tgtEl>
                                        <p:attrNameLst>
                                          <p:attrName>style.visibility</p:attrName>
                                        </p:attrNameLst>
                                      </p:cBhvr>
                                      <p:to>
                                        <p:strVal val="visible"/>
                                      </p:to>
                                    </p:set>
                                    <p:animEffect transition="in" filter="blinds(horizontal)">
                                      <p:cBhvr>
                                        <p:cTn id="12" dur="500"/>
                                        <p:tgtEl>
                                          <p:spTgt spid="81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194">
                                            <p:txEl>
                                              <p:pRg st="2" end="2"/>
                                            </p:txEl>
                                          </p:spTgt>
                                        </p:tgtEl>
                                        <p:attrNameLst>
                                          <p:attrName>style.visibility</p:attrName>
                                        </p:attrNameLst>
                                      </p:cBhvr>
                                      <p:to>
                                        <p:strVal val="visible"/>
                                      </p:to>
                                    </p:set>
                                    <p:animEffect transition="in" filter="blinds(horizontal)">
                                      <p:cBhvr>
                                        <p:cTn id="17" dur="500"/>
                                        <p:tgtEl>
                                          <p:spTgt spid="81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194">
                                            <p:txEl>
                                              <p:pRg st="3" end="3"/>
                                            </p:txEl>
                                          </p:spTgt>
                                        </p:tgtEl>
                                        <p:attrNameLst>
                                          <p:attrName>style.visibility</p:attrName>
                                        </p:attrNameLst>
                                      </p:cBhvr>
                                      <p:to>
                                        <p:strVal val="visible"/>
                                      </p:to>
                                    </p:set>
                                    <p:animEffect transition="in" filter="blinds(horizontal)">
                                      <p:cBhvr>
                                        <p:cTn id="22" dur="500"/>
                                        <p:tgtEl>
                                          <p:spTgt spid="81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198"/>
                                        </p:tgtEl>
                                        <p:attrNameLst>
                                          <p:attrName>style.visibility</p:attrName>
                                        </p:attrNameLst>
                                      </p:cBhvr>
                                      <p:to>
                                        <p:strVal val="visible"/>
                                      </p:to>
                                    </p:set>
                                    <p:animEffect transition="in" filter="box(in)">
                                      <p:cBhvr>
                                        <p:cTn id="27" dur="500"/>
                                        <p:tgtEl>
                                          <p:spTgt spid="819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P spid="819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4491487" y="362857"/>
            <a:ext cx="7090914" cy="5370286"/>
          </a:xfrm>
          <a:prstGeom prst="rect">
            <a:avLst/>
          </a:prstGeom>
        </p:spPr>
      </p:pic>
      <p:sp>
        <p:nvSpPr>
          <p:cNvPr id="3" name="AutoShape 6"/>
          <p:cNvSpPr>
            <a:spLocks noChangeArrowheads="1"/>
          </p:cNvSpPr>
          <p:nvPr/>
        </p:nvSpPr>
        <p:spPr bwMode="auto">
          <a:xfrm>
            <a:off x="951722" y="1422401"/>
            <a:ext cx="3286449" cy="2191657"/>
          </a:xfrm>
          <a:prstGeom prst="cloudCallout">
            <a:avLst>
              <a:gd name="adj1" fmla="val 39093"/>
              <a:gd name="adj2" fmla="val 56254"/>
            </a:avLst>
          </a:prstGeom>
          <a:solidFill>
            <a:srgbClr val="FF99CC"/>
          </a:solidFill>
          <a:ln w="9525">
            <a:solidFill>
              <a:schemeClr val="tx1"/>
            </a:solidFill>
            <a:round/>
            <a:headEnd/>
            <a:tailEnd/>
          </a:ln>
        </p:spPr>
        <p:txBody>
          <a:bodyPr wrap="none" anchor="ctr"/>
          <a:lstStyle/>
          <a:p>
            <a:r>
              <a:rPr lang="nl-NL" sz="2400" i="1" dirty="0" smtClean="0"/>
              <a:t>Quan sát lược đồ trí</a:t>
            </a:r>
          </a:p>
          <a:p>
            <a:r>
              <a:rPr lang="nl-NL" sz="2400" i="1" dirty="0" smtClean="0"/>
              <a:t> nhớ đường từ nhà </a:t>
            </a:r>
            <a:endParaRPr lang="nl-NL" sz="2400" i="1" dirty="0" smtClean="0"/>
          </a:p>
          <a:p>
            <a:r>
              <a:rPr lang="nl-NL" sz="2400" i="1" dirty="0"/>
              <a:t>đ</a:t>
            </a:r>
            <a:r>
              <a:rPr lang="nl-NL" sz="2400" i="1" dirty="0" smtClean="0"/>
              <a:t>ến</a:t>
            </a:r>
            <a:r>
              <a:rPr lang="nl-NL" sz="2400" i="1" dirty="0" smtClean="0"/>
              <a:t> t</a:t>
            </a:r>
            <a:r>
              <a:rPr lang="nl-NL" sz="2400" i="1" dirty="0" smtClean="0"/>
              <a:t>rường  </a:t>
            </a:r>
            <a:r>
              <a:rPr lang="nl-NL" sz="2400" i="1" dirty="0" smtClean="0"/>
              <a:t>và mô</a:t>
            </a:r>
          </a:p>
          <a:p>
            <a:r>
              <a:rPr lang="nl-NL" sz="2400" i="1" dirty="0" smtClean="0"/>
              <a:t> tả lại.</a:t>
            </a:r>
            <a:endParaRPr lang="en-US" sz="2400" b="1" dirty="0">
              <a:latin typeface="Times New Roman" pitchFamily="18" charset="0"/>
              <a:cs typeface="Times New Roman" pitchFamily="18" charset="0"/>
            </a:endParaRPr>
          </a:p>
        </p:txBody>
      </p:sp>
      <p:sp>
        <p:nvSpPr>
          <p:cNvPr id="4" name="Rectangle 2"/>
          <p:cNvSpPr txBox="1">
            <a:spLocks noChangeArrowheads="1"/>
          </p:cNvSpPr>
          <p:nvPr/>
        </p:nvSpPr>
        <p:spPr>
          <a:xfrm>
            <a:off x="5741612" y="5675086"/>
            <a:ext cx="5318274" cy="783772"/>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nl-NL" sz="2000" b="1" dirty="0" smtClean="0">
                <a:latin typeface="Times New Roman" pitchFamily="18" charset="0"/>
                <a:ea typeface="Calibri" pitchFamily="34" charset="0"/>
                <a:cs typeface="Times New Roman" pitchFamily="18" charset="0"/>
              </a:rPr>
              <a:t>L</a:t>
            </a:r>
            <a:r>
              <a:rPr kumimoji="0" lang="nl-NL" sz="20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ược đồ trí nhớ</a:t>
            </a:r>
            <a:r>
              <a:rPr lang="nl-NL" sz="2000" b="1" dirty="0" smtClean="0">
                <a:latin typeface="Times New Roman" pitchFamily="18" charset="0"/>
                <a:ea typeface="Calibri" pitchFamily="34" charset="0"/>
                <a:cs typeface="Times New Roman" pitchFamily="18" charset="0"/>
              </a:rPr>
              <a:t> từ nhà đến trường THCS</a:t>
            </a:r>
            <a:r>
              <a:rPr kumimoji="0" lang="nl-NL" sz="20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rPr>
              <a:t>  </a:t>
            </a:r>
            <a:endParaRPr kumimoji="0" lang="nl-NL" sz="2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36572" y="1079633"/>
            <a:ext cx="3918856" cy="584775"/>
          </a:xfrm>
          <a:prstGeom prst="rect">
            <a:avLst/>
          </a:prstGeom>
        </p:spPr>
        <p:txBody>
          <a:bodyPr wrap="square">
            <a:spAutoFit/>
          </a:bodyPr>
          <a:lstStyle/>
          <a:p>
            <a:r>
              <a:rPr lang="en-US" altLang="zh-CN" sz="3200" b="1" dirty="0" err="1" smtClean="0">
                <a:solidFill>
                  <a:srgbClr val="FF0000"/>
                </a:solidFill>
                <a:latin typeface="Times New Roman" pitchFamily="18" charset="0"/>
                <a:ea typeface="汉仪喵魂体W" panose="00020600040101010101" pitchFamily="18" charset="-122"/>
                <a:cs typeface="Times New Roman" pitchFamily="18" charset="0"/>
              </a:rPr>
              <a:t>LUYỆN</a:t>
            </a:r>
            <a:r>
              <a:rPr lang="en-US" altLang="zh-CN" sz="3200" b="1" dirty="0" smtClean="0">
                <a:solidFill>
                  <a:srgbClr val="FF0000"/>
                </a:solidFill>
                <a:latin typeface="Times New Roman" pitchFamily="18" charset="0"/>
                <a:ea typeface="汉仪喵魂体W" panose="00020600040101010101" pitchFamily="18" charset="-122"/>
                <a:cs typeface="Times New Roman" pitchFamily="18" charset="0"/>
              </a:rPr>
              <a:t> </a:t>
            </a:r>
            <a:r>
              <a:rPr lang="en-US" altLang="zh-CN" sz="3200" b="1" dirty="0" err="1" smtClean="0">
                <a:solidFill>
                  <a:srgbClr val="FF0000"/>
                </a:solidFill>
                <a:latin typeface="Times New Roman" pitchFamily="18" charset="0"/>
                <a:ea typeface="汉仪喵魂体W" panose="00020600040101010101" pitchFamily="18" charset="-122"/>
                <a:cs typeface="Times New Roman" pitchFamily="18" charset="0"/>
              </a:rPr>
              <a:t>TẬP</a:t>
            </a:r>
            <a:endParaRPr lang="zh-CN" altLang="en-US" sz="3200" b="1" dirty="0">
              <a:solidFill>
                <a:srgbClr val="FF0000"/>
              </a:solidFill>
              <a:latin typeface="Times New Roman" pitchFamily="18" charset="0"/>
              <a:ea typeface="汉仪喵魂体W" panose="00020600040101010101" pitchFamily="18" charset="-122"/>
              <a:cs typeface="Times New Roman" pitchFamily="18" charset="0"/>
            </a:endParaRPr>
          </a:p>
        </p:txBody>
      </p:sp>
      <p:sp>
        <p:nvSpPr>
          <p:cNvPr id="3" name="Rectangle 2"/>
          <p:cNvSpPr/>
          <p:nvPr/>
        </p:nvSpPr>
        <p:spPr>
          <a:xfrm>
            <a:off x="951722" y="2520792"/>
            <a:ext cx="10000343" cy="584775"/>
          </a:xfrm>
          <a:prstGeom prst="rect">
            <a:avLst/>
          </a:prstGeom>
        </p:spPr>
        <p:txBody>
          <a:bodyPr wrap="square">
            <a:spAutoFit/>
          </a:bodyPr>
          <a:lstStyle/>
          <a:p>
            <a:r>
              <a:rPr lang="nl-NL" sz="3200" b="1" dirty="0" smtClean="0">
                <a:latin typeface="Times New Roman" pitchFamily="18" charset="0"/>
                <a:cs typeface="Times New Roman" pitchFamily="18" charset="0"/>
              </a:rPr>
              <a:t>Vẽ lược đồ từ nhà em đến trường và trình bày trước lớp</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386</Words>
  <Application>Microsoft Office PowerPoint</Application>
  <PresentationFormat>Widescreen</PresentationFormat>
  <Paragraphs>42</Paragraphs>
  <Slides>9</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Times New Roman</vt:lpstr>
      <vt:lpstr>汉仪喵魂体W</vt:lpstr>
      <vt:lpstr>Office Theme</vt:lpstr>
      <vt:lpstr>PowerPoint Presentation</vt:lpstr>
      <vt:lpstr> Trên đường đi học về em gặp 1 đoàn khách du lịch. Đoàn khách hỏi thăm em đường đến khu di tích Bạch Đằng Giang em sẽ chỉ đường cho họ như thế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Administrator</cp:lastModifiedBy>
  <cp:revision>35</cp:revision>
  <dcterms:created xsi:type="dcterms:W3CDTF">2020-11-02T15:38:20Z</dcterms:created>
  <dcterms:modified xsi:type="dcterms:W3CDTF">2021-08-21T02:01:51Z</dcterms:modified>
</cp:coreProperties>
</file>