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media/audio2.wav" ContentType="audio/wav"/>
  <Override PartName="/ppt/media/audio3.wav" ContentType="audio/wav"/>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7" r:id="rId3"/>
  </p:sldMasterIdLst>
  <p:sldIdLst>
    <p:sldId id="256" r:id="rId4"/>
    <p:sldId id="259" r:id="rId5"/>
    <p:sldId id="257" r:id="rId6"/>
    <p:sldId id="276" r:id="rId7"/>
    <p:sldId id="311" r:id="rId8"/>
    <p:sldId id="277" r:id="rId9"/>
    <p:sldId id="278" r:id="rId10"/>
    <p:sldId id="279" r:id="rId11"/>
    <p:sldId id="280" r:id="rId12"/>
    <p:sldId id="312" r:id="rId13"/>
    <p:sldId id="260" r:id="rId14"/>
    <p:sldId id="263" r:id="rId15"/>
    <p:sldId id="265" r:id="rId16"/>
    <p:sldId id="266" r:id="rId17"/>
    <p:sldId id="267" r:id="rId18"/>
    <p:sldId id="281" r:id="rId19"/>
    <p:sldId id="269" r:id="rId20"/>
    <p:sldId id="270" r:id="rId21"/>
    <p:sldId id="271" r:id="rId22"/>
    <p:sldId id="272" r:id="rId23"/>
    <p:sldId id="273" r:id="rId24"/>
    <p:sldId id="274" r:id="rId25"/>
    <p:sldId id="282" r:id="rId26"/>
    <p:sldId id="283" r:id="rId27"/>
    <p:sldId id="284" r:id="rId28"/>
    <p:sldId id="286" r:id="rId29"/>
    <p:sldId id="285" r:id="rId30"/>
    <p:sldId id="287" r:id="rId31"/>
    <p:sldId id="288" r:id="rId32"/>
    <p:sldId id="289" r:id="rId33"/>
    <p:sldId id="290" r:id="rId34"/>
    <p:sldId id="291" r:id="rId35"/>
    <p:sldId id="292" r:id="rId36"/>
    <p:sldId id="293" r:id="rId37"/>
    <p:sldId id="296" r:id="rId38"/>
    <p:sldId id="297" r:id="rId39"/>
    <p:sldId id="298" r:id="rId40"/>
    <p:sldId id="299" r:id="rId41"/>
    <p:sldId id="300" r:id="rId42"/>
    <p:sldId id="295" r:id="rId43"/>
    <p:sldId id="301" r:id="rId44"/>
    <p:sldId id="302" r:id="rId45"/>
    <p:sldId id="303" r:id="rId46"/>
    <p:sldId id="261" r:id="rId47"/>
    <p:sldId id="305" r:id="rId48"/>
    <p:sldId id="306" r:id="rId49"/>
    <p:sldId id="307" r:id="rId50"/>
    <p:sldId id="308" r:id="rId51"/>
    <p:sldId id="309" r:id="rId52"/>
    <p:sldId id="262" r:id="rId53"/>
    <p:sldId id="31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2" d="100"/>
          <a:sy n="82" d="100"/>
        </p:scale>
        <p:origin x="720" y="48"/>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4919E6-D164-4ED3-8680-690E69E7E060}"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961234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919E6-D164-4ED3-8680-690E69E7E060}"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236015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919E6-D164-4ED3-8680-690E69E7E060}"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3718663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295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380DCA47-A4A1-4374-B4A4-B801B468B3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674"/>
          <a:stretch/>
        </p:blipFill>
        <p:spPr>
          <a:xfrm>
            <a:off x="10541000" y="4800600"/>
            <a:ext cx="1651000" cy="2057400"/>
          </a:xfrm>
          <a:prstGeom prst="rect">
            <a:avLst/>
          </a:prstGeom>
        </p:spPr>
      </p:pic>
      <p:sp>
        <p:nvSpPr>
          <p:cNvPr id="36" name="矩形 35">
            <a:extLst>
              <a:ext uri="{FF2B5EF4-FFF2-40B4-BE49-F238E27FC236}">
                <a16:creationId xmlns:a16="http://schemas.microsoft.com/office/drawing/2014/main" id="{DE66D610-F080-4BA8-B03F-1D9DABCA7AF1}"/>
              </a:ext>
            </a:extLst>
          </p:cNvPr>
          <p:cNvSpPr/>
          <p:nvPr userDrawn="1"/>
        </p:nvSpPr>
        <p:spPr>
          <a:xfrm>
            <a:off x="916973" y="638403"/>
            <a:ext cx="10358055" cy="5581194"/>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7" name="图片 36">
            <a:extLst>
              <a:ext uri="{FF2B5EF4-FFF2-40B4-BE49-F238E27FC236}">
                <a16:creationId xmlns:a16="http://schemas.microsoft.com/office/drawing/2014/main" id="{916E6B3B-24D7-4ADC-ABF7-B769CB6A37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5542" b="57556"/>
          <a:stretch/>
        </p:blipFill>
        <p:spPr>
          <a:xfrm>
            <a:off x="916972" y="638403"/>
            <a:ext cx="4201128" cy="2587397"/>
          </a:xfrm>
          <a:prstGeom prst="rect">
            <a:avLst/>
          </a:prstGeom>
        </p:spPr>
      </p:pic>
      <p:pic>
        <p:nvPicPr>
          <p:cNvPr id="38" name="图片 37">
            <a:extLst>
              <a:ext uri="{FF2B5EF4-FFF2-40B4-BE49-F238E27FC236}">
                <a16:creationId xmlns:a16="http://schemas.microsoft.com/office/drawing/2014/main" id="{05A68491-BF56-4FC6-AEED-469C3F023B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7594600" y="4860697"/>
            <a:ext cx="3680427" cy="1358900"/>
          </a:xfrm>
          <a:prstGeom prst="rect">
            <a:avLst/>
          </a:prstGeom>
        </p:spPr>
      </p:pic>
      <p:pic>
        <p:nvPicPr>
          <p:cNvPr id="42" name="图片 41">
            <a:extLst>
              <a:ext uri="{FF2B5EF4-FFF2-40B4-BE49-F238E27FC236}">
                <a16:creationId xmlns:a16="http://schemas.microsoft.com/office/drawing/2014/main" id="{18820FD0-4C43-48C1-99B3-B33EC0464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3944" y="1866676"/>
            <a:ext cx="3851268" cy="3851268"/>
          </a:xfrm>
          <a:prstGeom prst="rect">
            <a:avLst/>
          </a:prstGeom>
        </p:spPr>
      </p:pic>
      <p:pic>
        <p:nvPicPr>
          <p:cNvPr id="3" name="图片 2">
            <a:extLst>
              <a:ext uri="{FF2B5EF4-FFF2-40B4-BE49-F238E27FC236}">
                <a16:creationId xmlns:a16="http://schemas.microsoft.com/office/drawing/2014/main" id="{2F07D2D7-361F-40DD-A705-92573E2E0E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1239949"/>
            <a:ext cx="3762054" cy="1027020"/>
          </a:xfrm>
          <a:prstGeom prst="rect">
            <a:avLst/>
          </a:prstGeom>
        </p:spPr>
      </p:pic>
      <p:pic>
        <p:nvPicPr>
          <p:cNvPr id="15" name="图片 14">
            <a:extLst>
              <a:ext uri="{FF2B5EF4-FFF2-40B4-BE49-F238E27FC236}">
                <a16:creationId xmlns:a16="http://schemas.microsoft.com/office/drawing/2014/main" id="{46ED272B-D364-427A-9FCD-B68E9AD1145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2401980"/>
            <a:ext cx="3762054" cy="1027020"/>
          </a:xfrm>
          <a:prstGeom prst="rect">
            <a:avLst/>
          </a:prstGeom>
        </p:spPr>
      </p:pic>
      <p:pic>
        <p:nvPicPr>
          <p:cNvPr id="16" name="图片 15">
            <a:extLst>
              <a:ext uri="{FF2B5EF4-FFF2-40B4-BE49-F238E27FC236}">
                <a16:creationId xmlns:a16="http://schemas.microsoft.com/office/drawing/2014/main" id="{376BFF18-A667-4508-A88F-F18FCF25CE0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3647438"/>
            <a:ext cx="3762054" cy="1027020"/>
          </a:xfrm>
          <a:prstGeom prst="rect">
            <a:avLst/>
          </a:prstGeom>
        </p:spPr>
      </p:pic>
      <p:pic>
        <p:nvPicPr>
          <p:cNvPr id="17" name="图片 16">
            <a:extLst>
              <a:ext uri="{FF2B5EF4-FFF2-40B4-BE49-F238E27FC236}">
                <a16:creationId xmlns:a16="http://schemas.microsoft.com/office/drawing/2014/main" id="{C53FE265-93D6-4E23-8E36-636FA779D31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4809469"/>
            <a:ext cx="3762054" cy="1027020"/>
          </a:xfrm>
          <a:prstGeom prst="rect">
            <a:avLst/>
          </a:prstGeom>
        </p:spPr>
      </p:pic>
      <p:pic>
        <p:nvPicPr>
          <p:cNvPr id="5" name="图片 4">
            <a:extLst>
              <a:ext uri="{FF2B5EF4-FFF2-40B4-BE49-F238E27FC236}">
                <a16:creationId xmlns:a16="http://schemas.microsoft.com/office/drawing/2014/main" id="{CC703063-3F44-4D74-8B16-EBBC1FDD49E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6209" t="11026" r="13681" b="12084"/>
          <a:stretch/>
        </p:blipFill>
        <p:spPr>
          <a:xfrm>
            <a:off x="9878374" y="638402"/>
            <a:ext cx="1416974" cy="1554009"/>
          </a:xfrm>
          <a:prstGeom prst="rect">
            <a:avLst/>
          </a:prstGeom>
        </p:spPr>
      </p:pic>
      <p:pic>
        <p:nvPicPr>
          <p:cNvPr id="18" name="图片 17">
            <a:extLst>
              <a:ext uri="{FF2B5EF4-FFF2-40B4-BE49-F238E27FC236}">
                <a16:creationId xmlns:a16="http://schemas.microsoft.com/office/drawing/2014/main" id="{7005ACB5-2735-4D0D-8D1E-1BF68A658719}"/>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backgroundRemoval t="2082" b="94421" l="9929" r="89953"/>
                    </a14:imgEffect>
                  </a14:imgLayer>
                </a14:imgProps>
              </a:ext>
              <a:ext uri="{28A0092B-C50C-407E-A947-70E740481C1C}">
                <a14:useLocalDpi xmlns:a14="http://schemas.microsoft.com/office/drawing/2010/main" val="0"/>
              </a:ext>
            </a:extLst>
          </a:blip>
          <a:srcRect l="22521" t="4445" r="17891" b="6065"/>
          <a:stretch/>
        </p:blipFill>
        <p:spPr>
          <a:xfrm>
            <a:off x="1183267" y="5303520"/>
            <a:ext cx="782112" cy="828849"/>
          </a:xfrm>
          <a:prstGeom prst="rect">
            <a:avLst/>
          </a:prstGeom>
        </p:spPr>
      </p:pic>
    </p:spTree>
    <p:extLst>
      <p:ext uri="{BB962C8B-B14F-4D97-AF65-F5344CB8AC3E}">
        <p14:creationId xmlns:p14="http://schemas.microsoft.com/office/powerpoint/2010/main" val="1196065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CB7A5A2B-CDB1-4D9F-849A-BECD51B2EE21}"/>
              </a:ext>
            </a:extLst>
          </p:cNvPr>
          <p:cNvSpPr/>
          <p:nvPr userDrawn="1"/>
        </p:nvSpPr>
        <p:spPr>
          <a:xfrm>
            <a:off x="3527425" y="860425"/>
            <a:ext cx="5137150" cy="5137150"/>
          </a:xfrm>
          <a:prstGeom prst="ellipse">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7" name="组合 16">
            <a:extLst>
              <a:ext uri="{FF2B5EF4-FFF2-40B4-BE49-F238E27FC236}">
                <a16:creationId xmlns:a16="http://schemas.microsoft.com/office/drawing/2014/main" id="{C0520F04-E3BE-4E53-8EC8-284A55BDBD77}"/>
              </a:ext>
            </a:extLst>
          </p:cNvPr>
          <p:cNvGrpSpPr/>
          <p:nvPr userDrawn="1"/>
        </p:nvGrpSpPr>
        <p:grpSpPr>
          <a:xfrm>
            <a:off x="3186643" y="569914"/>
            <a:ext cx="2909359" cy="2959627"/>
            <a:chOff x="3186643" y="569914"/>
            <a:chExt cx="2909359" cy="2959627"/>
          </a:xfrm>
        </p:grpSpPr>
        <p:sp>
          <p:nvSpPr>
            <p:cNvPr id="4" name="椭圆 3">
              <a:extLst>
                <a:ext uri="{FF2B5EF4-FFF2-40B4-BE49-F238E27FC236}">
                  <a16:creationId xmlns:a16="http://schemas.microsoft.com/office/drawing/2014/main" id="{C0812C1F-58DF-4D9F-BDB6-E30970A89F0F}"/>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椭圆 5">
              <a:extLst>
                <a:ext uri="{FF2B5EF4-FFF2-40B4-BE49-F238E27FC236}">
                  <a16:creationId xmlns:a16="http://schemas.microsoft.com/office/drawing/2014/main" id="{CE875C9C-02A1-4280-B044-C1551A530158}"/>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grpSp>
        <p:nvGrpSpPr>
          <p:cNvPr id="19" name="组合 18">
            <a:extLst>
              <a:ext uri="{FF2B5EF4-FFF2-40B4-BE49-F238E27FC236}">
                <a16:creationId xmlns:a16="http://schemas.microsoft.com/office/drawing/2014/main" id="{403E7AC3-0130-4A32-A2FD-871A77D95D28}"/>
              </a:ext>
            </a:extLst>
          </p:cNvPr>
          <p:cNvGrpSpPr/>
          <p:nvPr userDrawn="1"/>
        </p:nvGrpSpPr>
        <p:grpSpPr>
          <a:xfrm rot="10800000">
            <a:off x="6146273" y="3320786"/>
            <a:ext cx="2909359" cy="2959627"/>
            <a:chOff x="3186643" y="569914"/>
            <a:chExt cx="2909359" cy="2959627"/>
          </a:xfrm>
        </p:grpSpPr>
        <p:sp>
          <p:nvSpPr>
            <p:cNvPr id="20" name="椭圆 3">
              <a:extLst>
                <a:ext uri="{FF2B5EF4-FFF2-40B4-BE49-F238E27FC236}">
                  <a16:creationId xmlns:a16="http://schemas.microsoft.com/office/drawing/2014/main" id="{EE5A2B4B-1410-4792-B7FE-17F3CA0112CB}"/>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1" name="椭圆 20">
              <a:extLst>
                <a:ext uri="{FF2B5EF4-FFF2-40B4-BE49-F238E27FC236}">
                  <a16:creationId xmlns:a16="http://schemas.microsoft.com/office/drawing/2014/main" id="{ECA4C24E-0BE6-4DDC-833A-ABC4DD9DC152}"/>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31" name="图片 30">
            <a:extLst>
              <a:ext uri="{FF2B5EF4-FFF2-40B4-BE49-F238E27FC236}">
                <a16:creationId xmlns:a16="http://schemas.microsoft.com/office/drawing/2014/main" id="{62175799-9BD7-4A64-96E7-7B08BCD5F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119" r="915"/>
          <a:stretch/>
        </p:blipFill>
        <p:spPr>
          <a:xfrm flipH="1" flipV="1">
            <a:off x="3519613" y="1319432"/>
            <a:ext cx="3883273" cy="2061903"/>
          </a:xfrm>
          <a:custGeom>
            <a:avLst/>
            <a:gdLst>
              <a:gd name="connsiteX0" fmla="*/ 2792457 w 3883273"/>
              <a:gd name="connsiteY0" fmla="*/ 2061903 h 2061903"/>
              <a:gd name="connsiteX1" fmla="*/ 0 w 3883273"/>
              <a:gd name="connsiteY1" fmla="*/ 2061903 h 2061903"/>
              <a:gd name="connsiteX2" fmla="*/ 0 w 3883273"/>
              <a:gd name="connsiteY2" fmla="*/ 0 h 2061903"/>
              <a:gd name="connsiteX3" fmla="*/ 3883273 w 3883273"/>
              <a:gd name="connsiteY3" fmla="*/ 0 h 2061903"/>
              <a:gd name="connsiteX4" fmla="*/ 3870700 w 3883273"/>
              <a:gd name="connsiteY4" fmla="*/ 248991 h 2061903"/>
              <a:gd name="connsiteX5" fmla="*/ 2970472 w 3883273"/>
              <a:gd name="connsiteY5" fmla="*/ 1928786 h 206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73" h="2061903">
                <a:moveTo>
                  <a:pt x="2792457" y="2061903"/>
                </a:moveTo>
                <a:lnTo>
                  <a:pt x="0" y="2061903"/>
                </a:lnTo>
                <a:lnTo>
                  <a:pt x="0" y="0"/>
                </a:lnTo>
                <a:lnTo>
                  <a:pt x="3883273" y="0"/>
                </a:lnTo>
                <a:lnTo>
                  <a:pt x="3870700" y="248991"/>
                </a:lnTo>
                <a:cubicBezTo>
                  <a:pt x="3802164" y="923857"/>
                  <a:pt x="3466209" y="1519667"/>
                  <a:pt x="2970472" y="1928786"/>
                </a:cubicBezTo>
                <a:close/>
              </a:path>
            </a:pathLst>
          </a:custGeom>
        </p:spPr>
      </p:pic>
      <p:pic>
        <p:nvPicPr>
          <p:cNvPr id="32" name="图片 31">
            <a:extLst>
              <a:ext uri="{FF2B5EF4-FFF2-40B4-BE49-F238E27FC236}">
                <a16:creationId xmlns:a16="http://schemas.microsoft.com/office/drawing/2014/main" id="{26A0B97C-B27C-4F81-94DB-9500772CCE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042" b="18166"/>
          <a:stretch/>
        </p:blipFill>
        <p:spPr>
          <a:xfrm>
            <a:off x="5461249" y="4527138"/>
            <a:ext cx="2973687" cy="1011430"/>
          </a:xfrm>
          <a:custGeom>
            <a:avLst/>
            <a:gdLst>
              <a:gd name="connsiteX0" fmla="*/ 0 w 2973687"/>
              <a:gd name="connsiteY0" fmla="*/ 0 h 1011430"/>
              <a:gd name="connsiteX1" fmla="*/ 2973687 w 2973687"/>
              <a:gd name="connsiteY1" fmla="*/ 0 h 1011430"/>
              <a:gd name="connsiteX2" fmla="*/ 2968998 w 2973687"/>
              <a:gd name="connsiteY2" fmla="*/ 9735 h 1011430"/>
              <a:gd name="connsiteX3" fmla="*/ 2165502 w 2973687"/>
              <a:gd name="connsiteY3" fmla="*/ 894435 h 1011430"/>
              <a:gd name="connsiteX4" fmla="*/ 1972923 w 2973687"/>
              <a:gd name="connsiteY4" fmla="*/ 1011430 h 1011430"/>
              <a:gd name="connsiteX5" fmla="*/ 0 w 2973687"/>
              <a:gd name="connsiteY5" fmla="*/ 1011430 h 10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687" h="1011430">
                <a:moveTo>
                  <a:pt x="0" y="0"/>
                </a:moveTo>
                <a:lnTo>
                  <a:pt x="2973687" y="0"/>
                </a:lnTo>
                <a:lnTo>
                  <a:pt x="2968998" y="9735"/>
                </a:lnTo>
                <a:cubicBezTo>
                  <a:pt x="2775844" y="365298"/>
                  <a:pt x="2499253" y="668958"/>
                  <a:pt x="2165502" y="894435"/>
                </a:cubicBezTo>
                <a:lnTo>
                  <a:pt x="1972923" y="1011430"/>
                </a:lnTo>
                <a:lnTo>
                  <a:pt x="0" y="1011430"/>
                </a:lnTo>
                <a:close/>
              </a:path>
            </a:pathLst>
          </a:custGeom>
        </p:spPr>
      </p:pic>
      <p:pic>
        <p:nvPicPr>
          <p:cNvPr id="33" name="图片 32">
            <a:extLst>
              <a:ext uri="{FF2B5EF4-FFF2-40B4-BE49-F238E27FC236}">
                <a16:creationId xmlns:a16="http://schemas.microsoft.com/office/drawing/2014/main" id="{B2FF5E2D-F89A-4FF2-A6F8-6388796C738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flipH="1">
            <a:off x="4479029" y="3818102"/>
            <a:ext cx="2144001" cy="2144001"/>
          </a:xfrm>
          <a:custGeom>
            <a:avLst/>
            <a:gdLst>
              <a:gd name="connsiteX0" fmla="*/ 2839671 w 2839671"/>
              <a:gd name="connsiteY0" fmla="*/ 0 h 2839671"/>
              <a:gd name="connsiteX1" fmla="*/ 0 w 2839671"/>
              <a:gd name="connsiteY1" fmla="*/ 0 h 2839671"/>
              <a:gd name="connsiteX2" fmla="*/ 0 w 2839671"/>
              <a:gd name="connsiteY2" fmla="*/ 2722284 h 2839671"/>
              <a:gd name="connsiteX3" fmla="*/ 196060 w 2839671"/>
              <a:gd name="connsiteY3" fmla="*/ 2794043 h 2839671"/>
              <a:gd name="connsiteX4" fmla="*/ 373515 w 2839671"/>
              <a:gd name="connsiteY4" fmla="*/ 2839671 h 2839671"/>
              <a:gd name="connsiteX5" fmla="*/ 1546238 w 2839671"/>
              <a:gd name="connsiteY5" fmla="*/ 2839671 h 2839671"/>
              <a:gd name="connsiteX6" fmla="*/ 1723692 w 2839671"/>
              <a:gd name="connsiteY6" fmla="*/ 2794043 h 2839671"/>
              <a:gd name="connsiteX7" fmla="*/ 2776133 w 2839671"/>
              <a:gd name="connsiteY7" fmla="*/ 2157203 h 2839671"/>
              <a:gd name="connsiteX8" fmla="*/ 2839671 w 2839671"/>
              <a:gd name="connsiteY8" fmla="*/ 2087294 h 28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9671" h="2839671">
                <a:moveTo>
                  <a:pt x="2839671" y="0"/>
                </a:moveTo>
                <a:lnTo>
                  <a:pt x="0" y="0"/>
                </a:lnTo>
                <a:lnTo>
                  <a:pt x="0" y="2722284"/>
                </a:lnTo>
                <a:lnTo>
                  <a:pt x="196060" y="2794043"/>
                </a:lnTo>
                <a:lnTo>
                  <a:pt x="373515" y="2839671"/>
                </a:lnTo>
                <a:lnTo>
                  <a:pt x="1546238" y="2839671"/>
                </a:lnTo>
                <a:lnTo>
                  <a:pt x="1723692" y="2794043"/>
                </a:lnTo>
                <a:cubicBezTo>
                  <a:pt x="2125840" y="2668962"/>
                  <a:pt x="2485620" y="2447716"/>
                  <a:pt x="2776133" y="2157203"/>
                </a:cubicBezTo>
                <a:lnTo>
                  <a:pt x="2839671" y="2087294"/>
                </a:lnTo>
                <a:close/>
              </a:path>
            </a:pathLst>
          </a:custGeom>
        </p:spPr>
      </p:pic>
      <p:pic>
        <p:nvPicPr>
          <p:cNvPr id="34" name="图片 33">
            <a:extLst>
              <a:ext uri="{FF2B5EF4-FFF2-40B4-BE49-F238E27FC236}">
                <a16:creationId xmlns:a16="http://schemas.microsoft.com/office/drawing/2014/main" id="{23942622-D514-432A-BF16-EF1A28B7DB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3203" y="2135244"/>
            <a:ext cx="926170" cy="1173572"/>
          </a:xfrm>
          <a:prstGeom prst="rect">
            <a:avLst/>
          </a:prstGeom>
        </p:spPr>
      </p:pic>
      <p:pic>
        <p:nvPicPr>
          <p:cNvPr id="35" name="图片 34">
            <a:extLst>
              <a:ext uri="{FF2B5EF4-FFF2-40B4-BE49-F238E27FC236}">
                <a16:creationId xmlns:a16="http://schemas.microsoft.com/office/drawing/2014/main" id="{AA6C47FC-8589-429F-B86A-E18DBD3DC9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55287" y="1854200"/>
            <a:ext cx="1073000" cy="1125753"/>
          </a:xfrm>
          <a:prstGeom prst="rect">
            <a:avLst/>
          </a:prstGeom>
        </p:spPr>
      </p:pic>
    </p:spTree>
    <p:extLst>
      <p:ext uri="{BB962C8B-B14F-4D97-AF65-F5344CB8AC3E}">
        <p14:creationId xmlns:p14="http://schemas.microsoft.com/office/powerpoint/2010/main" val="4275550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4BC44A8-9F49-41EF-8AF7-C8A619FA2F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4" name="图片 13">
            <a:extLst>
              <a:ext uri="{FF2B5EF4-FFF2-40B4-BE49-F238E27FC236}">
                <a16:creationId xmlns:a16="http://schemas.microsoft.com/office/drawing/2014/main" id="{6A551DBA-7408-441D-94AB-312F289A501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807290" y="660400"/>
            <a:ext cx="2577420" cy="703621"/>
          </a:xfrm>
          <a:prstGeom prst="rect">
            <a:avLst/>
          </a:prstGeom>
        </p:spPr>
      </p:pic>
    </p:spTree>
    <p:extLst>
      <p:ext uri="{BB962C8B-B14F-4D97-AF65-F5344CB8AC3E}">
        <p14:creationId xmlns:p14="http://schemas.microsoft.com/office/powerpoint/2010/main" val="4112946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6" name="图片 15">
            <a:extLst>
              <a:ext uri="{FF2B5EF4-FFF2-40B4-BE49-F238E27FC236}">
                <a16:creationId xmlns:a16="http://schemas.microsoft.com/office/drawing/2014/main" id="{2156E0FA-5C6F-4554-B941-E24B9B35E5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802208" y="676889"/>
            <a:ext cx="2577422" cy="703622"/>
          </a:xfrm>
          <a:prstGeom prst="rect">
            <a:avLst/>
          </a:prstGeom>
        </p:spPr>
      </p:pic>
    </p:spTree>
    <p:extLst>
      <p:ext uri="{BB962C8B-B14F-4D97-AF65-F5344CB8AC3E}">
        <p14:creationId xmlns:p14="http://schemas.microsoft.com/office/powerpoint/2010/main" val="3479779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498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7947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97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919E6-D164-4ED3-8680-690E69E7E060}"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2302771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7117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186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286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7582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3788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522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5055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380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4919E6-D164-4ED3-8680-690E69E7E060}"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104843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4919E6-D164-4ED3-8680-690E69E7E060}"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190292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4919E6-D164-4ED3-8680-690E69E7E060}" type="datetimeFigureOut">
              <a:rPr lang="en-US" smtClean="0"/>
              <a:t>6/13/2024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58255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4919E6-D164-4ED3-8680-690E69E7E060}" type="datetimeFigureOut">
              <a:rPr lang="en-US" smtClean="0"/>
              <a:t>6/13/2024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3098221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919E6-D164-4ED3-8680-690E69E7E060}" type="datetimeFigureOut">
              <a:rPr lang="en-US" smtClean="0"/>
              <a:t>6/13/2024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4214163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919E6-D164-4ED3-8680-690E69E7E060}"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262834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919E6-D164-4ED3-8680-690E69E7E060}"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371382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919E6-D164-4ED3-8680-690E69E7E060}" type="datetimeFigureOut">
              <a:rPr lang="en-US" smtClean="0"/>
              <a:t>6/13/2024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488BD-06F4-4666-8EE4-500F637E6FE9}" type="slidenum">
              <a:rPr lang="en-US" smtClean="0"/>
              <a:t>‹#›</a:t>
            </a:fld>
            <a:endParaRPr lang="en-US"/>
          </a:p>
        </p:txBody>
      </p:sp>
    </p:spTree>
    <p:extLst>
      <p:ext uri="{BB962C8B-B14F-4D97-AF65-F5344CB8AC3E}">
        <p14:creationId xmlns:p14="http://schemas.microsoft.com/office/powerpoint/2010/main" val="930240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4433DFD-9947-4735-A91D-F487EED6140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55D8F745-4FAC-4E3E-ADCD-57A3A63AB6BA}"/>
              </a:ext>
            </a:extLst>
          </p:cNvPr>
          <p:cNvGrpSpPr/>
          <p:nvPr userDrawn="1"/>
        </p:nvGrpSpPr>
        <p:grpSpPr>
          <a:xfrm>
            <a:off x="0" y="0"/>
            <a:ext cx="12192000" cy="6858000"/>
            <a:chOff x="0" y="0"/>
            <a:chExt cx="12192000" cy="6858000"/>
          </a:xfrm>
        </p:grpSpPr>
        <p:pic>
          <p:nvPicPr>
            <p:cNvPr id="4" name="图片 3">
              <a:extLst>
                <a:ext uri="{FF2B5EF4-FFF2-40B4-BE49-F238E27FC236}">
                  <a16:creationId xmlns:a16="http://schemas.microsoft.com/office/drawing/2014/main" id="{2E5725C7-87FE-4E4D-98F4-DF7649A96F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0"/>
              <a:ext cx="3342640" cy="5219700"/>
            </a:xfrm>
            <a:prstGeom prst="rect">
              <a:avLst/>
            </a:prstGeom>
          </p:spPr>
        </p:pic>
        <p:pic>
          <p:nvPicPr>
            <p:cNvPr id="5" name="图片 4">
              <a:extLst>
                <a:ext uri="{FF2B5EF4-FFF2-40B4-BE49-F238E27FC236}">
                  <a16:creationId xmlns:a16="http://schemas.microsoft.com/office/drawing/2014/main" id="{EE5F1C7C-0040-4A3E-9C77-097BDF38C6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pic>
          <p:nvPicPr>
            <p:cNvPr id="6" name="图片 5">
              <a:extLst>
                <a:ext uri="{FF2B5EF4-FFF2-40B4-BE49-F238E27FC236}">
                  <a16:creationId xmlns:a16="http://schemas.microsoft.com/office/drawing/2014/main" id="{118E695E-8E32-4238-A081-4902D9F560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702800" y="0"/>
              <a:ext cx="2489200" cy="1778000"/>
            </a:xfrm>
            <a:prstGeom prst="rect">
              <a:avLst/>
            </a:prstGeom>
          </p:spPr>
        </p:pic>
        <p:pic>
          <p:nvPicPr>
            <p:cNvPr id="7" name="图片 6">
              <a:extLst>
                <a:ext uri="{FF2B5EF4-FFF2-40B4-BE49-F238E27FC236}">
                  <a16:creationId xmlns:a16="http://schemas.microsoft.com/office/drawing/2014/main" id="{A9F9DC22-B471-4D77-BEFB-F65E9986F4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017000" y="0"/>
              <a:ext cx="3175000" cy="2057400"/>
            </a:xfrm>
            <a:prstGeom prst="rect">
              <a:avLst/>
            </a:prstGeom>
          </p:spPr>
        </p:pic>
        <p:pic>
          <p:nvPicPr>
            <p:cNvPr id="9" name="图片 8">
              <a:extLst>
                <a:ext uri="{FF2B5EF4-FFF2-40B4-BE49-F238E27FC236}">
                  <a16:creationId xmlns:a16="http://schemas.microsoft.com/office/drawing/2014/main" id="{46CBEC2A-F461-47CF-8502-9C901453932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702800" y="4800600"/>
              <a:ext cx="2489200" cy="2057400"/>
            </a:xfrm>
            <a:prstGeom prst="rect">
              <a:avLst/>
            </a:prstGeom>
          </p:spPr>
        </p:pic>
      </p:grpSp>
    </p:spTree>
    <p:extLst>
      <p:ext uri="{BB962C8B-B14F-4D97-AF65-F5344CB8AC3E}">
        <p14:creationId xmlns:p14="http://schemas.microsoft.com/office/powerpoint/2010/main" val="5470276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498048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41.gif"/><Relationship Id="rId4" Type="http://schemas.openxmlformats.org/officeDocument/2006/relationships/image" Target="../media/image40.gif"/></Relationships>
</file>

<file path=ppt/slides/_rels/slide4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4.wav"/></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4.wav"/></Relationships>
</file>

<file path=ppt/slides/_rels/slide4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4.wav"/></Relationships>
</file>

<file path=ppt/slides/_rels/slide4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 t="2030" r="909"/>
          <a:stretch/>
        </p:blipFill>
        <p:spPr>
          <a:xfrm>
            <a:off x="0" y="-64654"/>
            <a:ext cx="12192000" cy="6888748"/>
          </a:xfrm>
          <a:prstGeom prst="rect">
            <a:avLst/>
          </a:prstGeom>
        </p:spPr>
      </p:pic>
      <p:sp>
        <p:nvSpPr>
          <p:cNvPr id="6" name="Rectangle 5"/>
          <p:cNvSpPr/>
          <p:nvPr/>
        </p:nvSpPr>
        <p:spPr>
          <a:xfrm>
            <a:off x="452582" y="1170830"/>
            <a:ext cx="9799781" cy="3596369"/>
          </a:xfrm>
          <a:prstGeom prst="rect">
            <a:avLst/>
          </a:prstGeom>
        </p:spPr>
        <p:txBody>
          <a:bodyPr wrap="square">
            <a:spAutoFit/>
          </a:bodyPr>
          <a:lstStyle/>
          <a:p>
            <a:pPr algn="ctr">
              <a:lnSpc>
                <a:spcPct val="115000"/>
              </a:lnSpc>
              <a:spcAft>
                <a:spcPts val="0"/>
              </a:spcAft>
            </a:pPr>
            <a:r>
              <a:rPr lang="vi-VN" sz="6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 1</a:t>
            </a:r>
            <a:endParaRPr lang="en-US" sz="6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6600" b="1" dirty="0">
                <a:latin typeface="Times New Roman" panose="02020603050405020304" pitchFamily="18" charset="0"/>
                <a:ea typeface="Times New Roman" panose="02020603050405020304" pitchFamily="18" charset="0"/>
                <a:cs typeface="Times New Roman" panose="02020603050405020304" pitchFamily="18" charset="0"/>
              </a:rPr>
              <a:t>THƠ VÀ THƠ </a:t>
            </a:r>
          </a:p>
          <a:p>
            <a:pPr algn="ctr">
              <a:lnSpc>
                <a:spcPct val="115000"/>
              </a:lnSpc>
              <a:spcAft>
                <a:spcPts val="0"/>
              </a:spcAft>
            </a:pPr>
            <a:r>
              <a:rPr lang="en-US" sz="6600" b="1" dirty="0">
                <a:latin typeface="Times New Roman" panose="02020603050405020304" pitchFamily="18" charset="0"/>
                <a:ea typeface="Times New Roman" panose="02020603050405020304" pitchFamily="18" charset="0"/>
                <a:cs typeface="Times New Roman" panose="02020603050405020304" pitchFamily="18" charset="0"/>
              </a:rPr>
              <a:t>SONG THẤT LỤC BÁT</a:t>
            </a:r>
            <a:endParaRPr lang="en-US" sz="6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4641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Lý Thường Kiệt và trận chiến sông Như Nguyệ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8761" y="0"/>
            <a:ext cx="12007757" cy="6748670"/>
          </a:xfrm>
        </p:spPr>
      </p:pic>
    </p:spTree>
    <p:extLst>
      <p:ext uri="{BB962C8B-B14F-4D97-AF65-F5344CB8AC3E}">
        <p14:creationId xmlns:p14="http://schemas.microsoft.com/office/powerpoint/2010/main" val="2951585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0148"/>
          </a:xfrm>
          <a:prstGeom prst="rect">
            <a:avLst/>
          </a:prstGeom>
        </p:spPr>
      </p:pic>
      <p:sp>
        <p:nvSpPr>
          <p:cNvPr id="6" name="Rectangle 5"/>
          <p:cNvSpPr/>
          <p:nvPr/>
        </p:nvSpPr>
        <p:spPr>
          <a:xfrm>
            <a:off x="3112655" y="1717964"/>
            <a:ext cx="5966690" cy="2339102"/>
          </a:xfrm>
          <a:prstGeom prst="rect">
            <a:avLst/>
          </a:prstGeom>
        </p:spPr>
        <p:txBody>
          <a:bodyPr wrap="square">
            <a:spAutoFit/>
          </a:bodyPr>
          <a:lstStyle/>
          <a:p>
            <a:r>
              <a:rPr lang="de-DE" sz="4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HOẠT ĐỘNG 2 </a:t>
            </a:r>
          </a:p>
          <a:p>
            <a:pPr algn="ctr"/>
            <a:r>
              <a:rPr lang="en-US" sz="5000" b="1" dirty="0">
                <a:solidFill>
                  <a:srgbClr val="FF0000"/>
                </a:solidFill>
                <a:latin typeface="Times New Roman" panose="02020603050405020304" pitchFamily="18" charset="0"/>
                <a:cs typeface="Times New Roman" panose="02020603050405020304" pitchFamily="18" charset="0"/>
              </a:rPr>
              <a:t>HÌNH THÀNH KIẾN THỨC MỚI</a:t>
            </a:r>
            <a:endParaRPr lang="en-US" sz="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39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3436111" y="214806"/>
            <a:ext cx="6870214" cy="769441"/>
          </a:xfrm>
          <a:prstGeom prst="rect">
            <a:avLst/>
          </a:prstGeom>
        </p:spPr>
        <p:txBody>
          <a:bodyPr wrap="none">
            <a:spAutoFit/>
          </a:bodyPr>
          <a:lstStyle/>
          <a:p>
            <a:r>
              <a:rPr lang="pt-BR"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2.1 GIỚI THIỆU BÀI HỌC</a:t>
            </a:r>
            <a:endParaRPr lang="en-US" sz="4400" dirty="0">
              <a:latin typeface="Times New Roman" panose="02020603050405020304" pitchFamily="18" charset="0"/>
              <a:cs typeface="Times New Roman" panose="02020603050405020304" pitchFamily="18" charset="0"/>
            </a:endParaRPr>
          </a:p>
        </p:txBody>
      </p:sp>
      <p:sp>
        <p:nvSpPr>
          <p:cNvPr id="6" name="Cloud 5"/>
          <p:cNvSpPr/>
          <p:nvPr/>
        </p:nvSpPr>
        <p:spPr>
          <a:xfrm>
            <a:off x="5394036" y="1237673"/>
            <a:ext cx="6077528" cy="362989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b="1" i="1" dirty="0">
                <a:solidFill>
                  <a:srgbClr val="7030A0"/>
                </a:solidFill>
                <a:latin typeface="Times New Roman" panose="02020603050405020304" pitchFamily="18" charset="0"/>
                <a:cs typeface="Times New Roman" panose="02020603050405020304" pitchFamily="18" charset="0"/>
              </a:rPr>
              <a:t>1) </a:t>
            </a:r>
            <a:r>
              <a:rPr lang="en-US" sz="2800" b="1" i="1" dirty="0" err="1">
                <a:solidFill>
                  <a:srgbClr val="7030A0"/>
                </a:solidFill>
                <a:latin typeface="Times New Roman" panose="02020603050405020304" pitchFamily="18" charset="0"/>
                <a:cs typeface="Times New Roman" panose="02020603050405020304" pitchFamily="18" charset="0"/>
              </a:rPr>
              <a:t>Nêu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tên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các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văn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bản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được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tìm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hiểu</a:t>
            </a:r>
            <a:r>
              <a:rPr lang="en-US" sz="2800" b="1" i="1" dirty="0">
                <a:solidFill>
                  <a:srgbClr val="7030A0"/>
                </a:solidFill>
                <a:latin typeface="Times New Roman" panose="02020603050405020304" pitchFamily="18" charset="0"/>
                <a:cs typeface="Times New Roman" panose="02020603050405020304" pitchFamily="18" charset="0"/>
              </a:rPr>
              <a:t> ở </a:t>
            </a:r>
            <a:r>
              <a:rPr lang="en-US" sz="2800" b="1" i="1" dirty="0" err="1">
                <a:solidFill>
                  <a:srgbClr val="7030A0"/>
                </a:solidFill>
                <a:latin typeface="Times New Roman" panose="02020603050405020304" pitchFamily="18" charset="0"/>
                <a:cs typeface="Times New Roman" panose="02020603050405020304" pitchFamily="18" charset="0"/>
              </a:rPr>
              <a:t>bài</a:t>
            </a:r>
            <a:r>
              <a:rPr lang="en-US" sz="2800" b="1" i="1" dirty="0">
                <a:solidFill>
                  <a:srgbClr val="7030A0"/>
                </a:solidFill>
                <a:latin typeface="Times New Roman" panose="02020603050405020304" pitchFamily="18" charset="0"/>
                <a:cs typeface="Times New Roman" panose="02020603050405020304" pitchFamily="18" charset="0"/>
              </a:rPr>
              <a:t> 1?</a:t>
            </a:r>
            <a:endParaRPr lang="en-US" sz="2800" b="1" dirty="0">
              <a:solidFill>
                <a:srgbClr val="7030A0"/>
              </a:solidFill>
              <a:latin typeface="Times New Roman" panose="02020603050405020304" pitchFamily="18" charset="0"/>
              <a:cs typeface="Times New Roman" panose="02020603050405020304" pitchFamily="18" charset="0"/>
            </a:endParaRPr>
          </a:p>
          <a:p>
            <a:pPr algn="just"/>
            <a:r>
              <a:rPr lang="en-US" sz="2800" b="1" i="1" dirty="0">
                <a:solidFill>
                  <a:srgbClr val="7030A0"/>
                </a:solidFill>
                <a:latin typeface="Times New Roman" panose="02020603050405020304" pitchFamily="18" charset="0"/>
                <a:cs typeface="Times New Roman" panose="02020603050405020304" pitchFamily="18" charset="0"/>
              </a:rPr>
              <a:t>2) </a:t>
            </a:r>
            <a:r>
              <a:rPr lang="en-US" sz="2800" b="1" i="1" dirty="0" err="1">
                <a:solidFill>
                  <a:srgbClr val="7030A0"/>
                </a:solidFill>
                <a:latin typeface="Times New Roman" panose="02020603050405020304" pitchFamily="18" charset="0"/>
                <a:cs typeface="Times New Roman" panose="02020603050405020304" pitchFamily="18" charset="0"/>
              </a:rPr>
              <a:t>Các</a:t>
            </a:r>
            <a:r>
              <a:rPr lang="en-US" sz="2800" b="1" i="1" dirty="0">
                <a:solidFill>
                  <a:srgbClr val="7030A0"/>
                </a:solidFill>
                <a:latin typeface="Times New Roman" panose="02020603050405020304" pitchFamily="18" charset="0"/>
                <a:cs typeface="Times New Roman" panose="02020603050405020304" pitchFamily="18" charset="0"/>
              </a:rPr>
              <a:t> VB </a:t>
            </a:r>
            <a:r>
              <a:rPr lang="en-US" sz="2800" b="1" i="1" dirty="0" err="1">
                <a:solidFill>
                  <a:srgbClr val="7030A0"/>
                </a:solidFill>
                <a:latin typeface="Times New Roman" panose="02020603050405020304" pitchFamily="18" charset="0"/>
                <a:cs typeface="Times New Roman" panose="02020603050405020304" pitchFamily="18" charset="0"/>
              </a:rPr>
              <a:t>đọc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chủ</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yếu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thuộc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thể</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loại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gì</a:t>
            </a:r>
            <a:r>
              <a:rPr lang="en-US" sz="2800" b="1" i="1" dirty="0">
                <a:solidFill>
                  <a:srgbClr val="7030A0"/>
                </a:solidFill>
                <a:latin typeface="Times New Roman" panose="02020603050405020304" pitchFamily="18" charset="0"/>
                <a:cs typeface="Times New Roman" panose="02020603050405020304" pitchFamily="18" charset="0"/>
              </a:rPr>
              <a:t>?</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143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127" y="0"/>
            <a:ext cx="12025746" cy="6858000"/>
          </a:xfrm>
        </p:spPr>
      </p:pic>
      <p:sp>
        <p:nvSpPr>
          <p:cNvPr id="5" name="Rectangle 4"/>
          <p:cNvSpPr/>
          <p:nvPr/>
        </p:nvSpPr>
        <p:spPr>
          <a:xfrm>
            <a:off x="3763816" y="464067"/>
            <a:ext cx="4664365" cy="800219"/>
          </a:xfrm>
          <a:prstGeom prst="rect">
            <a:avLst/>
          </a:prstGeom>
        </p:spPr>
        <p:txBody>
          <a:bodyPr wrap="square">
            <a:spAutoFit/>
          </a:bodyPr>
          <a:lstStyle/>
          <a:p>
            <a:pPr algn="just">
              <a:lnSpc>
                <a:spcPct val="115000"/>
              </a:lnSpc>
              <a:spcAft>
                <a:spcPts val="800"/>
              </a:spcAft>
            </a:pPr>
            <a:r>
              <a:rPr lang="pt-BR" sz="4000" b="1" dirty="0">
                <a:latin typeface="Times New Roman" panose="02020603050405020304" pitchFamily="18" charset="0"/>
                <a:ea typeface="Calibri" panose="020F0502020204030204" pitchFamily="34" charset="0"/>
                <a:cs typeface="Times New Roman" panose="02020603050405020304" pitchFamily="18" charset="0"/>
              </a:rPr>
              <a:t> Văn bản đọc chính</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137079" y="1728353"/>
            <a:ext cx="9917841" cy="3971344"/>
          </a:xfrm>
          <a:prstGeom prst="rect">
            <a:avLst/>
          </a:prstGeom>
        </p:spPr>
        <p:txBody>
          <a:bodyPr wrap="square">
            <a:spAutoFit/>
          </a:bodyPr>
          <a:lstStyle/>
          <a:p>
            <a:pPr algn="just">
              <a:lnSpc>
                <a:spcPct val="115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VB1: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Nam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Nam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VB2: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Khóc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Khuê</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VB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Khải</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80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lẻ</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Chinh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ngâm</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Thể loại chính: </a:t>
            </a:r>
            <a:r>
              <a:rPr lang="pt-BR" sz="2800" dirty="0">
                <a:latin typeface="Times New Roman" panose="02020603050405020304" pitchFamily="18" charset="0"/>
                <a:ea typeface="Calibri" panose="020F0502020204030204" pitchFamily="34" charset="0"/>
                <a:cs typeface="Times New Roman" panose="02020603050405020304" pitchFamily="18" charset="0"/>
              </a:rPr>
              <a:t>Thơ song thất lục bát.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627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1000"/>
                                        <p:tgtEl>
                                          <p:spTgt spid="6">
                                            <p:txEl>
                                              <p:pRg st="3" end="3"/>
                                            </p:txEl>
                                          </p:spTgt>
                                        </p:tgtEl>
                                      </p:cBhvr>
                                    </p:animEffect>
                                    <p:anim calcmode="lin" valueType="num">
                                      <p:cBhvr>
                                        <p:cTn id="2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wipe(down)">
                                      <p:cBhvr>
                                        <p:cTn id="34" dur="580">
                                          <p:stCondLst>
                                            <p:cond delay="0"/>
                                          </p:stCondLst>
                                        </p:cTn>
                                        <p:tgtEl>
                                          <p:spTgt spid="6">
                                            <p:txEl>
                                              <p:pRg st="4" end="4"/>
                                            </p:txEl>
                                          </p:spTgt>
                                        </p:tgtEl>
                                      </p:cBhvr>
                                    </p:animEffect>
                                    <p:anim calcmode="lin" valueType="num">
                                      <p:cBhvr>
                                        <p:cTn id="35"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6">
                                            <p:txEl>
                                              <p:pRg st="4" end="4"/>
                                            </p:txEl>
                                          </p:spTgt>
                                        </p:tgtEl>
                                      </p:cBhvr>
                                      <p:to x="100000" y="60000"/>
                                    </p:animScale>
                                    <p:animScale>
                                      <p:cBhvr>
                                        <p:cTn id="41" dur="166" decel="50000">
                                          <p:stCondLst>
                                            <p:cond delay="676"/>
                                          </p:stCondLst>
                                        </p:cTn>
                                        <p:tgtEl>
                                          <p:spTgt spid="6">
                                            <p:txEl>
                                              <p:pRg st="4" end="4"/>
                                            </p:txEl>
                                          </p:spTgt>
                                        </p:tgtEl>
                                      </p:cBhvr>
                                      <p:to x="100000" y="100000"/>
                                    </p:animScale>
                                    <p:animScale>
                                      <p:cBhvr>
                                        <p:cTn id="42" dur="26">
                                          <p:stCondLst>
                                            <p:cond delay="1312"/>
                                          </p:stCondLst>
                                        </p:cTn>
                                        <p:tgtEl>
                                          <p:spTgt spid="6">
                                            <p:txEl>
                                              <p:pRg st="4" end="4"/>
                                            </p:txEl>
                                          </p:spTgt>
                                        </p:tgtEl>
                                      </p:cBhvr>
                                      <p:to x="100000" y="80000"/>
                                    </p:animScale>
                                    <p:animScale>
                                      <p:cBhvr>
                                        <p:cTn id="43" dur="166" decel="50000">
                                          <p:stCondLst>
                                            <p:cond delay="1338"/>
                                          </p:stCondLst>
                                        </p:cTn>
                                        <p:tgtEl>
                                          <p:spTgt spid="6">
                                            <p:txEl>
                                              <p:pRg st="4" end="4"/>
                                            </p:txEl>
                                          </p:spTgt>
                                        </p:tgtEl>
                                      </p:cBhvr>
                                      <p:to x="100000" y="100000"/>
                                    </p:animScale>
                                    <p:animScale>
                                      <p:cBhvr>
                                        <p:cTn id="44" dur="26">
                                          <p:stCondLst>
                                            <p:cond delay="1642"/>
                                          </p:stCondLst>
                                        </p:cTn>
                                        <p:tgtEl>
                                          <p:spTgt spid="6">
                                            <p:txEl>
                                              <p:pRg st="4" end="4"/>
                                            </p:txEl>
                                          </p:spTgt>
                                        </p:tgtEl>
                                      </p:cBhvr>
                                      <p:to x="100000" y="90000"/>
                                    </p:animScale>
                                    <p:animScale>
                                      <p:cBhvr>
                                        <p:cTn id="45" dur="166" decel="50000">
                                          <p:stCondLst>
                                            <p:cond delay="1668"/>
                                          </p:stCondLst>
                                        </p:cTn>
                                        <p:tgtEl>
                                          <p:spTgt spid="6">
                                            <p:txEl>
                                              <p:pRg st="4" end="4"/>
                                            </p:txEl>
                                          </p:spTgt>
                                        </p:tgtEl>
                                      </p:cBhvr>
                                      <p:to x="100000" y="100000"/>
                                    </p:animScale>
                                    <p:animScale>
                                      <p:cBhvr>
                                        <p:cTn id="46" dur="26">
                                          <p:stCondLst>
                                            <p:cond delay="1808"/>
                                          </p:stCondLst>
                                        </p:cTn>
                                        <p:tgtEl>
                                          <p:spTgt spid="6">
                                            <p:txEl>
                                              <p:pRg st="4" end="4"/>
                                            </p:txEl>
                                          </p:spTgt>
                                        </p:tgtEl>
                                      </p:cBhvr>
                                      <p:to x="100000" y="95000"/>
                                    </p:animScale>
                                    <p:animScale>
                                      <p:cBhvr>
                                        <p:cTn id="47"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1182438" y="111006"/>
            <a:ext cx="9099992" cy="1015663"/>
          </a:xfrm>
          <a:prstGeom prst="rect">
            <a:avLst/>
          </a:prstGeom>
        </p:spPr>
        <p:txBody>
          <a:bodyPr wrap="none">
            <a:spAutoFit/>
          </a:bodyPr>
          <a:lstStyle/>
          <a:p>
            <a:pPr algn="ctr"/>
            <a:r>
              <a:rPr lang="pt-BR"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de-DE" sz="6000" b="1" dirty="0">
                <a:solidFill>
                  <a:srgbClr val="FF0000"/>
                </a:solidFill>
                <a:latin typeface="Times New Roman" panose="02020603050405020304" pitchFamily="18" charset="0"/>
                <a:cs typeface="Times New Roman" panose="02020603050405020304" pitchFamily="18" charset="0"/>
              </a:rPr>
              <a:t>KIẾN THỨC NGỮ VĂN</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5394036" y="1237673"/>
            <a:ext cx="6077528" cy="362989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dõi</a:t>
            </a:r>
            <a:r>
              <a:rPr lang="en-US" sz="3200" dirty="0">
                <a:latin typeface="Times New Roman" panose="02020603050405020304" pitchFamily="18" charset="0"/>
                <a:cs typeface="Times New Roman" panose="02020603050405020304" pitchFamily="18" charset="0"/>
              </a:rPr>
              <a:t> SGK </a:t>
            </a:r>
            <a:r>
              <a:rPr lang="vi-VN" sz="3200" dirty="0">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13-14,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ngữ</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endParaRPr lang="en-US"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21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8443"/>
          </a:xfrm>
          <a:prstGeom prst="rect">
            <a:avLst/>
          </a:prstGeom>
        </p:spPr>
      </p:pic>
      <p:sp>
        <p:nvSpPr>
          <p:cNvPr id="5" name="Rectangle 4"/>
          <p:cNvSpPr/>
          <p:nvPr/>
        </p:nvSpPr>
        <p:spPr>
          <a:xfrm>
            <a:off x="304799" y="140920"/>
            <a:ext cx="11425382" cy="6009850"/>
          </a:xfrm>
          <a:prstGeom prst="rect">
            <a:avLst/>
          </a:prstGeom>
        </p:spPr>
        <p:txBody>
          <a:bodyPr wrap="square">
            <a:spAutoFit/>
          </a:bodyPr>
          <a:lstStyle/>
          <a:p>
            <a:pPr algn="just">
              <a:lnSpc>
                <a:spcPct val="115000"/>
              </a:lnSpc>
              <a:spcAft>
                <a:spcPts val="8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song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thất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15000"/>
              </a:lnSpc>
              <a:spcAft>
                <a:spcPts val="800"/>
              </a:spcAft>
              <a:buAutoNum type="alphaLcPeriod"/>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Khái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06" y="1443918"/>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786" y="3990432"/>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78" y="5400587"/>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87847" y="1370598"/>
            <a:ext cx="11148290" cy="1791260"/>
          </a:xfrm>
          <a:prstGeom prst="rect">
            <a:avLst/>
          </a:prstGeom>
        </p:spPr>
        <p:txBody>
          <a:bodyPr wrap="square">
            <a:spAutoFit/>
          </a:bodyPr>
          <a:lstStyle/>
          <a:p>
            <a:pPr lvl="0" algn="just">
              <a:lnSpc>
                <a:spcPct val="115000"/>
              </a:lnSpc>
              <a:spcAft>
                <a:spcPts val="800"/>
              </a:spcAft>
            </a:pP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thất</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ngôn</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khổ</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bốn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cặp</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cặp</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trọn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vẹn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nhạc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p:cNvSpPr/>
          <p:nvPr/>
        </p:nvSpPr>
        <p:spPr>
          <a:xfrm>
            <a:off x="147782" y="3159018"/>
            <a:ext cx="4742004" cy="658642"/>
          </a:xfrm>
          <a:prstGeom prst="rect">
            <a:avLst/>
          </a:prstGeom>
        </p:spPr>
        <p:txBody>
          <a:bodyPr wrap="none">
            <a:spAutoFit/>
          </a:bodyPr>
          <a:lstStyle/>
          <a:p>
            <a:pPr lvl="0" algn="just">
              <a:lnSpc>
                <a:spcPct val="115000"/>
              </a:lnSpc>
              <a:spcAft>
                <a:spcPts val="80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 name="Rectangle 10"/>
          <p:cNvSpPr/>
          <p:nvPr/>
        </p:nvSpPr>
        <p:spPr>
          <a:xfrm>
            <a:off x="757092" y="3899561"/>
            <a:ext cx="11111924" cy="1224951"/>
          </a:xfrm>
          <a:prstGeom prst="rect">
            <a:avLst/>
          </a:prstGeom>
        </p:spPr>
        <p:txBody>
          <a:bodyPr wrap="square">
            <a:spAutoFit/>
          </a:bodyPr>
          <a:lstStyle/>
          <a:p>
            <a:pPr lvl="0" algn="just">
              <a:lnSpc>
                <a:spcPct val="115000"/>
              </a:lnSpc>
              <a:spcAft>
                <a:spcPts val="800"/>
              </a:spcAft>
            </a:pPr>
            <a:r>
              <a:rPr lang="en-US" sz="32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Gieo</a:t>
            </a:r>
            <a:r>
              <a:rPr lang="en-US" sz="32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khổ</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trắc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chân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chân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Rectangle 11"/>
          <p:cNvSpPr/>
          <p:nvPr/>
        </p:nvSpPr>
        <p:spPr>
          <a:xfrm>
            <a:off x="813378" y="5342305"/>
            <a:ext cx="10999351" cy="1224951"/>
          </a:xfrm>
          <a:prstGeom prst="rect">
            <a:avLst/>
          </a:prstGeom>
        </p:spPr>
        <p:txBody>
          <a:bodyPr wrap="square">
            <a:spAutoFit/>
          </a:bodyPr>
          <a:lstStyle/>
          <a:p>
            <a:pPr lvl="0" algn="just">
              <a:lnSpc>
                <a:spcPct val="115000"/>
              </a:lnSpc>
              <a:spcAft>
                <a:spcPts val="800"/>
              </a:spcAft>
            </a:pPr>
            <a:r>
              <a:rPr lang="en-US" sz="32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bảy</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3/4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3/2/2,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sáu</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24790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barn(inVertical)">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1182438" y="111006"/>
            <a:ext cx="9099992" cy="1015663"/>
          </a:xfrm>
          <a:prstGeom prst="rect">
            <a:avLst/>
          </a:prstGeom>
        </p:spPr>
        <p:txBody>
          <a:bodyPr wrap="none">
            <a:spAutoFit/>
          </a:bodyPr>
          <a:lstStyle/>
          <a:p>
            <a:pPr algn="ctr"/>
            <a:r>
              <a:rPr lang="pt-BR"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de-DE" sz="6000" b="1" dirty="0">
                <a:solidFill>
                  <a:srgbClr val="FF0000"/>
                </a:solidFill>
                <a:latin typeface="Times New Roman" panose="02020603050405020304" pitchFamily="18" charset="0"/>
                <a:cs typeface="Times New Roman" panose="02020603050405020304" pitchFamily="18" charset="0"/>
              </a:rPr>
              <a:t>KIẾN THỨC NGỮ VĂN</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4618182" y="1717964"/>
            <a:ext cx="6853382" cy="31496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pt-BR" sz="3200" dirty="0">
                <a:solidFill>
                  <a:srgbClr val="7030A0"/>
                </a:solidFill>
                <a:latin typeface="Times New Roman" panose="02020603050405020304" pitchFamily="18" charset="0"/>
                <a:cs typeface="Times New Roman" panose="02020603050405020304" pitchFamily="18" charset="0"/>
              </a:rPr>
              <a:t>+ Nêu những điểm giống nhau của hai thể thơ.</a:t>
            </a:r>
            <a:endParaRPr lang="en-US" sz="3200" dirty="0">
              <a:solidFill>
                <a:srgbClr val="7030A0"/>
              </a:solidFill>
              <a:latin typeface="Times New Roman" panose="02020603050405020304" pitchFamily="18" charset="0"/>
              <a:cs typeface="Times New Roman" panose="02020603050405020304" pitchFamily="18" charset="0"/>
            </a:endParaRPr>
          </a:p>
          <a:p>
            <a:pPr algn="just"/>
            <a:r>
              <a:rPr lang="pt-BR" sz="3200" dirty="0">
                <a:solidFill>
                  <a:srgbClr val="7030A0"/>
                </a:solidFill>
                <a:latin typeface="Times New Roman" panose="02020603050405020304" pitchFamily="18" charset="0"/>
                <a:cs typeface="Times New Roman" panose="02020603050405020304" pitchFamily="18" charset="0"/>
              </a:rPr>
              <a:t>+ Nêu những điểm khác nhau của hai thể thơ.</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638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8443"/>
          </a:xfrm>
          <a:prstGeom prst="rect">
            <a:avLst/>
          </a:prstGeom>
        </p:spPr>
      </p:pic>
      <p:sp>
        <p:nvSpPr>
          <p:cNvPr id="5" name="Rectangle 4"/>
          <p:cNvSpPr/>
          <p:nvPr/>
        </p:nvSpPr>
        <p:spPr>
          <a:xfrm>
            <a:off x="304799" y="140920"/>
            <a:ext cx="11425382" cy="5656933"/>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2. </a:t>
            </a:r>
            <a:r>
              <a:rPr lang="de-DE" sz="3200" b="1" dirty="0">
                <a:latin typeface="Times New Roman" panose="02020603050405020304" pitchFamily="18" charset="0"/>
                <a:cs typeface="Times New Roman" panose="02020603050405020304" pitchFamily="18" charset="0"/>
              </a:rPr>
              <a:t>So sánh, phân biệt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06" y="1443918"/>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035" y="3147933"/>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57092" y="1370598"/>
            <a:ext cx="11279045" cy="1772793"/>
          </a:xfrm>
          <a:prstGeom prst="rect">
            <a:avLst/>
          </a:prstGeom>
        </p:spPr>
        <p:txBody>
          <a:bodyPr wrap="square">
            <a:spAutoFit/>
          </a:bodyPr>
          <a:lstStyle/>
          <a:p>
            <a:pPr algn="just">
              <a:lnSpc>
                <a:spcPct val="130000"/>
              </a:lnSpc>
            </a:pPr>
            <a:r>
              <a:rPr lang="en-US" sz="2800" b="1" dirty="0">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Những điểm giống nhau của hai thể thơ:</a:t>
            </a:r>
            <a:endParaRPr lang="en-US" sz="2800" b="1" dirty="0">
              <a:latin typeface="Times New Roman" panose="02020603050405020304" pitchFamily="18" charset="0"/>
              <a:cs typeface="Times New Roman" panose="02020603050405020304" pitchFamily="18" charset="0"/>
            </a:endParaRPr>
          </a:p>
          <a:p>
            <a:pPr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a:t>
            </a:r>
          </a:p>
          <a:p>
            <a:pPr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a:t>
            </a:r>
          </a:p>
        </p:txBody>
      </p:sp>
      <p:sp>
        <p:nvSpPr>
          <p:cNvPr id="10" name="Rectangle 9"/>
          <p:cNvSpPr/>
          <p:nvPr/>
        </p:nvSpPr>
        <p:spPr>
          <a:xfrm>
            <a:off x="807825" y="3135526"/>
            <a:ext cx="7242688" cy="732508"/>
          </a:xfrm>
          <a:prstGeom prst="rect">
            <a:avLst/>
          </a:prstGeom>
        </p:spPr>
        <p:txBody>
          <a:bodyPr wrap="none">
            <a:spAutoFit/>
          </a:bodyPr>
          <a:lstStyle/>
          <a:p>
            <a:pPr algn="just">
              <a:lnSpc>
                <a:spcPct val="130000"/>
              </a:lnSpc>
            </a:pPr>
            <a:r>
              <a:rPr lang="en-US" sz="3200" b="1" dirty="0">
                <a:latin typeface="Times New Roman" panose="02020603050405020304" pitchFamily="18" charset="0"/>
                <a:cs typeface="Times New Roman" panose="02020603050405020304" pitchFamily="18" charset="0"/>
              </a:rPr>
              <a:t> </a:t>
            </a:r>
            <a:r>
              <a:rPr lang="pt-BR" sz="3200" b="1" dirty="0">
                <a:latin typeface="Times New Roman" panose="02020603050405020304" pitchFamily="18" charset="0"/>
                <a:cs typeface="Times New Roman" panose="02020603050405020304" pitchFamily="18" charset="0"/>
              </a:rPr>
              <a:t>Những điểm khác nhau của hai thể thơ</a:t>
            </a:r>
            <a:r>
              <a:rPr lang="en-US" sz="3200" b="1" dirty="0">
                <a:latin typeface="Times New Roman" panose="02020603050405020304" pitchFamily="18" charset="0"/>
                <a:cs typeface="Times New Roman" panose="02020603050405020304" pitchFamily="18" charset="0"/>
              </a:rPr>
              <a:t>:</a:t>
            </a:r>
          </a:p>
        </p:txBody>
      </p:sp>
      <p:sp>
        <p:nvSpPr>
          <p:cNvPr id="11" name="Rectangle 10"/>
          <p:cNvSpPr/>
          <p:nvPr/>
        </p:nvSpPr>
        <p:spPr>
          <a:xfrm>
            <a:off x="757092" y="3899561"/>
            <a:ext cx="11111924" cy="2589170"/>
          </a:xfrm>
          <a:prstGeom prst="rect">
            <a:avLst/>
          </a:prstGeom>
        </p:spPr>
        <p:txBody>
          <a:bodyPr wrap="square">
            <a:spAutoFit/>
          </a:bodyPr>
          <a:lstStyle/>
          <a:p>
            <a:pPr algn="just">
              <a:lnSpc>
                <a:spcPct val="13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1253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fade">
                                      <p:cBhvr>
                                        <p:cTn id="36" dur="1000"/>
                                        <p:tgtEl>
                                          <p:spTgt spid="11">
                                            <p:txEl>
                                              <p:pRg st="0" end="0"/>
                                            </p:txEl>
                                          </p:spTgt>
                                        </p:tgtEl>
                                      </p:cBhvr>
                                    </p:animEffect>
                                    <p:anim calcmode="lin" valueType="num">
                                      <p:cBhvr>
                                        <p:cTn id="3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8443"/>
          </a:xfrm>
          <a:prstGeom prst="rect">
            <a:avLst/>
          </a:prstGeom>
        </p:spPr>
      </p:pic>
      <p:sp>
        <p:nvSpPr>
          <p:cNvPr id="5" name="Rectangle 4"/>
          <p:cNvSpPr/>
          <p:nvPr/>
        </p:nvSpPr>
        <p:spPr>
          <a:xfrm>
            <a:off x="304799" y="140920"/>
            <a:ext cx="11425382" cy="5656933"/>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2. </a:t>
            </a:r>
            <a:r>
              <a:rPr lang="de-DE" sz="3200" b="1" dirty="0">
                <a:latin typeface="Times New Roman" panose="02020603050405020304" pitchFamily="18" charset="0"/>
                <a:cs typeface="Times New Roman" panose="02020603050405020304" pitchFamily="18" charset="0"/>
              </a:rPr>
              <a:t>So sánh, phân biệt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950" y="1501429"/>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64613" y="1489022"/>
            <a:ext cx="7378943" cy="668645"/>
          </a:xfrm>
          <a:prstGeom prst="rect">
            <a:avLst/>
          </a:prstGeom>
        </p:spPr>
        <p:txBody>
          <a:bodyPr wrap="none">
            <a:spAutoFit/>
          </a:bodyPr>
          <a:lstStyle/>
          <a:p>
            <a:pPr algn="just">
              <a:lnSpc>
                <a:spcPct val="130000"/>
              </a:lnSpc>
            </a:pPr>
            <a:r>
              <a:rPr lang="en-US" sz="3200" b="1" dirty="0">
                <a:latin typeface="Times New Roman" panose="02020603050405020304" pitchFamily="18" charset="0"/>
                <a:cs typeface="Times New Roman" panose="02020603050405020304" pitchFamily="18" charset="0"/>
              </a:rPr>
              <a:t>- </a:t>
            </a:r>
            <a:r>
              <a:rPr lang="pt-BR" sz="3200" b="1" dirty="0">
                <a:latin typeface="Times New Roman" panose="02020603050405020304" pitchFamily="18" charset="0"/>
                <a:cs typeface="Times New Roman" panose="02020603050405020304" pitchFamily="18" charset="0"/>
              </a:rPr>
              <a:t>Những điểm khác nhau của hai thể thơ</a:t>
            </a:r>
            <a:r>
              <a:rPr lang="en-US" sz="3200" b="1" dirty="0">
                <a:latin typeface="Times New Roman" panose="02020603050405020304" pitchFamily="18" charset="0"/>
                <a:cs typeface="Times New Roman" panose="02020603050405020304" pitchFamily="18" charset="0"/>
              </a:rPr>
              <a:t>:</a:t>
            </a:r>
          </a:p>
        </p:txBody>
      </p:sp>
      <p:sp>
        <p:nvSpPr>
          <p:cNvPr id="11" name="Rectangle 10"/>
          <p:cNvSpPr/>
          <p:nvPr/>
        </p:nvSpPr>
        <p:spPr>
          <a:xfrm>
            <a:off x="764613" y="2319709"/>
            <a:ext cx="10891678" cy="3970318"/>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Thể song thất lục bát kết hợp câu song thất kể sự việc và câu lục bát cảm thán, giãi bày. Thể thơ này thường có một nhân vật trữ tình trong không gian và thời gian hạn hẹp, thích hợp diễn tả nội tâm với cảm hứng trữ tình bi thương, biểu lộ tinh tế dòng suy nghĩ dồn nén, nhớ tiếc và mong đợi. Thể thơ kết hợp nhiều phẩm chất thẩm mỹ của tiếng Việt, dồi dào nhạc điệu, âm điệu buồn thương triền miên, phù hợp để ngâm ngợi.</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481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778219" y="264894"/>
            <a:ext cx="10380406" cy="707886"/>
          </a:xfrm>
          <a:prstGeom prst="rect">
            <a:avLst/>
          </a:prstGeom>
        </p:spPr>
        <p:txBody>
          <a:bodyPr wrap="non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I. ĐỌC - KHÁM PHÁ CHUNG VỀ VĂN BẢN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5394036" y="1237673"/>
            <a:ext cx="6077528" cy="362989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err="1">
                <a:solidFill>
                  <a:srgbClr val="002060"/>
                </a:solidFill>
                <a:latin typeface="Times New Roman" panose="02020603050405020304" pitchFamily="18" charset="0"/>
                <a:cs typeface="Times New Roman" panose="02020603050405020304" pitchFamily="18" charset="0"/>
              </a:rPr>
              <a:t>Nhiệm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vụ</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Thực</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hiện</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dự</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án</a:t>
            </a:r>
            <a:r>
              <a:rPr lang="en-US" sz="3200" i="1" dirty="0">
                <a:solidFill>
                  <a:srgbClr val="7030A0"/>
                </a:solidFill>
                <a:latin typeface="Times New Roman" panose="02020603050405020304" pitchFamily="18" charset="0"/>
                <a:cs typeface="Times New Roman" panose="02020603050405020304" pitchFamily="18" charset="0"/>
              </a:rPr>
              <a:t> ở </a:t>
            </a:r>
            <a:r>
              <a:rPr lang="en-US" sz="3200" i="1" dirty="0" err="1">
                <a:solidFill>
                  <a:srgbClr val="7030A0"/>
                </a:solidFill>
                <a:latin typeface="Times New Roman" panose="02020603050405020304" pitchFamily="18" charset="0"/>
                <a:cs typeface="Times New Roman" panose="02020603050405020304" pitchFamily="18" charset="0"/>
              </a:rPr>
              <a:t>nhà</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để</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trình</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bày</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hiểu</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biết</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của</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em</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về</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tác</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giả</a:t>
            </a:r>
            <a:r>
              <a:rPr lang="en-US" sz="3200" i="1" dirty="0">
                <a:solidFill>
                  <a:srgbClr val="7030A0"/>
                </a:solidFill>
                <a:latin typeface="Times New Roman" panose="02020603050405020304" pitchFamily="18" charset="0"/>
                <a:cs typeface="Times New Roman" panose="02020603050405020304" pitchFamily="18" charset="0"/>
              </a:rPr>
              <a:t>, </a:t>
            </a:r>
            <a:r>
              <a:rPr lang="pt-BR" sz="3200" i="1" dirty="0">
                <a:solidFill>
                  <a:srgbClr val="7030A0"/>
                </a:solidFill>
                <a:latin typeface="Times New Roman" panose="02020603050405020304" pitchFamily="18" charset="0"/>
                <a:cs typeface="Times New Roman" panose="02020603050405020304" pitchFamily="18" charset="0"/>
              </a:rPr>
              <a:t>t</a:t>
            </a:r>
            <a:r>
              <a:rPr lang="en-US" sz="3200" i="1" dirty="0" err="1">
                <a:solidFill>
                  <a:srgbClr val="7030A0"/>
                </a:solidFill>
                <a:latin typeface="Times New Roman" panose="02020603050405020304" pitchFamily="18" charset="0"/>
                <a:cs typeface="Times New Roman" panose="02020603050405020304" pitchFamily="18" charset="0"/>
              </a:rPr>
              <a:t>ác</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phẩm</a:t>
            </a:r>
            <a:r>
              <a:rPr lang="en-US" sz="3200" i="1" dirty="0">
                <a:solidFill>
                  <a:srgbClr val="7030A0"/>
                </a:solidFill>
                <a:latin typeface="Times New Roman" panose="02020603050405020304" pitchFamily="18" charset="0"/>
                <a:cs typeface="Times New Roman" panose="02020603050405020304" pitchFamily="18" charset="0"/>
              </a:rPr>
              <a:t>.</a:t>
            </a:r>
            <a:r>
              <a:rPr lang="en-US" sz="3200" b="1" i="1" dirty="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8215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6400" y="350660"/>
            <a:ext cx="6096000" cy="3026470"/>
          </a:xfrm>
          <a:prstGeom prst="rect">
            <a:avLst/>
          </a:prstGeom>
        </p:spPr>
        <p:txBody>
          <a:bodyPr>
            <a:spAutoFit/>
          </a:bodyPr>
          <a:lstStyle/>
          <a:p>
            <a:pPr algn="ctr">
              <a:lnSpc>
                <a:spcPct val="115000"/>
              </a:lnSpc>
              <a:spcAft>
                <a:spcPts val="0"/>
              </a:spcAft>
              <a:tabLst>
                <a:tab pos="342900" algn="l"/>
              </a:tabLst>
            </a:pPr>
            <a:r>
              <a:rPr lang="en-US" sz="4000" b="1" dirty="0">
                <a:latin typeface="Times New Roman" panose="02020603050405020304" pitchFamily="18" charset="0"/>
                <a:ea typeface="Calibri" panose="020F0502020204030204" pitchFamily="34" charset="0"/>
                <a:cs typeface="Times New Roman" panose="02020603050405020304" pitchFamily="18" charset="0"/>
              </a:rPr>
              <a:t>VĂN BẢN 1: </a:t>
            </a:r>
          </a:p>
          <a:p>
            <a:pPr algn="ctr">
              <a:lnSpc>
                <a:spcPct val="115000"/>
              </a:lnSpc>
              <a:spcAft>
                <a:spcPts val="0"/>
              </a:spcAft>
              <a:tabLst>
                <a:tab pos="342900" algn="l"/>
              </a:tabLst>
            </a:pP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SÔNG NÚI NƯỚC NAM</a:t>
            </a:r>
            <a:endPar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pP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(Nam </a:t>
            </a:r>
            <a:r>
              <a:rPr lang="en-US" sz="4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sơn</a:t>
            </a: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a:t>
            </a: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lvl="0" algn="ctr">
              <a:lnSpc>
                <a:spcPct val="115000"/>
              </a:lnSpc>
              <a:spcAft>
                <a:spcPts val="0"/>
              </a:spcAft>
              <a:buSzPts val="1300"/>
            </a:pP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Khuyết</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danh</a:t>
            </a:r>
            <a:r>
              <a:rPr lang="en-US" sz="4000" b="1" i="1" dirty="0">
                <a:latin typeface="Times New Roman" panose="02020603050405020304" pitchFamily="18" charset="0"/>
                <a:ea typeface="Calibri" panose="020F0502020204030204" pitchFamily="34" charset="0"/>
              </a:rPr>
              <a:t> -</a:t>
            </a:r>
            <a:endParaRPr lang="en-US" sz="4000" i="1"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2"/>
          <a:stretch>
            <a:fillRect/>
          </a:stretch>
        </p:blipFill>
        <p:spPr>
          <a:xfrm>
            <a:off x="9753053" y="5606472"/>
            <a:ext cx="878002" cy="840509"/>
          </a:xfrm>
          <a:prstGeom prst="rect">
            <a:avLst/>
          </a:prstGeom>
        </p:spPr>
      </p:pic>
    </p:spTree>
    <p:extLst>
      <p:ext uri="{BB962C8B-B14F-4D97-AF65-F5344CB8AC3E}">
        <p14:creationId xmlns:p14="http://schemas.microsoft.com/office/powerpoint/2010/main" val="2927710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3648364" y="2534943"/>
            <a:ext cx="7416800" cy="2208810"/>
          </a:xfrm>
          <a:prstGeom prst="rect">
            <a:avLst/>
          </a:prstGeom>
        </p:spPr>
        <p:txBody>
          <a:bodyPr wrap="square">
            <a:spAutoFit/>
          </a:bodyPr>
          <a:lstStyle/>
          <a:p>
            <a:pPr algn="just">
              <a:lnSpc>
                <a:spcPct val="115000"/>
              </a:lnSpc>
              <a:spcAft>
                <a:spcPts val="800"/>
              </a:spcAft>
              <a:tabLst>
                <a:tab pos="57150" algn="l"/>
                <a:tab pos="228600" algn="l"/>
                <a:tab pos="914400" algn="l"/>
              </a:tabLst>
            </a:pPr>
            <a:r>
              <a:rPr lang="fr-FR"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fr-FR"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fr-FR"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57150" algn="l"/>
                <a:tab pos="228600" algn="l"/>
                <a:tab pos="914400" algn="l"/>
              </a:tabLst>
            </a:pP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Chưa</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rõ</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ràng</a:t>
            </a:r>
            <a:r>
              <a:rPr lang="fr-FR"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57150" algn="l"/>
                <a:tab pos="228600" algn="l"/>
                <a:tab pos="914400" algn="l"/>
              </a:tabLst>
            </a:pP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Có</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tài</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liệu</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ghi</a:t>
            </a:r>
            <a:r>
              <a:rPr lang="fr-FR" sz="3600" dirty="0">
                <a:latin typeface="Times New Roman" panose="02020603050405020304" pitchFamily="18" charset="0"/>
                <a:ea typeface="Calibri" panose="020F0502020204030204" pitchFamily="34" charset="0"/>
                <a:cs typeface="Times New Roman" panose="02020603050405020304" pitchFamily="18" charset="0"/>
              </a:rPr>
              <a:t> là: </a:t>
            </a:r>
            <a:r>
              <a:rPr lang="fr-FR" sz="3600" dirty="0" err="1">
                <a:latin typeface="Times New Roman" panose="02020603050405020304" pitchFamily="18" charset="0"/>
                <a:ea typeface="Calibri" panose="020F0502020204030204" pitchFamily="34" charset="0"/>
                <a:cs typeface="Times New Roman" panose="02020603050405020304" pitchFamily="18" charset="0"/>
              </a:rPr>
              <a:t>Lý</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Thường</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Kiệt</a:t>
            </a:r>
            <a:r>
              <a:rPr lang="fr-FR"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58C710D-3515-4BEF-BF97-DB6E6BE87E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25" y="1820568"/>
            <a:ext cx="2980032" cy="2980032"/>
          </a:xfrm>
          <a:prstGeom prst="rect">
            <a:avLst/>
          </a:prstGeom>
        </p:spPr>
      </p:pic>
    </p:spTree>
    <p:extLst>
      <p:ext uri="{BB962C8B-B14F-4D97-AF65-F5344CB8AC3E}">
        <p14:creationId xmlns:p14="http://schemas.microsoft.com/office/powerpoint/2010/main" val="133823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4048125"/>
          </a:xfrm>
          <a:prstGeom prst="rect">
            <a:avLst/>
          </a:prstGeom>
        </p:spPr>
      </p:pic>
      <p:sp>
        <p:nvSpPr>
          <p:cNvPr id="5" name="Rectangle 4"/>
          <p:cNvSpPr/>
          <p:nvPr/>
        </p:nvSpPr>
        <p:spPr>
          <a:xfrm>
            <a:off x="4403157" y="2103288"/>
            <a:ext cx="7262662" cy="3785652"/>
          </a:xfrm>
          <a:prstGeom prst="rect">
            <a:avLst/>
          </a:prstGeom>
        </p:spPr>
        <p:txBody>
          <a:bodyPr wrap="square">
            <a:spAutoFit/>
          </a:bodyPr>
          <a:lstStyle/>
          <a:p>
            <a:pPr>
              <a:lnSpc>
                <a:spcPct val="150000"/>
              </a:lnSpc>
            </a:pPr>
            <a:r>
              <a:rPr lang="en-US" sz="3200" b="1" dirty="0" err="1">
                <a:solidFill>
                  <a:srgbClr val="002060"/>
                </a:solidFill>
                <a:latin typeface="Times New Roman" panose="02020603050405020304" pitchFamily="18" charset="0"/>
                <a:cs typeface="Times New Roman" panose="02020603050405020304" pitchFamily="18" charset="0"/>
              </a:rPr>
              <a:t>Nhiệm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vụ</a:t>
            </a:r>
            <a:r>
              <a:rPr lang="en-US" sz="3200" b="1" dirty="0">
                <a:solidFill>
                  <a:srgbClr val="002060"/>
                </a:solidFill>
                <a:latin typeface="Times New Roman" panose="02020603050405020304" pitchFamily="18" charset="0"/>
                <a:cs typeface="Times New Roman" panose="02020603050405020304" pitchFamily="18" charset="0"/>
              </a:rPr>
              <a:t> 2:</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a:solidFill>
                  <a:srgbClr val="7030A0"/>
                </a:solidFill>
                <a:latin typeface="Times New Roman" panose="02020603050405020304" pitchFamily="18" charset="0"/>
                <a:cs typeface="Times New Roman" panose="02020603050405020304" pitchFamily="18" charset="0"/>
              </a:rPr>
              <a:t>GV </a:t>
            </a:r>
            <a:r>
              <a:rPr lang="en-US" sz="3200" i="1" dirty="0" err="1">
                <a:solidFill>
                  <a:srgbClr val="7030A0"/>
                </a:solidFill>
                <a:latin typeface="Times New Roman" panose="02020603050405020304" pitchFamily="18" charset="0"/>
                <a:cs typeface="Times New Roman" panose="02020603050405020304" pitchFamily="18" charset="0"/>
              </a:rPr>
              <a:t>hướng</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dẫn</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đọc</a:t>
            </a:r>
            <a:r>
              <a:rPr lang="en-US" sz="3200" i="1" dirty="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Giọng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chậm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rãi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chắc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hào</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hùng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đanh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thép</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hứng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khởi</a:t>
            </a:r>
            <a:r>
              <a:rPr lang="en-US" sz="3200" dirty="0">
                <a:solidFill>
                  <a:srgbClr val="7030A0"/>
                </a:solidFill>
                <a:latin typeface="Times New Roman" panose="02020603050405020304" pitchFamily="18" charset="0"/>
                <a:cs typeface="Times New Roman" panose="02020603050405020304" pitchFamily="18" charset="0"/>
              </a:rPr>
              <a:t>.</a:t>
            </a:r>
          </a:p>
          <a:p>
            <a:pPr>
              <a:lnSpc>
                <a:spcPct val="150000"/>
              </a:lnSpc>
            </a:pPr>
            <a:r>
              <a:rPr lang="en-US" sz="3200" dirty="0">
                <a:solidFill>
                  <a:srgbClr val="7030A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GV</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hướng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dẫn</a:t>
            </a:r>
            <a:r>
              <a:rPr lang="en-US" sz="3200" dirty="0">
                <a:solidFill>
                  <a:srgbClr val="7030A0"/>
                </a:solidFill>
                <a:latin typeface="Times New Roman" panose="02020603050405020304" pitchFamily="18" charset="0"/>
                <a:cs typeface="Times New Roman" panose="02020603050405020304" pitchFamily="18" charset="0"/>
              </a:rPr>
              <a:t> HS </a:t>
            </a:r>
            <a:r>
              <a:rPr lang="en-US" sz="3200" dirty="0" err="1">
                <a:solidFill>
                  <a:srgbClr val="7030A0"/>
                </a:solidFill>
                <a:latin typeface="Times New Roman" panose="02020603050405020304" pitchFamily="18" charset="0"/>
                <a:cs typeface="Times New Roman" panose="02020603050405020304" pitchFamily="18" charset="0"/>
              </a:rPr>
              <a:t>đọc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phiên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âm</a:t>
            </a:r>
            <a:r>
              <a:rPr lang="en-US" sz="3200" dirty="0">
                <a:solidFill>
                  <a:srgbClr val="7030A0"/>
                </a:solidFill>
                <a:latin typeface="Times New Roman" panose="02020603050405020304" pitchFamily="18" charset="0"/>
                <a:cs typeface="Times New Roman" panose="02020603050405020304" pitchFamily="18" charset="0"/>
              </a:rPr>
              <a:t> - </a:t>
            </a:r>
            <a:r>
              <a:rPr lang="en-US" sz="3200" dirty="0" err="1">
                <a:solidFill>
                  <a:srgbClr val="7030A0"/>
                </a:solidFill>
                <a:latin typeface="Times New Roman" panose="02020603050405020304" pitchFamily="18" charset="0"/>
                <a:cs typeface="Times New Roman" panose="02020603050405020304" pitchFamily="18" charset="0"/>
              </a:rPr>
              <a:t>dịch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nghĩa</a:t>
            </a:r>
            <a:r>
              <a:rPr lang="en-US" sz="3200" dirty="0">
                <a:solidFill>
                  <a:srgbClr val="7030A0"/>
                </a:solidFill>
                <a:latin typeface="Times New Roman" panose="02020603050405020304" pitchFamily="18" charset="0"/>
                <a:cs typeface="Times New Roman" panose="02020603050405020304" pitchFamily="18" charset="0"/>
              </a:rPr>
              <a:t> - </a:t>
            </a:r>
            <a:r>
              <a:rPr lang="en-US" sz="3200" dirty="0" err="1">
                <a:solidFill>
                  <a:srgbClr val="7030A0"/>
                </a:solidFill>
                <a:latin typeface="Times New Roman" panose="02020603050405020304" pitchFamily="18" charset="0"/>
                <a:cs typeface="Times New Roman" panose="02020603050405020304" pitchFamily="18" charset="0"/>
              </a:rPr>
              <a:t>dịch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thơ</a:t>
            </a:r>
            <a:r>
              <a:rPr lang="en-US" sz="3200" dirty="0">
                <a:solidFill>
                  <a:srgbClr val="7030A0"/>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3961" y="1425328"/>
            <a:ext cx="4020780" cy="3772314"/>
          </a:xfrm>
          <a:prstGeom prst="rect">
            <a:avLst/>
          </a:prstGeom>
        </p:spPr>
      </p:pic>
    </p:spTree>
    <p:extLst>
      <p:ext uri="{BB962C8B-B14F-4D97-AF65-F5344CB8AC3E}">
        <p14:creationId xmlns:p14="http://schemas.microsoft.com/office/powerpoint/2010/main" val="3570361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96254"/>
            <a:ext cx="12325350" cy="4048125"/>
          </a:xfrm>
          <a:prstGeom prst="rect">
            <a:avLst/>
          </a:prstGeom>
        </p:spPr>
      </p:pic>
      <p:sp>
        <p:nvSpPr>
          <p:cNvPr id="5" name="Rectangle 4"/>
          <p:cNvSpPr/>
          <p:nvPr/>
        </p:nvSpPr>
        <p:spPr>
          <a:xfrm>
            <a:off x="4403157" y="2103288"/>
            <a:ext cx="7464792" cy="3970318"/>
          </a:xfrm>
          <a:prstGeom prst="rect">
            <a:avLst/>
          </a:prstGeom>
        </p:spPr>
        <p:txBody>
          <a:bodyPr wrap="square">
            <a:spAutoFit/>
          </a:bodyPr>
          <a:lstStyle/>
          <a:p>
            <a:pPr algn="just">
              <a:lnSpc>
                <a:spcPct val="150000"/>
              </a:lnSpc>
            </a:pPr>
            <a:r>
              <a:rPr lang="en-US" sz="2800" dirty="0" err="1">
                <a:solidFill>
                  <a:srgbClr val="7030A0"/>
                </a:solidFill>
                <a:latin typeface="Times New Roman" panose="02020603050405020304" pitchFamily="18" charset="0"/>
                <a:cs typeface="Times New Roman" panose="02020603050405020304" pitchFamily="18" charset="0"/>
              </a:rPr>
              <a:t>Nhiệm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vụ</a:t>
            </a:r>
            <a:r>
              <a:rPr lang="en-US" sz="2800" dirty="0">
                <a:solidFill>
                  <a:srgbClr val="7030A0"/>
                </a:solidFill>
                <a:latin typeface="Times New Roman" panose="02020603050405020304" pitchFamily="18" charset="0"/>
                <a:cs typeface="Times New Roman" panose="02020603050405020304" pitchFamily="18" charset="0"/>
              </a:rPr>
              <a:t> 3: </a:t>
            </a:r>
            <a:r>
              <a:rPr lang="en-US" sz="2800" i="1" dirty="0" err="1">
                <a:solidFill>
                  <a:srgbClr val="7030A0"/>
                </a:solidFill>
                <a:latin typeface="Times New Roman" panose="02020603050405020304" pitchFamily="18" charset="0"/>
                <a:cs typeface="Times New Roman" panose="02020603050405020304" pitchFamily="18" charset="0"/>
              </a:rPr>
              <a:t>nêu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đề</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tài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của</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văn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bản</a:t>
            </a:r>
            <a:r>
              <a:rPr lang="en-US" sz="2800" dirty="0">
                <a:solidFill>
                  <a:srgbClr val="7030A0"/>
                </a:solidFill>
                <a:latin typeface="Times New Roman" panose="02020603050405020304" pitchFamily="18" charset="0"/>
                <a:cs typeface="Times New Roman" panose="02020603050405020304" pitchFamily="18" charset="0"/>
              </a:rPr>
              <a:t> </a:t>
            </a:r>
          </a:p>
          <a:p>
            <a:pPr algn="just">
              <a:lnSpc>
                <a:spcPct val="150000"/>
              </a:lnSpc>
            </a:pPr>
            <a:r>
              <a:rPr lang="en-US" sz="2800" dirty="0">
                <a:solidFill>
                  <a:srgbClr val="7030A0"/>
                </a:solidFill>
                <a:latin typeface="Times New Roman" panose="02020603050405020304" pitchFamily="18" charset="0"/>
                <a:cs typeface="Times New Roman" panose="02020603050405020304" pitchFamily="18" charset="0"/>
              </a:rPr>
              <a:t>(? Qua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tài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liệu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tìm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bày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bối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cảnh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xuất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bài</a:t>
            </a:r>
            <a:r>
              <a:rPr lang="en-US" sz="2800"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Sông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núi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nước</a:t>
            </a:r>
            <a:r>
              <a:rPr lang="en-US" sz="2800" i="1" dirty="0">
                <a:solidFill>
                  <a:srgbClr val="7030A0"/>
                </a:solidFill>
                <a:latin typeface="Times New Roman" panose="02020603050405020304" pitchFamily="18" charset="0"/>
                <a:cs typeface="Times New Roman" panose="02020603050405020304" pitchFamily="18" charset="0"/>
              </a:rPr>
              <a:t> Nam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biết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Vì</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sao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bài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gọi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Thơ</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thần</a:t>
            </a:r>
            <a:r>
              <a:rPr lang="en-US" sz="2800" dirty="0">
                <a:solidFill>
                  <a:srgbClr val="7030A0"/>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Bài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coi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ngôn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lập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vậy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ngôn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lập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gì</a:t>
            </a:r>
            <a:r>
              <a:rPr lang="en-US" sz="2800" dirty="0">
                <a:solidFill>
                  <a:srgbClr val="7030A0"/>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972940"/>
            <a:ext cx="4020780" cy="4426832"/>
          </a:xfrm>
          <a:prstGeom prst="rect">
            <a:avLst/>
          </a:prstGeom>
        </p:spPr>
      </p:pic>
    </p:spTree>
    <p:extLst>
      <p:ext uri="{BB962C8B-B14F-4D97-AF65-F5344CB8AC3E}">
        <p14:creationId xmlns:p14="http://schemas.microsoft.com/office/powerpoint/2010/main" val="985916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4048125"/>
          </a:xfrm>
          <a:prstGeom prst="rect">
            <a:avLst/>
          </a:prstGeom>
        </p:spPr>
      </p:pic>
      <p:sp>
        <p:nvSpPr>
          <p:cNvPr id="5" name="Rectangle 4"/>
          <p:cNvSpPr/>
          <p:nvPr/>
        </p:nvSpPr>
        <p:spPr>
          <a:xfrm>
            <a:off x="1354282" y="946844"/>
            <a:ext cx="6096000" cy="1077218"/>
          </a:xfrm>
          <a:prstGeom prst="rect">
            <a:avLst/>
          </a:prstGeom>
        </p:spPr>
        <p:txBody>
          <a:bodyPr>
            <a:spAutoFit/>
          </a:bodyPr>
          <a:lstStyle/>
          <a:p>
            <a:r>
              <a:rPr lang="fr-FR" sz="3200" b="1" dirty="0">
                <a:solidFill>
                  <a:srgbClr val="0070C0"/>
                </a:solidFill>
                <a:latin typeface="Times New Roman" panose="02020603050405020304" pitchFamily="18" charset="0"/>
                <a:cs typeface="Times New Roman" panose="02020603050405020304" pitchFamily="18" charset="0"/>
              </a:rPr>
              <a:t>2. </a:t>
            </a:r>
            <a:r>
              <a:rPr lang="fr-FR" sz="3200" b="1" dirty="0" err="1">
                <a:solidFill>
                  <a:srgbClr val="0070C0"/>
                </a:solidFill>
                <a:latin typeface="Times New Roman" panose="02020603050405020304" pitchFamily="18" charset="0"/>
                <a:cs typeface="Times New Roman" panose="02020603050405020304" pitchFamily="18" charset="0"/>
              </a:rPr>
              <a:t>Tác</a:t>
            </a:r>
            <a:r>
              <a:rPr lang="fr-FR" sz="3200" b="1" dirty="0">
                <a:solidFill>
                  <a:srgbClr val="0070C0"/>
                </a:solidFill>
                <a:latin typeface="Times New Roman" panose="02020603050405020304" pitchFamily="18" charset="0"/>
                <a:cs typeface="Times New Roman" panose="02020603050405020304" pitchFamily="18" charset="0"/>
              </a:rPr>
              <a:t> </a:t>
            </a:r>
            <a:r>
              <a:rPr lang="fr-FR" sz="3200" b="1" dirty="0" err="1">
                <a:solidFill>
                  <a:srgbClr val="0070C0"/>
                </a:solidFill>
                <a:latin typeface="Times New Roman" panose="02020603050405020304" pitchFamily="18" charset="0"/>
                <a:cs typeface="Times New Roman" panose="02020603050405020304" pitchFamily="18" charset="0"/>
              </a:rPr>
              <a:t>phẩm</a:t>
            </a:r>
            <a:endParaRPr lang="en-US" sz="3200" dirty="0">
              <a:solidFill>
                <a:srgbClr val="0070C0"/>
              </a:solidFill>
              <a:latin typeface="Times New Roman" panose="02020603050405020304" pitchFamily="18" charset="0"/>
              <a:cs typeface="Times New Roman" panose="02020603050405020304" pitchFamily="18" charset="0"/>
            </a:endParaRPr>
          </a:p>
          <a:p>
            <a:r>
              <a:rPr lang="fr-FR" sz="3200" b="1" dirty="0">
                <a:solidFill>
                  <a:srgbClr val="0070C0"/>
                </a:solidFill>
                <a:latin typeface="Times New Roman" panose="02020603050405020304" pitchFamily="18" charset="0"/>
                <a:cs typeface="Times New Roman" panose="02020603050405020304" pitchFamily="18" charset="0"/>
              </a:rPr>
              <a:t>a. </a:t>
            </a:r>
            <a:r>
              <a:rPr lang="fr-FR" sz="3200" b="1" dirty="0" err="1">
                <a:solidFill>
                  <a:srgbClr val="0070C0"/>
                </a:solidFill>
                <a:latin typeface="Times New Roman" panose="02020603050405020304" pitchFamily="18" charset="0"/>
                <a:cs typeface="Times New Roman" panose="02020603050405020304" pitchFamily="18" charset="0"/>
              </a:rPr>
              <a:t>Xuất</a:t>
            </a:r>
            <a:r>
              <a:rPr lang="fr-FR" sz="3200" b="1" dirty="0">
                <a:solidFill>
                  <a:srgbClr val="0070C0"/>
                </a:solidFill>
                <a:latin typeface="Times New Roman" panose="02020603050405020304" pitchFamily="18" charset="0"/>
                <a:cs typeface="Times New Roman" panose="02020603050405020304" pitchFamily="18" charset="0"/>
              </a:rPr>
              <a:t> </a:t>
            </a:r>
            <a:r>
              <a:rPr lang="fr-FR" sz="3200" b="1" dirty="0" err="1">
                <a:solidFill>
                  <a:srgbClr val="0070C0"/>
                </a:solidFill>
                <a:latin typeface="Times New Roman" panose="02020603050405020304" pitchFamily="18" charset="0"/>
                <a:cs typeface="Times New Roman" panose="02020603050405020304" pitchFamily="18" charset="0"/>
              </a:rPr>
              <a:t>xứ</a:t>
            </a:r>
            <a:r>
              <a:rPr lang="fr-FR" sz="3200" dirty="0">
                <a:solidFill>
                  <a:srgbClr val="0070C0"/>
                </a:solidFill>
                <a:latin typeface="Times New Roman" panose="02020603050405020304" pitchFamily="18" charset="0"/>
                <a:cs typeface="Times New Roman" panose="02020603050405020304" pitchFamily="18" charset="0"/>
              </a:rPr>
              <a:t>: </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2" name="Vertical Scroll 1"/>
          <p:cNvSpPr/>
          <p:nvPr/>
        </p:nvSpPr>
        <p:spPr>
          <a:xfrm>
            <a:off x="471055" y="2105891"/>
            <a:ext cx="5701145" cy="4516582"/>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fr-FR" sz="2800" dirty="0" err="1">
                <a:latin typeface="Times New Roman" panose="02020603050405020304" pitchFamily="18" charset="0"/>
                <a:cs typeface="Times New Roman" panose="02020603050405020304" pitchFamily="18" charset="0"/>
              </a:rPr>
              <a:t>Sách</a:t>
            </a:r>
            <a:r>
              <a:rPr lang="fr-FR" sz="2800"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Lĩnh</a:t>
            </a:r>
            <a:r>
              <a:rPr lang="fr-FR" sz="2800" i="1" dirty="0">
                <a:latin typeface="Times New Roman" panose="02020603050405020304" pitchFamily="18" charset="0"/>
                <a:cs typeface="Times New Roman" panose="02020603050405020304" pitchFamily="18" charset="0"/>
              </a:rPr>
              <a:t> Nam </a:t>
            </a:r>
            <a:r>
              <a:rPr lang="fr-FR" sz="2800" i="1" dirty="0" err="1">
                <a:latin typeface="Times New Roman" panose="02020603050405020304" pitchFamily="18" charset="0"/>
                <a:cs typeface="Times New Roman" panose="02020603050405020304" pitchFamily="18" charset="0"/>
              </a:rPr>
              <a:t>trích</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quái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ghi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Năm</a:t>
            </a:r>
            <a:r>
              <a:rPr lang="fr-FR" sz="2800" dirty="0">
                <a:latin typeface="Times New Roman" panose="02020603050405020304" pitchFamily="18" charset="0"/>
                <a:cs typeface="Times New Roman" panose="02020603050405020304" pitchFamily="18" charset="0"/>
              </a:rPr>
              <a:t> 981, </a:t>
            </a:r>
            <a:r>
              <a:rPr lang="fr-FR" sz="2800" dirty="0" err="1">
                <a:latin typeface="Times New Roman" panose="02020603050405020304" pitchFamily="18" charset="0"/>
                <a:cs typeface="Times New Roman" panose="02020603050405020304" pitchFamily="18" charset="0"/>
              </a:rPr>
              <a:t>Lê</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Hành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trong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cuộc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kháng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chiến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đã</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được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hai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vị</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thần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Nguyệt</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Trương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Trương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Hát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phù</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trợ</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bài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giữa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trung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khiến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giặc</a:t>
            </a:r>
            <a:r>
              <a:rPr lang="fr-FR" sz="2800" dirty="0">
                <a:latin typeface="Times New Roman" panose="02020603050405020304" pitchFamily="18" charset="0"/>
                <a:cs typeface="Times New Roman" panose="02020603050405020304" pitchFamily="18" charset="0"/>
              </a:rPr>
              <a:t> tan </a:t>
            </a:r>
            <a:r>
              <a:rPr lang="fr-FR" sz="2800" dirty="0" err="1">
                <a:latin typeface="Times New Roman" panose="02020603050405020304" pitchFamily="18" charset="0"/>
                <a:cs typeface="Times New Roman" panose="02020603050405020304" pitchFamily="18" charset="0"/>
              </a:rPr>
              <a:t>vỡ</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Vertical Scroll 6"/>
          <p:cNvSpPr/>
          <p:nvPr/>
        </p:nvSpPr>
        <p:spPr>
          <a:xfrm>
            <a:off x="6317673" y="2105891"/>
            <a:ext cx="5763491" cy="4516581"/>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fr-FR" sz="2800" dirty="0" err="1">
                <a:latin typeface="Times New Roman" panose="02020603050405020304" pitchFamily="18" charset="0"/>
                <a:cs typeface="Times New Roman" panose="02020603050405020304" pitchFamily="18" charset="0"/>
              </a:rPr>
              <a:t>Sách</a:t>
            </a:r>
            <a:r>
              <a:rPr lang="fr-FR" sz="2800"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Đại</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Việt</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sử</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kí</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toàn</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thư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chép</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năm</a:t>
            </a:r>
            <a:r>
              <a:rPr lang="fr-FR" sz="2800" dirty="0">
                <a:latin typeface="Times New Roman" panose="02020603050405020304" pitchFamily="18" charset="0"/>
                <a:cs typeface="Times New Roman" panose="02020603050405020304" pitchFamily="18" charset="0"/>
              </a:rPr>
              <a:t> 1076, </a:t>
            </a:r>
            <a:r>
              <a:rPr lang="fr-FR" sz="2800" dirty="0" err="1">
                <a:latin typeface="Times New Roman" panose="02020603050405020304" pitchFamily="18" charset="0"/>
                <a:cs typeface="Times New Roman" panose="02020603050405020304" pitchFamily="18" charset="0"/>
              </a:rPr>
              <a:t>Lý</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Thường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Kiệt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lập</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phòng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tuyến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Nguyệt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đánh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xâm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lược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một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đêm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sĩ</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nghe</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thấy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trong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tiếng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thần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Quả</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nhiên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thảm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đúng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lời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thơ</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23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504535" y="1925343"/>
            <a:ext cx="11207173" cy="1569660"/>
          </a:xfrm>
          <a:prstGeom prst="rect">
            <a:avLst/>
          </a:prstGeom>
        </p:spPr>
        <p:txBody>
          <a:bodyPr wrap="square">
            <a:spAutoFit/>
          </a:bodyPr>
          <a:lstStyle/>
          <a:p>
            <a:pPr algn="just"/>
            <a:r>
              <a:rPr lang="fr-FR" sz="3200" b="1" dirty="0">
                <a:solidFill>
                  <a:srgbClr val="00B050"/>
                </a:solidFill>
                <a:latin typeface="Times New Roman" panose="02020603050405020304" pitchFamily="18" charset="0"/>
                <a:cs typeface="Times New Roman" panose="02020603050405020304" pitchFamily="18" charset="0"/>
              </a:rPr>
              <a:t>b. </a:t>
            </a:r>
            <a:r>
              <a:rPr lang="fr-FR" sz="3200" b="1" dirty="0" err="1">
                <a:solidFill>
                  <a:srgbClr val="00B050"/>
                </a:solidFill>
                <a:latin typeface="Times New Roman" panose="02020603050405020304" pitchFamily="18" charset="0"/>
                <a:cs typeface="Times New Roman" panose="02020603050405020304" pitchFamily="18" charset="0"/>
              </a:rPr>
              <a:t>Thể</a:t>
            </a:r>
            <a:r>
              <a:rPr lang="fr-FR" sz="3200" b="1" dirty="0">
                <a:solidFill>
                  <a:srgbClr val="00B050"/>
                </a:solidFill>
                <a:latin typeface="Times New Roman" panose="02020603050405020304" pitchFamily="18" charset="0"/>
                <a:cs typeface="Times New Roman" panose="02020603050405020304" pitchFamily="18" charset="0"/>
              </a:rPr>
              <a:t> </a:t>
            </a:r>
            <a:r>
              <a:rPr lang="fr-FR" sz="3200" b="1" dirty="0" err="1">
                <a:solidFill>
                  <a:srgbClr val="00B050"/>
                </a:solidFill>
                <a:latin typeface="Times New Roman" panose="02020603050405020304" pitchFamily="18" charset="0"/>
                <a:cs typeface="Times New Roman" panose="02020603050405020304" pitchFamily="18" charset="0"/>
              </a:rPr>
              <a:t>loại</a:t>
            </a:r>
            <a:r>
              <a:rPr lang="fr-FR" sz="3200" dirty="0">
                <a:solidFill>
                  <a:srgbClr val="00B050"/>
                </a:solidFill>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Thất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ngôn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tứ</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tuyệt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Đường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luật</a:t>
            </a:r>
            <a:r>
              <a:rPr lang="fr-FR"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1, 2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a:t>
            </a:r>
          </a:p>
        </p:txBody>
      </p:sp>
      <p:sp>
        <p:nvSpPr>
          <p:cNvPr id="2" name="Rectangle 1"/>
          <p:cNvSpPr/>
          <p:nvPr/>
        </p:nvSpPr>
        <p:spPr>
          <a:xfrm>
            <a:off x="504534" y="4396188"/>
            <a:ext cx="11207173" cy="1893852"/>
          </a:xfrm>
          <a:prstGeom prst="rect">
            <a:avLst/>
          </a:prstGeom>
        </p:spPr>
        <p:txBody>
          <a:bodyPr wrap="square">
            <a:spAutoFit/>
          </a:bodyPr>
          <a:lstStyle/>
          <a:p>
            <a:pPr algn="just">
              <a:lnSpc>
                <a:spcPct val="115000"/>
              </a:lnSpc>
              <a:spcAft>
                <a:spcPts val="800"/>
              </a:spcAft>
            </a:pPr>
            <a:r>
              <a:rPr lang="fr-FR"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 </a:t>
            </a:r>
            <a:r>
              <a:rPr lang="fr-FR"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Đề</a:t>
            </a:r>
            <a:r>
              <a:rPr lang="fr-FR"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tài</a:t>
            </a:r>
            <a:endParaRPr lang="en-US" sz="3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fr-FR"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xem</a:t>
            </a:r>
            <a:r>
              <a:rPr lang="fr-FR" sz="3200" dirty="0">
                <a:latin typeface="Times New Roman" panose="02020603050405020304" pitchFamily="18" charset="0"/>
                <a:ea typeface="Calibri" panose="020F0502020204030204" pitchFamily="34" charset="0"/>
                <a:cs typeface="Times New Roman" panose="02020603050405020304" pitchFamily="18" charset="0"/>
              </a:rPr>
              <a:t> là </a:t>
            </a:r>
            <a:r>
              <a:rPr lang="fr-FR" sz="3200" err="1">
                <a:latin typeface="Times New Roman" panose="02020603050405020304" pitchFamily="18" charset="0"/>
                <a:ea typeface="Calibri" panose="020F0502020204030204" pitchFamily="34" charset="0"/>
                <a:cs typeface="Times New Roman" panose="02020603050405020304" pitchFamily="18" charset="0"/>
              </a:rPr>
              <a:t>bản</a:t>
            </a:r>
            <a:r>
              <a:rPr lang="fr-FR" sz="320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T</a:t>
            </a:r>
            <a:r>
              <a:rPr lang="fr-FR" sz="3200" b="1">
                <a:latin typeface="Times New Roman" panose="02020603050405020304" pitchFamily="18" charset="0"/>
                <a:ea typeface="Calibri" panose="020F0502020204030204" pitchFamily="34" charset="0"/>
                <a:cs typeface="Times New Roman" panose="02020603050405020304" pitchFamily="18" charset="0"/>
              </a:rPr>
              <a:t>uyên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ngôn</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độc</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lập</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đầu</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tiên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của</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dân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tộc</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tuyên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bố</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về</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chủ</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quyền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lãnh</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thổ</a:t>
            </a:r>
            <a:r>
              <a:rPr lang="fr-FR"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8387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1615626" y="264894"/>
            <a:ext cx="8705589" cy="707886"/>
          </a:xfrm>
          <a:prstGeom prst="rect">
            <a:avLst/>
          </a:prstGeom>
        </p:spPr>
        <p:txBody>
          <a:bodyPr wrap="non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 II. KHÁM PHÁ CHI TIẾT VĂN BẢN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5394036" y="1237673"/>
            <a:ext cx="6077528" cy="362989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Chủ</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quyền</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được</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tuyên</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bố</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trên</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những</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cơ</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sở</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nào</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Có</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sức</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thuyết</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phục</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không</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Tại</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sao</a:t>
            </a:r>
            <a:r>
              <a:rPr lang="en-US" sz="3600" i="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4351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3033801"/>
              </p:ext>
            </p:extLst>
          </p:nvPr>
        </p:nvGraphicFramePr>
        <p:xfrm>
          <a:off x="771525" y="390525"/>
          <a:ext cx="10877550" cy="5760813"/>
        </p:xfrm>
        <a:graphic>
          <a:graphicData uri="http://schemas.openxmlformats.org/drawingml/2006/table">
            <a:tbl>
              <a:tblPr firstRow="1" firstCol="1" bandRow="1"/>
              <a:tblGrid>
                <a:gridCol w="5742017">
                  <a:extLst>
                    <a:ext uri="{9D8B030D-6E8A-4147-A177-3AD203B41FA5}">
                      <a16:colId xmlns:a16="http://schemas.microsoft.com/office/drawing/2014/main" val="1101072002"/>
                    </a:ext>
                  </a:extLst>
                </a:gridCol>
                <a:gridCol w="5135533">
                  <a:extLst>
                    <a:ext uri="{9D8B030D-6E8A-4147-A177-3AD203B41FA5}">
                      <a16:colId xmlns:a16="http://schemas.microsoft.com/office/drawing/2014/main" val="3136347694"/>
                    </a:ext>
                  </a:extLst>
                </a:gridCol>
              </a:tblGrid>
              <a:tr h="554228">
                <a:tc gridSpan="2">
                  <a:txBody>
                    <a:bodyPr/>
                    <a:lstStyle/>
                    <a:p>
                      <a:pPr algn="ctr">
                        <a:lnSpc>
                          <a:spcPct val="115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Hai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nl-NL" sz="2800" b="1" dirty="0">
                          <a:effectLst/>
                          <a:latin typeface="Times New Roman" panose="02020603050405020304" pitchFamily="18" charset="0"/>
                          <a:ea typeface="Calibri" panose="020F0502020204030204" pitchFamily="34" charset="0"/>
                          <a:cs typeface="Times New Roman" panose="02020603050405020304" pitchFamily="18" charset="0"/>
                        </a:rPr>
                        <a:t> Lời tuyên bố về chủ quyền của đất nước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n-US"/>
                    </a:p>
                  </a:txBody>
                  <a:tcPr/>
                </a:tc>
                <a:extLst>
                  <a:ext uri="{0D108BD9-81ED-4DB2-BD59-A6C34878D82A}">
                    <a16:rowId xmlns:a16="http://schemas.microsoft.com/office/drawing/2014/main" val="1556420780"/>
                  </a:ext>
                </a:extLst>
              </a:tr>
              <a:tr h="687053">
                <a:tc>
                  <a:txBody>
                    <a:bodyPr/>
                    <a:lstStyle/>
                    <a:p>
                      <a:pPr algn="just">
                        <a:lnSpc>
                          <a:spcPct val="115000"/>
                        </a:lnSpc>
                        <a:spcAft>
                          <a:spcPts val="0"/>
                        </a:spcAf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Dựa vào chú thích 1 hãy làm rõ nghĩa chữ </a:t>
                      </a:r>
                      <a:r>
                        <a:rPr lang="pt-BR" sz="2800" i="1" dirty="0">
                          <a:effectLst/>
                          <a:latin typeface="Times New Roman" panose="02020603050405020304" pitchFamily="18" charset="0"/>
                          <a:ea typeface="Calibri" panose="020F0502020204030204" pitchFamily="34" charset="0"/>
                          <a:cs typeface="Times New Roman" panose="02020603050405020304" pitchFamily="18" charset="0"/>
                        </a:rPr>
                        <a:t>đế</a:t>
                      </a: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 trong </a:t>
                      </a:r>
                      <a:r>
                        <a:rPr lang="pt-BR" sz="2800" i="1" dirty="0">
                          <a:effectLst/>
                          <a:latin typeface="Times New Roman" panose="02020603050405020304" pitchFamily="18" charset="0"/>
                          <a:ea typeface="Calibri" panose="020F0502020204030204" pitchFamily="34" charset="0"/>
                          <a:cs typeface="Times New Roman" panose="02020603050405020304" pitchFamily="18" charset="0"/>
                        </a:rPr>
                        <a:t>Nam đế cư </a:t>
                      </a: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tabLst>
                          <a:tab pos="57150" algn="l"/>
                          <a:tab pos="228600" algn="l"/>
                          <a:tab pos="914400" algn="l"/>
                        </a:tabLs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0603042"/>
                  </a:ext>
                </a:extLst>
              </a:tr>
              <a:tr h="687053">
                <a:tc>
                  <a:txBody>
                    <a:bodyPr/>
                    <a:lstStyle/>
                    <a:p>
                      <a:pPr algn="just">
                        <a:lnSpc>
                          <a:spcPct val="115000"/>
                        </a:lnSpc>
                        <a:spcAft>
                          <a:spcPts val="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Nội dung của câu thơ 1 là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tabLst>
                          <a:tab pos="57150" algn="l"/>
                          <a:tab pos="228600" algn="l"/>
                          <a:tab pos="914400" algn="l"/>
                        </a:tabLs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0332550"/>
                  </a:ext>
                </a:extLst>
              </a:tr>
              <a:tr h="687053">
                <a:tc>
                  <a:txBody>
                    <a:bodyPr/>
                    <a:lstStyle/>
                    <a:p>
                      <a:pPr algn="just">
                        <a:lnSpc>
                          <a:spcPct val="115000"/>
                        </a:lnSpc>
                        <a:spcAft>
                          <a:spcPts val="0"/>
                        </a:spcAf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Câu thơ 2 có nghĩa như thế nào?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tabLst>
                          <a:tab pos="57150" algn="l"/>
                          <a:tab pos="228600" algn="l"/>
                          <a:tab pos="914400" algn="l"/>
                        </a:tabLs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155398"/>
                  </a:ext>
                </a:extLst>
              </a:tr>
              <a:tr h="1374107">
                <a:tc>
                  <a:txBody>
                    <a:bodyPr/>
                    <a:lstStyle/>
                    <a:p>
                      <a:pPr algn="just">
                        <a:lnSpc>
                          <a:spcPct val="115000"/>
                        </a:lnSpc>
                        <a:spcAft>
                          <a:spcPts val="0"/>
                        </a:spcAft>
                        <a:tabLst>
                          <a:tab pos="57150" algn="l"/>
                          <a:tab pos="228600" algn="l"/>
                          <a:tab pos="9144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 Nhận xét về âm điệu của cả hai câu thơ.</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 Âm điệu đó có tác dụng gì trong việc diễn tả cảm xúc về chủ quyền?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tabLst>
                          <a:tab pos="57150" algn="l"/>
                          <a:tab pos="228600" algn="l"/>
                          <a:tab pos="914400" algn="l"/>
                        </a:tabLs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3759005"/>
                  </a:ext>
                </a:extLst>
              </a:tr>
              <a:tr h="687053">
                <a:tc>
                  <a:txBody>
                    <a:bodyPr/>
                    <a:lstStyle/>
                    <a:p>
                      <a:pPr algn="just">
                        <a:lnSpc>
                          <a:spcPct val="115000"/>
                        </a:lnSpc>
                        <a:spcAft>
                          <a:spcPts val="0"/>
                        </a:spcAft>
                        <a:tabLst>
                          <a:tab pos="57150" algn="l"/>
                          <a:tab pos="228600" algn="l"/>
                          <a:tab pos="9144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 Người viết đã bộc lộ tình cảm gì trong lời thơ này?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tabLst>
                          <a:tab pos="57150" algn="l"/>
                          <a:tab pos="228600" algn="l"/>
                          <a:tab pos="914400" algn="l"/>
                        </a:tabLs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0181428"/>
                  </a:ext>
                </a:extLst>
              </a:tr>
            </a:tbl>
          </a:graphicData>
        </a:graphic>
      </p:graphicFrame>
    </p:spTree>
    <p:extLst>
      <p:ext uri="{BB962C8B-B14F-4D97-AF65-F5344CB8AC3E}">
        <p14:creationId xmlns:p14="http://schemas.microsoft.com/office/powerpoint/2010/main" val="3359096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822036" y="1256206"/>
            <a:ext cx="10437089" cy="1468582"/>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fr-FR" sz="2800"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Đất</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nước</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có</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biên</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giới</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lãnh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thổ</a:t>
            </a:r>
            <a:r>
              <a:rPr lang="fr-FR" sz="2800" b="1" i="1" dirty="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câu</a:t>
            </a:r>
            <a:r>
              <a:rPr lang="fr-FR" sz="2800" dirty="0">
                <a:latin typeface="Times New Roman" panose="02020603050405020304" pitchFamily="18" charset="0"/>
                <a:cs typeface="Times New Roman" panose="02020603050405020304" pitchFamily="18" charset="0"/>
              </a:rPr>
              <a:t> 1) </a:t>
            </a:r>
            <a:r>
              <a:rPr lang="fr-FR" sz="2800" dirty="0" err="1">
                <a:latin typeface="Times New Roman" panose="02020603050405020304" pitchFamily="18" charset="0"/>
                <a:cs typeface="Times New Roman" panose="02020603050405020304" pitchFamily="18" charset="0"/>
              </a:rPr>
              <a:t>Đây</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điều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tất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yếu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hiển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nhiên</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bằng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chứng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thực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tế</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thể</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chối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cãi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Vua</a:t>
            </a:r>
            <a:r>
              <a:rPr lang="fr-FR" sz="2800" dirty="0">
                <a:latin typeface="Times New Roman" panose="02020603050405020304" pitchFamily="18" charset="0"/>
                <a:cs typeface="Times New Roman" panose="02020603050405020304" pitchFamily="18" charset="0"/>
              </a:rPr>
              <a:t> Nam ở </a:t>
            </a:r>
            <a:r>
              <a:rPr lang="fr-FR" sz="2800" dirty="0" err="1">
                <a:latin typeface="Times New Roman" panose="02020603050405020304" pitchFamily="18" charset="0"/>
                <a:cs typeface="Times New Roman" panose="02020603050405020304" pitchFamily="18" charset="0"/>
              </a:rPr>
              <a:t>trên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đất</a:t>
            </a:r>
            <a:r>
              <a:rPr lang="fr-FR" sz="2800" dirty="0">
                <a:latin typeface="Times New Roman" panose="02020603050405020304" pitchFamily="18" charset="0"/>
                <a:cs typeface="Times New Roman" panose="02020603050405020304" pitchFamily="18" charset="0"/>
              </a:rPr>
              <a:t> Nam, </a:t>
            </a:r>
            <a:r>
              <a:rPr lang="fr-FR" sz="2800" dirty="0" err="1">
                <a:latin typeface="Times New Roman" panose="02020603050405020304" pitchFamily="18" charset="0"/>
                <a:cs typeface="Times New Roman" panose="02020603050405020304" pitchFamily="18" charset="0"/>
              </a:rPr>
              <a:t>không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xâm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phạm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bờ</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cõi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bất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cứ</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quốc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Plaque 5"/>
          <p:cNvSpPr/>
          <p:nvPr/>
        </p:nvSpPr>
        <p:spPr>
          <a:xfrm>
            <a:off x="822035" y="4936897"/>
            <a:ext cx="10437089" cy="1468582"/>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Chủ</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quyền</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được</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ghi</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rõ</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trong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trời</a:t>
            </a:r>
            <a:r>
              <a:rPr lang="fr-FR" sz="2800" b="1" i="1" dirty="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Đây</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cơ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sở</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cao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nhất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để</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khẳng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định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chủ</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quyền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bởi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Trời</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đấng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cao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trong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tín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ngưỡng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linh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người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xưa</a:t>
            </a:r>
            <a:r>
              <a:rPr lang="fr-FR"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7" name="Plaque 6"/>
          <p:cNvSpPr/>
          <p:nvPr/>
        </p:nvSpPr>
        <p:spPr>
          <a:xfrm>
            <a:off x="822035" y="3038824"/>
            <a:ext cx="10437089" cy="1468582"/>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fr-FR" sz="2800">
                <a:latin typeface="Times New Roman" panose="02020603050405020304" pitchFamily="18" charset="0"/>
                <a:cs typeface="Times New Roman" panose="02020603050405020304" pitchFamily="18" charset="0"/>
              </a:rPr>
              <a:t>+ </a:t>
            </a:r>
            <a:r>
              <a:rPr lang="fr-FR" sz="2800" b="1" i="1">
                <a:latin typeface="Times New Roman" panose="02020603050405020304" pitchFamily="18" charset="0"/>
                <a:cs typeface="Times New Roman" panose="02020603050405020304" pitchFamily="18" charset="0"/>
              </a:rPr>
              <a:t>Nước có vua trị vì, nước là của vua.</a:t>
            </a:r>
            <a:r>
              <a:rPr lang="fr-FR" sz="2800">
                <a:latin typeface="Times New Roman" panose="02020603050405020304" pitchFamily="18" charset="0"/>
                <a:cs typeface="Times New Roman" panose="02020603050405020304" pitchFamily="18" charset="0"/>
              </a:rPr>
              <a:t> Đây là căn nguyên, gốc rễ của tư tưởng « trung quân ái quốc » rất phổ biến thời trung đại. </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15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4827" y="237527"/>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826" y="1126260"/>
            <a:ext cx="8753474" cy="5141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2543175" y="2076361"/>
            <a:ext cx="7467600" cy="3042243"/>
          </a:xfrm>
          <a:prstGeom prst="rect">
            <a:avLst/>
          </a:prstGeom>
        </p:spPr>
        <p:txBody>
          <a:bodyPr wrap="square">
            <a:spAutoFit/>
          </a:bodyPr>
          <a:lstStyle/>
          <a:p>
            <a:pPr algn="just">
              <a:lnSpc>
                <a:spcPct val="130000"/>
              </a:lnSpc>
            </a:pPr>
            <a:r>
              <a:rPr lang="nl-NL" sz="3000" dirty="0">
                <a:solidFill>
                  <a:srgbClr val="FF0000"/>
                </a:solidFill>
                <a:latin typeface="Times New Roman" panose="02020603050405020304" pitchFamily="18" charset="0"/>
                <a:ea typeface="Calibri" panose="020F0502020204030204" pitchFamily="34" charset="0"/>
              </a:rPr>
              <a:t>Chủ quyền được tác giả tuyên bố dựa trên những lí lẽ, cơ sở đầy sức thuyết phục.</a:t>
            </a:r>
            <a:r>
              <a:rPr lang="nl-NL" sz="3000" i="1" dirty="0">
                <a:solidFill>
                  <a:srgbClr val="FF0000"/>
                </a:solidFill>
                <a:latin typeface="Times New Roman" panose="02020603050405020304" pitchFamily="18" charset="0"/>
                <a:ea typeface="Calibri" panose="020F0502020204030204" pitchFamily="34" charset="0"/>
              </a:rPr>
              <a:t> </a:t>
            </a:r>
            <a:r>
              <a:rPr lang="fr-FR" sz="3000" b="1" i="1" dirty="0" err="1">
                <a:solidFill>
                  <a:srgbClr val="FF0000"/>
                </a:solidFill>
                <a:latin typeface="Times New Roman" panose="02020603050405020304" pitchFamily="18" charset="0"/>
                <a:ea typeface="Calibri" panose="020F0502020204030204" pitchFamily="34" charset="0"/>
              </a:rPr>
              <a:t>Thuận</a:t>
            </a:r>
            <a:r>
              <a:rPr lang="fr-FR" sz="3000" b="1" i="1" dirty="0">
                <a:solidFill>
                  <a:srgbClr val="FF0000"/>
                </a:solidFill>
                <a:latin typeface="Times New Roman" panose="02020603050405020304" pitchFamily="18" charset="0"/>
                <a:ea typeface="Calibri" panose="020F0502020204030204" pitchFamily="34" charset="0"/>
              </a:rPr>
              <a:t> </a:t>
            </a:r>
            <a:r>
              <a:rPr lang="fr-FR" sz="3000" b="1" i="1" dirty="0" err="1">
                <a:solidFill>
                  <a:srgbClr val="FF0000"/>
                </a:solidFill>
                <a:latin typeface="Times New Roman" panose="02020603050405020304" pitchFamily="18" charset="0"/>
                <a:ea typeface="Calibri" panose="020F0502020204030204" pitchFamily="34" charset="0"/>
              </a:rPr>
              <a:t>thiên</a:t>
            </a:r>
            <a:r>
              <a:rPr lang="fr-FR" sz="3000" b="1" i="1" dirty="0">
                <a:solidFill>
                  <a:srgbClr val="FF0000"/>
                </a:solidFill>
                <a:latin typeface="Times New Roman" panose="02020603050405020304" pitchFamily="18" charset="0"/>
                <a:ea typeface="Calibri" panose="020F0502020204030204" pitchFamily="34" charset="0"/>
              </a:rPr>
              <a:t>, </a:t>
            </a:r>
            <a:r>
              <a:rPr lang="fr-FR" sz="3000" b="1" i="1" dirty="0" err="1">
                <a:solidFill>
                  <a:srgbClr val="FF0000"/>
                </a:solidFill>
                <a:latin typeface="Times New Roman" panose="02020603050405020304" pitchFamily="18" charset="0"/>
                <a:ea typeface="Calibri" panose="020F0502020204030204" pitchFamily="34" charset="0"/>
              </a:rPr>
              <a:t>hợp</a:t>
            </a:r>
            <a:r>
              <a:rPr lang="fr-FR" sz="3000" b="1" i="1" dirty="0">
                <a:solidFill>
                  <a:srgbClr val="FF0000"/>
                </a:solidFill>
                <a:latin typeface="Times New Roman" panose="02020603050405020304" pitchFamily="18" charset="0"/>
                <a:ea typeface="Calibri" panose="020F0502020204030204" pitchFamily="34" charset="0"/>
              </a:rPr>
              <a:t> </a:t>
            </a:r>
            <a:r>
              <a:rPr lang="fr-FR" sz="3000" b="1" i="1" dirty="0" err="1">
                <a:solidFill>
                  <a:srgbClr val="FF0000"/>
                </a:solidFill>
                <a:latin typeface="Times New Roman" panose="02020603050405020304" pitchFamily="18" charset="0"/>
                <a:ea typeface="Calibri" panose="020F0502020204030204" pitchFamily="34" charset="0"/>
              </a:rPr>
              <a:t>nhân</a:t>
            </a:r>
            <a:r>
              <a:rPr lang="fr-FR" sz="3000" b="1" i="1" dirty="0">
                <a:solidFill>
                  <a:srgbClr val="FF0000"/>
                </a:solidFill>
                <a:latin typeface="Times New Roman" panose="02020603050405020304" pitchFamily="18" charset="0"/>
                <a:ea typeface="Calibri" panose="020F0502020204030204" pitchFamily="34" charset="0"/>
              </a:rPr>
              <a:t> là </a:t>
            </a:r>
            <a:r>
              <a:rPr lang="fr-FR" sz="3000" b="1" i="1" dirty="0" err="1">
                <a:solidFill>
                  <a:srgbClr val="FF0000"/>
                </a:solidFill>
                <a:latin typeface="Times New Roman" panose="02020603050405020304" pitchFamily="18" charset="0"/>
                <a:ea typeface="Calibri" panose="020F0502020204030204" pitchFamily="34" charset="0"/>
              </a:rPr>
              <a:t>bất</a:t>
            </a:r>
            <a:r>
              <a:rPr lang="fr-FR" sz="3000" b="1" i="1" dirty="0">
                <a:solidFill>
                  <a:srgbClr val="FF0000"/>
                </a:solidFill>
                <a:latin typeface="Times New Roman" panose="02020603050405020304" pitchFamily="18" charset="0"/>
                <a:ea typeface="Calibri" panose="020F0502020204030204" pitchFamily="34" charset="0"/>
              </a:rPr>
              <a:t> di </a:t>
            </a:r>
            <a:r>
              <a:rPr lang="fr-FR" sz="3000" b="1" i="1" dirty="0" err="1">
                <a:solidFill>
                  <a:srgbClr val="FF0000"/>
                </a:solidFill>
                <a:latin typeface="Times New Roman" panose="02020603050405020304" pitchFamily="18" charset="0"/>
                <a:ea typeface="Calibri" panose="020F0502020204030204" pitchFamily="34" charset="0"/>
              </a:rPr>
              <a:t>bất</a:t>
            </a:r>
            <a:r>
              <a:rPr lang="fr-FR" sz="3000" b="1" i="1" dirty="0">
                <a:solidFill>
                  <a:srgbClr val="FF0000"/>
                </a:solidFill>
                <a:latin typeface="Times New Roman" panose="02020603050405020304" pitchFamily="18" charset="0"/>
                <a:ea typeface="Calibri" panose="020F0502020204030204" pitchFamily="34" charset="0"/>
              </a:rPr>
              <a:t> </a:t>
            </a:r>
            <a:r>
              <a:rPr lang="fr-FR" sz="3000" b="1" i="1" dirty="0" err="1">
                <a:solidFill>
                  <a:srgbClr val="FF0000"/>
                </a:solidFill>
                <a:latin typeface="Times New Roman" panose="02020603050405020304" pitchFamily="18" charset="0"/>
                <a:ea typeface="Calibri" panose="020F0502020204030204" pitchFamily="34" charset="0"/>
              </a:rPr>
              <a:t>dịch</a:t>
            </a:r>
            <a:r>
              <a:rPr lang="fr-FR" sz="3000" b="1" i="1" dirty="0">
                <a:solidFill>
                  <a:srgbClr val="FF0000"/>
                </a:solidFill>
                <a:latin typeface="Times New Roman" panose="02020603050405020304" pitchFamily="18" charset="0"/>
                <a:ea typeface="Calibri" panose="020F0502020204030204" pitchFamily="34" charset="0"/>
              </a:rPr>
              <a:t>.</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Nó</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tồn</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tại</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như</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một</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chân</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lý</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khách</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quan</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không</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thể</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chối</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cãi</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không</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thể</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không</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công</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nhận</a:t>
            </a:r>
            <a:r>
              <a:rPr lang="fr-FR" sz="3000" dirty="0">
                <a:solidFill>
                  <a:srgbClr val="FF0000"/>
                </a:solidFill>
                <a:latin typeface="Times New Roman" panose="02020603050405020304" pitchFamily="18" charset="0"/>
                <a:ea typeface="Calibri" panose="020F0502020204030204" pitchFamily="34" charset="0"/>
              </a:rPr>
              <a:t>.</a:t>
            </a:r>
            <a:endParaRPr lang="en-US" sz="3000" dirty="0">
              <a:solidFill>
                <a:srgbClr val="FF0000"/>
              </a:solidFill>
            </a:endParaRPr>
          </a:p>
        </p:txBody>
      </p:sp>
    </p:spTree>
    <p:extLst>
      <p:ext uri="{BB962C8B-B14F-4D97-AF65-F5344CB8AC3E}">
        <p14:creationId xmlns:p14="http://schemas.microsoft.com/office/powerpoint/2010/main" val="1499160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443383" y="3316916"/>
            <a:ext cx="5664737" cy="3560975"/>
          </a:xfrm>
          <a:prstGeom prst="rect">
            <a:avLst/>
          </a:prstGeom>
        </p:spPr>
        <p:txBody>
          <a:bodyPr wrap="square">
            <a:spAutoFit/>
          </a:bodyPr>
          <a:lstStyle/>
          <a:p>
            <a:pPr algn="just">
              <a:lnSpc>
                <a:spcPct val="115000"/>
              </a:lnSpc>
              <a:spcAft>
                <a:spcPts val="0"/>
              </a:spcAft>
              <a:tabLst>
                <a:tab pos="57150" algn="l"/>
                <a:tab pos="228600" algn="l"/>
                <a:tab pos="914400" algn="l"/>
              </a:tabLst>
            </a:pPr>
            <a:r>
              <a:rPr lang="pt-BR" sz="2800" dirty="0">
                <a:latin typeface="Times New Roman" panose="02020603050405020304" pitchFamily="18" charset="0"/>
                <a:ea typeface="Calibri" panose="020F0502020204030204" pitchFamily="34" charset="0"/>
                <a:cs typeface="Times New Roman" panose="02020603050405020304" pitchFamily="18" charset="0"/>
              </a:rPr>
              <a:t>+ Cách xưng </a:t>
            </a:r>
            <a:r>
              <a:rPr lang="pt-BR" sz="2800" i="1" dirty="0">
                <a:latin typeface="Times New Roman" panose="02020603050405020304" pitchFamily="18" charset="0"/>
                <a:ea typeface="Calibri" panose="020F0502020204030204" pitchFamily="34" charset="0"/>
                <a:cs typeface="Times New Roman" panose="02020603050405020304" pitchFamily="18" charset="0"/>
              </a:rPr>
              <a:t>Đế</a:t>
            </a:r>
            <a:r>
              <a:rPr lang="pt-BR" sz="2800" dirty="0">
                <a:latin typeface="Times New Roman" panose="02020603050405020304" pitchFamily="18" charset="0"/>
                <a:ea typeface="Calibri" panose="020F0502020204030204" pitchFamily="34" charset="0"/>
                <a:cs typeface="Times New Roman" panose="02020603050405020304" pitchFamily="18" charset="0"/>
              </a:rPr>
              <a:t>. Đế là vua; </a:t>
            </a:r>
            <a:r>
              <a:rPr lang="pt-BR" sz="2800" i="1" dirty="0">
                <a:latin typeface="Times New Roman" panose="02020603050405020304" pitchFamily="18" charset="0"/>
                <a:ea typeface="Calibri" panose="020F0502020204030204" pitchFamily="34" charset="0"/>
                <a:cs typeface="Times New Roman" panose="02020603050405020304" pitchFamily="18" charset="0"/>
              </a:rPr>
              <a:t>Vươn</a:t>
            </a:r>
            <a:r>
              <a:rPr lang="pt-BR" sz="2800" dirty="0">
                <a:latin typeface="Times New Roman" panose="02020603050405020304" pitchFamily="18" charset="0"/>
                <a:ea typeface="Calibri" panose="020F0502020204030204" pitchFamily="34" charset="0"/>
                <a:cs typeface="Times New Roman" panose="02020603050405020304" pitchFamily="18" charset="0"/>
              </a:rPr>
              <a:t>g: vua; nhưng </a:t>
            </a:r>
            <a:r>
              <a:rPr lang="pt-BR" sz="2800" i="1" dirty="0">
                <a:latin typeface="Times New Roman" panose="02020603050405020304" pitchFamily="18" charset="0"/>
                <a:ea typeface="Calibri" panose="020F0502020204030204" pitchFamily="34" charset="0"/>
                <a:cs typeface="Times New Roman" panose="02020603050405020304" pitchFamily="18" charset="0"/>
              </a:rPr>
              <a:t>đế </a:t>
            </a:r>
            <a:r>
              <a:rPr lang="pt-BR" sz="2800" dirty="0">
                <a:latin typeface="Times New Roman" panose="02020603050405020304" pitchFamily="18" charset="0"/>
                <a:ea typeface="Calibri" panose="020F0502020204030204" pitchFamily="34" charset="0"/>
                <a:cs typeface="Times New Roman" panose="02020603050405020304" pitchFamily="18" charset="0"/>
              </a:rPr>
              <a:t>được coi là lớn hơn </a:t>
            </a:r>
            <a:r>
              <a:rPr lang="pt-BR" sz="2800" i="1" dirty="0">
                <a:latin typeface="Times New Roman" panose="02020603050405020304" pitchFamily="18" charset="0"/>
                <a:ea typeface="Calibri" panose="020F0502020204030204" pitchFamily="34" charset="0"/>
                <a:cs typeface="Times New Roman" panose="02020603050405020304" pitchFamily="18" charset="0"/>
              </a:rPr>
              <a:t>vương</a:t>
            </a:r>
            <a:r>
              <a:rPr lang="pt-BR" sz="2800" dirty="0">
                <a:latin typeface="Times New Roman" panose="02020603050405020304" pitchFamily="18" charset="0"/>
                <a:ea typeface="Calibri" panose="020F0502020204030204" pitchFamily="34" charset="0"/>
                <a:cs typeface="Times New Roman" panose="02020603050405020304" pitchFamily="18" charset="0"/>
              </a:rPr>
              <a:t>. Vậy chữ </a:t>
            </a:r>
            <a:r>
              <a:rPr lang="pt-BR" sz="2800" i="1" dirty="0">
                <a:latin typeface="Times New Roman" panose="02020603050405020304" pitchFamily="18" charset="0"/>
                <a:ea typeface="Calibri" panose="020F0502020204030204" pitchFamily="34" charset="0"/>
                <a:cs typeface="Times New Roman" panose="02020603050405020304" pitchFamily="18" charset="0"/>
              </a:rPr>
              <a:t>đế</a:t>
            </a:r>
            <a:r>
              <a:rPr lang="pt-BR" sz="2800" dirty="0">
                <a:latin typeface="Times New Roman" panose="02020603050405020304" pitchFamily="18" charset="0"/>
                <a:ea typeface="Calibri" panose="020F0502020204030204" pitchFamily="34" charset="0"/>
                <a:cs typeface="Times New Roman" panose="02020603050405020304" pitchFamily="18" charset="0"/>
              </a:rPr>
              <a:t> trong lời thơ có ý tôn vinh vua nước Nam, sánh ngang với các hoàng đế Trung Hoa.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=&gt;</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hào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tôn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7"/>
          <p:cNvPicPr>
            <a:picLocks noChangeAspect="1"/>
          </p:cNvPicPr>
          <p:nvPr/>
        </p:nvPicPr>
        <p:blipFill>
          <a:blip r:embed="rId3"/>
          <a:stretch>
            <a:fillRect/>
          </a:stretch>
        </p:blipFill>
        <p:spPr>
          <a:xfrm rot="11479437">
            <a:off x="208478" y="2710860"/>
            <a:ext cx="788196" cy="736145"/>
          </a:xfrm>
          <a:prstGeom prst="rect">
            <a:avLst/>
          </a:prstGeom>
        </p:spPr>
      </p:pic>
      <p:cxnSp>
        <p:nvCxnSpPr>
          <p:cNvPr id="12" name="Straight Connector 11"/>
          <p:cNvCxnSpPr/>
          <p:nvPr/>
        </p:nvCxnSpPr>
        <p:spPr>
          <a:xfrm>
            <a:off x="6172200" y="1982804"/>
            <a:ext cx="0" cy="487519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634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arn(inVertical)">
                                      <p:cBhvr>
                                        <p:cTn id="40" dur="5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0148"/>
          </a:xfrm>
          <a:prstGeom prst="rect">
            <a:avLst/>
          </a:prstGeom>
        </p:spPr>
      </p:pic>
      <p:sp>
        <p:nvSpPr>
          <p:cNvPr id="6" name="Rectangle 5"/>
          <p:cNvSpPr/>
          <p:nvPr/>
        </p:nvSpPr>
        <p:spPr>
          <a:xfrm>
            <a:off x="3112655" y="1717964"/>
            <a:ext cx="5966690" cy="1968231"/>
          </a:xfrm>
          <a:prstGeom prst="rect">
            <a:avLst/>
          </a:prstGeom>
        </p:spPr>
        <p:txBody>
          <a:bodyPr wrap="square">
            <a:spAutoFit/>
          </a:bodyPr>
          <a:lstStyle/>
          <a:p>
            <a:pPr algn="ctr">
              <a:lnSpc>
                <a:spcPct val="115000"/>
              </a:lnSpc>
              <a:spcAft>
                <a:spcPts val="0"/>
              </a:spcAft>
              <a:tabLst>
                <a:tab pos="57150" algn="l"/>
              </a:tabLst>
            </a:pPr>
            <a:r>
              <a:rPr lang="de-DE" sz="4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HOẠT ĐỘNG 1 </a:t>
            </a:r>
            <a:r>
              <a:rPr lang="de-DE"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KHỞI ĐỘNG</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563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193126" y="2870021"/>
            <a:ext cx="6587070" cy="3970318"/>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Tiệt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nhiên</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rành</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Định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phận</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đấy</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Thiên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thiêng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a:t>
            </a:r>
          </a:p>
        </p:txBody>
      </p:sp>
      <p:pic>
        <p:nvPicPr>
          <p:cNvPr id="10" name="图片 7"/>
          <p:cNvPicPr>
            <a:picLocks noChangeAspect="1"/>
          </p:cNvPicPr>
          <p:nvPr/>
        </p:nvPicPr>
        <p:blipFill>
          <a:blip r:embed="rId3"/>
          <a:stretch>
            <a:fillRect/>
          </a:stretch>
        </p:blipFill>
        <p:spPr>
          <a:xfrm rot="15020831">
            <a:off x="6070262" y="2536218"/>
            <a:ext cx="788196" cy="736145"/>
          </a:xfrm>
          <a:prstGeom prst="rect">
            <a:avLst/>
          </a:prstGeom>
        </p:spPr>
      </p:pic>
      <p:cxnSp>
        <p:nvCxnSpPr>
          <p:cNvPr id="12" name="Straight Connector 11"/>
          <p:cNvCxnSpPr/>
          <p:nvPr/>
        </p:nvCxnSpPr>
        <p:spPr>
          <a:xfrm>
            <a:off x="7134726" y="1982804"/>
            <a:ext cx="104274" cy="487519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556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80">
                                          <p:stCondLst>
                                            <p:cond delay="0"/>
                                          </p:stCondLst>
                                        </p:cTn>
                                        <p:tgtEl>
                                          <p:spTgt spid="9">
                                            <p:txEl>
                                              <p:pRg st="3" end="3"/>
                                            </p:txEl>
                                          </p:spTgt>
                                        </p:tgtEl>
                                      </p:cBhvr>
                                    </p:animEffect>
                                    <p:anim calcmode="lin" valueType="num">
                                      <p:cBhvr>
                                        <p:cTn id="23" dur="1822" tmFilter="0,0; 0.14,0.36; 0.43,0.73; 0.71,0.91; 1.0,1.0">
                                          <p:stCondLst>
                                            <p:cond delay="0"/>
                                          </p:stCondLst>
                                        </p:cTn>
                                        <p:tgtEl>
                                          <p:spTgt spid="9">
                                            <p:txEl>
                                              <p:pRg st="3" end="3"/>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9">
                                            <p:txEl>
                                              <p:pRg st="3" end="3"/>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9">
                                            <p:txEl>
                                              <p:pRg st="3" end="3"/>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9">
                                            <p:txEl>
                                              <p:pRg st="3" end="3"/>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9">
                                            <p:txEl>
                                              <p:pRg st="3" end="3"/>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9">
                                            <p:txEl>
                                              <p:pRg st="3" end="3"/>
                                            </p:txEl>
                                          </p:spTgt>
                                        </p:tgtEl>
                                      </p:cBhvr>
                                      <p:to x="100000" y="60000"/>
                                    </p:animScale>
                                    <p:animScale>
                                      <p:cBhvr>
                                        <p:cTn id="29" dur="166" decel="50000">
                                          <p:stCondLst>
                                            <p:cond delay="676"/>
                                          </p:stCondLst>
                                        </p:cTn>
                                        <p:tgtEl>
                                          <p:spTgt spid="9">
                                            <p:txEl>
                                              <p:pRg st="3" end="3"/>
                                            </p:txEl>
                                          </p:spTgt>
                                        </p:tgtEl>
                                      </p:cBhvr>
                                      <p:to x="100000" y="100000"/>
                                    </p:animScale>
                                    <p:animScale>
                                      <p:cBhvr>
                                        <p:cTn id="30" dur="26">
                                          <p:stCondLst>
                                            <p:cond delay="1312"/>
                                          </p:stCondLst>
                                        </p:cTn>
                                        <p:tgtEl>
                                          <p:spTgt spid="9">
                                            <p:txEl>
                                              <p:pRg st="3" end="3"/>
                                            </p:txEl>
                                          </p:spTgt>
                                        </p:tgtEl>
                                      </p:cBhvr>
                                      <p:to x="100000" y="80000"/>
                                    </p:animScale>
                                    <p:animScale>
                                      <p:cBhvr>
                                        <p:cTn id="31" dur="166" decel="50000">
                                          <p:stCondLst>
                                            <p:cond delay="1338"/>
                                          </p:stCondLst>
                                        </p:cTn>
                                        <p:tgtEl>
                                          <p:spTgt spid="9">
                                            <p:txEl>
                                              <p:pRg st="3" end="3"/>
                                            </p:txEl>
                                          </p:spTgt>
                                        </p:tgtEl>
                                      </p:cBhvr>
                                      <p:to x="100000" y="100000"/>
                                    </p:animScale>
                                    <p:animScale>
                                      <p:cBhvr>
                                        <p:cTn id="32" dur="26">
                                          <p:stCondLst>
                                            <p:cond delay="1642"/>
                                          </p:stCondLst>
                                        </p:cTn>
                                        <p:tgtEl>
                                          <p:spTgt spid="9">
                                            <p:txEl>
                                              <p:pRg st="3" end="3"/>
                                            </p:txEl>
                                          </p:spTgt>
                                        </p:tgtEl>
                                      </p:cBhvr>
                                      <p:to x="100000" y="90000"/>
                                    </p:animScale>
                                    <p:animScale>
                                      <p:cBhvr>
                                        <p:cTn id="33" dur="166" decel="50000">
                                          <p:stCondLst>
                                            <p:cond delay="1668"/>
                                          </p:stCondLst>
                                        </p:cTn>
                                        <p:tgtEl>
                                          <p:spTgt spid="9">
                                            <p:txEl>
                                              <p:pRg st="3" end="3"/>
                                            </p:txEl>
                                          </p:spTgt>
                                        </p:tgtEl>
                                      </p:cBhvr>
                                      <p:to x="100000" y="100000"/>
                                    </p:animScale>
                                    <p:animScale>
                                      <p:cBhvr>
                                        <p:cTn id="34" dur="26">
                                          <p:stCondLst>
                                            <p:cond delay="1808"/>
                                          </p:stCondLst>
                                        </p:cTn>
                                        <p:tgtEl>
                                          <p:spTgt spid="9">
                                            <p:txEl>
                                              <p:pRg st="3" end="3"/>
                                            </p:txEl>
                                          </p:spTgt>
                                        </p:tgtEl>
                                      </p:cBhvr>
                                      <p:to x="100000" y="95000"/>
                                    </p:animScale>
                                    <p:animScale>
                                      <p:cBhvr>
                                        <p:cTn id="35" dur="166" decel="50000">
                                          <p:stCondLst>
                                            <p:cond delay="1834"/>
                                          </p:stCondLst>
                                        </p:cTn>
                                        <p:tgtEl>
                                          <p:spTgt spid="9">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41252" y="3249539"/>
            <a:ext cx="5572407" cy="2742289"/>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a:t>
            </a:r>
          </a:p>
        </p:txBody>
      </p:sp>
      <p:pic>
        <p:nvPicPr>
          <p:cNvPr id="10" name="图片 7"/>
          <p:cNvPicPr>
            <a:picLocks noChangeAspect="1"/>
          </p:cNvPicPr>
          <p:nvPr/>
        </p:nvPicPr>
        <p:blipFill>
          <a:blip r:embed="rId3"/>
          <a:stretch>
            <a:fillRect/>
          </a:stretch>
        </p:blipFill>
        <p:spPr>
          <a:xfrm rot="11479437">
            <a:off x="208478" y="2710860"/>
            <a:ext cx="788196" cy="736145"/>
          </a:xfrm>
          <a:prstGeom prst="rect">
            <a:avLst/>
          </a:prstGeom>
        </p:spPr>
      </p:pic>
      <p:cxnSp>
        <p:nvCxnSpPr>
          <p:cNvPr id="12" name="Straight Connector 11"/>
          <p:cNvCxnSpPr/>
          <p:nvPr/>
        </p:nvCxnSpPr>
        <p:spPr>
          <a:xfrm>
            <a:off x="6172200" y="1982804"/>
            <a:ext cx="0" cy="487519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431990" y="3572704"/>
            <a:ext cx="5493711" cy="2074414"/>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lặp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latin typeface="Times New Roman" panose="02020603050405020304" pitchFamily="18" charset="0"/>
                <a:ea typeface="Calibri" panose="020F0502020204030204" pitchFamily="34" charset="0"/>
                <a:cs typeface="Times New Roman" panose="02020603050405020304" pitchFamily="18" charset="0"/>
              </a:rPr>
              <a:t> Nam – </a:t>
            </a:r>
            <a:r>
              <a:rPr lang="en-US" sz="2800" i="1" dirty="0">
                <a:latin typeface="Times New Roman" panose="02020603050405020304" pitchFamily="18" charset="0"/>
                <a:ea typeface="Calibri" panose="020F0502020204030204" pitchFamily="34" charset="0"/>
                <a:cs typeface="Times New Roman" panose="02020603050405020304" pitchFamily="18" charset="0"/>
              </a:rPr>
              <a:t>Nam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800" i="1" dirty="0">
                <a:latin typeface="Times New Roman" panose="02020603050405020304" pitchFamily="18" charset="0"/>
                <a:ea typeface="Calibri" panose="020F0502020204030204" pitchFamily="34" charset="0"/>
                <a:cs typeface="Times New Roman" panose="02020603050405020304" pitchFamily="18" charset="0"/>
              </a:rPr>
              <a:t>, Nam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图片 7"/>
          <p:cNvPicPr>
            <a:picLocks noChangeAspect="1"/>
          </p:cNvPicPr>
          <p:nvPr/>
        </p:nvPicPr>
        <p:blipFill>
          <a:blip r:embed="rId3"/>
          <a:stretch>
            <a:fillRect/>
          </a:stretch>
        </p:blipFill>
        <p:spPr>
          <a:xfrm rot="11479437">
            <a:off x="6172722" y="2818130"/>
            <a:ext cx="788196" cy="736145"/>
          </a:xfrm>
          <a:prstGeom prst="rect">
            <a:avLst/>
          </a:prstGeom>
        </p:spPr>
      </p:pic>
    </p:spTree>
    <p:extLst>
      <p:ext uri="{BB962C8B-B14F-4D97-AF65-F5344CB8AC3E}">
        <p14:creationId xmlns:p14="http://schemas.microsoft.com/office/powerpoint/2010/main" val="238683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41252" y="3249539"/>
            <a:ext cx="5572407" cy="2742289"/>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a:t>
            </a:r>
          </a:p>
        </p:txBody>
      </p:sp>
      <p:pic>
        <p:nvPicPr>
          <p:cNvPr id="10" name="图片 7"/>
          <p:cNvPicPr>
            <a:picLocks noChangeAspect="1"/>
          </p:cNvPicPr>
          <p:nvPr/>
        </p:nvPicPr>
        <p:blipFill>
          <a:blip r:embed="rId3"/>
          <a:stretch>
            <a:fillRect/>
          </a:stretch>
        </p:blipFill>
        <p:spPr>
          <a:xfrm rot="11479437">
            <a:off x="208478" y="2710860"/>
            <a:ext cx="788196" cy="736145"/>
          </a:xfrm>
          <a:prstGeom prst="rect">
            <a:avLst/>
          </a:prstGeom>
        </p:spPr>
      </p:pic>
      <p:cxnSp>
        <p:nvCxnSpPr>
          <p:cNvPr id="12" name="Straight Connector 11"/>
          <p:cNvCxnSpPr/>
          <p:nvPr/>
        </p:nvCxnSpPr>
        <p:spPr>
          <a:xfrm>
            <a:off x="6172200" y="1982804"/>
            <a:ext cx="0" cy="487519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431990" y="3572704"/>
            <a:ext cx="5493711" cy="2246769"/>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p:txBody>
      </p:sp>
      <p:pic>
        <p:nvPicPr>
          <p:cNvPr id="11" name="图片 7"/>
          <p:cNvPicPr>
            <a:picLocks noChangeAspect="1"/>
          </p:cNvPicPr>
          <p:nvPr/>
        </p:nvPicPr>
        <p:blipFill>
          <a:blip r:embed="rId3"/>
          <a:stretch>
            <a:fillRect/>
          </a:stretch>
        </p:blipFill>
        <p:spPr>
          <a:xfrm rot="11479437">
            <a:off x="6172722" y="2818130"/>
            <a:ext cx="788196" cy="736145"/>
          </a:xfrm>
          <a:prstGeom prst="rect">
            <a:avLst/>
          </a:prstGeom>
        </p:spPr>
      </p:pic>
    </p:spTree>
    <p:extLst>
      <p:ext uri="{BB962C8B-B14F-4D97-AF65-F5344CB8AC3E}">
        <p14:creationId xmlns:p14="http://schemas.microsoft.com/office/powerpoint/2010/main" val="266015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41252" y="3249539"/>
            <a:ext cx="5572407" cy="2742289"/>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a:t>
            </a:r>
          </a:p>
        </p:txBody>
      </p:sp>
      <p:pic>
        <p:nvPicPr>
          <p:cNvPr id="10" name="图片 7"/>
          <p:cNvPicPr>
            <a:picLocks noChangeAspect="1"/>
          </p:cNvPicPr>
          <p:nvPr/>
        </p:nvPicPr>
        <p:blipFill>
          <a:blip r:embed="rId3"/>
          <a:stretch>
            <a:fillRect/>
          </a:stretch>
        </p:blipFill>
        <p:spPr>
          <a:xfrm rot="11479437">
            <a:off x="208478" y="2710860"/>
            <a:ext cx="788196" cy="736145"/>
          </a:xfrm>
          <a:prstGeom prst="rect">
            <a:avLst/>
          </a:prstGeom>
        </p:spPr>
      </p:pic>
      <p:cxnSp>
        <p:nvCxnSpPr>
          <p:cNvPr id="12" name="Straight Connector 11"/>
          <p:cNvCxnSpPr/>
          <p:nvPr/>
        </p:nvCxnSpPr>
        <p:spPr>
          <a:xfrm>
            <a:off x="6172200" y="1982804"/>
            <a:ext cx="0" cy="487519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431990" y="3572704"/>
            <a:ext cx="5493711" cy="1569660"/>
          </a:xfrm>
          <a:prstGeom prst="rect">
            <a:avLst/>
          </a:prstGeom>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=&gt; </a:t>
            </a:r>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khỏe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khoắn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hồn</a:t>
            </a:r>
            <a:r>
              <a:rPr lang="en-US" sz="3200" b="1" dirty="0">
                <a:latin typeface="Times New Roman" panose="02020603050405020304" pitchFamily="18" charset="0"/>
                <a:cs typeface="Times New Roman" panose="02020603050405020304" pitchFamily="18" charset="0"/>
              </a:rPr>
              <a:t>.</a:t>
            </a:r>
          </a:p>
        </p:txBody>
      </p:sp>
      <p:pic>
        <p:nvPicPr>
          <p:cNvPr id="11" name="图片 7"/>
          <p:cNvPicPr>
            <a:picLocks noChangeAspect="1"/>
          </p:cNvPicPr>
          <p:nvPr/>
        </p:nvPicPr>
        <p:blipFill>
          <a:blip r:embed="rId3"/>
          <a:stretch>
            <a:fillRect/>
          </a:stretch>
        </p:blipFill>
        <p:spPr>
          <a:xfrm rot="11479437">
            <a:off x="6172722" y="2818130"/>
            <a:ext cx="788196" cy="736145"/>
          </a:xfrm>
          <a:prstGeom prst="rect">
            <a:avLst/>
          </a:prstGeom>
        </p:spPr>
      </p:pic>
    </p:spTree>
    <p:extLst>
      <p:ext uri="{BB962C8B-B14F-4D97-AF65-F5344CB8AC3E}">
        <p14:creationId xmlns:p14="http://schemas.microsoft.com/office/powerpoint/2010/main" val="2742893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504534" y="3086100"/>
            <a:ext cx="11135016" cy="3065455"/>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Tóm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tin.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diễn tả sự vững vàng của tư tưởng và niềm tin sắt đá vào chân lí.</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Khẳng định nước Nam là một nước có độc lập, có chủ quyền, có lãnh thổ riêng. Đó là một sự thật hiển nhiên, không thể thay đổi.</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686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761710" y="1487193"/>
            <a:ext cx="11207173" cy="646331"/>
          </a:xfrm>
          <a:prstGeom prst="rect">
            <a:avLst/>
          </a:prstGeom>
        </p:spPr>
        <p:txBody>
          <a:bodyPr wrap="square">
            <a:spAutoFit/>
          </a:bodyPr>
          <a:lstStyle/>
          <a:p>
            <a:r>
              <a:rPr lang="fr-FR" sz="3600" b="1" dirty="0">
                <a:solidFill>
                  <a:srgbClr val="0070C0"/>
                </a:solidFill>
                <a:latin typeface="Times New Roman" panose="02020603050405020304" pitchFamily="18" charset="0"/>
                <a:cs typeface="Times New Roman" panose="02020603050405020304" pitchFamily="18" charset="0"/>
              </a:rPr>
              <a:t>2. Hai </a:t>
            </a:r>
            <a:r>
              <a:rPr lang="fr-FR" sz="3600" b="1" dirty="0" err="1">
                <a:solidFill>
                  <a:srgbClr val="0070C0"/>
                </a:solidFill>
                <a:latin typeface="Times New Roman" panose="02020603050405020304" pitchFamily="18" charset="0"/>
                <a:cs typeface="Times New Roman" panose="02020603050405020304" pitchFamily="18" charset="0"/>
              </a:rPr>
              <a:t>câu</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cuối</a:t>
            </a:r>
            <a:r>
              <a:rPr lang="fr-FR" sz="3600" b="1" dirty="0">
                <a:solidFill>
                  <a:srgbClr val="0070C0"/>
                </a:solidFill>
                <a:latin typeface="Times New Roman" panose="02020603050405020304" pitchFamily="18" charset="0"/>
                <a:cs typeface="Times New Roman" panose="02020603050405020304" pitchFamily="18" charset="0"/>
              </a:rPr>
              <a:t>: </a:t>
            </a:r>
            <a:r>
              <a:rPr lang="nl-NL" sz="3600" b="1" dirty="0">
                <a:solidFill>
                  <a:srgbClr val="0070C0"/>
                </a:solidFill>
                <a:latin typeface="Times New Roman" panose="02020603050405020304" pitchFamily="18" charset="0"/>
                <a:cs typeface="Times New Roman" panose="02020603050405020304" pitchFamily="18" charset="0"/>
              </a:rPr>
              <a:t>Ý </a:t>
            </a:r>
            <a:r>
              <a:rPr lang="fr-FR" sz="3600" b="1" dirty="0" err="1">
                <a:solidFill>
                  <a:srgbClr val="0070C0"/>
                </a:solidFill>
                <a:latin typeface="Times New Roman" panose="02020603050405020304" pitchFamily="18" charset="0"/>
                <a:cs typeface="Times New Roman" panose="02020603050405020304" pitchFamily="18" charset="0"/>
              </a:rPr>
              <a:t>chí</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bảo</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vệ</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chủ</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quyền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của</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dân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tộc</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3" name="Cloud 2"/>
          <p:cNvSpPr/>
          <p:nvPr/>
        </p:nvSpPr>
        <p:spPr>
          <a:xfrm>
            <a:off x="4048125" y="2355989"/>
            <a:ext cx="8143875" cy="400986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pt-BR" sz="2800" i="1" dirty="0">
                <a:solidFill>
                  <a:srgbClr val="7030A0"/>
                </a:solidFill>
                <a:latin typeface="Times New Roman" panose="02020603050405020304" pitchFamily="18" charset="0"/>
                <a:cs typeface="Times New Roman" panose="02020603050405020304" pitchFamily="18" charset="0"/>
              </a:rPr>
              <a:t>1/ Nhận xét về cách diễn đạt ở câu 3 ?</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pt-BR" sz="2800" i="1" dirty="0">
                <a:solidFill>
                  <a:srgbClr val="7030A0"/>
                </a:solidFill>
                <a:latin typeface="Times New Roman" panose="02020603050405020304" pitchFamily="18" charset="0"/>
                <a:cs typeface="Times New Roman" panose="02020603050405020304" pitchFamily="18" charset="0"/>
              </a:rPr>
              <a:t> 2/ Câu thơ 4 khẳng định điều gì? Có mối liên hệ như thế nào với 3 câu trên?</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pt-BR" sz="2800" i="1" dirty="0">
                <a:solidFill>
                  <a:srgbClr val="7030A0"/>
                </a:solidFill>
                <a:latin typeface="Times New Roman" panose="02020603050405020304" pitchFamily="18" charset="0"/>
                <a:cs typeface="Times New Roman" panose="02020603050405020304" pitchFamily="18" charset="0"/>
              </a:rPr>
              <a:t>3/ Nhận xét về nhịp điệu, giọng thơ trong 2 câu cuối?</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6" name="图片 9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89089" y="2024061"/>
            <a:ext cx="4287661" cy="3804928"/>
          </a:xfrm>
          <a:prstGeom prst="rect">
            <a:avLst/>
          </a:prstGeom>
        </p:spPr>
      </p:pic>
      <p:sp>
        <p:nvSpPr>
          <p:cNvPr id="7" name="Rectangle 6"/>
          <p:cNvSpPr/>
          <p:nvPr/>
        </p:nvSpPr>
        <p:spPr>
          <a:xfrm>
            <a:off x="542635" y="5862325"/>
            <a:ext cx="4068101"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alibri" panose="020F0502020204030204" pitchFamily="34" charset="0"/>
              </a:rPr>
              <a:t>HOẠT ĐỘNG CẶP ĐÔI </a:t>
            </a:r>
            <a:endParaRPr lang="en-US" sz="2800" dirty="0">
              <a:solidFill>
                <a:srgbClr val="FF0000"/>
              </a:solidFill>
            </a:endParaRPr>
          </a:p>
        </p:txBody>
      </p:sp>
    </p:spTree>
    <p:extLst>
      <p:ext uri="{BB962C8B-B14F-4D97-AF65-F5344CB8AC3E}">
        <p14:creationId xmlns:p14="http://schemas.microsoft.com/office/powerpoint/2010/main" val="1200579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790285" y="1201443"/>
            <a:ext cx="11207173" cy="646331"/>
          </a:xfrm>
          <a:prstGeom prst="rect">
            <a:avLst/>
          </a:prstGeom>
        </p:spPr>
        <p:txBody>
          <a:bodyPr wrap="square">
            <a:spAutoFit/>
          </a:bodyPr>
          <a:lstStyle/>
          <a:p>
            <a:r>
              <a:rPr lang="fr-FR" sz="3600" b="1" dirty="0">
                <a:solidFill>
                  <a:srgbClr val="0070C0"/>
                </a:solidFill>
                <a:latin typeface="Times New Roman" panose="02020603050405020304" pitchFamily="18" charset="0"/>
                <a:cs typeface="Times New Roman" panose="02020603050405020304" pitchFamily="18" charset="0"/>
              </a:rPr>
              <a:t>2. Hai </a:t>
            </a:r>
            <a:r>
              <a:rPr lang="fr-FR" sz="3600" b="1" dirty="0" err="1">
                <a:solidFill>
                  <a:srgbClr val="0070C0"/>
                </a:solidFill>
                <a:latin typeface="Times New Roman" panose="02020603050405020304" pitchFamily="18" charset="0"/>
                <a:cs typeface="Times New Roman" panose="02020603050405020304" pitchFamily="18" charset="0"/>
              </a:rPr>
              <a:t>câu</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cuối</a:t>
            </a:r>
            <a:r>
              <a:rPr lang="fr-FR" sz="3600" b="1" dirty="0">
                <a:solidFill>
                  <a:srgbClr val="0070C0"/>
                </a:solidFill>
                <a:latin typeface="Times New Roman" panose="02020603050405020304" pitchFamily="18" charset="0"/>
                <a:cs typeface="Times New Roman" panose="02020603050405020304" pitchFamily="18" charset="0"/>
              </a:rPr>
              <a:t>: </a:t>
            </a:r>
            <a:r>
              <a:rPr lang="nl-NL" sz="3600" b="1" dirty="0">
                <a:solidFill>
                  <a:srgbClr val="0070C0"/>
                </a:solidFill>
                <a:latin typeface="Times New Roman" panose="02020603050405020304" pitchFamily="18" charset="0"/>
                <a:cs typeface="Times New Roman" panose="02020603050405020304" pitchFamily="18" charset="0"/>
              </a:rPr>
              <a:t>Ý </a:t>
            </a:r>
            <a:r>
              <a:rPr lang="fr-FR" sz="3600" b="1" dirty="0" err="1">
                <a:solidFill>
                  <a:srgbClr val="0070C0"/>
                </a:solidFill>
                <a:latin typeface="Times New Roman" panose="02020603050405020304" pitchFamily="18" charset="0"/>
                <a:cs typeface="Times New Roman" panose="02020603050405020304" pitchFamily="18" charset="0"/>
              </a:rPr>
              <a:t>chí</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bảo</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vệ</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chủ</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quyền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của</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dân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tộc</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7308" y="2024061"/>
            <a:ext cx="11530733" cy="4552015"/>
          </a:xfrm>
          <a:prstGeom prst="rect">
            <a:avLst/>
          </a:prstGeom>
        </p:spPr>
        <p:txBody>
          <a:bodyPr wrap="square">
            <a:spAutoFit/>
          </a:bodyPr>
          <a:lstStyle/>
          <a:p>
            <a:pPr algn="just">
              <a:lnSpc>
                <a:spcPct val="115000"/>
              </a:lnSpc>
              <a:spcAft>
                <a:spcPts val="0"/>
              </a:spcAft>
              <a:tabLst>
                <a:tab pos="57150" algn="l"/>
                <a:tab pos="228600" algn="l"/>
                <a:tab pos="914400" algn="l"/>
              </a:tabLst>
            </a:pPr>
            <a:r>
              <a:rPr lang="fr-FR" sz="2800" b="1" dirty="0">
                <a:latin typeface="Times New Roman" panose="02020603050405020304" pitchFamily="18" charset="0"/>
                <a:ea typeface="Calibri" panose="020F0502020204030204" pitchFamily="34" charset="0"/>
                <a:cs typeface="Times New Roman" panose="02020603050405020304" pitchFamily="18" charset="0"/>
              </a:rPr>
              <a:t>*</a:t>
            </a:r>
            <a:r>
              <a:rPr lang="fr-FR"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fr-FR" sz="2800" b="1" dirty="0">
                <a:latin typeface="Times New Roman" panose="02020603050405020304" pitchFamily="18" charset="0"/>
                <a:ea typeface="Calibri" panose="020F0502020204030204" pitchFamily="34" charset="0"/>
                <a:cs typeface="Times New Roman" panose="02020603050405020304" pitchFamily="18" charset="0"/>
              </a:rPr>
              <a:t> 3:</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Phơi bày tội ác của giặc</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Mang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chứa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ngạc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căm</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phẫn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khinh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bỉ</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tột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ý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tu</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mệnh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nền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rợ</a:t>
            </a:r>
            <a:r>
              <a:rPr lang="en-US" sz="2800" dirty="0">
                <a:latin typeface="Times New Roman" panose="02020603050405020304" pitchFamily="18" charset="0"/>
                <a:ea typeface="Calibri" panose="020F0502020204030204" pitchFamily="34" charset="0"/>
                <a:cs typeface="Times New Roman" panose="02020603050405020304" pitchFamily="18" charset="0"/>
              </a:rPr>
              <a:t>, ỷ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7107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790285" y="1201443"/>
            <a:ext cx="11207173" cy="646331"/>
          </a:xfrm>
          <a:prstGeom prst="rect">
            <a:avLst/>
          </a:prstGeom>
        </p:spPr>
        <p:txBody>
          <a:bodyPr wrap="square">
            <a:spAutoFit/>
          </a:bodyPr>
          <a:lstStyle/>
          <a:p>
            <a:r>
              <a:rPr lang="fr-FR" sz="3600" b="1" dirty="0">
                <a:solidFill>
                  <a:srgbClr val="0070C0"/>
                </a:solidFill>
                <a:latin typeface="Times New Roman" panose="02020603050405020304" pitchFamily="18" charset="0"/>
                <a:cs typeface="Times New Roman" panose="02020603050405020304" pitchFamily="18" charset="0"/>
              </a:rPr>
              <a:t>2. Hai </a:t>
            </a:r>
            <a:r>
              <a:rPr lang="fr-FR" sz="3600" b="1" dirty="0" err="1">
                <a:solidFill>
                  <a:srgbClr val="0070C0"/>
                </a:solidFill>
                <a:latin typeface="Times New Roman" panose="02020603050405020304" pitchFamily="18" charset="0"/>
                <a:cs typeface="Times New Roman" panose="02020603050405020304" pitchFamily="18" charset="0"/>
              </a:rPr>
              <a:t>câu</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cuối</a:t>
            </a:r>
            <a:r>
              <a:rPr lang="fr-FR" sz="3600" b="1" dirty="0">
                <a:solidFill>
                  <a:srgbClr val="0070C0"/>
                </a:solidFill>
                <a:latin typeface="Times New Roman" panose="02020603050405020304" pitchFamily="18" charset="0"/>
                <a:cs typeface="Times New Roman" panose="02020603050405020304" pitchFamily="18" charset="0"/>
              </a:rPr>
              <a:t>: </a:t>
            </a:r>
            <a:r>
              <a:rPr lang="nl-NL" sz="3600" b="1" dirty="0">
                <a:solidFill>
                  <a:srgbClr val="0070C0"/>
                </a:solidFill>
                <a:latin typeface="Times New Roman" panose="02020603050405020304" pitchFamily="18" charset="0"/>
                <a:cs typeface="Times New Roman" panose="02020603050405020304" pitchFamily="18" charset="0"/>
              </a:rPr>
              <a:t>Ý </a:t>
            </a:r>
            <a:r>
              <a:rPr lang="fr-FR" sz="3600" b="1" dirty="0" err="1">
                <a:solidFill>
                  <a:srgbClr val="0070C0"/>
                </a:solidFill>
                <a:latin typeface="Times New Roman" panose="02020603050405020304" pitchFamily="18" charset="0"/>
                <a:cs typeface="Times New Roman" panose="02020603050405020304" pitchFamily="18" charset="0"/>
              </a:rPr>
              <a:t>chí</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bảo</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vệ</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chủ</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quyền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của</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dân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tộc</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33475" y="2391793"/>
            <a:ext cx="10029825" cy="2968057"/>
          </a:xfrm>
          <a:prstGeom prst="rect">
            <a:avLst/>
          </a:prstGeom>
        </p:spPr>
        <p:txBody>
          <a:bodyPr wrap="square">
            <a:spAutoFit/>
          </a:bodyPr>
          <a:lstStyle/>
          <a:p>
            <a:pPr algn="just">
              <a:lnSpc>
                <a:spcPct val="150000"/>
              </a:lnSpc>
              <a:spcAft>
                <a:spcPts val="0"/>
              </a:spcAft>
              <a:tabLst>
                <a:tab pos="57150" algn="l"/>
                <a:tab pos="228600" algn="l"/>
                <a:tab pos="914400" algn="l"/>
              </a:tabLst>
            </a:pPr>
            <a:r>
              <a:rPr lang="fr-FR" sz="3200" b="1" dirty="0">
                <a:latin typeface="Times New Roman" panose="02020603050405020304" pitchFamily="18" charset="0"/>
                <a:ea typeface="Calibri" panose="020F0502020204030204" pitchFamily="34" charset="0"/>
                <a:cs typeface="Times New Roman" panose="02020603050405020304" pitchFamily="18" charset="0"/>
              </a:rPr>
              <a:t>*</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fr-FR" sz="3200" b="1" dirty="0">
                <a:latin typeface="Times New Roman" panose="02020603050405020304" pitchFamily="18" charset="0"/>
                <a:ea typeface="Calibri" panose="020F0502020204030204" pitchFamily="34" charset="0"/>
                <a:cs typeface="Times New Roman" panose="02020603050405020304" pitchFamily="18" charset="0"/>
              </a:rPr>
              <a:t> 3:</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Phơi bày tội ác của giặc</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57150" algn="l"/>
                <a:tab pos="228600" algn="l"/>
                <a:tab pos="914400" algn="l"/>
              </a:tabLst>
            </a:pP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hùng</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hồn</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dõng</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dạc</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cáo</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dã</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xâm</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lược</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vi-VN"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bọn giặc ngông cuồng</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tỏ</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căm</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phẫn</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khinh</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miệt</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bọn</a:t>
            </a:r>
            <a:r>
              <a:rPr lang="vi-VN"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xâm lược liều lĩnh, phi nghĩa</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935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3429001"/>
          </a:xfrm>
          <a:prstGeom prst="rect">
            <a:avLst/>
          </a:prstGeom>
        </p:spPr>
      </p:pic>
      <p:sp>
        <p:nvSpPr>
          <p:cNvPr id="5" name="Rectangle 4"/>
          <p:cNvSpPr/>
          <p:nvPr/>
        </p:nvSpPr>
        <p:spPr>
          <a:xfrm>
            <a:off x="775421" y="1068168"/>
            <a:ext cx="11207173" cy="646331"/>
          </a:xfrm>
          <a:prstGeom prst="rect">
            <a:avLst/>
          </a:prstGeom>
        </p:spPr>
        <p:txBody>
          <a:bodyPr wrap="square">
            <a:spAutoFit/>
          </a:bodyPr>
          <a:lstStyle/>
          <a:p>
            <a:r>
              <a:rPr lang="fr-FR" sz="3600" b="1" dirty="0">
                <a:solidFill>
                  <a:srgbClr val="0070C0"/>
                </a:solidFill>
                <a:latin typeface="Times New Roman" panose="02020603050405020304" pitchFamily="18" charset="0"/>
                <a:cs typeface="Times New Roman" panose="02020603050405020304" pitchFamily="18" charset="0"/>
              </a:rPr>
              <a:t>2. Hai </a:t>
            </a:r>
            <a:r>
              <a:rPr lang="fr-FR" sz="3600" b="1" dirty="0" err="1">
                <a:solidFill>
                  <a:srgbClr val="0070C0"/>
                </a:solidFill>
                <a:latin typeface="Times New Roman" panose="02020603050405020304" pitchFamily="18" charset="0"/>
                <a:cs typeface="Times New Roman" panose="02020603050405020304" pitchFamily="18" charset="0"/>
              </a:rPr>
              <a:t>câu</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cuối</a:t>
            </a:r>
            <a:r>
              <a:rPr lang="fr-FR" sz="3600" b="1" dirty="0">
                <a:solidFill>
                  <a:srgbClr val="0070C0"/>
                </a:solidFill>
                <a:latin typeface="Times New Roman" panose="02020603050405020304" pitchFamily="18" charset="0"/>
                <a:cs typeface="Times New Roman" panose="02020603050405020304" pitchFamily="18" charset="0"/>
              </a:rPr>
              <a:t>: </a:t>
            </a:r>
            <a:r>
              <a:rPr lang="nl-NL" sz="3600" b="1" dirty="0">
                <a:solidFill>
                  <a:srgbClr val="0070C0"/>
                </a:solidFill>
                <a:latin typeface="Times New Roman" panose="02020603050405020304" pitchFamily="18" charset="0"/>
                <a:cs typeface="Times New Roman" panose="02020603050405020304" pitchFamily="18" charset="0"/>
              </a:rPr>
              <a:t>Ý </a:t>
            </a:r>
            <a:r>
              <a:rPr lang="fr-FR" sz="3600" b="1" dirty="0" err="1">
                <a:solidFill>
                  <a:srgbClr val="0070C0"/>
                </a:solidFill>
                <a:latin typeface="Times New Roman" panose="02020603050405020304" pitchFamily="18" charset="0"/>
                <a:cs typeface="Times New Roman" panose="02020603050405020304" pitchFamily="18" charset="0"/>
              </a:rPr>
              <a:t>chí</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bảo</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vệ</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chủ</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quyền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của</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dân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tộc</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66017" y="1714499"/>
            <a:ext cx="11625983" cy="5262979"/>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a:t>
            </a:r>
            <a:r>
              <a:rPr lang="fr-FR" sz="2800" b="1" dirty="0" err="1">
                <a:latin typeface="Times New Roman" panose="02020603050405020304" pitchFamily="18" charset="0"/>
                <a:cs typeface="Times New Roman" panose="02020603050405020304" pitchFamily="18" charset="0"/>
              </a:rPr>
              <a:t>Câu</a:t>
            </a:r>
            <a:r>
              <a:rPr lang="fr-FR" sz="2800" b="1" dirty="0">
                <a:latin typeface="Times New Roman" panose="02020603050405020304" pitchFamily="18" charset="0"/>
                <a:cs typeface="Times New Roman" panose="02020603050405020304" pitchFamily="18" charset="0"/>
              </a:rPr>
              <a:t> 4 :</a:t>
            </a:r>
            <a:r>
              <a:rPr lang="fr-FR"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Lời tuyên bố, cảnh cáo kẻ thù</a:t>
            </a:r>
            <a:endParaRPr lang="en-US" sz="2800" dirty="0">
              <a:latin typeface="Times New Roman" panose="02020603050405020304" pitchFamily="18" charset="0"/>
              <a:cs typeface="Times New Roman" panose="02020603050405020304" pitchFamily="18" charset="0"/>
            </a:endParaRPr>
          </a:p>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xâm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a:p>
            <a:pPr algn="just"/>
            <a:r>
              <a:rPr lang="nl-NL" sz="2800" dirty="0">
                <a:solidFill>
                  <a:srgbClr val="FF0000"/>
                </a:solidFill>
                <a:latin typeface="Times New Roman" panose="02020603050405020304" pitchFamily="18" charset="0"/>
                <a:cs typeface="Times New Roman" panose="02020603050405020304" pitchFamily="18" charset="0"/>
              </a:rPr>
              <a:t>- Cách cảnh báo:</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nl-NL" sz="2800" i="1" dirty="0">
                <a:latin typeface="Times New Roman" panose="02020603050405020304" pitchFamily="18" charset="0"/>
                <a:cs typeface="Times New Roman" panose="02020603050405020304" pitchFamily="18" charset="0"/>
              </a:rPr>
              <a:t>+ Lời lẽ, giọng điệu </a:t>
            </a:r>
            <a:r>
              <a:rPr lang="nl-NL" sz="2800" dirty="0">
                <a:latin typeface="Times New Roman" panose="02020603050405020304" pitchFamily="18" charset="0"/>
                <a:cs typeface="Times New Roman" panose="02020603050405020304" pitchFamily="18" charset="0"/>
              </a:rPr>
              <a:t>mạnh mẽ, dứt khoát,  hùng hồn: cách ngắt nhịp 4/3; sử dụng động từ + tính từ mạnh: </a:t>
            </a:r>
            <a:r>
              <a:rPr lang="nl-NL" sz="2800" i="1" dirty="0">
                <a:latin typeface="Times New Roman" panose="02020603050405020304" pitchFamily="18" charset="0"/>
                <a:cs typeface="Times New Roman" panose="02020603050405020304" pitchFamily="18" charset="0"/>
              </a:rPr>
              <a:t>thủ</a:t>
            </a:r>
            <a:r>
              <a:rPr lang="nl-NL" sz="2800" dirty="0">
                <a:latin typeface="Times New Roman" panose="02020603050405020304" pitchFamily="18" charset="0"/>
                <a:cs typeface="Times New Roman" panose="02020603050405020304" pitchFamily="18" charset="0"/>
              </a:rPr>
              <a:t> - nhận lấy; </a:t>
            </a:r>
            <a:r>
              <a:rPr lang="nl-NL" sz="2800" i="1" dirty="0">
                <a:latin typeface="Times New Roman" panose="02020603050405020304" pitchFamily="18" charset="0"/>
                <a:cs typeface="Times New Roman" panose="02020603050405020304" pitchFamily="18" charset="0"/>
              </a:rPr>
              <a:t>bại</a:t>
            </a:r>
            <a:r>
              <a:rPr lang="nl-NL" sz="2800" dirty="0">
                <a:latin typeface="Times New Roman" panose="02020603050405020304" pitchFamily="18" charset="0"/>
                <a:cs typeface="Times New Roman" panose="02020603050405020304" pitchFamily="18" charset="0"/>
              </a:rPr>
              <a:t> - hỏng; </a:t>
            </a:r>
            <a:r>
              <a:rPr lang="nl-NL" sz="2800" i="1" dirty="0">
                <a:latin typeface="Times New Roman" panose="02020603050405020304" pitchFamily="18" charset="0"/>
                <a:cs typeface="Times New Roman" panose="02020603050405020304" pitchFamily="18" charset="0"/>
              </a:rPr>
              <a:t>hư</a:t>
            </a:r>
            <a:r>
              <a:rPr lang="nl-NL" sz="2800" dirty="0">
                <a:latin typeface="Times New Roman" panose="02020603050405020304" pitchFamily="18" charset="0"/>
                <a:cs typeface="Times New Roman" panose="02020603050405020304" pitchFamily="18" charset="0"/>
              </a:rPr>
              <a:t> - trống không, không còn gì.</a:t>
            </a:r>
            <a:endParaRPr lang="en-US" sz="2800" dirty="0">
              <a:latin typeface="Times New Roman" panose="02020603050405020304" pitchFamily="18" charset="0"/>
              <a:cs typeface="Times New Roman" panose="02020603050405020304" pitchFamily="18" charset="0"/>
            </a:endParaRPr>
          </a:p>
          <a:p>
            <a:pPr algn="just"/>
            <a:r>
              <a:rPr lang="nl-NL" sz="2800" dirty="0">
                <a:latin typeface="Times New Roman" panose="02020603050405020304" pitchFamily="18" charset="0"/>
                <a:cs typeface="Times New Roman" panose="02020603050405020304" pitchFamily="18" charset="0"/>
              </a:rPr>
              <a:t>+ Gọi đích danh kẻ xâm lược và chỉ ra kết cục thê thảm mà chúng sẽ phải chuốc lấy.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90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1000"/>
                                        <p:tgtEl>
                                          <p:spTgt spid="2">
                                            <p:txEl>
                                              <p:pRg st="6" end="6"/>
                                            </p:txEl>
                                          </p:spTgt>
                                        </p:tgtEl>
                                      </p:cBhvr>
                                    </p:animEffect>
                                    <p:anim calcmode="lin" valueType="num">
                                      <p:cBhvr>
                                        <p:cTn id="4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790285" y="1201443"/>
            <a:ext cx="11207173" cy="646331"/>
          </a:xfrm>
          <a:prstGeom prst="rect">
            <a:avLst/>
          </a:prstGeom>
        </p:spPr>
        <p:txBody>
          <a:bodyPr wrap="square">
            <a:spAutoFit/>
          </a:bodyPr>
          <a:lstStyle/>
          <a:p>
            <a:r>
              <a:rPr lang="fr-FR" sz="3600" b="1" dirty="0">
                <a:solidFill>
                  <a:srgbClr val="0070C0"/>
                </a:solidFill>
                <a:latin typeface="Times New Roman" panose="02020603050405020304" pitchFamily="18" charset="0"/>
                <a:cs typeface="Times New Roman" panose="02020603050405020304" pitchFamily="18" charset="0"/>
              </a:rPr>
              <a:t>2. Hai </a:t>
            </a:r>
            <a:r>
              <a:rPr lang="fr-FR" sz="3600" b="1" dirty="0" err="1">
                <a:solidFill>
                  <a:srgbClr val="0070C0"/>
                </a:solidFill>
                <a:latin typeface="Times New Roman" panose="02020603050405020304" pitchFamily="18" charset="0"/>
                <a:cs typeface="Times New Roman" panose="02020603050405020304" pitchFamily="18" charset="0"/>
              </a:rPr>
              <a:t>câu</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cuối</a:t>
            </a:r>
            <a:r>
              <a:rPr lang="fr-FR" sz="3600" b="1" dirty="0">
                <a:solidFill>
                  <a:srgbClr val="0070C0"/>
                </a:solidFill>
                <a:latin typeface="Times New Roman" panose="02020603050405020304" pitchFamily="18" charset="0"/>
                <a:cs typeface="Times New Roman" panose="02020603050405020304" pitchFamily="18" charset="0"/>
              </a:rPr>
              <a:t>: </a:t>
            </a:r>
            <a:r>
              <a:rPr lang="nl-NL" sz="3600" b="1" dirty="0">
                <a:solidFill>
                  <a:srgbClr val="0070C0"/>
                </a:solidFill>
                <a:latin typeface="Times New Roman" panose="02020603050405020304" pitchFamily="18" charset="0"/>
                <a:cs typeface="Times New Roman" panose="02020603050405020304" pitchFamily="18" charset="0"/>
              </a:rPr>
              <a:t>Ý </a:t>
            </a:r>
            <a:r>
              <a:rPr lang="fr-FR" sz="3600" b="1" dirty="0" err="1">
                <a:solidFill>
                  <a:srgbClr val="0070C0"/>
                </a:solidFill>
                <a:latin typeface="Times New Roman" panose="02020603050405020304" pitchFamily="18" charset="0"/>
                <a:cs typeface="Times New Roman" panose="02020603050405020304" pitchFamily="18" charset="0"/>
              </a:rPr>
              <a:t>chí</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bảo</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vệ</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chủ</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quyền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của</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dân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tộc</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81112" y="2682983"/>
            <a:ext cx="9782175" cy="2600199"/>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a:t>
            </a:r>
            <a:r>
              <a:rPr lang="fr-FR" sz="2800" b="1" dirty="0" err="1">
                <a:latin typeface="Times New Roman" panose="02020603050405020304" pitchFamily="18" charset="0"/>
                <a:cs typeface="Times New Roman" panose="02020603050405020304" pitchFamily="18" charset="0"/>
              </a:rPr>
              <a:t>Câu</a:t>
            </a:r>
            <a:r>
              <a:rPr lang="fr-FR" sz="2800" b="1" dirty="0">
                <a:latin typeface="Times New Roman" panose="02020603050405020304" pitchFamily="18" charset="0"/>
                <a:cs typeface="Times New Roman" panose="02020603050405020304" pitchFamily="18" charset="0"/>
              </a:rPr>
              <a:t> 4 :</a:t>
            </a:r>
            <a:r>
              <a:rPr lang="fr-FR"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Lời tuyên bố, cảnh cáo kẻ thù</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a:t>
            </a:r>
            <a:r>
              <a:rPr lang="en-US" sz="2800" dirty="0">
                <a:solidFill>
                  <a:srgbClr val="FF0000"/>
                </a:solidFill>
                <a:latin typeface="Times New Roman" panose="02020603050405020304" pitchFamily="18" charset="0"/>
                <a:cs typeface="Times New Roman" panose="02020603050405020304" pitchFamily="18" charset="0"/>
              </a:rPr>
              <a:t> 3 </a:t>
            </a:r>
            <a:r>
              <a:rPr lang="en-US" sz="2800" dirty="0" err="1">
                <a:solidFill>
                  <a:srgbClr val="FF0000"/>
                </a:solidFill>
                <a:latin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trời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87814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80">
                                          <p:stCondLst>
                                            <p:cond delay="0"/>
                                          </p:stCondLst>
                                        </p:cTn>
                                        <p:tgtEl>
                                          <p:spTgt spid="2">
                                            <p:txEl>
                                              <p:pRg st="1" end="1"/>
                                            </p:txEl>
                                          </p:spTgt>
                                        </p:tgtEl>
                                      </p:cBhvr>
                                    </p:animEffect>
                                    <p:anim calcmode="lin" valueType="num">
                                      <p:cBhvr>
                                        <p:cTn id="8"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1" end="1"/>
                                            </p:txEl>
                                          </p:spTgt>
                                        </p:tgtEl>
                                      </p:cBhvr>
                                      <p:to x="100000" y="60000"/>
                                    </p:animScale>
                                    <p:animScale>
                                      <p:cBhvr>
                                        <p:cTn id="14" dur="166" decel="50000">
                                          <p:stCondLst>
                                            <p:cond delay="676"/>
                                          </p:stCondLst>
                                        </p:cTn>
                                        <p:tgtEl>
                                          <p:spTgt spid="2">
                                            <p:txEl>
                                              <p:pRg st="1" end="1"/>
                                            </p:txEl>
                                          </p:spTgt>
                                        </p:tgtEl>
                                      </p:cBhvr>
                                      <p:to x="100000" y="100000"/>
                                    </p:animScale>
                                    <p:animScale>
                                      <p:cBhvr>
                                        <p:cTn id="15" dur="26">
                                          <p:stCondLst>
                                            <p:cond delay="1312"/>
                                          </p:stCondLst>
                                        </p:cTn>
                                        <p:tgtEl>
                                          <p:spTgt spid="2">
                                            <p:txEl>
                                              <p:pRg st="1" end="1"/>
                                            </p:txEl>
                                          </p:spTgt>
                                        </p:tgtEl>
                                      </p:cBhvr>
                                      <p:to x="100000" y="80000"/>
                                    </p:animScale>
                                    <p:animScale>
                                      <p:cBhvr>
                                        <p:cTn id="16" dur="166" decel="50000">
                                          <p:stCondLst>
                                            <p:cond delay="1338"/>
                                          </p:stCondLst>
                                        </p:cTn>
                                        <p:tgtEl>
                                          <p:spTgt spid="2">
                                            <p:txEl>
                                              <p:pRg st="1" end="1"/>
                                            </p:txEl>
                                          </p:spTgt>
                                        </p:tgtEl>
                                      </p:cBhvr>
                                      <p:to x="100000" y="100000"/>
                                    </p:animScale>
                                    <p:animScale>
                                      <p:cBhvr>
                                        <p:cTn id="17" dur="26">
                                          <p:stCondLst>
                                            <p:cond delay="1642"/>
                                          </p:stCondLst>
                                        </p:cTn>
                                        <p:tgtEl>
                                          <p:spTgt spid="2">
                                            <p:txEl>
                                              <p:pRg st="1" end="1"/>
                                            </p:txEl>
                                          </p:spTgt>
                                        </p:tgtEl>
                                      </p:cBhvr>
                                      <p:to x="100000" y="90000"/>
                                    </p:animScale>
                                    <p:animScale>
                                      <p:cBhvr>
                                        <p:cTn id="18" dur="166" decel="50000">
                                          <p:stCondLst>
                                            <p:cond delay="1668"/>
                                          </p:stCondLst>
                                        </p:cTn>
                                        <p:tgtEl>
                                          <p:spTgt spid="2">
                                            <p:txEl>
                                              <p:pRg st="1" end="1"/>
                                            </p:txEl>
                                          </p:spTgt>
                                        </p:tgtEl>
                                      </p:cBhvr>
                                      <p:to x="100000" y="100000"/>
                                    </p:animScale>
                                    <p:animScale>
                                      <p:cBhvr>
                                        <p:cTn id="19" dur="26">
                                          <p:stCondLst>
                                            <p:cond delay="1808"/>
                                          </p:stCondLst>
                                        </p:cTn>
                                        <p:tgtEl>
                                          <p:spTgt spid="2">
                                            <p:txEl>
                                              <p:pRg st="1" end="1"/>
                                            </p:txEl>
                                          </p:spTgt>
                                        </p:tgtEl>
                                      </p:cBhvr>
                                      <p:to x="100000" y="95000"/>
                                    </p:animScale>
                                    <p:animScale>
                                      <p:cBhvr>
                                        <p:cTn id="20" dur="166" decel="50000">
                                          <p:stCondLst>
                                            <p:cond delay="1834"/>
                                          </p:stCondLst>
                                        </p:cTn>
                                        <p:tgtEl>
                                          <p:spTgt spid="2">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5656" cy="6858000"/>
          </a:xfrm>
        </p:spPr>
      </p:pic>
      <p:sp>
        <p:nvSpPr>
          <p:cNvPr id="5" name="Rectangle 4"/>
          <p:cNvSpPr/>
          <p:nvPr/>
        </p:nvSpPr>
        <p:spPr>
          <a:xfrm>
            <a:off x="1360055" y="1967061"/>
            <a:ext cx="9624289" cy="2923877"/>
          </a:xfrm>
          <a:prstGeom prst="rect">
            <a:avLst/>
          </a:prstGeom>
        </p:spPr>
        <p:txBody>
          <a:bodyPr wrap="square">
            <a:spAutoFit/>
          </a:bodyPr>
          <a:lstStyle/>
          <a:p>
            <a:pPr algn="ctr">
              <a:lnSpc>
                <a:spcPct val="115000"/>
              </a:lnSpc>
              <a:spcAft>
                <a:spcPts val="0"/>
              </a:spcAft>
            </a:pP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TRÒ CHƠI</a:t>
            </a:r>
          </a:p>
          <a:p>
            <a:pPr algn="ctr">
              <a:lnSpc>
                <a:spcPct val="115000"/>
              </a:lnSpc>
              <a:spcAft>
                <a:spcPts val="0"/>
              </a:spcAft>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NGƯỢC DÒNG LỊCH SỬ </a:t>
            </a:r>
            <a:endParaRPr lang="en-US"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620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95" r="929" b="7256"/>
          <a:stretch/>
        </p:blipFill>
        <p:spPr>
          <a:xfrm>
            <a:off x="-1" y="36944"/>
            <a:ext cx="12192001" cy="6821055"/>
          </a:xfrm>
          <a:prstGeom prst="rect">
            <a:avLst/>
          </a:prstGeom>
        </p:spPr>
      </p:pic>
      <p:sp>
        <p:nvSpPr>
          <p:cNvPr id="3" name="Rectangle 2"/>
          <p:cNvSpPr/>
          <p:nvPr/>
        </p:nvSpPr>
        <p:spPr>
          <a:xfrm>
            <a:off x="504825" y="316087"/>
            <a:ext cx="7143750" cy="5112169"/>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57150" algn="l"/>
                <a:tab pos="228600" algn="l"/>
                <a:tab pos="914400" algn="l"/>
              </a:tabLst>
            </a:pP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non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buFontTx/>
              <a:buChar char="-"/>
            </a:pPr>
            <a:r>
              <a:rPr lang="en-US" sz="2800" b="1" i="1" dirty="0" err="1">
                <a:latin typeface="Times New Roman" panose="02020603050405020304" pitchFamily="18" charset="0"/>
                <a:ea typeface="Calibri" panose="020F0502020204030204" pitchFamily="34" charset="0"/>
              </a:rPr>
              <a:t>Với</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kẻ</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thù</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xâm</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lược</a:t>
            </a:r>
            <a:r>
              <a:rPr lang="en-US" sz="2800" b="1" i="1" dirty="0">
                <a:latin typeface="Times New Roman" panose="02020603050405020304" pitchFamily="18" charset="0"/>
                <a:ea typeface="Calibri" panose="020F0502020204030204" pitchFamily="34" charset="0"/>
              </a:rPr>
              <a:t>:</a:t>
            </a:r>
          </a:p>
          <a:p>
            <a:pPr algn="just">
              <a:lnSpc>
                <a:spcPct val="150000"/>
              </a:lnSpc>
            </a:pPr>
            <a:r>
              <a:rPr lang="en-US" sz="2800" b="1" i="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phẫn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quyết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đấu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xâm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lược</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21444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4091790" y="264894"/>
            <a:ext cx="3753272" cy="707886"/>
          </a:xfrm>
          <a:prstGeom prst="rect">
            <a:avLst/>
          </a:prstGeom>
        </p:spPr>
        <p:txBody>
          <a:bodyPr wrap="non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III. TỔNG KẾT</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3695700" y="1237673"/>
            <a:ext cx="7775864" cy="362989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i="1" dirty="0">
                <a:solidFill>
                  <a:srgbClr val="7030A0"/>
                </a:solidFill>
                <a:latin typeface="Times New Roman" panose="02020603050405020304" pitchFamily="18" charset="0"/>
                <a:cs typeface="Times New Roman" panose="02020603050405020304" pitchFamily="18" charset="0"/>
              </a:rPr>
              <a:t>1. </a:t>
            </a:r>
            <a:r>
              <a:rPr lang="en-US" sz="2800" i="1" dirty="0" err="1">
                <a:solidFill>
                  <a:srgbClr val="7030A0"/>
                </a:solidFill>
                <a:latin typeface="Times New Roman" panose="02020603050405020304" pitchFamily="18" charset="0"/>
                <a:cs typeface="Times New Roman" panose="02020603050405020304" pitchFamily="18" charset="0"/>
              </a:rPr>
              <a:t>Nêu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những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đặc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sắc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nghệ</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thuật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và</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nội</a:t>
            </a:r>
            <a:r>
              <a:rPr lang="en-US" sz="2800" i="1" dirty="0">
                <a:solidFill>
                  <a:srgbClr val="7030A0"/>
                </a:solidFill>
                <a:latin typeface="Times New Roman" panose="02020603050405020304" pitchFamily="18" charset="0"/>
                <a:cs typeface="Times New Roman" panose="02020603050405020304" pitchFamily="18" charset="0"/>
              </a:rPr>
              <a:t> dung </a:t>
            </a:r>
            <a:r>
              <a:rPr lang="en-US" sz="2800" i="1" dirty="0" err="1">
                <a:solidFill>
                  <a:srgbClr val="7030A0"/>
                </a:solidFill>
                <a:latin typeface="Times New Roman" panose="02020603050405020304" pitchFamily="18" charset="0"/>
                <a:cs typeface="Times New Roman" panose="02020603050405020304" pitchFamily="18" charset="0"/>
              </a:rPr>
              <a:t>của</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bài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a:t>
            </a:r>
            <a:r>
              <a:rPr lang="vi-VN" sz="2800" i="1" dirty="0">
                <a:solidFill>
                  <a:srgbClr val="7030A0"/>
                </a:solidFill>
                <a:latin typeface="Times New Roman" panose="02020603050405020304" pitchFamily="18" charset="0"/>
                <a:cs typeface="Times New Roman" panose="02020603050405020304" pitchFamily="18" charset="0"/>
              </a:rPr>
              <a:t>ơ.</a:t>
            </a:r>
            <a:endParaRPr lang="en-US" sz="2800" i="1" dirty="0">
              <a:solidFill>
                <a:srgbClr val="7030A0"/>
              </a:solidFill>
              <a:latin typeface="Times New Roman" panose="02020603050405020304" pitchFamily="18" charset="0"/>
              <a:cs typeface="Times New Roman" panose="02020603050405020304" pitchFamily="18" charset="0"/>
            </a:endParaRPr>
          </a:p>
          <a:p>
            <a:pPr algn="just"/>
            <a:r>
              <a:rPr lang="en-US" sz="2800" i="1" dirty="0">
                <a:solidFill>
                  <a:srgbClr val="7030A0"/>
                </a:solidFill>
                <a:latin typeface="Times New Roman" panose="02020603050405020304" pitchFamily="18" charset="0"/>
                <a:cs typeface="Times New Roman" panose="02020603050405020304" pitchFamily="18" charset="0"/>
              </a:rPr>
              <a:t>2. </a:t>
            </a:r>
            <a:r>
              <a:rPr lang="en-US" sz="2800" i="1" dirty="0" err="1">
                <a:solidFill>
                  <a:srgbClr val="7030A0"/>
                </a:solidFill>
                <a:latin typeface="Times New Roman" panose="02020603050405020304" pitchFamily="18" charset="0"/>
                <a:cs typeface="Times New Roman" panose="02020603050405020304" pitchFamily="18" charset="0"/>
              </a:rPr>
              <a:t>Khi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đọc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một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bài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thơ</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thể</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Ngũ</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ngôn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tứ</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tuyệt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Đường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Luật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đồng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thời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là</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một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văn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bản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chính</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luận</a:t>
            </a:r>
            <a:r>
              <a:rPr lang="en-US" sz="2800" i="1" dirty="0">
                <a:solidFill>
                  <a:srgbClr val="7030A0"/>
                </a:solidFill>
                <a:latin typeface="Times New Roman" panose="02020603050405020304" pitchFamily="18" charset="0"/>
                <a:cs typeface="Times New Roman" panose="02020603050405020304" pitchFamily="18" charset="0"/>
              </a:rPr>
              <a:t> - </a:t>
            </a:r>
            <a:r>
              <a:rPr lang="en-US" sz="2800" i="1" dirty="0" err="1">
                <a:solidFill>
                  <a:srgbClr val="7030A0"/>
                </a:solidFill>
                <a:latin typeface="Times New Roman" panose="02020603050405020304" pitchFamily="18" charset="0"/>
                <a:cs typeface="Times New Roman" panose="02020603050405020304" pitchFamily="18" charset="0"/>
              </a:rPr>
              <a:t>Tuyên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ngôn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độc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lập</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theo</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em</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cần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chú</a:t>
            </a:r>
            <a:r>
              <a:rPr lang="en-US" sz="2800" i="1" dirty="0">
                <a:solidFill>
                  <a:srgbClr val="7030A0"/>
                </a:solidFill>
                <a:latin typeface="Times New Roman" panose="02020603050405020304" pitchFamily="18" charset="0"/>
                <a:cs typeface="Times New Roman" panose="02020603050405020304" pitchFamily="18" charset="0"/>
              </a:rPr>
              <a:t> ý </a:t>
            </a:r>
            <a:r>
              <a:rPr lang="en-US" sz="2800" i="1" dirty="0" err="1">
                <a:solidFill>
                  <a:srgbClr val="7030A0"/>
                </a:solidFill>
                <a:latin typeface="Times New Roman" panose="02020603050405020304" pitchFamily="18" charset="0"/>
                <a:cs typeface="Times New Roman" panose="02020603050405020304" pitchFamily="18" charset="0"/>
              </a:rPr>
              <a:t>điều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gì</a:t>
            </a:r>
            <a:r>
              <a:rPr lang="en-US" sz="2800" i="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638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0"/>
            <a:ext cx="12325350" cy="4048125"/>
          </a:xfrm>
          <a:prstGeom prst="rect">
            <a:avLst/>
          </a:prstGeom>
        </p:spPr>
      </p:pic>
      <p:sp>
        <p:nvSpPr>
          <p:cNvPr id="2" name="Rectangle 1"/>
          <p:cNvSpPr/>
          <p:nvPr/>
        </p:nvSpPr>
        <p:spPr>
          <a:xfrm>
            <a:off x="333376" y="968483"/>
            <a:ext cx="11991974" cy="5909310"/>
          </a:xfrm>
          <a:prstGeom prst="rect">
            <a:avLst/>
          </a:prstGeom>
        </p:spPr>
        <p:txBody>
          <a:bodyPr wrap="square">
            <a:spAutoFit/>
          </a:bodyPr>
          <a:lstStyle/>
          <a:p>
            <a:pPr algn="ctr">
              <a:lnSpc>
                <a:spcPct val="150000"/>
              </a:lnSpc>
            </a:pPr>
            <a:r>
              <a:rPr lang="nl-NL" sz="2800" b="1" dirty="0">
                <a:latin typeface="Times New Roman" panose="02020603050405020304" pitchFamily="18" charset="0"/>
                <a:cs typeface="Times New Roman" panose="02020603050405020304" pitchFamily="18" charset="0"/>
              </a:rPr>
              <a:t>III. Tổng kết</a:t>
            </a:r>
            <a:endParaRPr lang="en-US" sz="2800" dirty="0">
              <a:latin typeface="Times New Roman" panose="02020603050405020304" pitchFamily="18" charset="0"/>
              <a:cs typeface="Times New Roman" panose="02020603050405020304" pitchFamily="18" charset="0"/>
            </a:endParaRPr>
          </a:p>
          <a:p>
            <a:pPr>
              <a:lnSpc>
                <a:spcPct val="150000"/>
              </a:lnSpc>
            </a:pPr>
            <a:r>
              <a:rPr lang="nl-NL" sz="2800" b="1" dirty="0">
                <a:latin typeface="Times New Roman" panose="02020603050405020304" pitchFamily="18" charset="0"/>
                <a:cs typeface="Times New Roman" panose="02020603050405020304" pitchFamily="18" charset="0"/>
              </a:rPr>
              <a:t>1. Nghệ thuật</a:t>
            </a:r>
            <a:endParaRPr lang="en-US" sz="2800" dirty="0">
              <a:latin typeface="Times New Roman" panose="02020603050405020304" pitchFamily="18" charset="0"/>
              <a:cs typeface="Times New Roman" panose="02020603050405020304" pitchFamily="18" charset="0"/>
            </a:endParaRPr>
          </a:p>
          <a:p>
            <a:pPr>
              <a:lnSpc>
                <a:spcPct val="150000"/>
              </a:lnSpc>
            </a:pPr>
            <a:r>
              <a:rPr lang="nl-NL" sz="2800" dirty="0">
                <a:latin typeface="Times New Roman" panose="02020603050405020304" pitchFamily="18" charset="0"/>
                <a:cs typeface="Times New Roman" panose="02020603050405020304" pitchFamily="18" charset="0"/>
              </a:rPr>
              <a:t>- Ngắt nhịp 4/3, giọng thơ dõng dạc, đanh thép.</a:t>
            </a:r>
            <a:endParaRPr lang="en-US" sz="2800" dirty="0">
              <a:latin typeface="Times New Roman" panose="02020603050405020304" pitchFamily="18" charset="0"/>
              <a:cs typeface="Times New Roman" panose="02020603050405020304" pitchFamily="18" charset="0"/>
            </a:endParaRPr>
          </a:p>
          <a:p>
            <a:pPr>
              <a:lnSpc>
                <a:spcPct val="150000"/>
              </a:lnSpc>
            </a:pPr>
            <a:r>
              <a:rPr lang="nl-NL" sz="2800" dirty="0">
                <a:latin typeface="Times New Roman" panose="02020603050405020304" pitchFamily="18" charset="0"/>
                <a:cs typeface="Times New Roman" panose="02020603050405020304" pitchFamily="18" charset="0"/>
              </a:rPr>
              <a:t>- Lí lẽ sắc bén, đầy sức thuyết phục.</a:t>
            </a:r>
            <a:endParaRPr lang="en-US" sz="2800" dirty="0">
              <a:latin typeface="Times New Roman" panose="02020603050405020304" pitchFamily="18" charset="0"/>
              <a:cs typeface="Times New Roman" panose="02020603050405020304" pitchFamily="18" charset="0"/>
            </a:endParaRPr>
          </a:p>
          <a:p>
            <a:pPr>
              <a:lnSpc>
                <a:spcPct val="150000"/>
              </a:lnSpc>
            </a:pPr>
            <a:r>
              <a:rPr lang="nl-NL" sz="2800" b="1" dirty="0">
                <a:latin typeface="Times New Roman" panose="02020603050405020304" pitchFamily="18" charset="0"/>
                <a:cs typeface="Times New Roman" panose="02020603050405020304" pitchFamily="18" charset="0"/>
              </a:rPr>
              <a:t>2. Nội dung</a:t>
            </a:r>
            <a:endParaRPr lang="en-US" sz="2800" dirty="0">
              <a:latin typeface="Times New Roman" panose="02020603050405020304" pitchFamily="18" charset="0"/>
              <a:cs typeface="Times New Roman" panose="02020603050405020304" pitchFamily="18" charset="0"/>
            </a:endParaRPr>
          </a:p>
          <a:p>
            <a:pPr>
              <a:lnSpc>
                <a:spcPct val="150000"/>
              </a:lnSpc>
            </a:pPr>
            <a:r>
              <a:rPr lang="nl-NL" sz="2800" dirty="0">
                <a:latin typeface="Times New Roman" panose="02020603050405020304" pitchFamily="18" charset="0"/>
                <a:cs typeface="Times New Roman" panose="02020603050405020304" pitchFamily="18" charset="0"/>
              </a:rPr>
              <a:t>- Là bản tuyên ngôn độc lập đầu tiên.</a:t>
            </a:r>
            <a:endParaRPr lang="en-US" sz="2800" dirty="0">
              <a:latin typeface="Times New Roman" panose="02020603050405020304" pitchFamily="18" charset="0"/>
              <a:cs typeface="Times New Roman" panose="02020603050405020304" pitchFamily="18" charset="0"/>
            </a:endParaRPr>
          </a:p>
          <a:p>
            <a:pPr>
              <a:lnSpc>
                <a:spcPct val="150000"/>
              </a:lnSpc>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Khẳng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định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chủ</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quyền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đất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nước</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Niềm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tự</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tộc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Tự</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về</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truyền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đấu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tranh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giữ</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nước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cha</a:t>
            </a:r>
            <a:r>
              <a:rPr lang="fr-FR" sz="2800" dirty="0">
                <a:latin typeface="Times New Roman" panose="02020603050405020304" pitchFamily="18" charset="0"/>
                <a:cs typeface="Times New Roman" panose="02020603050405020304" pitchFamily="18" charset="0"/>
              </a:rPr>
              <a:t> ta.</a:t>
            </a:r>
            <a:endParaRPr lang="en-US" sz="2800" dirty="0">
              <a:latin typeface="Times New Roman" panose="02020603050405020304" pitchFamily="18" charset="0"/>
              <a:cs typeface="Times New Roman" panose="02020603050405020304" pitchFamily="18" charset="0"/>
            </a:endParaRPr>
          </a:p>
          <a:p>
            <a:pPr>
              <a:lnSpc>
                <a:spcPct val="150000"/>
              </a:lnSpc>
            </a:pPr>
            <a:r>
              <a:rPr lang="fr-FR" sz="2800" dirty="0">
                <a:latin typeface="Times New Roman" panose="02020603050405020304" pitchFamily="18" charset="0"/>
                <a:cs typeface="Times New Roman" panose="02020603050405020304" pitchFamily="18" charset="0"/>
              </a:rPr>
              <a:t>- Tin </a:t>
            </a:r>
            <a:r>
              <a:rPr lang="fr-FR" sz="2800" dirty="0" err="1">
                <a:latin typeface="Times New Roman" panose="02020603050405020304" pitchFamily="18" charset="0"/>
                <a:cs typeface="Times New Roman" panose="02020603050405020304" pitchFamily="18" charset="0"/>
              </a:rPr>
              <a:t>tưởng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sự</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vững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độc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lập</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tộc</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455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arn(inVertic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0"/>
            <a:ext cx="12325350" cy="4048125"/>
          </a:xfrm>
          <a:prstGeom prst="rect">
            <a:avLst/>
          </a:prstGeom>
        </p:spPr>
      </p:pic>
      <p:sp>
        <p:nvSpPr>
          <p:cNvPr id="2" name="Rectangle 1"/>
          <p:cNvSpPr/>
          <p:nvPr/>
        </p:nvSpPr>
        <p:spPr>
          <a:xfrm>
            <a:off x="333376" y="1149458"/>
            <a:ext cx="11553824" cy="5262979"/>
          </a:xfrm>
          <a:prstGeom prst="rect">
            <a:avLst/>
          </a:prstGeom>
        </p:spPr>
        <p:txBody>
          <a:bodyPr wrap="square">
            <a:spAutoFit/>
          </a:bodyPr>
          <a:lstStyle/>
          <a:p>
            <a:r>
              <a:rPr lang="fr-FR"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tuyệt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endParaRPr lang="en-US" sz="2800"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Ngũ</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ngôn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tứ</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tuyệt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Đường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Luật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a:t>
            </a:r>
          </a:p>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chính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luận</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Tuyên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ngôn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lập</a:t>
            </a:r>
            <a:r>
              <a:rPr lang="en-US" sz="2800" b="1"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01162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0148"/>
          </a:xfrm>
          <a:prstGeom prst="rect">
            <a:avLst/>
          </a:prstGeom>
        </p:spPr>
      </p:pic>
      <p:sp>
        <p:nvSpPr>
          <p:cNvPr id="6" name="Rectangle 5"/>
          <p:cNvSpPr/>
          <p:nvPr/>
        </p:nvSpPr>
        <p:spPr>
          <a:xfrm>
            <a:off x="3112655" y="1717964"/>
            <a:ext cx="5966690" cy="1723549"/>
          </a:xfrm>
          <a:prstGeom prst="rect">
            <a:avLst/>
          </a:prstGeom>
        </p:spPr>
        <p:txBody>
          <a:bodyPr wrap="square">
            <a:spAutoFit/>
          </a:bodyPr>
          <a:lstStyle/>
          <a:p>
            <a:pPr algn="ctr"/>
            <a:r>
              <a:rPr lang="de-DE" sz="4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3. HOẠT ĐỘNG 3 </a:t>
            </a:r>
          </a:p>
          <a:p>
            <a:pPr algn="ctr"/>
            <a:r>
              <a:rPr lang="en-US" sz="6000" b="1" dirty="0">
                <a:solidFill>
                  <a:srgbClr val="FF0000"/>
                </a:solidFill>
                <a:latin typeface="Times New Roman" panose="02020603050405020304" pitchFamily="18" charset="0"/>
                <a:cs typeface="Times New Roman" panose="02020603050405020304" pitchFamily="18" charset="0"/>
              </a:rPr>
              <a:t>LUYỆN TẬP </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5830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Ong</a:t>
            </a:r>
            <a:endParaRPr kumimoji="0" lang="en-US" sz="6600" b="0" i="0" u="none" strike="noStrike" kern="1200" cap="none" spc="0" normalizeH="0" baseline="0" noProof="0">
              <a:ln>
                <a:noFill/>
              </a:ln>
              <a:solidFill>
                <a:prstClr val="white"/>
              </a:solidFill>
              <a:effectLst/>
              <a:uLnTx/>
              <a:uFillTx/>
              <a:latin typeface="Calibri"/>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non</a:t>
            </a:r>
            <a:endParaRPr kumimoji="0" lang="en-US" sz="6600" b="0" i="0" u="none" strike="noStrike" kern="1200" cap="none" spc="0" normalizeH="0" baseline="0" noProof="0">
              <a:ln>
                <a:noFill/>
              </a:ln>
              <a:solidFill>
                <a:prstClr val="white"/>
              </a:solidFill>
              <a:effectLst/>
              <a:uLnTx/>
              <a:uFillTx/>
              <a:latin typeface="Calibri"/>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học</a:t>
            </a:r>
            <a:endParaRPr kumimoji="0" lang="en-US" sz="66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300759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1" y="-66675"/>
            <a:ext cx="12192000" cy="6858000"/>
          </a:xfrm>
          <a:prstGeom prst="rect">
            <a:avLst/>
          </a:prstGeom>
        </p:spPr>
      </p:pic>
      <p:sp>
        <p:nvSpPr>
          <p:cNvPr id="3" name="Snip Diagonal Corner Rectangle 2"/>
          <p:cNvSpPr/>
          <p:nvPr/>
        </p:nvSpPr>
        <p:spPr>
          <a:xfrm>
            <a:off x="1015401" y="1243644"/>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núi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p>
        </p:txBody>
      </p:sp>
      <p:sp>
        <p:nvSpPr>
          <p:cNvPr id="4" name="Rectangle 3"/>
          <p:cNvSpPr/>
          <p:nvPr/>
        </p:nvSpPr>
        <p:spPr>
          <a:xfrm>
            <a:off x="6172200" y="3680114"/>
            <a:ext cx="5558665" cy="1063335"/>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a:t>
            </a:r>
          </a:p>
        </p:txBody>
      </p:sp>
      <p:sp>
        <p:nvSpPr>
          <p:cNvPr id="5" name="Rectangle 4"/>
          <p:cNvSpPr/>
          <p:nvPr/>
        </p:nvSpPr>
        <p:spPr>
          <a:xfrm>
            <a:off x="6214234" y="5305425"/>
            <a:ext cx="5558665" cy="10029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a:t>
            </a:r>
          </a:p>
        </p:txBody>
      </p:sp>
      <p:sp>
        <p:nvSpPr>
          <p:cNvPr id="6" name="Rectangle 5"/>
          <p:cNvSpPr/>
          <p:nvPr/>
        </p:nvSpPr>
        <p:spPr>
          <a:xfrm>
            <a:off x="342900" y="5378383"/>
            <a:ext cx="5339436" cy="10029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Khúc</a:t>
            </a:r>
            <a:r>
              <a:rPr lang="en-US" sz="3200" dirty="0">
                <a:latin typeface="Times New Roman" panose="02020603050405020304" pitchFamily="18" charset="0"/>
                <a:cs typeface="Times New Roman" panose="02020603050405020304" pitchFamily="18" charset="0"/>
              </a:rPr>
              <a:t> ca </a:t>
            </a:r>
            <a:r>
              <a:rPr lang="en-US" sz="3200" dirty="0" err="1">
                <a:latin typeface="Times New Roman" panose="02020603050405020304" pitchFamily="18" charset="0"/>
                <a:cs typeface="Times New Roman" panose="02020603050405020304" pitchFamily="18" charset="0"/>
              </a:rPr>
              <a:t>khải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p>
        </p:txBody>
      </p:sp>
      <p:sp>
        <p:nvSpPr>
          <p:cNvPr id="7" name="Rectangle 6"/>
          <p:cNvSpPr/>
          <p:nvPr/>
        </p:nvSpPr>
        <p:spPr>
          <a:xfrm>
            <a:off x="300866" y="3814967"/>
            <a:ext cx="5339436" cy="1063335"/>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Hồi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trận</a:t>
            </a:r>
            <a:r>
              <a:rPr lang="en-US" sz="32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9214" y="3742872"/>
            <a:ext cx="805722" cy="976762"/>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11015" y="5465210"/>
            <a:ext cx="804536" cy="916163"/>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5560" y="3855740"/>
            <a:ext cx="804742" cy="97557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29818" y="5638991"/>
            <a:ext cx="643081" cy="669424"/>
          </a:xfrm>
          <a:prstGeom prst="rect">
            <a:avLst/>
          </a:prstGeom>
          <a:solidFill>
            <a:srgbClr val="00B050"/>
          </a:solidFill>
        </p:spPr>
      </p:pic>
    </p:spTree>
    <p:extLst>
      <p:ext uri="{BB962C8B-B14F-4D97-AF65-F5344CB8AC3E}">
        <p14:creationId xmlns:p14="http://schemas.microsoft.com/office/powerpoint/2010/main" val="4265876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F81CD"/>
          </a:solidFill>
        </p:spPr>
      </p:pic>
      <p:sp>
        <p:nvSpPr>
          <p:cNvPr id="3" name="Snip Diagonal Corner Rectangle 2"/>
          <p:cNvSpPr/>
          <p:nvPr/>
        </p:nvSpPr>
        <p:spPr>
          <a:xfrm>
            <a:off x="921656" y="1253458"/>
            <a:ext cx="9927193" cy="1023017"/>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p:txBody>
      </p:sp>
      <p:sp>
        <p:nvSpPr>
          <p:cNvPr id="4" name="Rectangle 3"/>
          <p:cNvSpPr/>
          <p:nvPr/>
        </p:nvSpPr>
        <p:spPr>
          <a:xfrm>
            <a:off x="6172200" y="4010025"/>
            <a:ext cx="5686424" cy="1212934"/>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hiến</a:t>
            </a:r>
            <a:r>
              <a:rPr lang="en-US" sz="2800" dirty="0">
                <a:latin typeface="Times New Roman" panose="02020603050405020304" pitchFamily="18" charset="0"/>
                <a:cs typeface="Times New Roman" panose="02020603050405020304" pitchFamily="18" charset="0"/>
              </a:rPr>
              <a:t>.</a:t>
            </a:r>
          </a:p>
        </p:txBody>
      </p:sp>
      <p:sp>
        <p:nvSpPr>
          <p:cNvPr id="5" name="Rectangle 4"/>
          <p:cNvSpPr/>
          <p:nvPr/>
        </p:nvSpPr>
        <p:spPr>
          <a:xfrm>
            <a:off x="447675" y="4020958"/>
            <a:ext cx="5437578" cy="1212934"/>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 name="Rectangle 5"/>
          <p:cNvSpPr/>
          <p:nvPr/>
        </p:nvSpPr>
        <p:spPr>
          <a:xfrm>
            <a:off x="447675" y="5528362"/>
            <a:ext cx="5437578" cy="110103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6172200" y="5532551"/>
            <a:ext cx="5686424" cy="110103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7123" y="4585105"/>
            <a:ext cx="552265" cy="658987"/>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00543" y="6020675"/>
            <a:ext cx="484710" cy="546773"/>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7124" y="6043917"/>
            <a:ext cx="552073" cy="597986"/>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5043" y="4807742"/>
            <a:ext cx="579828" cy="658670"/>
          </a:xfrm>
          <a:prstGeom prst="rect">
            <a:avLst/>
          </a:prstGeom>
          <a:solidFill>
            <a:srgbClr val="00B050"/>
          </a:solidFill>
        </p:spPr>
      </p:pic>
    </p:spTree>
    <p:extLst>
      <p:ext uri="{BB962C8B-B14F-4D97-AF65-F5344CB8AC3E}">
        <p14:creationId xmlns:p14="http://schemas.microsoft.com/office/powerpoint/2010/main" val="180841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61582" y="1063404"/>
            <a:ext cx="9927193" cy="1772563"/>
          </a:xfrm>
          <a:prstGeom prst="snip2DiagRect">
            <a:avLst/>
          </a:prstGeom>
          <a:solidFill>
            <a:srgbClr val="DF81CD"/>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núi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p>
        </p:txBody>
      </p:sp>
      <p:sp>
        <p:nvSpPr>
          <p:cNvPr id="4" name="Rectangle 3"/>
          <p:cNvSpPr/>
          <p:nvPr/>
        </p:nvSpPr>
        <p:spPr>
          <a:xfrm>
            <a:off x="371475" y="3903558"/>
            <a:ext cx="5596905" cy="1054777"/>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cú</a:t>
            </a:r>
            <a:r>
              <a:rPr lang="en-US" sz="3200" dirty="0">
                <a:latin typeface="Times New Roman" panose="02020603050405020304" pitchFamily="18" charset="0"/>
                <a:cs typeface="Times New Roman" panose="02020603050405020304" pitchFamily="18" charset="0"/>
              </a:rPr>
              <a:t>.</a:t>
            </a:r>
          </a:p>
        </p:txBody>
      </p:sp>
      <p:sp>
        <p:nvSpPr>
          <p:cNvPr id="5" name="Rectangle 4"/>
          <p:cNvSpPr/>
          <p:nvPr/>
        </p:nvSpPr>
        <p:spPr>
          <a:xfrm>
            <a:off x="6339855" y="3907747"/>
            <a:ext cx="5433044" cy="1054777"/>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tuyệt</a:t>
            </a:r>
            <a:r>
              <a:rPr lang="en-US" sz="3200" dirty="0">
                <a:latin typeface="Times New Roman" panose="02020603050405020304" pitchFamily="18" charset="0"/>
                <a:cs typeface="Times New Roman" panose="02020603050405020304" pitchFamily="18" charset="0"/>
              </a:rPr>
              <a:t>.</a:t>
            </a:r>
          </a:p>
        </p:txBody>
      </p:sp>
      <p:sp>
        <p:nvSpPr>
          <p:cNvPr id="6" name="Rectangle 5"/>
          <p:cNvSpPr/>
          <p:nvPr/>
        </p:nvSpPr>
        <p:spPr>
          <a:xfrm>
            <a:off x="371475" y="5534025"/>
            <a:ext cx="5596905" cy="923539"/>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Ngũ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a:t>
            </a:r>
          </a:p>
        </p:txBody>
      </p:sp>
      <p:sp>
        <p:nvSpPr>
          <p:cNvPr id="7" name="Rectangle 6"/>
          <p:cNvSpPr/>
          <p:nvPr/>
        </p:nvSpPr>
        <p:spPr>
          <a:xfrm>
            <a:off x="6339855" y="5538214"/>
            <a:ext cx="5433044" cy="923539"/>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D. Song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929034"/>
            <a:ext cx="805722" cy="968901"/>
          </a:xfrm>
          <a:prstGeom prst="rect">
            <a:avLst/>
          </a:prstGeom>
          <a:solidFill>
            <a:srgbClr val="DF81CD"/>
          </a:solidFill>
          <a:ln>
            <a:solidFill>
              <a:schemeClr val="accent1"/>
            </a:solidFill>
          </a:ln>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5580610"/>
            <a:ext cx="804536" cy="843590"/>
          </a:xfrm>
          <a:prstGeom prst="rect">
            <a:avLst/>
          </a:prstGeom>
          <a:solidFill>
            <a:srgbClr val="DF81CD"/>
          </a:solidFill>
          <a:ln>
            <a:solidFill>
              <a:schemeClr val="accent1"/>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9557" y="5626615"/>
            <a:ext cx="804742" cy="847315"/>
          </a:xfrm>
          <a:prstGeom prst="rect">
            <a:avLst/>
          </a:prstGeom>
          <a:solidFill>
            <a:srgbClr val="DF81CD"/>
          </a:solidFill>
          <a:ln>
            <a:solidFill>
              <a:schemeClr val="accent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9556" y="4015730"/>
            <a:ext cx="933343" cy="880960"/>
          </a:xfrm>
          <a:prstGeom prst="rect">
            <a:avLst/>
          </a:prstGeom>
          <a:solidFill>
            <a:srgbClr val="00B050"/>
          </a:solidFill>
          <a:ln>
            <a:solidFill>
              <a:schemeClr val="accent1"/>
            </a:solidFill>
          </a:ln>
        </p:spPr>
      </p:pic>
    </p:spTree>
    <p:extLst>
      <p:ext uri="{BB962C8B-B14F-4D97-AF65-F5344CB8AC3E}">
        <p14:creationId xmlns:p14="http://schemas.microsoft.com/office/powerpoint/2010/main" val="264178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89291" y="1215936"/>
            <a:ext cx="9927193" cy="1289139"/>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p>
        </p:txBody>
      </p:sp>
      <p:sp>
        <p:nvSpPr>
          <p:cNvPr id="4" name="Rectangle 3"/>
          <p:cNvSpPr/>
          <p:nvPr/>
        </p:nvSpPr>
        <p:spPr>
          <a:xfrm>
            <a:off x="6419850" y="3552826"/>
            <a:ext cx="5406259" cy="130492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5" name="Rectangle 4"/>
          <p:cNvSpPr/>
          <p:nvPr/>
        </p:nvSpPr>
        <p:spPr>
          <a:xfrm>
            <a:off x="479691" y="5191125"/>
            <a:ext cx="5435334" cy="141763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1077</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 name="Rectangle 5"/>
          <p:cNvSpPr/>
          <p:nvPr/>
        </p:nvSpPr>
        <p:spPr>
          <a:xfrm>
            <a:off x="479691" y="3552826"/>
            <a:ext cx="5435334" cy="133828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Đằng</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6419850" y="5514080"/>
            <a:ext cx="5406259" cy="109467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1399" y="4052934"/>
            <a:ext cx="624709" cy="737414"/>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9033" y="4205287"/>
            <a:ext cx="500164" cy="647801"/>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1399" y="5948281"/>
            <a:ext cx="624710" cy="707619"/>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3205" y="5970109"/>
            <a:ext cx="671820" cy="763270"/>
          </a:xfrm>
          <a:prstGeom prst="rect">
            <a:avLst/>
          </a:prstGeom>
          <a:solidFill>
            <a:srgbClr val="00B050"/>
          </a:solidFill>
        </p:spPr>
      </p:pic>
    </p:spTree>
    <p:extLst>
      <p:ext uri="{BB962C8B-B14F-4D97-AF65-F5344CB8AC3E}">
        <p14:creationId xmlns:p14="http://schemas.microsoft.com/office/powerpoint/2010/main" val="2145388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5656" cy="6858000"/>
          </a:xfrm>
        </p:spPr>
      </p:pic>
      <p:sp>
        <p:nvSpPr>
          <p:cNvPr id="5" name="Rectangle 4"/>
          <p:cNvSpPr/>
          <p:nvPr/>
        </p:nvSpPr>
        <p:spPr>
          <a:xfrm>
            <a:off x="2050473" y="1528793"/>
            <a:ext cx="9624289" cy="2923877"/>
          </a:xfrm>
          <a:prstGeom prst="rect">
            <a:avLst/>
          </a:prstGeom>
        </p:spPr>
        <p:txBody>
          <a:bodyPr wrap="square">
            <a:spAutoFit/>
          </a:bodyPr>
          <a:lstStyle/>
          <a:p>
            <a:pPr algn="ctr">
              <a:lnSpc>
                <a:spcPct val="115000"/>
              </a:lnSpc>
              <a:spcAft>
                <a:spcPts val="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latin typeface="Times New Roman" panose="02020603050405020304" pitchFamily="18" charset="0"/>
                <a:ea typeface="Calibri" panose="020F0502020204030204" pitchFamily="34" charset="0"/>
                <a:cs typeface="Times New Roman" panose="02020603050405020304" pitchFamily="18" charset="0"/>
              </a:rPr>
              <a:t> 1: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a:latin typeface="Times New Roman" panose="02020603050405020304" pitchFamily="18" charset="0"/>
                <a:ea typeface="Calibri" panose="020F0502020204030204" pitchFamily="34" charset="0"/>
                <a:cs typeface="Times New Roman" panose="02020603050405020304" pitchFamily="18" charset="0"/>
              </a:rPr>
              <a:t> ta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trải</a:t>
            </a:r>
            <a:r>
              <a:rPr lang="en-US" sz="4000" b="1" dirty="0">
                <a:latin typeface="Times New Roman" panose="02020603050405020304" pitchFamily="18" charset="0"/>
                <a:ea typeface="Calibri" panose="020F0502020204030204" pitchFamily="34" charset="0"/>
                <a:cs typeface="Times New Roman" panose="02020603050405020304" pitchFamily="18" charset="0"/>
              </a:rPr>
              <a:t> qua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mấy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nghìn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năm</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giữ</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11CFE4C-30FC-6029-4800-1B362BFF7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250214" y="3985678"/>
            <a:ext cx="1439501" cy="1388142"/>
          </a:xfrm>
          <a:prstGeom prst="rect">
            <a:avLst/>
          </a:prstGeom>
        </p:spPr>
      </p:pic>
      <p:sp>
        <p:nvSpPr>
          <p:cNvPr id="8" name="Rectangle 7"/>
          <p:cNvSpPr/>
          <p:nvPr/>
        </p:nvSpPr>
        <p:spPr>
          <a:xfrm>
            <a:off x="3889456" y="4452670"/>
            <a:ext cx="4496744" cy="921150"/>
          </a:xfrm>
          <a:prstGeom prst="rect">
            <a:avLst/>
          </a:prstGeom>
        </p:spPr>
        <p:txBody>
          <a:bodyPr wrap="none">
            <a:spAutoFit/>
          </a:bodyPr>
          <a:lstStyle/>
          <a:p>
            <a:pPr algn="just">
              <a:lnSpc>
                <a:spcPct val="115000"/>
              </a:lnSpc>
              <a:spcAft>
                <a:spcPts val="0"/>
              </a:spcAft>
            </a:pPr>
            <a:r>
              <a:rPr lang="en-US" sz="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4000 </a:t>
            </a:r>
            <a:r>
              <a:rPr lang="en-US" sz="5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5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9036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3350"/>
            <a:ext cx="12192001" cy="6910148"/>
          </a:xfrm>
          <a:prstGeom prst="rect">
            <a:avLst/>
          </a:prstGeom>
        </p:spPr>
      </p:pic>
      <p:sp>
        <p:nvSpPr>
          <p:cNvPr id="6" name="Rectangle 5"/>
          <p:cNvSpPr/>
          <p:nvPr/>
        </p:nvSpPr>
        <p:spPr>
          <a:xfrm>
            <a:off x="2893580" y="222539"/>
            <a:ext cx="5966690" cy="1723549"/>
          </a:xfrm>
          <a:prstGeom prst="rect">
            <a:avLst/>
          </a:prstGeom>
        </p:spPr>
        <p:txBody>
          <a:bodyPr wrap="square">
            <a:spAutoFit/>
          </a:bodyPr>
          <a:lstStyle/>
          <a:p>
            <a:pPr algn="ctr"/>
            <a:r>
              <a:rPr lang="de-DE" sz="4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4. HOẠT ĐỘNG 4 </a:t>
            </a:r>
          </a:p>
          <a:p>
            <a:pPr algn="ctr"/>
            <a:r>
              <a:rPr lang="en-US" sz="6000" b="1" dirty="0">
                <a:solidFill>
                  <a:srgbClr val="FF0000"/>
                </a:solidFill>
                <a:latin typeface="Times New Roman" panose="02020603050405020304" pitchFamily="18" charset="0"/>
                <a:cs typeface="Times New Roman" panose="02020603050405020304" pitchFamily="18" charset="0"/>
              </a:rPr>
              <a:t>VẬN DỤNG </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19400" y="2468324"/>
            <a:ext cx="7048500" cy="2357568"/>
          </a:xfrm>
          <a:prstGeom prst="rect">
            <a:avLst/>
          </a:prstGeom>
        </p:spPr>
        <p:txBody>
          <a:bodyPr wrap="square">
            <a:spAutoFit/>
          </a:bodyPr>
          <a:lstStyle/>
          <a:p>
            <a:pPr algn="just">
              <a:lnSpc>
                <a:spcPct val="115000"/>
              </a:lnSpc>
              <a:spcAft>
                <a:spcPts val="0"/>
              </a:spcAft>
            </a:pP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xã</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ngày</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nay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suy</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nghĩ</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hiển</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hách</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cha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ông</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589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333375"/>
            <a:ext cx="10772775" cy="6334125"/>
          </a:xfrm>
        </p:spPr>
      </p:pic>
      <p:sp>
        <p:nvSpPr>
          <p:cNvPr id="5" name="Rectangle 4"/>
          <p:cNvSpPr/>
          <p:nvPr/>
        </p:nvSpPr>
        <p:spPr>
          <a:xfrm>
            <a:off x="3048000" y="2745736"/>
            <a:ext cx="6096000" cy="2042995"/>
          </a:xfrm>
          <a:prstGeom prst="rect">
            <a:avLst/>
          </a:prstGeom>
        </p:spPr>
        <p:txBody>
          <a:bodyPr>
            <a:spAutoFit/>
          </a:bodyPr>
          <a:lstStyle/>
          <a:p>
            <a:pPr algn="ctr">
              <a:lnSpc>
                <a:spcPct val="115000"/>
              </a:lnSpc>
              <a:spcAft>
                <a:spcPts val="0"/>
              </a:spcAft>
            </a:pPr>
            <a:r>
              <a:rPr lang="pt-B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VỀ NHÀ</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Khóc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Khuê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5629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5656" cy="6858000"/>
          </a:xfrm>
        </p:spPr>
      </p:pic>
      <p:sp>
        <p:nvSpPr>
          <p:cNvPr id="5" name="Rectangle 4"/>
          <p:cNvSpPr/>
          <p:nvPr/>
        </p:nvSpPr>
        <p:spPr>
          <a:xfrm>
            <a:off x="2050473" y="1528793"/>
            <a:ext cx="9624289" cy="2739211"/>
          </a:xfrm>
          <a:prstGeom prst="rect">
            <a:avLst/>
          </a:prstGeom>
        </p:spPr>
        <p:txBody>
          <a:bodyPr wrap="square">
            <a:spAutoFit/>
          </a:bodyPr>
          <a:lstStyle/>
          <a:p>
            <a:pPr algn="ct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2</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a:t>
            </a:r>
          </a:p>
          <a:p>
            <a:pPr algn="just">
              <a:lnSpc>
                <a:spcPct val="115000"/>
              </a:lnSpc>
              <a:spcAft>
                <a:spcPts val="0"/>
              </a:spcAft>
            </a:pP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11CFE4C-30FC-6029-4800-1B362BFF7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050473" y="3655321"/>
            <a:ext cx="1671510" cy="1544752"/>
          </a:xfrm>
          <a:prstGeom prst="rect">
            <a:avLst/>
          </a:prstGeom>
        </p:spPr>
      </p:pic>
      <p:sp>
        <p:nvSpPr>
          <p:cNvPr id="8" name="Rectangle 7"/>
          <p:cNvSpPr/>
          <p:nvPr/>
        </p:nvSpPr>
        <p:spPr>
          <a:xfrm>
            <a:off x="4156094" y="3901848"/>
            <a:ext cx="6832182" cy="1508105"/>
          </a:xfrm>
          <a:prstGeom prst="rect">
            <a:avLst/>
          </a:prstGeom>
        </p:spPr>
        <p:txBody>
          <a:bodyPr wrap="square">
            <a:spAutoFit/>
          </a:bodyPr>
          <a:lstStyle/>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Hai </a:t>
            </a:r>
            <a:r>
              <a:rPr lang="en-US" sz="4000" dirty="0" err="1">
                <a:solidFill>
                  <a:srgbClr val="FF0000"/>
                </a:solidFill>
                <a:latin typeface="Times New Roman" panose="02020603050405020304" pitchFamily="18" charset="0"/>
                <a:cs typeface="Times New Roman" panose="02020603050405020304" pitchFamily="18" charset="0"/>
              </a:rPr>
              <a:t>Bà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Trưng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Triệu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Lí</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Kiệt</a:t>
            </a:r>
            <a:r>
              <a:rPr lang="en-US" sz="4000" dirty="0">
                <a:solidFill>
                  <a:srgbClr val="FF0000"/>
                </a:solidFill>
                <a:latin typeface="Times New Roman" panose="02020603050405020304" pitchFamily="18" charset="0"/>
                <a:cs typeface="Times New Roman" panose="02020603050405020304" pitchFamily="18" charset="0"/>
              </a:rPr>
              <a:t>, …</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4896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5656" cy="6858000"/>
          </a:xfrm>
        </p:spPr>
      </p:pic>
      <p:sp>
        <p:nvSpPr>
          <p:cNvPr id="5" name="Rectangle 4"/>
          <p:cNvSpPr/>
          <p:nvPr/>
        </p:nvSpPr>
        <p:spPr>
          <a:xfrm>
            <a:off x="2050473" y="1528793"/>
            <a:ext cx="9624289" cy="3354765"/>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3:</a:t>
            </a:r>
            <a:r>
              <a:rPr lang="en-US" sz="400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Theo </a:t>
            </a:r>
            <a:r>
              <a:rPr lang="en-US" sz="4000" b="1" dirty="0" err="1">
                <a:latin typeface="Times New Roman" panose="02020603050405020304" pitchFamily="18" charset="0"/>
                <a:cs typeface="Times New Roman" panose="02020603050405020304" pitchFamily="18" charset="0"/>
              </a:rPr>
              <a:t>tương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truyền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Kiệt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chỉ</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huy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Tống</a:t>
            </a:r>
            <a:r>
              <a:rPr lang="en-US" sz="4000" b="1" dirty="0">
                <a:latin typeface="Times New Roman" panose="02020603050405020304" pitchFamily="18" charset="0"/>
                <a:cs typeface="Times New Roman" panose="02020603050405020304" pitchFamily="18" charset="0"/>
              </a:rPr>
              <a:t> (1077)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a:p>
            <a:pPr algn="just">
              <a:lnSpc>
                <a:spcPct val="115000"/>
              </a:lnSpc>
              <a:spcAft>
                <a:spcPts val="0"/>
              </a:spcAft>
            </a:pP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11CFE4C-30FC-6029-4800-1B362BFF7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050473" y="3655321"/>
            <a:ext cx="1671510" cy="1544752"/>
          </a:xfrm>
          <a:prstGeom prst="rect">
            <a:avLst/>
          </a:prstGeom>
        </p:spPr>
      </p:pic>
      <p:sp>
        <p:nvSpPr>
          <p:cNvPr id="8" name="Rectangle 7"/>
          <p:cNvSpPr/>
          <p:nvPr/>
        </p:nvSpPr>
        <p:spPr>
          <a:xfrm>
            <a:off x="4091439" y="4140085"/>
            <a:ext cx="6832182" cy="743473"/>
          </a:xfrm>
          <a:prstGeom prst="rect">
            <a:avLst/>
          </a:prstGeom>
        </p:spPr>
        <p:txBody>
          <a:bodyPr wrap="square">
            <a:spAutoFit/>
          </a:bodyPr>
          <a:lstStyle/>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Nam </a:t>
            </a:r>
            <a:r>
              <a:rPr lang="en-US" sz="4000" dirty="0" err="1">
                <a:solidFill>
                  <a:srgbClr val="FF0000"/>
                </a:solidFill>
                <a:latin typeface="Times New Roman" panose="02020603050405020304" pitchFamily="18" charset="0"/>
                <a:cs typeface="Times New Roman" panose="02020603050405020304" pitchFamily="18" charset="0"/>
              </a:rPr>
              <a:t>Quốc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Sơn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Hà</a:t>
            </a:r>
            <a:r>
              <a:rPr lang="en-US" sz="4000"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61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5656" cy="6858000"/>
          </a:xfrm>
        </p:spPr>
      </p:pic>
      <p:sp>
        <p:nvSpPr>
          <p:cNvPr id="5" name="Rectangle 4"/>
          <p:cNvSpPr/>
          <p:nvPr/>
        </p:nvSpPr>
        <p:spPr>
          <a:xfrm>
            <a:off x="2050473" y="1528793"/>
            <a:ext cx="7592291" cy="2739211"/>
          </a:xfrm>
          <a:prstGeom prst="rect">
            <a:avLst/>
          </a:prstGeom>
        </p:spPr>
        <p:txBody>
          <a:bodyPr wrap="square">
            <a:spAutoFit/>
          </a:bodyPr>
          <a:lstStyle/>
          <a:p>
            <a:pPr algn="ct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4:</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Kẻ</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thù</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ta </a:t>
            </a:r>
            <a:r>
              <a:rPr lang="en-US" sz="4000" b="1" dirty="0" err="1">
                <a:latin typeface="Times New Roman" panose="02020603050405020304" pitchFamily="18" charset="0"/>
                <a:cs typeface="Times New Roman" panose="02020603050405020304" pitchFamily="18" charset="0"/>
              </a:rPr>
              <a:t>gần</a:t>
            </a:r>
            <a:r>
              <a:rPr lang="en-US" sz="4000" b="1" dirty="0">
                <a:latin typeface="Times New Roman" panose="02020603050405020304" pitchFamily="18" charset="0"/>
                <a:cs typeface="Times New Roman" panose="02020603050405020304" pitchFamily="18" charset="0"/>
              </a:rPr>
              <a:t> 1000 </a:t>
            </a:r>
            <a:r>
              <a:rPr lang="en-US" sz="4000" b="1" dirty="0" err="1">
                <a:latin typeface="Times New Roman" panose="02020603050405020304" pitchFamily="18" charset="0"/>
                <a:cs typeface="Times New Roman" panose="02020603050405020304" pitchFamily="18" charset="0"/>
              </a:rPr>
              <a:t>năm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a:t>
            </a:r>
          </a:p>
          <a:p>
            <a:pPr algn="just">
              <a:lnSpc>
                <a:spcPct val="115000"/>
              </a:lnSpc>
              <a:spcAft>
                <a:spcPts val="0"/>
              </a:spcAft>
            </a:pP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11CFE4C-30FC-6029-4800-1B362BFF7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050473" y="3655321"/>
            <a:ext cx="1671510" cy="1544752"/>
          </a:xfrm>
          <a:prstGeom prst="rect">
            <a:avLst/>
          </a:prstGeom>
        </p:spPr>
      </p:pic>
      <p:sp>
        <p:nvSpPr>
          <p:cNvPr id="8" name="Rectangle 7"/>
          <p:cNvSpPr/>
          <p:nvPr/>
        </p:nvSpPr>
        <p:spPr>
          <a:xfrm>
            <a:off x="4156094" y="3901848"/>
            <a:ext cx="6832182" cy="743473"/>
          </a:xfrm>
          <a:prstGeom prst="rect">
            <a:avLst/>
          </a:prstGeom>
        </p:spPr>
        <p:txBody>
          <a:bodyPr wrap="square">
            <a:spAutoFit/>
          </a:bodyPr>
          <a:lstStyle/>
          <a:p>
            <a:pPr algn="just">
              <a:lnSpc>
                <a:spcPct val="115000"/>
              </a:lnSpc>
              <a:spcAft>
                <a:spcPts val="0"/>
              </a:spcAft>
            </a:pPr>
            <a:r>
              <a:rPr lang="en-US" sz="4000" dirty="0" err="1">
                <a:solidFill>
                  <a:srgbClr val="FF0000"/>
                </a:solidFill>
                <a:latin typeface="Times New Roman" panose="02020603050405020304" pitchFamily="18" charset="0"/>
                <a:cs typeface="Times New Roman" panose="02020603050405020304" pitchFamily="18" charset="0"/>
              </a:rPr>
              <a:t>Phương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Bắc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Trung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Quốc</a:t>
            </a:r>
            <a:r>
              <a:rPr lang="en-US" sz="4000"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3316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241982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3217</Words>
  <Application>Microsoft Office PowerPoint</Application>
  <PresentationFormat>Widescreen</PresentationFormat>
  <Paragraphs>251</Paragraphs>
  <Slides>51</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51</vt:i4>
      </vt:variant>
    </vt:vector>
  </HeadingPairs>
  <TitlesOfParts>
    <vt:vector size="59" baseType="lpstr">
      <vt:lpstr>等线</vt:lpstr>
      <vt:lpstr>Arial</vt:lpstr>
      <vt:lpstr>Calibri</vt:lpstr>
      <vt:lpstr>Calibri Light</vt:lpstr>
      <vt:lpstr>Times New Roman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TBC</cp:lastModifiedBy>
  <cp:revision>47</cp:revision>
  <dcterms:created xsi:type="dcterms:W3CDTF">2024-05-15T00:35:17Z</dcterms:created>
  <dcterms:modified xsi:type="dcterms:W3CDTF">2024-06-13T14:43:23Z</dcterms:modified>
</cp:coreProperties>
</file>