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60"/>
  </p:notesMasterIdLst>
  <p:sldIdLst>
    <p:sldId id="313" r:id="rId3"/>
    <p:sldId id="256" r:id="rId4"/>
    <p:sldId id="257" r:id="rId5"/>
    <p:sldId id="280" r:id="rId6"/>
    <p:sldId id="281" r:id="rId7"/>
    <p:sldId id="283" r:id="rId8"/>
    <p:sldId id="282" r:id="rId9"/>
    <p:sldId id="258" r:id="rId10"/>
    <p:sldId id="262" r:id="rId11"/>
    <p:sldId id="284" r:id="rId12"/>
    <p:sldId id="285" r:id="rId13"/>
    <p:sldId id="286" r:id="rId14"/>
    <p:sldId id="287" r:id="rId15"/>
    <p:sldId id="288" r:id="rId16"/>
    <p:sldId id="312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3" r:id="rId25"/>
    <p:sldId id="296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297" r:id="rId37"/>
    <p:sldId id="308" r:id="rId38"/>
    <p:sldId id="309" r:id="rId39"/>
    <p:sldId id="310" r:id="rId40"/>
    <p:sldId id="264" r:id="rId41"/>
    <p:sldId id="270" r:id="rId42"/>
    <p:sldId id="311" r:id="rId43"/>
    <p:sldId id="269" r:id="rId44"/>
    <p:sldId id="271" r:id="rId45"/>
    <p:sldId id="259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60" r:id="rId55"/>
    <p:sldId id="267" r:id="rId56"/>
    <p:sldId id="266" r:id="rId57"/>
    <p:sldId id="265" r:id="rId58"/>
    <p:sldId id="26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3CAF-CA67-4DC5-AE30-986348ECFF2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0D76-9F38-4D22-9813-CE2D42E2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 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3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5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1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0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00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761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325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68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80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8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0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7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0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4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0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54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600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14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098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26178-2CDE-4ED5-8289-5B3E76CED36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2E5F7-1ED3-4AF4-B371-D2F72CA1339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0730"/>
      </p:ext>
    </p:extLst>
  </p:cSld>
  <p:clrMapOvr>
    <a:masterClrMapping/>
  </p:clrMapOvr>
  <p:transition spd="med"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50D90E-9AF6-4488-B272-A37344934D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60353" y="228601"/>
            <a:ext cx="11118849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891E3-4D46-409E-8A78-3F66C4E0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E372E-2735-456C-BD38-7F1399D5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82CE9-CB0F-47B1-8C63-D664A9E8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B24E6-3162-4BB9-9062-1F339E399A70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37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D274-3E73-44E3-AF01-0A64E120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3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050A1-7C90-46AC-A633-EAD607C34B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800" y="1600202"/>
            <a:ext cx="5181600" cy="4419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7CC7E-AE43-45E0-A698-8CD631836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181600" cy="4419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B8998-CAAC-4B4F-83BB-38A54151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C62B-802C-4469-95B7-48459543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CDB54-B753-4EDE-AAD2-9260C113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1BE0-B8DE-4F56-8F25-3535EB7D8B83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71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38C0B-8B9D-473C-A89E-107039C1129D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6CB4-6EF4-421B-B409-5A74441AE945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9F79-0D15-4EC9-A38E-1E2D123A2C6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9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807774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821382" y="3029527"/>
            <a:ext cx="6964219" cy="35005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582" y="2037647"/>
            <a:ext cx="767541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 ĐÔI.</a:t>
            </a:r>
            <a:endParaRPr lang="en-US" sz="4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1734" y="5336830"/>
            <a:ext cx="7610764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3" y="1893463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03" y="5513817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81236" y="1867659"/>
            <a:ext cx="743527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1835,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69" y="1094854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3" y="1893463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81236" y="1867659"/>
            <a:ext cx="7435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chính: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điếu, Thu vịnh, Thu ẩm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đến chơi nhà, Khóc Dương Khuê,...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69" y="1094854"/>
            <a:ext cx="682811" cy="646232"/>
          </a:xfrm>
          <a:prstGeom prst="rect">
            <a:avLst/>
          </a:prstGeom>
        </p:spPr>
      </p:pic>
      <p:pic>
        <p:nvPicPr>
          <p:cNvPr id="13" name="Picture 12" descr="C:\Users\Admin\AppData\Local\Microsoft\Windows\INetCache\Content.MSO\AE20B212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387722"/>
            <a:ext cx="2858756" cy="315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4130" t="9606" r="22100" b="11769"/>
          <a:stretch/>
        </p:blipFill>
        <p:spPr>
          <a:xfrm>
            <a:off x="8381715" y="3429000"/>
            <a:ext cx="276253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543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28" y="2762909"/>
            <a:ext cx="1515119" cy="16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5900" y="2505670"/>
            <a:ext cx="66103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1" y="1094854"/>
            <a:ext cx="74573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5558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373017"/>
            <a:ext cx="6096000" cy="556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Đọc, từ khó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0650" y="2267913"/>
            <a:ext cx="688547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Giải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 các cụm 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(chú ý phần chân trang sách)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Đăng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khoa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Duyên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trời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bích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Giường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đàn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,…</a:t>
            </a:r>
            <a:endParaRPr lang="en-US" sz="2800" dirty="0">
              <a:effectLst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02977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38569"/>
              </p:ext>
            </p:extLst>
          </p:nvPr>
        </p:nvGraphicFramePr>
        <p:xfrm>
          <a:off x="691832" y="1323974"/>
          <a:ext cx="11128693" cy="5166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288594">
                  <a:extLst>
                    <a:ext uri="{9D8B030D-6E8A-4147-A177-3AD203B41FA5}">
                      <a16:colId xmlns:a16="http://schemas.microsoft.com/office/drawing/2014/main" val="3164421707"/>
                    </a:ext>
                  </a:extLst>
                </a:gridCol>
                <a:gridCol w="4840099">
                  <a:extLst>
                    <a:ext uri="{9D8B030D-6E8A-4147-A177-3AD203B41FA5}">
                      <a16:colId xmlns:a16="http://schemas.microsoft.com/office/drawing/2014/main" val="2913856685"/>
                    </a:ext>
                  </a:extLst>
                </a:gridCol>
              </a:tblGrid>
              <a:tr h="49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CHUNG VỀ TÁC PHẨM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6016"/>
                  </a:ext>
                </a:extLst>
              </a:tr>
              <a:tr h="1571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601110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xuất xứ bài thơ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371187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thể loại và nêu đặc điểm nhận diện thể loại đó trong bài thơ.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813399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bố cục của bài thơ.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4946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2" y="333375"/>
            <a:ext cx="5747045" cy="7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5086" y="1032380"/>
            <a:ext cx="775600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824034" y="1083082"/>
            <a:ext cx="529641" cy="570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05086" y="2844594"/>
            <a:ext cx="77560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731524" y="2888508"/>
            <a:ext cx="529641" cy="5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5959" y="978661"/>
            <a:ext cx="7756005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 vần: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khổ thơ có một vần trắc và ba vần bằng; câu sáu chỉ có vần chân, ba câu kia vừa có vần chân vừa có vần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916674" y="1047750"/>
            <a:ext cx="686108" cy="663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6884" y="4880367"/>
            <a:ext cx="7444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Ngắt nhịp: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câu bảy có thể ngắt nhịp 3/4 hoặc 3/2/2, hai câu sáu – tám ngắt theo thể lục bát.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11">
            <a:extLst>
              <a:ext uri="{FF2B5EF4-FFF2-40B4-BE49-F238E27FC236}">
                <a16:creationId xmlns:a16="http://schemas.microsoft.com/office/drawing/2014/main" id="{AB890978-5F59-4572-9044-D966F3D5FF28}"/>
              </a:ext>
            </a:extLst>
          </p:cNvPr>
          <p:cNvGrpSpPr/>
          <p:nvPr/>
        </p:nvGrpSpPr>
        <p:grpSpPr>
          <a:xfrm>
            <a:off x="531066" y="356617"/>
            <a:ext cx="10932623" cy="6015608"/>
            <a:chOff x="-7257" y="100066"/>
            <a:chExt cx="8122967" cy="6949497"/>
          </a:xfrm>
        </p:grpSpPr>
        <p:sp>
          <p:nvSpPr>
            <p:cNvPr id="5" name="Hình chữ nhật 12">
              <a:extLst>
                <a:ext uri="{FF2B5EF4-FFF2-40B4-BE49-F238E27FC236}">
                  <a16:creationId xmlns:a16="http://schemas.microsoft.com/office/drawing/2014/main" id="{D2BA9D9C-3290-43BB-90A6-64B5FA49759D}"/>
                </a:ext>
              </a:extLst>
            </p:cNvPr>
            <p:cNvSpPr/>
            <p:nvPr/>
          </p:nvSpPr>
          <p:spPr>
            <a:xfrm>
              <a:off x="609601" y="533400"/>
              <a:ext cx="7506109" cy="65161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Ảnh 13">
              <a:extLst>
                <a:ext uri="{FF2B5EF4-FFF2-40B4-BE49-F238E27FC236}">
                  <a16:creationId xmlns:a16="http://schemas.microsoft.com/office/drawing/2014/main" id="{596EAADB-78D9-45DD-8AF4-3A34D18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703672" y="1106819"/>
            <a:ext cx="9760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 đây là ví dụ về cách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 vần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(tiếng bắt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được in đậm; T: vần trắc; B: vẫn bằng) và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 nhịp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(chỗ ngắt nhịp đánh dấu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chán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vàng 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Rượu ngon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bạn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mua không 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nghĩ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đắn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2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1283" y="1734890"/>
            <a:ext cx="7756005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2-4-6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3-5-7.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T-B-T.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B-T-B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821998" y="1803979"/>
            <a:ext cx="686108" cy="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34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073" y="975257"/>
            <a:ext cx="9633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KHÓC DƯƠNG KHUÊ</a:t>
            </a:r>
          </a:p>
          <a:p>
            <a:r>
              <a:rPr lang="vi-VN" sz="6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endParaRPr lang="en-US" sz="4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vi-VN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2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11">
            <a:extLst>
              <a:ext uri="{FF2B5EF4-FFF2-40B4-BE49-F238E27FC236}">
                <a16:creationId xmlns:a16="http://schemas.microsoft.com/office/drawing/2014/main" id="{AB890978-5F59-4572-9044-D966F3D5FF28}"/>
              </a:ext>
            </a:extLst>
          </p:cNvPr>
          <p:cNvGrpSpPr/>
          <p:nvPr/>
        </p:nvGrpSpPr>
        <p:grpSpPr>
          <a:xfrm>
            <a:off x="531066" y="356616"/>
            <a:ext cx="10932623" cy="4634483"/>
            <a:chOff x="-7257" y="100066"/>
            <a:chExt cx="8122967" cy="6949497"/>
          </a:xfrm>
        </p:grpSpPr>
        <p:sp>
          <p:nvSpPr>
            <p:cNvPr id="5" name="Hình chữ nhật 12">
              <a:extLst>
                <a:ext uri="{FF2B5EF4-FFF2-40B4-BE49-F238E27FC236}">
                  <a16:creationId xmlns:a16="http://schemas.microsoft.com/office/drawing/2014/main" id="{D2BA9D9C-3290-43BB-90A6-64B5FA49759D}"/>
                </a:ext>
              </a:extLst>
            </p:cNvPr>
            <p:cNvSpPr/>
            <p:nvPr/>
          </p:nvSpPr>
          <p:spPr>
            <a:xfrm>
              <a:off x="609601" y="533400"/>
              <a:ext cx="7506109" cy="65161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Ảnh 13">
              <a:extLst>
                <a:ext uri="{FF2B5EF4-FFF2-40B4-BE49-F238E27FC236}">
                  <a16:creationId xmlns:a16="http://schemas.microsoft.com/office/drawing/2014/main" id="{596EAADB-78D9-45DD-8AF4-3A34D18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703672" y="1106819"/>
            <a:ext cx="9760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              B              T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         T              B    </a:t>
            </a:r>
          </a:p>
        </p:txBody>
      </p:sp>
    </p:spTree>
    <p:extLst>
      <p:ext uri="{BB962C8B-B14F-4D97-AF65-F5344CB8AC3E}">
        <p14:creationId xmlns:p14="http://schemas.microsoft.com/office/powerpoint/2010/main" val="185965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417220" y="82329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8106" y="525215"/>
            <a:ext cx="7388619" cy="684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T             B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B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991616" y="525215"/>
            <a:ext cx="686108" cy="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2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31594"/>
            <a:ext cx="11573197" cy="946413"/>
          </a:xfrm>
          <a:prstGeom prst="rect">
            <a:avLst/>
          </a:prstGeom>
        </p:spPr>
        <p:txBody>
          <a:bodyPr/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FF16DF-AB22-4BC8-826E-2D690AA92A15}"/>
              </a:ext>
            </a:extLst>
          </p:cNvPr>
          <p:cNvGrpSpPr/>
          <p:nvPr/>
        </p:nvGrpSpPr>
        <p:grpSpPr>
          <a:xfrm>
            <a:off x="4508484" y="1734108"/>
            <a:ext cx="315769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0A24D4-3520-46EA-B0F7-6587A02BC3A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1F5D8F3-C329-431A-9E9D-B896EBB3D839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FC21845D-3440-4C97-A092-1D093493C1F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2CE90A29-D897-44B2-B35F-924BA880F7E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B0C2BE-6469-471D-BF58-591668C95082}"/>
              </a:ext>
            </a:extLst>
          </p:cNvPr>
          <p:cNvGrpSpPr/>
          <p:nvPr/>
        </p:nvGrpSpPr>
        <p:grpSpPr>
          <a:xfrm>
            <a:off x="8264219" y="1734108"/>
            <a:ext cx="315769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1407FB5-9A83-44EB-889B-2B8C9621810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A472A6AD-9DD3-4121-BC50-15A95C8E8A4D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8FA0951D-35A6-46EF-8099-D9F609D029F2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C252E826-7838-49C4-A1E7-C27124CAA4BE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37D6AC-C04F-481B-BA11-E6B9DFB37C71}"/>
              </a:ext>
            </a:extLst>
          </p:cNvPr>
          <p:cNvSpPr txBox="1"/>
          <p:nvPr/>
        </p:nvSpPr>
        <p:spPr>
          <a:xfrm>
            <a:off x="4572604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1DD5F-2B60-4BB4-A52B-834FD7A2B859}"/>
              </a:ext>
            </a:extLst>
          </p:cNvPr>
          <p:cNvSpPr txBox="1"/>
          <p:nvPr/>
        </p:nvSpPr>
        <p:spPr>
          <a:xfrm>
            <a:off x="8269894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90ED4-038B-436A-B079-E558D52FC46D}"/>
              </a:ext>
            </a:extLst>
          </p:cNvPr>
          <p:cNvSpPr txBox="1"/>
          <p:nvPr/>
        </p:nvSpPr>
        <p:spPr>
          <a:xfrm>
            <a:off x="4806553" y="2869242"/>
            <a:ext cx="2813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86B0D7-492B-4FD8-9C12-D06EE9552138}"/>
              </a:ext>
            </a:extLst>
          </p:cNvPr>
          <p:cNvSpPr txBox="1"/>
          <p:nvPr/>
        </p:nvSpPr>
        <p:spPr>
          <a:xfrm>
            <a:off x="8543814" y="3404951"/>
            <a:ext cx="2813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câu cuối):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482F5C31-489E-4498-81BB-305EFFC93DD0}"/>
              </a:ext>
            </a:extLst>
          </p:cNvPr>
          <p:cNvGrpSpPr/>
          <p:nvPr/>
        </p:nvGrpSpPr>
        <p:grpSpPr>
          <a:xfrm>
            <a:off x="692363" y="1734108"/>
            <a:ext cx="315769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7A5D492D-903C-4B7B-9210-577A0C36B23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AF9781A5-7520-4E00-B01A-DE7F74D44E0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38C4B26D-608B-443D-8C38-B64F21EEEEFB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760DA919-0DE7-484F-B97F-481B8177EA3A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7F83C05-2442-4619-921C-9187B7E3E195}"/>
              </a:ext>
            </a:extLst>
          </p:cNvPr>
          <p:cNvSpPr txBox="1"/>
          <p:nvPr/>
        </p:nvSpPr>
        <p:spPr>
          <a:xfrm>
            <a:off x="756483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B37074-357F-43EE-B416-FCBE9201323E}"/>
              </a:ext>
            </a:extLst>
          </p:cNvPr>
          <p:cNvSpPr txBox="1"/>
          <p:nvPr/>
        </p:nvSpPr>
        <p:spPr>
          <a:xfrm>
            <a:off x="1001373" y="2989341"/>
            <a:ext cx="282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3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  <p:bldP spid="20" grpId="0"/>
      <p:bldP spid="21" grpId="0"/>
      <p:bldP spid="40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6" name="Rectangle 5"/>
          <p:cNvSpPr/>
          <p:nvPr/>
        </p:nvSpPr>
        <p:spPr>
          <a:xfrm>
            <a:off x="1473080" y="2814131"/>
            <a:ext cx="85658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KHÁM PHÁ CHI TIẾT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0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886325" y="1302325"/>
            <a:ext cx="7389619" cy="35005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6" y="1603665"/>
            <a:ext cx="3502128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8114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1022093"/>
            <a:ext cx="4733925" cy="24069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15615" y="3429000"/>
            <a:ext cx="1057275" cy="112763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96000" y="4581525"/>
            <a:ext cx="4733925" cy="1781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22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752475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6742" y="3390771"/>
            <a:ext cx="3751907" cy="264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6096001" y="2286000"/>
            <a:ext cx="236696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462963" y="3408168"/>
            <a:ext cx="3500437" cy="264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8462963" y="2286000"/>
            <a:ext cx="1750219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2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752475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79349" y="3408167"/>
            <a:ext cx="3874076" cy="3449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6096001" y="2286000"/>
            <a:ext cx="236696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694670" y="3408168"/>
            <a:ext cx="3268730" cy="3449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8462963" y="2286000"/>
            <a:ext cx="1750219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6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37565" y="1116270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761797" y="2680214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51055" y="3592945"/>
            <a:ext cx="5587999" cy="27697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35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-273819" y="1422398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489" y="177929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9" y="1723738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100946" y="1788459"/>
            <a:ext cx="7721599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 KHĂN TRẢI BÀN</a:t>
            </a:r>
            <a:endParaRPr lang="en-US" sz="32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2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5" name="Rectangle 4"/>
          <p:cNvSpPr/>
          <p:nvPr/>
        </p:nvSpPr>
        <p:spPr>
          <a:xfrm>
            <a:off x="3112655" y="1717964"/>
            <a:ext cx="5966690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7150" algn="l"/>
              </a:tabLst>
            </a:pPr>
            <a:r>
              <a:rPr lang="de-DE" sz="4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HOẠT ĐỘNG </a:t>
            </a:r>
            <a:r>
              <a:rPr lang="de-DE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de-DE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236" y="4354084"/>
            <a:ext cx="5874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Trò </a:t>
            </a: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chơi “Ai nhanh hơn”: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721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5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6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5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09700"/>
            <a:ext cx="5126182" cy="15912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5279" y="3910250"/>
            <a:ext cx="7036376" cy="258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894829" y="2997520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Cloud 14"/>
          <p:cNvSpPr/>
          <p:nvPr/>
        </p:nvSpPr>
        <p:spPr>
          <a:xfrm>
            <a:off x="4905375" y="1866900"/>
            <a:ext cx="7458075" cy="39147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2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1646" y="1287202"/>
            <a:ext cx="50385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trạng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5383217" y="4877425"/>
            <a:ext cx="6437307" cy="1382947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 defTabSz="608767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2677" y="2276571"/>
            <a:ext cx="6571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ngay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mải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262641" y="4939672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1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363946" y="2317807"/>
            <a:ext cx="739571" cy="68427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1646" y="1287202"/>
            <a:ext cx="50385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trạng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5099027" y="4150318"/>
            <a:ext cx="6735900" cy="952060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 defTabSz="608767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8357" y="2125404"/>
            <a:ext cx="6617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92029" y="4244175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1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98713" y="2140527"/>
            <a:ext cx="739571" cy="68427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Gill Sans" charset="0"/>
            </a:endParaRPr>
          </a:p>
        </p:txBody>
      </p:sp>
      <p:sp>
        <p:nvSpPr>
          <p:cNvPr id="20" name="矩形 15"/>
          <p:cNvSpPr/>
          <p:nvPr/>
        </p:nvSpPr>
        <p:spPr>
          <a:xfrm>
            <a:off x="5039696" y="5408824"/>
            <a:ext cx="6735900" cy="952060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85343" y="5408824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3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 animBg="1"/>
      <p:bldP spid="31" grpId="0" animBg="1"/>
      <p:bldP spid="20" grpId="0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096000" y="1409700"/>
            <a:ext cx="5126182" cy="15912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05279" y="3910250"/>
            <a:ext cx="7036376" cy="258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894829" y="2997520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5" name="Rectangle 4"/>
          <p:cNvSpPr/>
          <p:nvPr/>
        </p:nvSpPr>
        <p:spPr>
          <a:xfrm>
            <a:off x="3990190" y="1899730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6473" y="3179618"/>
            <a:ext cx="81834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Nét đặc sắc về nghệ thuật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rút ra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đọc thể loại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1D47ADE-9029-2FB1-11D2-3169EE5D6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6" y="3179618"/>
            <a:ext cx="2280708" cy="31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819265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Ai 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người được nhà thơ Xuân Diệu mệnh danh là: “</a:t>
            </a:r>
            <a:r>
              <a:rPr lang="pt-BR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thơ của quê hương, làng cảnh Việt Nam</a:t>
            </a:r>
            <a:r>
              <a:rPr lang="pt-B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7906327" cy="13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Nhà thơ Nguyễn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725054"/>
            <a:ext cx="11536217" cy="101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Nghệ thuật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755" y="4388299"/>
            <a:ext cx="10535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0382" y="1757216"/>
            <a:ext cx="10244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 rot="8349722">
            <a:off x="897110" y="1698061"/>
            <a:ext cx="846320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 rot="7761293">
            <a:off x="606437" y="4335570"/>
            <a:ext cx="846320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10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1005561"/>
            <a:ext cx="11536217" cy="927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Nghệ thuật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014" y="1827261"/>
            <a:ext cx="10909593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191" y="3856337"/>
            <a:ext cx="10849237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oogle Shape;1954;p35"/>
          <p:cNvGrpSpPr/>
          <p:nvPr/>
        </p:nvGrpSpPr>
        <p:grpSpPr>
          <a:xfrm rot="7800251">
            <a:off x="522632" y="1571762"/>
            <a:ext cx="846320" cy="877511"/>
            <a:chOff x="1215813" y="1110402"/>
            <a:chExt cx="2710631" cy="2922675"/>
          </a:xfrm>
        </p:grpSpPr>
        <p:sp>
          <p:nvSpPr>
            <p:cNvPr id="83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4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5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6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7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8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9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0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1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2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3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4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5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6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7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8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9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0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1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2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3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4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5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6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7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8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9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0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1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2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3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4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5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6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7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8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119" name="Google Shape;1954;p35"/>
          <p:cNvGrpSpPr/>
          <p:nvPr/>
        </p:nvGrpSpPr>
        <p:grpSpPr>
          <a:xfrm rot="8058263">
            <a:off x="535796" y="3583815"/>
            <a:ext cx="846320" cy="877511"/>
            <a:chOff x="1215813" y="1110402"/>
            <a:chExt cx="2710631" cy="2922675"/>
          </a:xfrm>
        </p:grpSpPr>
        <p:sp>
          <p:nvSpPr>
            <p:cNvPr id="120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1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2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3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4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5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6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7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8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9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0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1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2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3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4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5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6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7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8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9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0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1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2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3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4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5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6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7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8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9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0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1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2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3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4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5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8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0" y="725054"/>
            <a:ext cx="102181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779" y="2797624"/>
            <a:ext cx="1085828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6596" y="1699644"/>
            <a:ext cx="10724871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>
            <a:off x="250804" y="1488932"/>
            <a:ext cx="846320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>
            <a:off x="272459" y="2557821"/>
            <a:ext cx="846320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9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725054"/>
            <a:ext cx="11536217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2272" y="2557534"/>
            <a:ext cx="10872051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phân tích được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567" y="3787122"/>
            <a:ext cx="10623685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một số yếu tố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đặc sắc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1985" y="5322263"/>
            <a:ext cx="107168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ra được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cho bản thân rút ra từ văn bản.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272" y="1297906"/>
            <a:ext cx="10660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đầu: tìm hiểu tác giả, tác phẩm, bối cảnh ra đời của tác phẩm nếu có.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>
            <a:off x="116398" y="1374393"/>
            <a:ext cx="1269639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>
            <a:off x="130127" y="2615894"/>
            <a:ext cx="1269639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82" name="Google Shape;1954;p35"/>
          <p:cNvGrpSpPr/>
          <p:nvPr/>
        </p:nvGrpSpPr>
        <p:grpSpPr>
          <a:xfrm>
            <a:off x="36288" y="3889203"/>
            <a:ext cx="1269639" cy="877511"/>
            <a:chOff x="1215813" y="1110402"/>
            <a:chExt cx="2710631" cy="2922675"/>
          </a:xfrm>
        </p:grpSpPr>
        <p:sp>
          <p:nvSpPr>
            <p:cNvPr id="83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4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5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6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7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8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9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0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1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2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3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4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5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6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7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8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9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0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1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2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3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4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5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6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7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8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9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0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1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2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3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4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5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6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7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8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119" name="Google Shape;1954;p35"/>
          <p:cNvGrpSpPr/>
          <p:nvPr/>
        </p:nvGrpSpPr>
        <p:grpSpPr>
          <a:xfrm>
            <a:off x="132708" y="5157375"/>
            <a:ext cx="1269639" cy="877511"/>
            <a:chOff x="1215813" y="1110402"/>
            <a:chExt cx="2710631" cy="2922675"/>
          </a:xfrm>
        </p:grpSpPr>
        <p:sp>
          <p:nvSpPr>
            <p:cNvPr id="120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1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2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3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4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5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6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7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8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9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0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1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2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3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4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5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6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7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8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9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0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1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2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3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4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5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6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7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8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9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0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1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2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3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4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5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88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3" name="Rectangle 2"/>
          <p:cNvSpPr/>
          <p:nvPr/>
        </p:nvSpPr>
        <p:spPr>
          <a:xfrm>
            <a:off x="2569945" y="1717964"/>
            <a:ext cx="650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e-DE" sz="6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de-DE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Bài thơ Khóc Dương Khuê được Nguyễn Khuyến dịch sang Nôm bằng thể thơ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Thất ngôn trường thiên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Thất ngôn bát cú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Song thất lục 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Lục 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1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2: Bài thơ Khóc Dương Khuê thuộc đề tài nào sau đây:</a:t>
            </a:r>
            <a:endParaRPr lang="en-US" sz="3200" b="1" dirty="0">
              <a:latin typeface="+mj-lt"/>
            </a:endParaRPr>
          </a:p>
          <a:p>
            <a:r>
              <a:rPr lang="vi-VN" sz="3200" dirty="0">
                <a:latin typeface="+mj-lt"/>
              </a:rPr>
              <a:t>A. Tình cảm gia đình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B. Tình yêu quê hương, đất nước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C. Tình bằng hữu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D. Tình đồng chí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Tên chữ Hán của bài thơ Khóc Dương Khuê là: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Vãn đồng niên Vân Đình tiến sĩ Dương Thượng thư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Kí Khắc Niệm Dương niên 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Hí tặng song hữu Lê Xá tú tài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Lão 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9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 Ngôn ngữ trong bài thơ Khóc Dương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Ngôn ngữ cổ kính, uyên bác.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Ngôn ngữ giản dị, mộc mạc mà chân thành, trân trọng.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Ngôn ngữ sắc sảo, triết lí cao.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Ngôn ngữ khẩu 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4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 Câu thơ “Bác Dương thôi đã thôi rồi” được ngắt nhịp như thế nào?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2/2/2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1/2/3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2/1/3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8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7906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Kể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ba bài thơ trong “chùm thơ thu” nổi tiếng của Nguyễn Khuyến.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9222510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điếu, Thu vịnh, Thu ẩm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 Kỉ niệm nào không được Nguyễn Khuyến nhắc đến trong bài thơ khi nhắc về tình bạn với Dương Khuê?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Cùng nhau thi đỗ làm quan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Cùng nhau hưởng vinh hoa phú quý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Cùng nhau rong chơi khắp chốn non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Cùng nhau uống rượu và bình luận thơ văn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0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 Câu thơ nào dưới đây trong bài Khóc Dương Khuê tác giả sử dụng điển tích của Trung Quốc?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“Câu thơ nghĩ đắn đo không viết / Viết đưa ai, ai biết mà đưa”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“Giường kia treo cũng hững hờ / Đàn kia gẩy cũng ngẩn ngơ tiếng đàn”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“Bác chẳng ở dẫu van chẳng ở / Tôi tuy thương, nhớ lấy làm thương”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“Tuổi già hạt lệ như sương / Hơi đâu ép lấy hai hàng chứa chan!”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8131050" y="4763471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1003" y="5347795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3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2492087" y="857987"/>
            <a:ext cx="912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“Muốn đi lại tuổi già thêm nhác,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ba năm gặp bác một lần,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Cầm tay hỏi hết xa gần,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Mừng rằng bác vẫn tinh thần chưa can,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D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3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3" name="Rectangle 2"/>
          <p:cNvSpPr/>
          <p:nvPr/>
        </p:nvSpPr>
        <p:spPr>
          <a:xfrm>
            <a:off x="2893580" y="222539"/>
            <a:ext cx="59666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sz="4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de-DE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4651" y="2461666"/>
            <a:ext cx="722283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(khoảng 10 – 12 dòng) cảm nhận về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484909" y="278227"/>
            <a:ext cx="11222182" cy="588776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đoạn văn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3200" algn="just" fontAlgn="base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Tình bạn thắm thiết, thuỷ chung theo thời gian được thể hiện qua dòng hồi tưởng về những kỉ niệm đẹp bằng biện pháp điệp, liệt 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thi đỗ làm quan,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 nhau rong chơi khắp chốn non nước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cùng nhau uống rượu và bình luận thơ văn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trải qua những buổi hoạn nạn, vật đổi sao rời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hẫng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3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905164" y="573790"/>
            <a:ext cx="10206181" cy="491826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đoạn văn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3200"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Hình thức đoạn văn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Đảm bảo hình thức đoạn văn, tránh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về chính tả, ngữ pháp.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43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3375"/>
            <a:ext cx="10772775" cy="6334125"/>
          </a:xfrm>
        </p:spPr>
      </p:pic>
      <p:sp>
        <p:nvSpPr>
          <p:cNvPr id="5" name="Rectangle 4"/>
          <p:cNvSpPr/>
          <p:nvPr/>
        </p:nvSpPr>
        <p:spPr>
          <a:xfrm>
            <a:off x="3048000" y="2745736"/>
            <a:ext cx="6096000" cy="27422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các nội dung đã học trong bài;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soạn bài: Thực hành tiếng Việt: Một số hiểu biết về chữ Nôm và chữ Quốc ngữ.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5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2" name="TextBox 1"/>
          <p:cNvSpPr txBox="1"/>
          <p:nvPr/>
        </p:nvSpPr>
        <p:spPr>
          <a:xfrm>
            <a:off x="2495550" y="2428875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TẠM BIỆT CÁC EM!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2824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88669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Em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đọc một câu thơ viết về mùa thu trong chùm thơ thu của Nguyễn Khuyến.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790632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790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 Tại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Nguyễn Khuyến được mệnh danh là “Tam Nguyên Yên Đổ”?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110" y="3429000"/>
            <a:ext cx="10455564" cy="22159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quê nội Nguyễn Khuyến ở Yên Đổ- Hà Nam; ông đỗ đầu cả ba kì thi Hương, thi Hội, thi Đình nên có danh hiệu “tam nguyên</a:t>
            </a:r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56582" y="5301673"/>
            <a:ext cx="46182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6" name="Rectangle 5"/>
          <p:cNvSpPr/>
          <p:nvPr/>
        </p:nvSpPr>
        <p:spPr>
          <a:xfrm>
            <a:off x="2854037" y="1681018"/>
            <a:ext cx="59666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5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de-DE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KIẾN THỨC MỚI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9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5" name="Rectangle 4"/>
          <p:cNvSpPr/>
          <p:nvPr/>
        </p:nvSpPr>
        <p:spPr>
          <a:xfrm>
            <a:off x="1249890" y="2823367"/>
            <a:ext cx="9270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– TÌM HIỂU CHUNG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1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430</TotalTime>
  <Words>2874</Words>
  <Application>Microsoft Office PowerPoint</Application>
  <PresentationFormat>Widescreen</PresentationFormat>
  <Paragraphs>299</Paragraphs>
  <Slides>57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Malgun Gothic</vt:lpstr>
      <vt:lpstr>Microsoft YaHei</vt:lpstr>
      <vt:lpstr>#9Slide05 FS Blonde Script</vt:lpstr>
      <vt:lpstr>Arial</vt:lpstr>
      <vt:lpstr>Arial Unicode MS</vt:lpstr>
      <vt:lpstr>Calibri</vt:lpstr>
      <vt:lpstr>Calibri Light</vt:lpstr>
      <vt:lpstr>等线</vt:lpstr>
      <vt:lpstr>Gill Sans</vt:lpstr>
      <vt:lpstr>MS Mincho</vt:lpstr>
      <vt:lpstr>Times New Roman</vt:lpstr>
      <vt:lpstr>Office Theme</vt:lpstr>
      <vt:lpstr>1-https://www.freeppt7.com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43</cp:revision>
  <dcterms:created xsi:type="dcterms:W3CDTF">2024-05-18T07:44:38Z</dcterms:created>
  <dcterms:modified xsi:type="dcterms:W3CDTF">2024-06-12T13:50:44Z</dcterms:modified>
</cp:coreProperties>
</file>