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0" r:id="rId2"/>
    <p:sldId id="259" r:id="rId3"/>
    <p:sldId id="291" r:id="rId4"/>
    <p:sldId id="260" r:id="rId5"/>
    <p:sldId id="293" r:id="rId6"/>
    <p:sldId id="272" r:id="rId7"/>
    <p:sldId id="294" r:id="rId8"/>
    <p:sldId id="296" r:id="rId9"/>
    <p:sldId id="263" r:id="rId10"/>
    <p:sldId id="297" r:id="rId11"/>
    <p:sldId id="264" r:id="rId12"/>
    <p:sldId id="298" r:id="rId13"/>
    <p:sldId id="265" r:id="rId14"/>
    <p:sldId id="299" r:id="rId15"/>
    <p:sldId id="288" r:id="rId16"/>
    <p:sldId id="267" r:id="rId17"/>
    <p:sldId id="300" r:id="rId18"/>
    <p:sldId id="302" r:id="rId19"/>
    <p:sldId id="268" r:id="rId20"/>
    <p:sldId id="270" r:id="rId21"/>
    <p:sldId id="271" r:id="rId22"/>
    <p:sldId id="289" r:id="rId23"/>
    <p:sldId id="273" r:id="rId24"/>
    <p:sldId id="274" r:id="rId25"/>
    <p:sldId id="278"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1376BA-9B29-4F4A-BD0A-9D928A495740}"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376BA-9B29-4F4A-BD0A-9D928A495740}"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376BA-9B29-4F4A-BD0A-9D928A495740}"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376BA-9B29-4F4A-BD0A-9D928A495740}"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1376BA-9B29-4F4A-BD0A-9D928A495740}"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1376BA-9B29-4F4A-BD0A-9D928A495740}"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1376BA-9B29-4F4A-BD0A-9D928A495740}"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1376BA-9B29-4F4A-BD0A-9D928A495740}"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376BA-9B29-4F4A-BD0A-9D928A495740}"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1376BA-9B29-4F4A-BD0A-9D928A495740}"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1376BA-9B29-4F4A-BD0A-9D928A495740}"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376BA-9B29-4F4A-BD0A-9D928A495740}" type="datetimeFigureOut">
              <a:rPr lang="en-US" smtClean="0"/>
              <a:t>9/8/2023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5D5DA-3E78-404E-BEFF-028928D64F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Content Placeholder 100"/>
          <p:cNvPicPr>
            <a:picLocks noGrp="1"/>
          </p:cNvPicPr>
          <p:nvPr>
            <p:ph sz="half" idx="2"/>
          </p:nvPr>
        </p:nvPicPr>
        <p:blipFill>
          <a:blip r:embed="rId2"/>
          <a:stretch>
            <a:fillRect/>
          </a:stretch>
        </p:blipFill>
        <p:spPr>
          <a:xfrm>
            <a:off x="6134100" y="1000760"/>
            <a:ext cx="5949315" cy="5760720"/>
          </a:xfrm>
          <a:prstGeom prst="rect">
            <a:avLst/>
          </a:prstGeom>
          <a:noFill/>
          <a:ln w="9525">
            <a:noFill/>
          </a:ln>
        </p:spPr>
      </p:pic>
      <p:pic>
        <p:nvPicPr>
          <p:cNvPr id="100" name="Content Placeholder 99"/>
          <p:cNvPicPr>
            <a:picLocks noGrp="1" noChangeAspect="1"/>
          </p:cNvPicPr>
          <p:nvPr>
            <p:ph idx="1"/>
          </p:nvPr>
        </p:nvPicPr>
        <p:blipFill>
          <a:blip r:embed="rId3"/>
          <a:stretch>
            <a:fillRect/>
          </a:stretch>
        </p:blipFill>
        <p:spPr>
          <a:xfrm>
            <a:off x="0" y="1001395"/>
            <a:ext cx="6134100" cy="5760085"/>
          </a:xfrm>
          <a:prstGeom prst="rect">
            <a:avLst/>
          </a:prstGeom>
          <a:noFill/>
          <a:ln w="9525">
            <a:noFill/>
          </a:ln>
        </p:spPr>
      </p:pic>
      <p:sp>
        <p:nvSpPr>
          <p:cNvPr id="4" name="Title 3"/>
          <p:cNvSpPr>
            <a:spLocks noGrp="1"/>
          </p:cNvSpPr>
          <p:nvPr>
            <p:ph type="ctrTitle"/>
          </p:nvPr>
        </p:nvSpPr>
        <p:spPr>
          <a:xfrm>
            <a:off x="118745" y="95885"/>
            <a:ext cx="11779885" cy="1389380"/>
          </a:xfr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BÀI MỞ ĐẦU</a:t>
            </a:r>
            <a:r>
              <a:rPr lang="en-US" sz="4400" dirty="0">
                <a:solidFill>
                  <a:srgbClr val="FF0000"/>
                </a:solidFill>
                <a:latin typeface="Times New Roman" panose="02020603050405020304" pitchFamily="18" charset="0"/>
                <a:cs typeface="Times New Roman" panose="02020603050405020304" pitchFamily="18" charset="0"/>
              </a:rPr>
              <a:t/>
            </a:r>
            <a:br>
              <a:rPr lang="en-US" sz="4400" dirty="0">
                <a:solidFill>
                  <a:srgbClr val="FF0000"/>
                </a:solidFill>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(NỘI DUNG VÀ CẤU TRÚC SÁCH </a:t>
            </a:r>
            <a:r>
              <a:rPr lang="pt-BR" sz="4000" b="1" i="1" dirty="0">
                <a:latin typeface="Times New Roman" panose="02020603050405020304" pitchFamily="18" charset="0"/>
                <a:cs typeface="Times New Roman" panose="02020603050405020304" pitchFamily="18" charset="0"/>
              </a:rPr>
              <a:t>NGỮ VĂN </a:t>
            </a:r>
            <a:r>
              <a:rPr lang="vi-VN" altLang="pt-BR" sz="4000" b="1" i="1" dirty="0">
                <a:latin typeface="Times New Roman" panose="02020603050405020304" pitchFamily="18" charset="0"/>
                <a:cs typeface="Times New Roman" panose="02020603050405020304" pitchFamily="18" charset="0"/>
              </a:rPr>
              <a:t>7</a:t>
            </a:r>
            <a:r>
              <a:rPr lang="pt-BR" sz="4000" b="1" i="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46645017"/>
              </p:ext>
            </p:extLst>
          </p:nvPr>
        </p:nvGraphicFramePr>
        <p:xfrm>
          <a:off x="1159134" y="2634884"/>
          <a:ext cx="9873733" cy="3576320"/>
        </p:xfrm>
        <a:graphic>
          <a:graphicData uri="http://schemas.openxmlformats.org/drawingml/2006/table">
            <a:tbl>
              <a:tblPr firstRow="1" firstCol="1" bandRow="1">
                <a:tableStyleId>{5C22544A-7EE6-4342-B048-85BDC9FD1C3A}</a:tableStyleId>
              </a:tblPr>
              <a:tblGrid>
                <a:gridCol w="1503624"/>
                <a:gridCol w="1757045"/>
                <a:gridCol w="1582420"/>
                <a:gridCol w="1647825"/>
                <a:gridCol w="1782445"/>
                <a:gridCol w="1600374"/>
              </a:tblGrid>
              <a:tr h="755015">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buNone/>
                      </a:pPr>
                      <a:r>
                        <a:rPr lang="en-US" sz="2400" b="1" smtClean="0">
                          <a:solidFill>
                            <a:schemeClr val="tx1">
                              <a:lumMod val="95000"/>
                              <a:lumOff val="5000"/>
                            </a:schemeClr>
                          </a:solidFill>
                          <a:effectLst/>
                          <a:latin typeface="Times New Roman" panose="02020603050405020304" pitchFamily="18" charset="0"/>
                          <a:cs typeface="Times New Roman" panose="02020603050405020304" pitchFamily="18" charset="0"/>
                        </a:rPr>
                        <a:t>Nhóm</a:t>
                      </a:r>
                      <a:r>
                        <a:rPr lang="en-US" sz="2400" b="1" baseline="0" smtClean="0">
                          <a:solidFill>
                            <a:schemeClr val="tx1">
                              <a:lumMod val="95000"/>
                              <a:lumOff val="5000"/>
                            </a:schemeClr>
                          </a:solidFill>
                          <a:effectLst/>
                          <a:latin typeface="Times New Roman" panose="02020603050405020304" pitchFamily="18" charset="0"/>
                          <a:cs typeface="Times New Roman" panose="02020603050405020304" pitchFamily="18" charset="0"/>
                        </a:rPr>
                        <a:t> 5</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02460">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Nội dung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1. </a:t>
                      </a:r>
                      <a:r>
                        <a:rPr lang="en-US" sz="2400" b="0">
                          <a:latin typeface="Times New Roman" panose="02020603050405020304" pitchFamily="18" charset="0"/>
                          <a:cs typeface="Times New Roman" panose="02020603050405020304" pitchFamily="18" charset="0"/>
                        </a:rPr>
                        <a:t>Đọc hiểu văn bản truyện, tiểu thuyết</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Đọc hiểu văn bản thơ</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3. </a:t>
                      </a:r>
                      <a:r>
                        <a:rPr lang="en-US" sz="2400" b="0">
                          <a:latin typeface="Times New Roman" panose="02020603050405020304" pitchFamily="18" charset="0"/>
                          <a:cs typeface="Times New Roman" panose="02020603050405020304" pitchFamily="18" charset="0"/>
                        </a:rPr>
                        <a:t>Đọc hiểu văn bản kí</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4. </a:t>
                      </a:r>
                      <a:r>
                        <a:rPr lang="en-US" sz="2400" b="0">
                          <a:latin typeface="Times New Roman" panose="02020603050405020304" pitchFamily="18" charset="0"/>
                          <a:cs typeface="Times New Roman" panose="02020603050405020304" pitchFamily="18" charset="0"/>
                        </a:rPr>
                        <a:t>Đọc hiểu văn bản nghị luận</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5. </a:t>
                      </a:r>
                      <a:r>
                        <a:rPr lang="en-US" sz="2400" b="0">
                          <a:latin typeface="Times New Roman" panose="02020603050405020304" pitchFamily="18" charset="0"/>
                          <a:cs typeface="Times New Roman" panose="02020603050405020304" pitchFamily="18" charset="0"/>
                        </a:rPr>
                        <a:t>Đọc hiểu văn bản thông tin</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18845">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Câu hỏi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5">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Thống kê các văn bản và nội dung của các văn bản trong từng thể loại.</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ounded Rectangle 3"/>
          <p:cNvSpPr/>
          <p:nvPr/>
        </p:nvSpPr>
        <p:spPr>
          <a:xfrm>
            <a:off x="127676" y="80360"/>
            <a:ext cx="3305908" cy="104100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a:t>
            </a:r>
            <a:r>
              <a:rPr lang="vi-VN" sz="3200" b="1" u="sng" dirty="0">
                <a:latin typeface="Times New Roman" panose="02020603050405020304" pitchFamily="18" charset="0"/>
                <a:cs typeface="Times New Roman" panose="02020603050405020304" pitchFamily="18" charset="0"/>
              </a:rPr>
              <a:t>. HỌC ĐỌC</a:t>
            </a:r>
            <a:endParaRPr lang="en-US" sz="3200" u="sng" dirty="0">
              <a:latin typeface="Times New Roman" panose="02020603050405020304" pitchFamily="18" charset="0"/>
              <a:cs typeface="Times New Roman" panose="02020603050405020304" pitchFamily="18" charset="0"/>
            </a:endParaRPr>
          </a:p>
        </p:txBody>
      </p:sp>
      <p:sp>
        <p:nvSpPr>
          <p:cNvPr id="7" name="Right Arrow 6"/>
          <p:cNvSpPr/>
          <p:nvPr/>
        </p:nvSpPr>
        <p:spPr>
          <a:xfrm>
            <a:off x="1955686" y="1121711"/>
            <a:ext cx="8280627" cy="1513173"/>
          </a:xfrm>
          <a:prstGeom prst="rightArrow">
            <a:avLst/>
          </a:prstGeom>
          <a:blipFill>
            <a:blip r:embed="rId3"/>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Hoàn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phiếu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2</a:t>
            </a:r>
            <a:r>
              <a:rPr lang="vi-VN" sz="2400"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Tìm hiểu nội </a:t>
            </a:r>
            <a:r>
              <a:rPr lang="vi-VN" sz="2400" b="1" dirty="0">
                <a:latin typeface="Times New Roman" panose="02020603050405020304" pitchFamily="18" charset="0"/>
                <a:cs typeface="Times New Roman" panose="02020603050405020304" pitchFamily="18" charset="0"/>
              </a:rPr>
              <a:t>dung I. Đọc của sách Ngữ văn 7</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884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01882177"/>
              </p:ext>
            </p:extLst>
          </p:nvPr>
        </p:nvGraphicFramePr>
        <p:xfrm>
          <a:off x="323557" y="887230"/>
          <a:ext cx="11704319" cy="6233034"/>
        </p:xfrm>
        <a:graphic>
          <a:graphicData uri="http://schemas.openxmlformats.org/drawingml/2006/table">
            <a:tbl>
              <a:tblPr firstRow="1" firstCol="1" bandRow="1">
                <a:tableStyleId>{5C22544A-7EE6-4342-B048-85BDC9FD1C3A}</a:tableStyleId>
              </a:tblPr>
              <a:tblGrid>
                <a:gridCol w="2349305"/>
                <a:gridCol w="9355014"/>
              </a:tblGrid>
              <a:tr h="427612">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Thể 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Các văn bản tìm hiểu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39925">
                <a:tc>
                  <a:txBody>
                    <a:bodyPr/>
                    <a:lstStyle/>
                    <a:p>
                      <a:pPr indent="0">
                        <a:buNone/>
                      </a:pPr>
                      <a:r>
                        <a:rPr lang="en-US" sz="2000" b="1" i="0" u="sng" smtClean="0">
                          <a:latin typeface="Times New Roman" panose="02020603050405020304" pitchFamily="18" charset="0"/>
                          <a:cs typeface="Times New Roman" panose="02020603050405020304" pitchFamily="18" charset="0"/>
                        </a:rPr>
                        <a:t>- Các </a:t>
                      </a:r>
                      <a:r>
                        <a:rPr lang="en-US" sz="2000" b="1" i="0" u="sng">
                          <a:latin typeface="Times New Roman" panose="02020603050405020304" pitchFamily="18" charset="0"/>
                          <a:cs typeface="Times New Roman" panose="02020603050405020304" pitchFamily="18" charset="0"/>
                        </a:rPr>
                        <a:t>văn bản truyện</a:t>
                      </a:r>
                      <a:endParaRPr lang="en-US" sz="2000" b="1" i="0"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 Các</a:t>
                      </a:r>
                      <a:r>
                        <a:rPr lang="vi-VN" altLang="en-US" sz="2000" b="0" i="1">
                          <a:latin typeface="Times New Roman" panose="02020603050405020304" pitchFamily="18" charset="0"/>
                          <a:cs typeface="Times New Roman" panose="02020603050405020304" pitchFamily="18" charset="0"/>
                        </a:rPr>
                        <a:t> </a:t>
                      </a:r>
                      <a:r>
                        <a:rPr lang="en-US" sz="2000" b="0" i="1">
                          <a:latin typeface="Times New Roman" panose="02020603050405020304" pitchFamily="18" charset="0"/>
                          <a:cs typeface="Times New Roman" panose="02020603050405020304" pitchFamily="18" charset="0"/>
                        </a:rPr>
                        <a:t>văn bản truyện, tiêu thuyết: Người đàn ông cô độc giữa rừng (Trích: Đất rừng Phương Nam - Đoàn Giỏi), Dọc đường xứ Nghệ (Trich Búp sen xanh -Sơn Tùng), Buổi học cuối cùng (An-phông- xơ Đô đê), Bố của Xi-mông,- Các văn bản thể loại khoa học viễn tưởng: Bạch tuộc, Chất làm gì? Nhật trình Sol 6, Một trăm dặm dưới mặt đất.- Các văn bản truyện ngụ ngôn: Ếch ngồi đáy giếng, Đẽo cày giữa đường, Bụng và Răng, Miệng, Tay, Chân; Thầy bói xem voi...</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043">
                <a:tc>
                  <a:txBody>
                    <a:bodyPr/>
                    <a:lstStyle/>
                    <a:p>
                      <a:pPr indent="0">
                        <a:buNone/>
                      </a:pPr>
                      <a:r>
                        <a:rPr lang="en-US" sz="2000" b="1" u="sng" smtClean="0">
                          <a:latin typeface="Times New Roman" panose="02020603050405020304" pitchFamily="18" charset="0"/>
                          <a:cs typeface="Times New Roman" panose="02020603050405020304" pitchFamily="18" charset="0"/>
                        </a:rPr>
                        <a:t>- Các </a:t>
                      </a:r>
                      <a:r>
                        <a:rPr lang="en-US" sz="2000" b="1" u="sng">
                          <a:latin typeface="Times New Roman" panose="02020603050405020304" pitchFamily="18" charset="0"/>
                          <a:cs typeface="Times New Roman" panose="02020603050405020304" pitchFamily="18" charset="0"/>
                        </a:rPr>
                        <a:t>văn bản thơ</a:t>
                      </a:r>
                      <a:endParaRPr lang="en-US" sz="20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Mẹ, Ông đồ, Tiếng gà trưa, Một mình trong mưa, Những canh buồm, Mẹ và quả, Rồi ngày mai con đi.</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043">
                <a:tc>
                  <a:txBody>
                    <a:bodyPr/>
                    <a:lstStyle/>
                    <a:p>
                      <a:pPr indent="0">
                        <a:buNone/>
                      </a:pPr>
                      <a:r>
                        <a:rPr lang="en-US" sz="2000" b="1" u="sng" smtClean="0">
                          <a:latin typeface="Times New Roman" panose="02020603050405020304" pitchFamily="18" charset="0"/>
                          <a:cs typeface="Times New Roman" panose="02020603050405020304" pitchFamily="18" charset="0"/>
                        </a:rPr>
                        <a:t>- Các </a:t>
                      </a:r>
                      <a:r>
                        <a:rPr lang="en-US" sz="2000" b="1" u="sng">
                          <a:latin typeface="Times New Roman" panose="02020603050405020304" pitchFamily="18" charset="0"/>
                          <a:cs typeface="Times New Roman" panose="02020603050405020304" pitchFamily="18" charset="0"/>
                        </a:rPr>
                        <a:t>văn bản kí</a:t>
                      </a:r>
                      <a:endParaRPr lang="en-US" sz="20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Cây tre Việt Nam, Trưa tha hương, Người ngồi đợi trươc hiên nhà, Tiếng chim trong thành phố.</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0610">
                <a:tc>
                  <a:txBody>
                    <a:bodyPr/>
                    <a:lstStyle/>
                    <a:p>
                      <a:pPr indent="0">
                        <a:buNone/>
                      </a:pPr>
                      <a:r>
                        <a:rPr lang="en-US" sz="2000" b="1" u="sng" smtClean="0">
                          <a:latin typeface="Times New Roman" panose="02020603050405020304" pitchFamily="18" charset="0"/>
                          <a:cs typeface="Times New Roman" panose="02020603050405020304" pitchFamily="18" charset="0"/>
                        </a:rPr>
                        <a:t>- Các </a:t>
                      </a:r>
                      <a:r>
                        <a:rPr lang="en-US" sz="2000" b="1" u="sng">
                          <a:latin typeface="Times New Roman" panose="02020603050405020304" pitchFamily="18" charset="0"/>
                          <a:cs typeface="Times New Roman" panose="02020603050405020304" pitchFamily="18" charset="0"/>
                        </a:rPr>
                        <a:t>văn bản nghị luận</a:t>
                      </a:r>
                      <a:endParaRPr lang="en-US" sz="20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 Đất rừng phương Nam, Tiếng gà trưa, Sức hấp dẫn của “Hai vạn dặm dưới đáy biển”, Ông đồ.- Tinh thần yêu nước của nhân dân ta, Đức tính giản dị của Bác Hồ, Tượng đài vĩ đại nhất, Sự giàu đẹp của Tiếng Việt.</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4801">
                <a:tc>
                  <a:txBody>
                    <a:bodyPr/>
                    <a:lstStyle/>
                    <a:p>
                      <a:pPr indent="0">
                        <a:buNone/>
                      </a:pPr>
                      <a:r>
                        <a:rPr lang="en-US" sz="2000" b="1" u="sng" smtClean="0">
                          <a:latin typeface="Times New Roman" panose="02020603050405020304" pitchFamily="18" charset="0"/>
                          <a:cs typeface="Times New Roman" panose="02020603050405020304" pitchFamily="18" charset="0"/>
                        </a:rPr>
                        <a:t>- Các </a:t>
                      </a:r>
                      <a:r>
                        <a:rPr lang="en-US" sz="2000" b="1" u="sng">
                          <a:latin typeface="Times New Roman" panose="02020603050405020304" pitchFamily="18" charset="0"/>
                          <a:cs typeface="Times New Roman" panose="02020603050405020304" pitchFamily="18" charset="0"/>
                        </a:rPr>
                        <a:t>văn bản thông tin</a:t>
                      </a:r>
                      <a:endParaRPr lang="en-US" sz="20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 Ca Huế, Hội thi thổi cơm, Những net đặc sắc trên “đất vật” Bắc Giang, Trò chơi dân gian của người Khme Nam Bộ.- Ghe xuồng Nam Bộ, Phương tiện vận chuyên của các dân tộc thiểu số ngày xưa, Tổng kiểm soát phương tiện giao thông, </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ound Diagonal Corner Rectangle 3"/>
          <p:cNvSpPr/>
          <p:nvPr/>
        </p:nvSpPr>
        <p:spPr>
          <a:xfrm>
            <a:off x="1242646" y="171450"/>
            <a:ext cx="5636456" cy="659179"/>
          </a:xfrm>
          <a:prstGeom prst="round2Diag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1. </a:t>
            </a:r>
            <a:r>
              <a:rPr lang="vi-VN" sz="2800" b="1" u="sng" dirty="0">
                <a:solidFill>
                  <a:schemeClr val="tx1">
                    <a:lumMod val="95000"/>
                    <a:lumOff val="5000"/>
                  </a:schemeClr>
                </a:solidFill>
                <a:latin typeface="Times New Roman" panose="02020603050405020304" pitchFamily="18" charset="0"/>
                <a:cs typeface="Times New Roman" panose="02020603050405020304" pitchFamily="18" charset="0"/>
              </a:rPr>
              <a:t>Các thể loại văn bản đọc hiểu:</a:t>
            </a:r>
            <a:endParaRPr lang="en-US" sz="2800" b="1" u="sng"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676" y="80360"/>
            <a:ext cx="3305908" cy="104100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 HỌC ĐỌC</a:t>
            </a:r>
            <a:endParaRPr lang="en-US" sz="3200" dirty="0">
              <a:latin typeface="Times New Roman" panose="02020603050405020304" pitchFamily="18" charset="0"/>
              <a:cs typeface="Times New Roman" panose="02020603050405020304" pitchFamily="18" charset="0"/>
            </a:endParaRPr>
          </a:p>
        </p:txBody>
      </p:sp>
      <p:sp>
        <p:nvSpPr>
          <p:cNvPr id="7" name="Right Arrow 6"/>
          <p:cNvSpPr/>
          <p:nvPr/>
        </p:nvSpPr>
        <p:spPr>
          <a:xfrm>
            <a:off x="1955686" y="1121711"/>
            <a:ext cx="8280627" cy="1513173"/>
          </a:xfrm>
          <a:prstGeom prst="rightArrow">
            <a:avLst/>
          </a:prstGeom>
          <a:blipFill>
            <a:blip r:embed="rId3"/>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Times New Roman" panose="02020603050405020304" pitchFamily="18" charset="0"/>
                <a:cs typeface="Times New Roman" panose="02020603050405020304" pitchFamily="18" charset="0"/>
              </a:rPr>
              <a:t>Phần thực hành tiếng việt gồm những nội dung nào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354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916940" y="365125"/>
            <a:ext cx="9892030" cy="788670"/>
          </a:xfrm>
          <a:prstGeom prst="round2Diag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2</a:t>
            </a:r>
            <a:r>
              <a:rPr lang="vi-VN" sz="2800" b="1" u="sng" dirty="0">
                <a:solidFill>
                  <a:schemeClr val="tx1"/>
                </a:solidFill>
                <a:latin typeface="Times New Roman" panose="02020603050405020304" pitchFamily="18" charset="0"/>
                <a:cs typeface="Times New Roman" panose="02020603050405020304" pitchFamily="18" charset="0"/>
              </a:rPr>
              <a:t>. Bốn nội dung lớn về sách tiếng Việt Ngữ văn 7 gồm</a:t>
            </a:r>
            <a:r>
              <a:rPr lang="vi-VN" sz="2800" b="1" dirty="0">
                <a:solidFill>
                  <a:schemeClr val="tx1"/>
                </a:solidFill>
                <a:latin typeface="Times New Roman" panose="02020603050405020304" pitchFamily="18" charset="0"/>
                <a:cs typeface="Times New Roman" panose="02020603050405020304" pitchFamily="18" charset="0"/>
              </a:rPr>
              <a:t>: </a:t>
            </a:r>
          </a:p>
        </p:txBody>
      </p:sp>
      <p:graphicFrame>
        <p:nvGraphicFramePr>
          <p:cNvPr id="5" name="Table 4"/>
          <p:cNvGraphicFramePr/>
          <p:nvPr>
            <p:extLst>
              <p:ext uri="{D42A27DB-BD31-4B8C-83A1-F6EECF244321}">
                <p14:modId xmlns:p14="http://schemas.microsoft.com/office/powerpoint/2010/main" val="4293144099"/>
              </p:ext>
            </p:extLst>
          </p:nvPr>
        </p:nvGraphicFramePr>
        <p:xfrm>
          <a:off x="702945" y="1567180"/>
          <a:ext cx="11048365" cy="4991100"/>
        </p:xfrm>
        <a:graphic>
          <a:graphicData uri="http://schemas.openxmlformats.org/drawingml/2006/table">
            <a:tbl>
              <a:tblPr firstRow="1" bandRow="1">
                <a:tableStyleId>{5C22544A-7EE6-4342-B048-85BDC9FD1C3A}</a:tableStyleId>
              </a:tblPr>
              <a:tblGrid>
                <a:gridCol w="2679065"/>
                <a:gridCol w="8369300"/>
              </a:tblGrid>
              <a:tr h="831850">
                <a:tc>
                  <a:txBody>
                    <a:bodyPr/>
                    <a:lstStyle/>
                    <a:p>
                      <a:pPr indent="0" algn="ctr">
                        <a:buNone/>
                      </a:pPr>
                      <a:r>
                        <a:rPr lang="en-US" sz="2400" b="1">
                          <a:latin typeface="Times New Roman" panose="02020603050405020304" pitchFamily="18" charset="0"/>
                          <a:cs typeface="Times New Roman" panose="02020603050405020304" pitchFamily="18" charset="0"/>
                        </a:rPr>
                        <a:t>Từ vựng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2400" b="1">
                          <a:latin typeface="Times New Roman" panose="02020603050405020304" pitchFamily="18" charset="0"/>
                          <a:cs typeface="Times New Roman" panose="02020603050405020304" pitchFamily="18" charset="0"/>
                        </a:rPr>
                        <a:t>Thành ngữ và tục ngữ, Thuật ngữ; Nghĩa của một số yếu tố Hán Việt; Ngữ cảnh và nghĩa của từ trong ngữ cảnh.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31850">
                <a:tc>
                  <a:txBody>
                    <a:bodyPr/>
                    <a:lstStyle/>
                    <a:p>
                      <a:pPr indent="0" algn="l">
                        <a:buNone/>
                      </a:pPr>
                      <a:r>
                        <a:rPr lang="en-US" sz="2400" b="1" smtClean="0">
                          <a:latin typeface="Times New Roman" panose="02020603050405020304" pitchFamily="18" charset="0"/>
                          <a:cs typeface="Times New Roman" panose="02020603050405020304" pitchFamily="18" charset="0"/>
                        </a:rPr>
                        <a:t>- </a:t>
                      </a:r>
                      <a:r>
                        <a:rPr lang="en-US" sz="2400" b="1" u="sng" smtClean="0">
                          <a:latin typeface="Times New Roman" panose="02020603050405020304" pitchFamily="18" charset="0"/>
                          <a:cs typeface="Times New Roman" panose="02020603050405020304" pitchFamily="18" charset="0"/>
                        </a:rPr>
                        <a:t>Ngữ </a:t>
                      </a:r>
                      <a:r>
                        <a:rPr lang="en-US" sz="2400" b="1" u="sng">
                          <a:latin typeface="Times New Roman" panose="02020603050405020304" pitchFamily="18" charset="0"/>
                          <a:cs typeface="Times New Roman" panose="02020603050405020304" pitchFamily="18" charset="0"/>
                        </a:rPr>
                        <a:t>pháp</a:t>
                      </a:r>
                      <a:endParaRPr lang="en-US" sz="24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l">
                        <a:buNone/>
                      </a:pPr>
                      <a:r>
                        <a:rPr lang="en-US" sz="2400" b="0">
                          <a:latin typeface="Times New Roman" panose="02020603050405020304" pitchFamily="18" charset="0"/>
                          <a:cs typeface="Times New Roman" panose="02020603050405020304" pitchFamily="18" charset="0"/>
                        </a:rPr>
                        <a:t>Số từ, phó từ; Các thành phần chính và thành phần trạng ngữ trong câu; Công dụng của dấu chấm lửng.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31850">
                <a:tc>
                  <a:txBody>
                    <a:bodyPr/>
                    <a:lstStyle/>
                    <a:p>
                      <a:pPr indent="0" algn="l">
                        <a:buNone/>
                      </a:pPr>
                      <a:r>
                        <a:rPr lang="en-US" sz="2400" b="1" smtClean="0">
                          <a:latin typeface="Times New Roman" panose="02020603050405020304" pitchFamily="18" charset="0"/>
                          <a:cs typeface="Times New Roman" panose="02020603050405020304" pitchFamily="18" charset="0"/>
                        </a:rPr>
                        <a:t>- </a:t>
                      </a:r>
                      <a:r>
                        <a:rPr lang="en-US" sz="2400" b="1" u="sng" smtClean="0">
                          <a:latin typeface="Times New Roman" panose="02020603050405020304" pitchFamily="18" charset="0"/>
                          <a:cs typeface="Times New Roman" panose="02020603050405020304" pitchFamily="18" charset="0"/>
                        </a:rPr>
                        <a:t>Hoạt </a:t>
                      </a:r>
                      <a:r>
                        <a:rPr lang="en-US" sz="2400" b="1" u="sng">
                          <a:latin typeface="Times New Roman" panose="02020603050405020304" pitchFamily="18" charset="0"/>
                          <a:cs typeface="Times New Roman" panose="02020603050405020304" pitchFamily="18" charset="0"/>
                        </a:rPr>
                        <a:t>động giao tiếp</a:t>
                      </a:r>
                      <a:endParaRPr lang="en-US" sz="24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l">
                        <a:buNone/>
                      </a:pPr>
                      <a:r>
                        <a:rPr lang="en-US" sz="2400" b="0">
                          <a:latin typeface="Times New Roman" panose="02020603050405020304" pitchFamily="18" charset="0"/>
                          <a:cs typeface="Times New Roman" panose="02020603050405020304" pitchFamily="18" charset="0"/>
                        </a:rPr>
                        <a:t>Biện pháp tu từ nói quá, nói giảm-nói tránh; Liên kết và mạch lạc của văn bản; Kiểu văn bản và thể loại.</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31850">
                <a:tc>
                  <a:txBody>
                    <a:bodyPr/>
                    <a:lstStyle/>
                    <a:p>
                      <a:pPr indent="0" algn="l">
                        <a:buNone/>
                      </a:pPr>
                      <a:r>
                        <a:rPr lang="en-US" sz="2400" b="1" u="sng" smtClean="0">
                          <a:latin typeface="Times New Roman" panose="02020603050405020304" pitchFamily="18" charset="0"/>
                          <a:cs typeface="Times New Roman" panose="02020603050405020304" pitchFamily="18" charset="0"/>
                        </a:rPr>
                        <a:t>- Sự </a:t>
                      </a:r>
                      <a:r>
                        <a:rPr lang="en-US" sz="2400" b="1" u="sng">
                          <a:latin typeface="Times New Roman" panose="02020603050405020304" pitchFamily="18" charset="0"/>
                          <a:cs typeface="Times New Roman" panose="02020603050405020304" pitchFamily="18" charset="0"/>
                        </a:rPr>
                        <a:t>phát triển của ngôn ngữ</a:t>
                      </a:r>
                      <a:endParaRPr lang="en-US" sz="24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l">
                        <a:buNone/>
                      </a:pPr>
                      <a:r>
                        <a:rPr lang="en-US" sz="2400" b="0">
                          <a:latin typeface="Times New Roman" panose="02020603050405020304" pitchFamily="18" charset="0"/>
                          <a:cs typeface="Times New Roman" panose="02020603050405020304" pitchFamily="18" charset="0"/>
                        </a:rPr>
                        <a:t>Ngôn ngữ các vùng miền; Phương tiện giao tiếp phi ngôn ngữ.</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31850">
                <a:tc>
                  <a:txBody>
                    <a:bodyPr/>
                    <a:lstStyle/>
                    <a:p>
                      <a:pPr indent="0" algn="l">
                        <a:buNone/>
                      </a:pPr>
                      <a:r>
                        <a:rPr lang="en-US" sz="2400" b="1" u="sng" smtClean="0">
                          <a:latin typeface="Times New Roman" panose="02020603050405020304" pitchFamily="18" charset="0"/>
                          <a:cs typeface="Times New Roman" panose="02020603050405020304" pitchFamily="18" charset="0"/>
                        </a:rPr>
                        <a:t>- Từ </a:t>
                      </a:r>
                      <a:r>
                        <a:rPr lang="en-US" sz="2400" b="1" u="sng">
                          <a:latin typeface="Times New Roman" panose="02020603050405020304" pitchFamily="18" charset="0"/>
                          <a:cs typeface="Times New Roman" panose="02020603050405020304" pitchFamily="18" charset="0"/>
                        </a:rPr>
                        <a:t>vựng</a:t>
                      </a:r>
                      <a:endParaRPr lang="en-US" sz="24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l">
                        <a:buNone/>
                      </a:pPr>
                      <a:r>
                        <a:rPr lang="en-US" sz="2400" b="0">
                          <a:latin typeface="Times New Roman" panose="02020603050405020304" pitchFamily="18" charset="0"/>
                          <a:cs typeface="Times New Roman" panose="02020603050405020304" pitchFamily="18" charset="0"/>
                        </a:rPr>
                        <a:t>Thành ngữ và tục ngữ, Thuật ngữ; Nghĩa của một số yếu tố Hán Việt; Ngữ cảnh và nghĩa của từ trong ngữ cảnh.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31850">
                <a:tc>
                  <a:txBody>
                    <a:bodyPr/>
                    <a:lstStyle/>
                    <a:p>
                      <a:pPr indent="0" algn="l">
                        <a:buNone/>
                      </a:pPr>
                      <a:r>
                        <a:rPr lang="en-US" sz="2400" b="1" smtClean="0">
                          <a:latin typeface="Times New Roman" panose="02020603050405020304" pitchFamily="18" charset="0"/>
                          <a:cs typeface="Times New Roman" panose="02020603050405020304" pitchFamily="18" charset="0"/>
                        </a:rPr>
                        <a:t>- </a:t>
                      </a:r>
                      <a:r>
                        <a:rPr lang="en-US" sz="2400" b="1" u="sng" smtClean="0">
                          <a:latin typeface="Times New Roman" panose="02020603050405020304" pitchFamily="18" charset="0"/>
                          <a:cs typeface="Times New Roman" panose="02020603050405020304" pitchFamily="18" charset="0"/>
                        </a:rPr>
                        <a:t>Ngữ </a:t>
                      </a:r>
                      <a:r>
                        <a:rPr lang="en-US" sz="2400" b="1" u="sng">
                          <a:latin typeface="Times New Roman" panose="02020603050405020304" pitchFamily="18" charset="0"/>
                          <a:cs typeface="Times New Roman" panose="02020603050405020304" pitchFamily="18" charset="0"/>
                        </a:rPr>
                        <a:t>pháp</a:t>
                      </a:r>
                      <a:endParaRPr lang="en-US" sz="24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l">
                        <a:buNone/>
                      </a:pPr>
                      <a:r>
                        <a:rPr lang="en-US" sz="2400" b="0">
                          <a:latin typeface="Times New Roman" panose="02020603050405020304" pitchFamily="18" charset="0"/>
                          <a:cs typeface="Times New Roman" panose="02020603050405020304" pitchFamily="18" charset="0"/>
                        </a:rPr>
                        <a:t>Số từ, phó từ; Các thành phần chính và thành phần trạng ngữ trong câu; Công dụng của dấu chấm lửng.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676" y="80360"/>
            <a:ext cx="3305908" cy="104100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 HỌC ĐỌC</a:t>
            </a:r>
            <a:endParaRPr lang="en-US" sz="3200" dirty="0">
              <a:latin typeface="Times New Roman" panose="02020603050405020304" pitchFamily="18" charset="0"/>
              <a:cs typeface="Times New Roman" panose="02020603050405020304" pitchFamily="18" charset="0"/>
            </a:endParaRPr>
          </a:p>
        </p:txBody>
      </p:sp>
      <p:sp>
        <p:nvSpPr>
          <p:cNvPr id="7" name="Right Arrow 6"/>
          <p:cNvSpPr/>
          <p:nvPr/>
        </p:nvSpPr>
        <p:spPr>
          <a:xfrm>
            <a:off x="2109689" y="1121369"/>
            <a:ext cx="8280627" cy="1513173"/>
          </a:xfrm>
          <a:prstGeom prst="rightArrow">
            <a:avLst/>
          </a:prstGeom>
          <a:blipFill>
            <a:blip r:embed="rId3"/>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1"/>
                </a:solidFill>
                <a:latin typeface="Times New Roman" panose="02020603050405020304" pitchFamily="18" charset="0"/>
                <a:cs typeface="Times New Roman" panose="02020603050405020304" pitchFamily="18" charset="0"/>
              </a:rPr>
              <a:t>Hệ thống bài tập trong sách Ngữ văn 7 có những loại cơ </a:t>
            </a:r>
            <a:r>
              <a:rPr lang="vi-VN" sz="2400" b="1" smtClean="0">
                <a:solidFill>
                  <a:schemeClr val="bg1"/>
                </a:solidFill>
                <a:latin typeface="Times New Roman" panose="02020603050405020304" pitchFamily="18" charset="0"/>
                <a:cs typeface="Times New Roman" panose="02020603050405020304" pitchFamily="18" charset="0"/>
              </a:rPr>
              <a:t>bản</a:t>
            </a:r>
            <a:r>
              <a:rPr lang="en-US" sz="2400" b="1" smtClean="0">
                <a:solidFill>
                  <a:schemeClr val="bg1"/>
                </a:solidFill>
                <a:latin typeface="Times New Roman" panose="02020603050405020304" pitchFamily="18" charset="0"/>
                <a:cs typeface="Times New Roman" panose="02020603050405020304" pitchFamily="18" charset="0"/>
              </a:rPr>
              <a:t> nào ?</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875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0020"/>
            <a:ext cx="10515600" cy="474726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b="1" u="sng">
                <a:latin typeface="Times New Roman" panose="02020603050405020304" pitchFamily="18" charset="0"/>
                <a:cs typeface="Times New Roman" panose="02020603050405020304" pitchFamily="18" charset="0"/>
              </a:rPr>
              <a:t>- Bài tập nhận biết các hiện tượng và đơn vị tiếng Việt</a:t>
            </a:r>
            <a:r>
              <a:rPr lang="en-US" b="1">
                <a:latin typeface="Times New Roman" panose="02020603050405020304" pitchFamily="18" charset="0"/>
                <a:cs typeface="Times New Roman" panose="02020603050405020304" pitchFamily="18" charset="0"/>
              </a:rPr>
              <a:t>.</a:t>
            </a:r>
          </a:p>
          <a:p>
            <a:pPr marL="0" indent="0">
              <a:buNone/>
            </a:pPr>
            <a:r>
              <a:rPr lang="en-US" b="1">
                <a:latin typeface="Times New Roman" panose="02020603050405020304" pitchFamily="18" charset="0"/>
                <a:cs typeface="Times New Roman" panose="02020603050405020304" pitchFamily="18" charset="0"/>
              </a:rPr>
              <a:t>VD: Bài tập nhận biết các biện pháp tu từ nói quá, nói giảm-nói tránh.</a:t>
            </a:r>
          </a:p>
          <a:p>
            <a:pPr marL="0" indent="0">
              <a:buNone/>
            </a:pPr>
            <a:r>
              <a:rPr lang="en-US" b="1" u="sng">
                <a:latin typeface="Times New Roman" panose="02020603050405020304" pitchFamily="18" charset="0"/>
                <a:cs typeface="Times New Roman" panose="02020603050405020304" pitchFamily="18" charset="0"/>
              </a:rPr>
              <a:t>- Bài tập phân tích tác dụng của các hiện tượng và đơn vị tiếng Việt</a:t>
            </a:r>
            <a:r>
              <a:rPr lang="en-US" b="1">
                <a:latin typeface="Times New Roman" panose="02020603050405020304" pitchFamily="18" charset="0"/>
                <a:cs typeface="Times New Roman" panose="02020603050405020304" pitchFamily="18" charset="0"/>
              </a:rPr>
              <a:t>.</a:t>
            </a:r>
          </a:p>
          <a:p>
            <a:pPr marL="0" indent="0">
              <a:buNone/>
            </a:pPr>
            <a:r>
              <a:rPr lang="en-US" b="1">
                <a:latin typeface="Times New Roman" panose="02020603050405020304" pitchFamily="18" charset="0"/>
                <a:cs typeface="Times New Roman" panose="02020603050405020304" pitchFamily="18" charset="0"/>
              </a:rPr>
              <a:t>VD: Bài tập phân tích tác dụng của các biện pháp nghệ thuật nói quá, nói giảm-nói tránh trong tác phẩm văn học và đời sống…</a:t>
            </a:r>
          </a:p>
          <a:p>
            <a:pPr marL="0" indent="0">
              <a:buNone/>
            </a:pPr>
            <a:r>
              <a:rPr lang="en-US" b="1" u="sng">
                <a:latin typeface="Times New Roman" panose="02020603050405020304" pitchFamily="18" charset="0"/>
                <a:cs typeface="Times New Roman" panose="02020603050405020304" pitchFamily="18" charset="0"/>
              </a:rPr>
              <a:t>- Bài tập tạo lập đơn vị tiếng Việt</a:t>
            </a:r>
            <a:r>
              <a:rPr lang="en-US" b="1">
                <a:latin typeface="Times New Roman" panose="02020603050405020304" pitchFamily="18" charset="0"/>
                <a:cs typeface="Times New Roman" panose="02020603050405020304" pitchFamily="18" charset="0"/>
              </a:rPr>
              <a:t>.</a:t>
            </a:r>
          </a:p>
          <a:p>
            <a:pPr marL="0" indent="0">
              <a:buNone/>
            </a:pPr>
            <a:r>
              <a:rPr lang="en-US" b="1">
                <a:latin typeface="Times New Roman" panose="02020603050405020304" pitchFamily="18" charset="0"/>
                <a:cs typeface="Times New Roman" panose="02020603050405020304" pitchFamily="18" charset="0"/>
              </a:rPr>
              <a:t>VD: Bài tập viết đoạn văn có chứa các biện pháp nghệ thuật nói quá, nói giảm - nói tránh…</a:t>
            </a:r>
          </a:p>
        </p:txBody>
      </p:sp>
      <p:sp>
        <p:nvSpPr>
          <p:cNvPr id="4" name="Round Diagonal Corner Rectangle 3"/>
          <p:cNvSpPr/>
          <p:nvPr/>
        </p:nvSpPr>
        <p:spPr>
          <a:xfrm>
            <a:off x="916940" y="365125"/>
            <a:ext cx="9892030" cy="788670"/>
          </a:xfrm>
          <a:prstGeom prst="round2Diag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u="sng" dirty="0">
                <a:solidFill>
                  <a:schemeClr val="tx1"/>
                </a:solidFill>
                <a:latin typeface="Times New Roman" panose="02020603050405020304" pitchFamily="18" charset="0"/>
                <a:cs typeface="Times New Roman" panose="02020603050405020304" pitchFamily="18" charset="0"/>
              </a:rPr>
              <a:t>3. Hệ thống bài tập trong sách Ngữ văn 7 có những loại cơ bản</a:t>
            </a:r>
            <a:r>
              <a:rPr lang="vi-VN" sz="28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ox(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ox(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ox(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22605" y="0"/>
            <a:ext cx="6271895" cy="937895"/>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NỘI DUNG </a:t>
            </a:r>
            <a:r>
              <a:rPr lang="vi-VN" sz="3200" b="1" u="sng" dirty="0">
                <a:latin typeface="Times New Roman" panose="02020603050405020304" pitchFamily="18" charset="0"/>
                <a:cs typeface="Times New Roman" panose="02020603050405020304" pitchFamily="18" charset="0"/>
              </a:rPr>
              <a:t>II. HỌC VIẾT</a:t>
            </a:r>
            <a:endParaRPr lang="en-US" sz="3200" u="sng" dirty="0">
              <a:latin typeface="Times New Roman" panose="02020603050405020304" pitchFamily="18" charset="0"/>
              <a:cs typeface="Times New Roman" panose="02020603050405020304" pitchFamily="18" charset="0"/>
            </a:endParaRPr>
          </a:p>
        </p:txBody>
      </p:sp>
      <p:sp>
        <p:nvSpPr>
          <p:cNvPr id="6" name="Right Arrow 5"/>
          <p:cNvSpPr/>
          <p:nvPr/>
        </p:nvSpPr>
        <p:spPr>
          <a:xfrm>
            <a:off x="2109689" y="1121369"/>
            <a:ext cx="8280627" cy="1513173"/>
          </a:xfrm>
          <a:prstGeom prst="rightArrow">
            <a:avLst/>
          </a:prstGeom>
          <a:blipFill>
            <a:blip r:embed="rId2"/>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Times New Roman" panose="02020603050405020304" pitchFamily="18" charset="0"/>
                <a:cs typeface="Times New Roman" panose="02020603050405020304" pitchFamily="18" charset="0"/>
              </a:rPr>
              <a:t>Nội dung học viết gồm những kiểu văn bản nào và nêu yêu cầu ?</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25490200"/>
              </p:ext>
            </p:extLst>
          </p:nvPr>
        </p:nvGraphicFramePr>
        <p:xfrm>
          <a:off x="314325" y="1109345"/>
          <a:ext cx="11502390" cy="6007481"/>
        </p:xfrm>
        <a:graphic>
          <a:graphicData uri="http://schemas.openxmlformats.org/drawingml/2006/table">
            <a:tbl>
              <a:tblPr firstRow="1" firstCol="1" bandRow="1">
                <a:tableStyleId>{5C22544A-7EE6-4342-B048-85BDC9FD1C3A}</a:tableStyleId>
              </a:tblPr>
              <a:tblGrid>
                <a:gridCol w="2085340"/>
                <a:gridCol w="9417050"/>
              </a:tblGrid>
              <a:tr h="767080">
                <a:tc>
                  <a:txBody>
                    <a:bodyPr/>
                    <a:lstStyle/>
                    <a:p>
                      <a:pPr marL="0" marR="0" algn="ctr">
                        <a:lnSpc>
                          <a:spcPct val="115000"/>
                        </a:lnSpc>
                        <a:spcBef>
                          <a:spcPts val="0"/>
                        </a:spcBef>
                        <a:spcAft>
                          <a:spcPts val="0"/>
                        </a:spcAft>
                      </a:pPr>
                      <a:r>
                        <a:rPr lang="en-US" sz="2800" b="1" u="sng"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b="1" u="sng" baseline="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baseline="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u="sng" baseline="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baseline="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aseline="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aseline="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en-US" sz="2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04595">
                <a:tc>
                  <a:txBody>
                    <a:bodyPr/>
                    <a:lstStyle/>
                    <a:p>
                      <a:pPr indent="0">
                        <a:buNone/>
                      </a:pPr>
                      <a:r>
                        <a:rPr lang="en-US" sz="2800" b="1" u="sng" smtClean="0">
                          <a:solidFill>
                            <a:srgbClr val="0D0D0D"/>
                          </a:solidFill>
                          <a:latin typeface="Times New Roman" panose="02020603050405020304" pitchFamily="18" charset="0"/>
                          <a:cs typeface="Times New Roman" panose="02020603050405020304" pitchFamily="18" charset="0"/>
                        </a:rPr>
                        <a:t>-Tự </a:t>
                      </a:r>
                      <a:r>
                        <a:rPr lang="en-US" sz="2800" b="1" u="sng">
                          <a:solidFill>
                            <a:srgbClr val="0D0D0D"/>
                          </a:solidFill>
                          <a:latin typeface="Times New Roman" panose="02020603050405020304" pitchFamily="18" charset="0"/>
                          <a:cs typeface="Times New Roman" panose="02020603050405020304" pitchFamily="18" charset="0"/>
                        </a:rPr>
                        <a:t>sự</a:t>
                      </a:r>
                      <a:endParaRPr lang="en-US" sz="2800" b="1" u="sng">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Kể lại sự việc có thật liên quan đến nhân vật hoặc sự kiện lịch sử, có sử dụng các yếu tố miêu tả.</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4860">
                <a:tc>
                  <a:txBody>
                    <a:bodyPr/>
                    <a:lstStyle/>
                    <a:p>
                      <a:pPr indent="0">
                        <a:buNone/>
                      </a:pPr>
                      <a:r>
                        <a:rPr lang="en-US" sz="2800" b="1" u="sng" smtClean="0">
                          <a:solidFill>
                            <a:srgbClr val="0D0D0D"/>
                          </a:solidFill>
                          <a:latin typeface="Times New Roman" panose="02020603050405020304" pitchFamily="18" charset="0"/>
                          <a:cs typeface="Times New Roman" panose="02020603050405020304" pitchFamily="18" charset="0"/>
                        </a:rPr>
                        <a:t>-Biểu </a:t>
                      </a:r>
                      <a:r>
                        <a:rPr lang="en-US" sz="2800" b="1" u="sng">
                          <a:solidFill>
                            <a:srgbClr val="0D0D0D"/>
                          </a:solidFill>
                          <a:latin typeface="Times New Roman" panose="02020603050405020304" pitchFamily="18" charset="0"/>
                          <a:cs typeface="Times New Roman" panose="02020603050405020304" pitchFamily="18" charset="0"/>
                        </a:rPr>
                        <a:t>cảm</a:t>
                      </a:r>
                      <a:endParaRPr lang="en-US" sz="2800" b="1" u="sng">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 Bước đầu biết làm bài thơ 4 chữ, 5 chữ; viết đoạn văn ghi lại cảm xúc sau khi đọc 1 bài thơ.</a:t>
                      </a:r>
                    </a:p>
                    <a:p>
                      <a:pPr indent="0">
                        <a:buNone/>
                      </a:pPr>
                      <a:r>
                        <a:rPr lang="en-US" sz="2800" b="0">
                          <a:solidFill>
                            <a:srgbClr val="0D0D0D"/>
                          </a:solidFill>
                          <a:latin typeface="Times New Roman" panose="02020603050405020304" pitchFamily="18" charset="0"/>
                          <a:cs typeface="Times New Roman" panose="02020603050405020304" pitchFamily="18" charset="0"/>
                        </a:rPr>
                        <a:t>- Biểu cảm về con người hoặc sự việc.</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3930">
                <a:tc>
                  <a:txBody>
                    <a:bodyPr/>
                    <a:lstStyle/>
                    <a:p>
                      <a:pPr indent="0">
                        <a:buNone/>
                      </a:pPr>
                      <a:r>
                        <a:rPr lang="en-US" sz="2800" b="1" u="sng" smtClean="0">
                          <a:solidFill>
                            <a:srgbClr val="0D0D0D"/>
                          </a:solidFill>
                          <a:latin typeface="Times New Roman" panose="02020603050405020304" pitchFamily="18" charset="0"/>
                          <a:cs typeface="Times New Roman" panose="02020603050405020304" pitchFamily="18" charset="0"/>
                        </a:rPr>
                        <a:t>-Nghị </a:t>
                      </a:r>
                      <a:r>
                        <a:rPr lang="en-US" sz="2800" b="1" u="sng">
                          <a:solidFill>
                            <a:srgbClr val="0D0D0D"/>
                          </a:solidFill>
                          <a:latin typeface="Times New Roman" panose="02020603050405020304" pitchFamily="18" charset="0"/>
                          <a:cs typeface="Times New Roman" panose="02020603050405020304" pitchFamily="18" charset="0"/>
                        </a:rPr>
                        <a:t>luận</a:t>
                      </a:r>
                      <a:endParaRPr lang="en-US" sz="2800" b="1" u="sng">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Nghị luận về một vấn đề trong đời sống (nghị luận xã hội), phân tích đặc điểm nhân vật (nghị luận văn học).</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3590">
                <a:tc>
                  <a:txBody>
                    <a:bodyPr/>
                    <a:lstStyle/>
                    <a:p>
                      <a:pPr indent="0">
                        <a:buNone/>
                      </a:pPr>
                      <a:r>
                        <a:rPr lang="en-US" sz="2800" b="1" u="sng" smtClean="0">
                          <a:solidFill>
                            <a:srgbClr val="0D0D0D"/>
                          </a:solidFill>
                          <a:latin typeface="Times New Roman" panose="02020603050405020304" pitchFamily="18" charset="0"/>
                          <a:cs typeface="Times New Roman" panose="02020603050405020304" pitchFamily="18" charset="0"/>
                        </a:rPr>
                        <a:t>-Thuyết </a:t>
                      </a:r>
                      <a:r>
                        <a:rPr lang="en-US" sz="2800" b="1" u="sng">
                          <a:solidFill>
                            <a:srgbClr val="0D0D0D"/>
                          </a:solidFill>
                          <a:latin typeface="Times New Roman" panose="02020603050405020304" pitchFamily="18" charset="0"/>
                          <a:cs typeface="Times New Roman" panose="02020603050405020304" pitchFamily="18" charset="0"/>
                        </a:rPr>
                        <a:t>minh</a:t>
                      </a:r>
                      <a:endParaRPr lang="en-US" sz="2800" b="1" u="sng">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Thuyết minh về quy tắc, luật lệ trong một hoạt động hay trò chơi.</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900">
                <a:tc>
                  <a:txBody>
                    <a:bodyPr/>
                    <a:lstStyle/>
                    <a:p>
                      <a:pPr indent="0">
                        <a:buNone/>
                      </a:pPr>
                      <a:r>
                        <a:rPr lang="en-US" sz="2800" b="1" u="sng" smtClean="0">
                          <a:solidFill>
                            <a:srgbClr val="0D0D0D"/>
                          </a:solidFill>
                          <a:latin typeface="Times New Roman" panose="02020603050405020304" pitchFamily="18" charset="0"/>
                          <a:cs typeface="Times New Roman" panose="02020603050405020304" pitchFamily="18" charset="0"/>
                        </a:rPr>
                        <a:t>-Nhật </a:t>
                      </a:r>
                      <a:r>
                        <a:rPr lang="en-US" sz="2800" b="1" u="sng">
                          <a:solidFill>
                            <a:srgbClr val="0D0D0D"/>
                          </a:solidFill>
                          <a:latin typeface="Times New Roman" panose="02020603050405020304" pitchFamily="18" charset="0"/>
                          <a:cs typeface="Times New Roman" panose="02020603050405020304" pitchFamily="18" charset="0"/>
                        </a:rPr>
                        <a:t>dụng</a:t>
                      </a:r>
                      <a:endParaRPr lang="en-US" sz="2800" b="1" u="sng">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Viết bản tường trình.</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ounded Rectangle 3"/>
          <p:cNvSpPr/>
          <p:nvPr/>
        </p:nvSpPr>
        <p:spPr>
          <a:xfrm>
            <a:off x="522605" y="0"/>
            <a:ext cx="6271895" cy="937895"/>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NỘI DUNG </a:t>
            </a:r>
            <a:r>
              <a:rPr lang="vi-VN" sz="3200" b="1" u="sng" dirty="0">
                <a:latin typeface="Times New Roman" panose="02020603050405020304" pitchFamily="18" charset="0"/>
                <a:cs typeface="Times New Roman" panose="02020603050405020304" pitchFamily="18" charset="0"/>
              </a:rPr>
              <a:t>II. HỌC VIẾT</a:t>
            </a:r>
            <a:endParaRPr lang="en-US"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56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 y="630555"/>
            <a:ext cx="6581775" cy="8248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sz="2800" b="1" dirty="0">
                <a:latin typeface="Times New Roman" panose="02020603050405020304" pitchFamily="18" charset="0"/>
                <a:cs typeface="Times New Roman" panose="02020603050405020304" pitchFamily="18" charset="0"/>
              </a:rPr>
              <a:t>NỘI DUNG </a:t>
            </a:r>
            <a:r>
              <a:rPr lang="en-US" sz="2800" b="1" u="sng" dirty="0">
                <a:latin typeface="Times New Roman" panose="02020603050405020304" pitchFamily="18" charset="0"/>
                <a:cs typeface="Times New Roman" panose="02020603050405020304" pitchFamily="18" charset="0"/>
              </a:rPr>
              <a:t>III. HỌC NÓI VÀ NGHE</a:t>
            </a:r>
            <a:endParaRPr lang="en-US" sz="2800" u="sng"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71627" y="1745931"/>
            <a:ext cx="3435375" cy="279309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ounded Rectangle 1"/>
          <p:cNvSpPr/>
          <p:nvPr/>
        </p:nvSpPr>
        <p:spPr>
          <a:xfrm>
            <a:off x="259080" y="4829175"/>
            <a:ext cx="10838848" cy="993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chemeClr val="bg1"/>
                </a:solidFill>
                <a:latin typeface="Times New Roman" panose="02020603050405020304" pitchFamily="18" charset="0"/>
                <a:cs typeface="Times New Roman" panose="02020603050405020304" pitchFamily="18" charset="0"/>
              </a:rPr>
              <a:t>Theo em, kĩ năng nói và nghe cần có những yêu cầu như thế nào?</a:t>
            </a:r>
          </a:p>
        </p:txBody>
      </p:sp>
    </p:spTree>
    <p:extLst>
      <p:ext uri="{BB962C8B-B14F-4D97-AF65-F5344CB8AC3E}">
        <p14:creationId xmlns:p14="http://schemas.microsoft.com/office/powerpoint/2010/main" val="294005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88155" y="1840865"/>
          <a:ext cx="7623810" cy="4144645"/>
        </p:xfrm>
        <a:graphic>
          <a:graphicData uri="http://schemas.openxmlformats.org/drawingml/2006/table">
            <a:tbl>
              <a:tblPr firstRow="1" firstCol="1" bandRow="1">
                <a:tableStyleId>{5C22544A-7EE6-4342-B048-85BDC9FD1C3A}</a:tableStyleId>
              </a:tblPr>
              <a:tblGrid>
                <a:gridCol w="1453515"/>
                <a:gridCol w="6170295"/>
              </a:tblGrid>
              <a:tr h="633730">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Kĩ</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năng</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Yêu</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cầu</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400810">
                <a:tc>
                  <a:txBody>
                    <a:bodyPr/>
                    <a:lstStyle/>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Nói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0">
                          <a:solidFill>
                            <a:srgbClr val="0D0D0D"/>
                          </a:solidFill>
                          <a:latin typeface="Times New Roman" panose="02020603050405020304" pitchFamily="18" charset="0"/>
                          <a:cs typeface="Times New Roman" panose="02020603050405020304" pitchFamily="18" charset="0"/>
                        </a:rPr>
                        <a:t>- Trình bày ý kiến về một vấn đề về đời sống.- Kể lại một truyện ngụ ngôn.- Giải thích quy tắc, luật lệ của một hoạt động hay trò chơi.</a:t>
                      </a:r>
                      <a:endParaRPr lang="en-US" sz="24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9930">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Nghe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0">
                          <a:solidFill>
                            <a:srgbClr val="0D0D0D"/>
                          </a:solidFill>
                          <a:latin typeface="Times New Roman" panose="02020603050405020304" pitchFamily="18" charset="0"/>
                          <a:cs typeface="Times New Roman" panose="02020603050405020304" pitchFamily="18" charset="0"/>
                        </a:rPr>
                        <a:t>Tóm tắt nội dung trình bày của người khác.</a:t>
                      </a:r>
                      <a:endParaRPr lang="en-US" sz="24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0175">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Nói nghe tương tác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0">
                          <a:solidFill>
                            <a:srgbClr val="0D0D0D"/>
                          </a:solidFill>
                          <a:latin typeface="Times New Roman" panose="02020603050405020304" pitchFamily="18" charset="0"/>
                          <a:cs typeface="Times New Roman" panose="02020603050405020304" pitchFamily="18" charset="0"/>
                        </a:rPr>
                        <a:t>- Trao đổi một cách xây dựng, tôn trọng các ý kiến khác biệt.- Thảo luận nhóm về một vấn đề gây tranh cãi.</a:t>
                      </a:r>
                      <a:endParaRPr lang="en-US" sz="24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ounded Rectangle 3"/>
          <p:cNvSpPr/>
          <p:nvPr/>
        </p:nvSpPr>
        <p:spPr>
          <a:xfrm>
            <a:off x="259080" y="630555"/>
            <a:ext cx="6581775" cy="8248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sz="2800" b="1" dirty="0">
                <a:latin typeface="Times New Roman" panose="02020603050405020304" pitchFamily="18" charset="0"/>
                <a:cs typeface="Times New Roman" panose="02020603050405020304" pitchFamily="18" charset="0"/>
              </a:rPr>
              <a:t>NỘI DUNG </a:t>
            </a:r>
            <a:r>
              <a:rPr lang="en-US" sz="2800" b="1" dirty="0">
                <a:latin typeface="Times New Roman" panose="02020603050405020304" pitchFamily="18" charset="0"/>
                <a:cs typeface="Times New Roman" panose="02020603050405020304" pitchFamily="18" charset="0"/>
              </a:rPr>
              <a:t>III. HỌC NÓI VÀ NGHE</a:t>
            </a:r>
            <a:endParaRPr lang="en-US" sz="2800"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71627" y="1745931"/>
            <a:ext cx="3435375" cy="279309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ounded Rectangle 1"/>
          <p:cNvSpPr/>
          <p:nvPr/>
        </p:nvSpPr>
        <p:spPr>
          <a:xfrm>
            <a:off x="259080" y="4829175"/>
            <a:ext cx="3648075" cy="993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FF0000"/>
                </a:solidFill>
                <a:latin typeface="Times New Roman" panose="02020603050405020304" pitchFamily="18" charset="0"/>
                <a:cs typeface="Times New Roman" panose="02020603050405020304" pitchFamily="18" charset="0"/>
              </a:rPr>
              <a:t>Theo em, kĩ năng nói và nghe cần có những yêu cầu như thế nào?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1795" y="1212850"/>
            <a:ext cx="3731895" cy="1713865"/>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508500" y="1212850"/>
            <a:ext cx="7463790" cy="2281555"/>
          </a:xfrm>
        </p:spPr>
        <p:txBody>
          <a:bodyPr>
            <a:noAutofit/>
          </a:bodyPr>
          <a:lstStyle/>
          <a:p>
            <a:pPr marL="0" indent="0">
              <a:buNone/>
            </a:pPr>
            <a:r>
              <a:rPr lang="en-US" sz="3100" b="1" i="1" dirty="0">
                <a:solidFill>
                  <a:schemeClr val="accent1">
                    <a:lumMod val="50000"/>
                  </a:schemeClr>
                </a:solidFill>
                <a:latin typeface="Times New Roman" panose="02020603050405020304" pitchFamily="18" charset="0"/>
                <a:cs typeface="Times New Roman" panose="02020603050405020304" pitchFamily="18" charset="0"/>
              </a:rPr>
              <a:t>    </a:t>
            </a:r>
            <a:r>
              <a:rPr sz="3100" b="1" i="1">
                <a:solidFill>
                  <a:schemeClr val="accent1">
                    <a:lumMod val="50000"/>
                  </a:schemeClr>
                </a:solidFill>
                <a:latin typeface="Times New Roman" panose="02020603050405020304" pitchFamily="18" charset="0"/>
                <a:cs typeface="Times New Roman" panose="02020603050405020304" pitchFamily="18" charset="0"/>
              </a:rPr>
              <a:t>? Sau khi đã làm quen với chương trình ngữ văn 6 trong năm học trước, em cảm nhận được gì về môn Ngữ văn? Qua đó em đã biết gì, chưa biết gì và cần biết những gì trong chương trình Ngữ văn 7?</a:t>
            </a:r>
          </a:p>
        </p:txBody>
      </p:sp>
      <p:sp>
        <p:nvSpPr>
          <p:cNvPr id="5" name="Title 3"/>
          <p:cNvSpPr>
            <a:spLocks noGrp="1"/>
          </p:cNvSpPr>
          <p:nvPr>
            <p:ph type="title"/>
          </p:nvPr>
        </p:nvSpPr>
        <p:spPr>
          <a:xfrm>
            <a:off x="2595563" y="365126"/>
            <a:ext cx="7000875" cy="760290"/>
          </a:xfrm>
          <a:prstGeom prst="round2SameRect">
            <a:avLst/>
          </a:prstGeom>
          <a:solidFill>
            <a:schemeClr val="accent2">
              <a:lumMod val="60000"/>
              <a:lumOff val="40000"/>
            </a:schemeClr>
          </a:solidFill>
          <a:ln w="28575">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a:solidFill>
                  <a:srgbClr val="0D0D0D"/>
                </a:solidFill>
                <a:effectLst/>
                <a:latin typeface="Times New Roman" panose="02020603050405020304" pitchFamily="18" charset="0"/>
                <a:ea typeface="Calibri" panose="020F0502020204030204" pitchFamily="34" charset="0"/>
              </a:rPr>
              <a:t>HOẠT ĐỘNG KHỞI ĐỘNG</a:t>
            </a:r>
            <a:endParaRPr lang="en-US" sz="36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p:nvPr/>
        </p:nvGraphicFramePr>
        <p:xfrm>
          <a:off x="587375" y="4352925"/>
          <a:ext cx="11016615" cy="2210435"/>
        </p:xfrm>
        <a:graphic>
          <a:graphicData uri="http://schemas.openxmlformats.org/drawingml/2006/table">
            <a:tbl>
              <a:tblPr firstRow="1" bandRow="1">
                <a:tableStyleId>{5C22544A-7EE6-4342-B048-85BDC9FD1C3A}</a:tableStyleId>
              </a:tblPr>
              <a:tblGrid>
                <a:gridCol w="3672205"/>
                <a:gridCol w="3672205"/>
                <a:gridCol w="3672205"/>
              </a:tblGrid>
              <a:tr h="1280160">
                <a:tc>
                  <a:txBody>
                    <a:bodyPr/>
                    <a:lstStyle/>
                    <a:p>
                      <a:pPr indent="0" algn="ctr">
                        <a:buNone/>
                      </a:pPr>
                      <a:r>
                        <a:rPr lang="en-US" sz="2800" b="1">
                          <a:solidFill>
                            <a:srgbClr val="FF0000"/>
                          </a:solidFill>
                          <a:latin typeface="Times New Roman" panose="02020603050405020304" pitchFamily="18" charset="0"/>
                          <a:cs typeface="Times New Roman" panose="02020603050405020304" pitchFamily="18" charset="0"/>
                        </a:rPr>
                        <a:t>Những điều em đã biếtvề SGK Ngữ văn 7(K) </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2800" b="1">
                          <a:solidFill>
                            <a:srgbClr val="FF0000"/>
                          </a:solidFill>
                          <a:latin typeface="Times New Roman" panose="02020603050405020304" pitchFamily="18" charset="0"/>
                          <a:cs typeface="Times New Roman" panose="02020603050405020304" pitchFamily="18" charset="0"/>
                        </a:rPr>
                        <a:t>Những điều em mong đợi học được ở SGK Ngữ văn 7(W)</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2800" b="1">
                          <a:solidFill>
                            <a:srgbClr val="FF0000"/>
                          </a:solidFill>
                          <a:latin typeface="Times New Roman" panose="02020603050405020304" pitchFamily="18" charset="0"/>
                          <a:cs typeface="Times New Roman" panose="02020603050405020304" pitchFamily="18" charset="0"/>
                        </a:rPr>
                        <a:t>Những điều học được (Cuối tiết học sẽ điền cột này) (L)</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30275">
                <a:tc>
                  <a:txBody>
                    <a:bodyPr/>
                    <a:lstStyle/>
                    <a:p>
                      <a:pPr algn="ctr">
                        <a:buNone/>
                      </a:pPr>
                      <a:r>
                        <a:rPr lang="vi-VN" altLang="en-US"/>
                        <a:t>.........................</a:t>
                      </a:r>
                    </a:p>
                  </a:txBody>
                  <a:tcPr anchor="ctr"/>
                </a:tc>
                <a:tc>
                  <a:txBody>
                    <a:bodyPr/>
                    <a:lstStyle/>
                    <a:p>
                      <a:pPr algn="ctr">
                        <a:buNone/>
                      </a:pPr>
                      <a:r>
                        <a:rPr lang="vi-VN" altLang="en-US"/>
                        <a:t>...................................</a:t>
                      </a:r>
                    </a:p>
                  </a:txBody>
                  <a:tcPr anchor="ctr"/>
                </a:tc>
                <a:tc>
                  <a:txBody>
                    <a:bodyPr/>
                    <a:lstStyle/>
                    <a:p>
                      <a:pPr algn="ctr">
                        <a:buNone/>
                      </a:pPr>
                      <a:r>
                        <a:rPr lang="vi-VN" altLang="en-US"/>
                        <a:t>.................................</a:t>
                      </a:r>
                    </a:p>
                  </a:txBody>
                  <a:tcPr anchor="ctr"/>
                </a:tc>
              </a:tr>
            </a:tbl>
          </a:graphicData>
        </a:graphic>
      </p:graphicFrame>
      <p:sp>
        <p:nvSpPr>
          <p:cNvPr id="9" name="Right Arrow 8"/>
          <p:cNvSpPr/>
          <p:nvPr/>
        </p:nvSpPr>
        <p:spPr>
          <a:xfrm>
            <a:off x="909955" y="3121025"/>
            <a:ext cx="8384540" cy="1231900"/>
          </a:xfrm>
          <a:prstGeom prst="rightArrow">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1: </a:t>
            </a:r>
            <a:r>
              <a:rPr lang="vi-VN" sz="2400" b="1" dirty="0">
                <a:solidFill>
                  <a:schemeClr val="bg1"/>
                </a:solidFill>
                <a:latin typeface="Times New Roman" panose="02020603050405020304" pitchFamily="18" charset="0"/>
                <a:cs typeface="Times New Roman" panose="02020603050405020304" pitchFamily="18" charset="0"/>
              </a:rPr>
              <a:t>Bảng</a:t>
            </a:r>
            <a:r>
              <a:rPr lang="en-US" sz="2400" b="1" dirty="0">
                <a:solidFill>
                  <a:schemeClr val="bg1"/>
                </a:solidFill>
                <a:latin typeface="Times New Roman" panose="02020603050405020304" pitchFamily="18" charset="0"/>
                <a:cs typeface="Times New Roman" panose="02020603050405020304" pitchFamily="18" charset="0"/>
              </a:rPr>
              <a:t> KWL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448" y="2657476"/>
            <a:ext cx="3390792" cy="2691105"/>
          </a:xfrm>
        </p:spPr>
      </p:pic>
      <p:sp>
        <p:nvSpPr>
          <p:cNvPr id="4" name="Oval 3"/>
          <p:cNvSpPr/>
          <p:nvPr/>
        </p:nvSpPr>
        <p:spPr>
          <a:xfrm>
            <a:off x="936674" y="228600"/>
            <a:ext cx="3978226" cy="914119"/>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NỘI DUNG </a:t>
            </a:r>
            <a:r>
              <a:rPr lang="vi-VN" altLang="en-US" sz="2800" b="1" dirty="0">
                <a:latin typeface="Times New Roman" panose="02020603050405020304" pitchFamily="18" charset="0"/>
                <a:cs typeface="Times New Roman" panose="02020603050405020304" pitchFamily="18" charset="0"/>
              </a:rPr>
              <a:t>4</a:t>
            </a:r>
          </a:p>
        </p:txBody>
      </p:sp>
      <p:sp>
        <p:nvSpPr>
          <p:cNvPr id="6" name="Round Diagonal Corner Rectangle 5"/>
          <p:cNvSpPr/>
          <p:nvPr/>
        </p:nvSpPr>
        <p:spPr>
          <a:xfrm>
            <a:off x="1601372" y="1285948"/>
            <a:ext cx="8989255" cy="506437"/>
          </a:xfrm>
          <a:prstGeom prst="round2Diag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u="sng" dirty="0">
                <a:solidFill>
                  <a:srgbClr val="0070C0"/>
                </a:solidFill>
                <a:latin typeface="Times New Roman" panose="02020603050405020304" pitchFamily="18" charset="0"/>
                <a:cs typeface="Times New Roman" panose="02020603050405020304" pitchFamily="18" charset="0"/>
              </a:rPr>
              <a:t>TÌM HIỂU </a:t>
            </a:r>
            <a:r>
              <a:rPr lang="en-US" sz="2800" b="1" u="sng" dirty="0">
                <a:solidFill>
                  <a:srgbClr val="0070C0"/>
                </a:solidFill>
                <a:latin typeface="Times New Roman" panose="02020603050405020304" pitchFamily="18" charset="0"/>
                <a:cs typeface="Times New Roman" panose="02020603050405020304" pitchFamily="18" charset="0"/>
              </a:rPr>
              <a:t>CẤU TRÚC CỦA SÁCH NGỮ VĂN </a:t>
            </a:r>
            <a:r>
              <a:rPr lang="vi-VN" altLang="en-US" sz="2800" b="1" dirty="0">
                <a:solidFill>
                  <a:srgbClr val="0070C0"/>
                </a:solidFill>
                <a:latin typeface="Times New Roman" panose="02020603050405020304" pitchFamily="18" charset="0"/>
                <a:cs typeface="Times New Roman" panose="02020603050405020304" pitchFamily="18" charset="0"/>
              </a:rPr>
              <a:t>7</a:t>
            </a:r>
          </a:p>
        </p:txBody>
      </p:sp>
      <p:sp>
        <p:nvSpPr>
          <p:cNvPr id="7" name="Rectangle 6"/>
          <p:cNvSpPr/>
          <p:nvPr/>
        </p:nvSpPr>
        <p:spPr>
          <a:xfrm>
            <a:off x="1840760" y="2145544"/>
            <a:ext cx="5005388" cy="4000718"/>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THẢO LUẬN NHÓM: 05 </a:t>
            </a:r>
            <a:r>
              <a:rPr lang="en-US" sz="2400" b="1">
                <a:solidFill>
                  <a:srgbClr val="FF0000"/>
                </a:solidFill>
                <a:latin typeface="Times New Roman" panose="02020603050405020304" pitchFamily="18" charset="0"/>
                <a:cs typeface="Times New Roman" panose="02020603050405020304" pitchFamily="18" charset="0"/>
              </a:rPr>
              <a:t>PHÚT</a:t>
            </a:r>
            <a:r>
              <a:rPr lang="en-US" sz="2400" b="1" smtClean="0">
                <a:solidFill>
                  <a:srgbClr val="FF0000"/>
                </a:solidFill>
                <a:latin typeface="Times New Roman" panose="02020603050405020304" pitchFamily="18" charset="0"/>
                <a:cs typeface="Times New Roman" panose="02020603050405020304" pitchFamily="18" charset="0"/>
              </a:rPr>
              <a:t>:</a:t>
            </a:r>
          </a:p>
          <a:p>
            <a:pPr algn="ctr"/>
            <a:r>
              <a:rPr lang="en-US" sz="2400" b="1" smtClean="0">
                <a:solidFill>
                  <a:srgbClr val="FF0000"/>
                </a:solidFill>
                <a:latin typeface="Times New Roman" panose="02020603050405020304" pitchFamily="18" charset="0"/>
                <a:cs typeface="Times New Roman" panose="02020603050405020304" pitchFamily="18" charset="0"/>
              </a:rPr>
              <a:t>Sách GK (12)</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146300"/>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 Ngoài bài mở đầu, chương trình Ngữ văn 7 gồm có 10 bài học chính.</a:t>
            </a:r>
          </a:p>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p:txBody>
      </p:sp>
      <p:sp>
        <p:nvSpPr>
          <p:cNvPr id="4" name="Title 3"/>
          <p:cNvSpPr>
            <a:spLocks noGrp="1"/>
          </p:cNvSpPr>
          <p:nvPr>
            <p:ph type="title"/>
          </p:nvPr>
        </p:nvSpPr>
        <p:spPr>
          <a:xfrm>
            <a:off x="1688305" y="536576"/>
            <a:ext cx="8815389" cy="858764"/>
          </a:xfrm>
          <a:prstGeom prst="round2Diag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TÌM HIỂU </a:t>
            </a:r>
            <a:r>
              <a:rPr lang="en-US" sz="2800" b="1" dirty="0">
                <a:solidFill>
                  <a:srgbClr val="0070C0"/>
                </a:solidFill>
                <a:latin typeface="Times New Roman" panose="02020603050405020304" pitchFamily="18" charset="0"/>
                <a:cs typeface="Times New Roman" panose="02020603050405020304" pitchFamily="18" charset="0"/>
              </a:rPr>
              <a:t>CẤU TRÚC CỦA SÁCH NGỮ VĂN 6</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40055" y="187325"/>
            <a:ext cx="7021195" cy="521970"/>
          </a:xfrm>
          <a:prstGeom prst="rect">
            <a:avLst/>
          </a:prstGeom>
        </p:spPr>
        <p:style>
          <a:lnRef idx="1">
            <a:schemeClr val="accent2"/>
          </a:lnRef>
          <a:fillRef idx="2">
            <a:schemeClr val="accent2"/>
          </a:fillRef>
          <a:effectRef idx="1">
            <a:schemeClr val="accent2"/>
          </a:effectRef>
          <a:fontRef idx="minor">
            <a:schemeClr val="dk1"/>
          </a:fontRef>
        </p:style>
        <p:txBody>
          <a:bodyPr wrap="none" rtlCol="0" anchor="t">
            <a:spAutoFit/>
          </a:bodyPr>
          <a:lstStyle/>
          <a:p>
            <a:r>
              <a:rPr lang="en-US" sz="2800" i="1">
                <a:solidFill>
                  <a:schemeClr val="tx1">
                    <a:lumMod val="95000"/>
                    <a:lumOff val="5000"/>
                  </a:schemeClr>
                </a:solidFill>
                <a:latin typeface="Times New Roman" panose="02020603050405020304" pitchFamily="18" charset="0"/>
                <a:cs typeface="Times New Roman" panose="02020603050405020304" pitchFamily="18" charset="0"/>
                <a:sym typeface="+mn-ea"/>
              </a:rPr>
              <a:t>Những nhiệm vụ mà HS làm ở lớp và ở nhà là </a:t>
            </a:r>
            <a:r>
              <a:rPr lang="vi-VN" altLang="en-US" sz="2800" i="1">
                <a:solidFill>
                  <a:schemeClr val="tx1">
                    <a:lumMod val="95000"/>
                    <a:lumOff val="5000"/>
                  </a:schemeClr>
                </a:solidFill>
                <a:latin typeface="Times New Roman" panose="02020603050405020304" pitchFamily="18" charset="0"/>
                <a:cs typeface="Times New Roman" panose="02020603050405020304" pitchFamily="18" charset="0"/>
                <a:sym typeface="+mn-ea"/>
              </a:rPr>
              <a:t>: </a:t>
            </a:r>
          </a:p>
        </p:txBody>
      </p:sp>
      <p:graphicFrame>
        <p:nvGraphicFramePr>
          <p:cNvPr id="5" name="Table 4"/>
          <p:cNvGraphicFramePr/>
          <p:nvPr/>
        </p:nvGraphicFramePr>
        <p:xfrm>
          <a:off x="440055" y="743585"/>
          <a:ext cx="11311890" cy="6654165"/>
        </p:xfrm>
        <a:graphic>
          <a:graphicData uri="http://schemas.openxmlformats.org/drawingml/2006/table">
            <a:tbl>
              <a:tblPr firstRow="1" bandRow="1">
                <a:tableStyleId>{5C22544A-7EE6-4342-B048-85BDC9FD1C3A}</a:tableStyleId>
              </a:tblPr>
              <a:tblGrid>
                <a:gridCol w="2818765"/>
                <a:gridCol w="8493125"/>
              </a:tblGrid>
              <a:tr h="430530">
                <a:tc>
                  <a:txBody>
                    <a:bodyPr/>
                    <a:lstStyle/>
                    <a:p>
                      <a:pPr indent="0" algn="ctr">
                        <a:buNone/>
                      </a:pPr>
                      <a:r>
                        <a:rPr lang="en-US" sz="2000" b="0">
                          <a:solidFill>
                            <a:srgbClr val="0D0D0D"/>
                          </a:solidFill>
                          <a:latin typeface="Times New Roman" panose="02020603050405020304" pitchFamily="18" charset="0"/>
                          <a:cs typeface="Times New Roman" panose="02020603050405020304" pitchFamily="18" charset="0"/>
                        </a:rPr>
                        <a:t>Các phần của bài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2000" b="0">
                          <a:solidFill>
                            <a:srgbClr val="0D0D0D"/>
                          </a:solidFill>
                          <a:latin typeface="Times New Roman" panose="02020603050405020304" pitchFamily="18" charset="0"/>
                          <a:cs typeface="Times New Roman" panose="02020603050405020304" pitchFamily="18" charset="0"/>
                        </a:rPr>
                        <a:t>Nhiệm vụ của học sinh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4495">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Yêu cầu cần đạt</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 Đọc trước khi học để có định hướng đúng.</a:t>
                      </a:r>
                    </a:p>
                    <a:p>
                      <a:pPr indent="0">
                        <a:buNone/>
                      </a:pPr>
                      <a:r>
                        <a:rPr lang="en-US" sz="2000" b="0">
                          <a:solidFill>
                            <a:srgbClr val="0D0D0D"/>
                          </a:solidFill>
                          <a:latin typeface="Times New Roman" panose="02020603050405020304" pitchFamily="18" charset="0"/>
                          <a:cs typeface="Times New Roman" panose="02020603050405020304" pitchFamily="18" charset="0"/>
                        </a:rPr>
                        <a:t>- Đọc sau khi học để tự đánh giá.</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09600">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Kiến thức ngữ văn</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 Đọc trước khi học để có kiến thức làm căn cứ thực hành</a:t>
                      </a:r>
                    </a:p>
                    <a:p>
                      <a:pPr indent="0">
                        <a:buNone/>
                      </a:pPr>
                      <a:r>
                        <a:rPr lang="en-US" sz="2000" b="0">
                          <a:solidFill>
                            <a:srgbClr val="0D0D0D"/>
                          </a:solidFill>
                          <a:latin typeface="Times New Roman" panose="02020603050405020304" pitchFamily="18" charset="0"/>
                          <a:cs typeface="Times New Roman" panose="02020603050405020304" pitchFamily="18" charset="0"/>
                        </a:rPr>
                        <a:t>- Vận dụng trong quá trình thực hành.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133600">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Đọc </a:t>
                      </a:r>
                    </a:p>
                    <a:p>
                      <a:pPr indent="0">
                        <a:buNone/>
                      </a:pPr>
                      <a:r>
                        <a:rPr lang="en-US" sz="2000" b="0">
                          <a:solidFill>
                            <a:srgbClr val="0D0D0D"/>
                          </a:solidFill>
                          <a:latin typeface="Times New Roman" panose="02020603050405020304" pitchFamily="18" charset="0"/>
                          <a:cs typeface="Times New Roman" panose="02020603050405020304" pitchFamily="18" charset="0"/>
                        </a:rPr>
                        <a:t>- Đọc hiểu văn bản</a:t>
                      </a:r>
                    </a:p>
                    <a:p>
                      <a:pPr indent="0">
                        <a:buNone/>
                      </a:pPr>
                      <a:r>
                        <a:rPr lang="en-US" sz="2000" b="0">
                          <a:solidFill>
                            <a:srgbClr val="0D0D0D"/>
                          </a:solidFill>
                          <a:latin typeface="Times New Roman" panose="02020603050405020304" pitchFamily="18" charset="0"/>
                          <a:cs typeface="Times New Roman" panose="02020603050405020304" pitchFamily="18" charset="0"/>
                        </a:rPr>
                        <a:t>+Tên văn bản.</a:t>
                      </a:r>
                    </a:p>
                    <a:p>
                      <a:pPr indent="0">
                        <a:buNone/>
                      </a:pPr>
                      <a:r>
                        <a:rPr lang="en-US" sz="2000" b="0">
                          <a:solidFill>
                            <a:srgbClr val="0D0D0D"/>
                          </a:solidFill>
                          <a:latin typeface="Times New Roman" panose="02020603050405020304" pitchFamily="18" charset="0"/>
                          <a:cs typeface="Times New Roman" panose="02020603050405020304" pitchFamily="18" charset="0"/>
                        </a:rPr>
                        <a:t>+Chuẩn bị</a:t>
                      </a:r>
                    </a:p>
                    <a:p>
                      <a:pPr indent="0">
                        <a:buNone/>
                      </a:pPr>
                      <a:r>
                        <a:rPr lang="en-US" sz="2000" b="0">
                          <a:solidFill>
                            <a:srgbClr val="0D0D0D"/>
                          </a:solidFill>
                          <a:latin typeface="Times New Roman" panose="02020603050405020304" pitchFamily="18" charset="0"/>
                          <a:cs typeface="Times New Roman" panose="02020603050405020304" pitchFamily="18" charset="0"/>
                        </a:rPr>
                        <a:t>+ Đọc hiểu.</a:t>
                      </a: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 tiếng Việt.</a:t>
                      </a: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 đọc hiểu.</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buNone/>
                      </a:pP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Đọc hiểu thông tin về thể loại, bối cảnh, tác giả, tác phẩm…</a:t>
                      </a:r>
                    </a:p>
                    <a:p>
                      <a:pPr indent="0">
                        <a:buNone/>
                      </a:pPr>
                      <a:r>
                        <a:rPr lang="en-US" sz="2000" b="0">
                          <a:solidFill>
                            <a:srgbClr val="0D0D0D"/>
                          </a:solidFill>
                          <a:latin typeface="Times New Roman" panose="02020603050405020304" pitchFamily="18" charset="0"/>
                          <a:cs typeface="Times New Roman" panose="02020603050405020304" pitchFamily="18" charset="0"/>
                        </a:rPr>
                        <a:t>- Đọc trực tiếp tác phẩm, các câu gợi ý ở bên phải, chú thích ở chân trang.</a:t>
                      </a:r>
                    </a:p>
                    <a:p>
                      <a:pPr indent="0">
                        <a:buNone/>
                      </a:pPr>
                      <a:r>
                        <a:rPr lang="en-US" sz="2000" b="0">
                          <a:solidFill>
                            <a:srgbClr val="0D0D0D"/>
                          </a:solidFill>
                          <a:latin typeface="Times New Roman" panose="02020603050405020304" pitchFamily="18" charset="0"/>
                          <a:cs typeface="Times New Roman" panose="02020603050405020304" pitchFamily="18" charset="0"/>
                        </a:rPr>
                        <a:t>- Trả lời câu hỏi đọc hiểu.</a:t>
                      </a:r>
                    </a:p>
                    <a:p>
                      <a:pPr indent="0">
                        <a:buNone/>
                      </a:pPr>
                      <a:r>
                        <a:rPr lang="en-US" sz="2000" b="0">
                          <a:solidFill>
                            <a:srgbClr val="0D0D0D"/>
                          </a:solidFill>
                          <a:latin typeface="Times New Roman" panose="02020603050405020304" pitchFamily="18" charset="0"/>
                          <a:cs typeface="Times New Roman" panose="02020603050405020304" pitchFamily="18" charset="0"/>
                        </a:rPr>
                        <a:t>- Làm bài tập thực hành tiếng Việt.</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52145">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Viết - Định hướng.</a:t>
                      </a: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 - Đọc định hướng viết.</a:t>
                      </a:r>
                    </a:p>
                    <a:p>
                      <a:pPr indent="0">
                        <a:buNone/>
                      </a:pPr>
                      <a:r>
                        <a:rPr lang="en-US" sz="2000" b="0">
                          <a:solidFill>
                            <a:srgbClr val="0D0D0D"/>
                          </a:solidFill>
                          <a:latin typeface="Times New Roman" panose="02020603050405020304" pitchFamily="18" charset="0"/>
                          <a:cs typeface="Times New Roman" panose="02020603050405020304" pitchFamily="18" charset="0"/>
                        </a:rPr>
                        <a:t>- Làm các bài tập thực hành viết.</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14400">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Nói và nghe.</a:t>
                      </a:r>
                    </a:p>
                    <a:p>
                      <a:pPr indent="0">
                        <a:buNone/>
                      </a:pPr>
                      <a:r>
                        <a:rPr lang="en-US" sz="2000" b="0">
                          <a:solidFill>
                            <a:srgbClr val="0D0D0D"/>
                          </a:solidFill>
                          <a:latin typeface="Times New Roman" panose="02020603050405020304" pitchFamily="18" charset="0"/>
                          <a:cs typeface="Times New Roman" panose="02020603050405020304" pitchFamily="18" charset="0"/>
                        </a:rPr>
                        <a:t>- Định hướng</a:t>
                      </a: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 - Đọc định hướng nói và nghe.</a:t>
                      </a:r>
                    </a:p>
                    <a:p>
                      <a:pPr indent="0">
                        <a:buNone/>
                      </a:pPr>
                      <a:r>
                        <a:rPr lang="en-US" sz="2000" b="0">
                          <a:solidFill>
                            <a:srgbClr val="0D0D0D"/>
                          </a:solidFill>
                          <a:latin typeface="Times New Roman" panose="02020603050405020304" pitchFamily="18" charset="0"/>
                          <a:cs typeface="Times New Roman" panose="02020603050405020304" pitchFamily="18" charset="0"/>
                        </a:rPr>
                        <a:t>- Làm các bài tập thực hành nói và nghe.</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52145">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Tự đánh giá</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Tự đánh giá kết quả đọc hiểu và viết thông qua phần đọc và trả lời các câu hỏi trắc nghiệm, tự luận về 1 văn học tương tự văn bản đã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52145">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Hướng dẫn tự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buNone/>
                      </a:pPr>
                      <a:r>
                        <a:rPr lang="en-US" sz="2000" b="0">
                          <a:solidFill>
                            <a:srgbClr val="0D0D0D"/>
                          </a:solidFill>
                          <a:latin typeface="Times New Roman" panose="02020603050405020304" pitchFamily="18" charset="0"/>
                          <a:cs typeface="Times New Roman" panose="02020603050405020304" pitchFamily="18" charset="0"/>
                        </a:rPr>
                        <a:t>- Đọc mở rộng theo gợi ý.</a:t>
                      </a:r>
                    </a:p>
                    <a:p>
                      <a:pPr indent="0">
                        <a:buNone/>
                      </a:pPr>
                      <a:r>
                        <a:rPr lang="en-US" sz="2000" b="0">
                          <a:solidFill>
                            <a:srgbClr val="0D0D0D"/>
                          </a:solidFill>
                          <a:latin typeface="Times New Roman" panose="02020603050405020304" pitchFamily="18" charset="0"/>
                          <a:cs typeface="Times New Roman" panose="02020603050405020304" pitchFamily="18" charset="0"/>
                        </a:rPr>
                        <a:t>- Thu thập tư liệu liên quan đến bài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endParaRPr lang="en-US" dirty="0"/>
          </a:p>
          <a:p>
            <a:endParaRPr lang="en-US" dirty="0"/>
          </a:p>
        </p:txBody>
      </p:sp>
      <p:sp>
        <p:nvSpPr>
          <p:cNvPr id="4" name="Title 3"/>
          <p:cNvSpPr txBox="1"/>
          <p:nvPr/>
        </p:nvSpPr>
        <p:spPr>
          <a:xfrm>
            <a:off x="2119313" y="379413"/>
            <a:ext cx="7953375" cy="957238"/>
          </a:xfrm>
          <a:prstGeom prst="round2SameRect">
            <a:avLst/>
          </a:prstGeom>
          <a:blipFill>
            <a:blip r:embed="rId2"/>
            <a:tile tx="0" ty="0" sx="100000" sy="100000" flip="none" algn="tl"/>
          </a:blipFill>
          <a:ln w="28575" cap="flat" cmpd="sng" algn="ctr">
            <a:solidFill>
              <a:srgbClr val="7030A0"/>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a:solidFill>
                  <a:srgbClr val="0D0D0D"/>
                </a:solidFill>
                <a:latin typeface="Times New Roman" panose="02020603050405020304" pitchFamily="18" charset="0"/>
                <a:ea typeface="Calibri" panose="020F0502020204030204" pitchFamily="34" charset="0"/>
              </a:rPr>
              <a:t>HOẠT ĐỘNG LUYỆN TẬP</a:t>
            </a:r>
            <a:endParaRPr lang="en-US" sz="3600" dirty="0">
              <a:latin typeface="Times New Roman" panose="02020603050405020304" pitchFamily="18" charset="0"/>
              <a:ea typeface="Times New Roman" panose="02020603050405020304" pitchFamily="18" charset="0"/>
            </a:endParaRPr>
          </a:p>
        </p:txBody>
      </p:sp>
      <p:sp>
        <p:nvSpPr>
          <p:cNvPr id="5" name="Pentagon 4"/>
          <p:cNvSpPr/>
          <p:nvPr/>
        </p:nvSpPr>
        <p:spPr>
          <a:xfrm>
            <a:off x="1509932" y="1825625"/>
            <a:ext cx="9172136" cy="1041009"/>
          </a:xfrm>
          <a:prstGeom prst="homePlat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KWL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1: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Bảng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KWL</a:t>
            </a:r>
          </a:p>
        </p:txBody>
      </p:sp>
      <p:sp>
        <p:nvSpPr>
          <p:cNvPr id="6" name="Pentagon 5"/>
          <p:cNvSpPr/>
          <p:nvPr/>
        </p:nvSpPr>
        <p:spPr>
          <a:xfrm>
            <a:off x="1509931" y="3174683"/>
            <a:ext cx="9298745" cy="1082993"/>
          </a:xfrm>
          <a:prstGeom prst="homePlat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đồ</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976913" cy="6858000"/>
          </a:xfrm>
          <a:solidFill>
            <a:schemeClr val="accent4">
              <a:lumMod val="60000"/>
              <a:lumOff val="40000"/>
            </a:schemeClr>
          </a:solidFill>
        </p:spPr>
        <p:txBody>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3"/>
          <p:cNvSpPr txBox="1">
            <a:spLocks noGrp="1"/>
          </p:cNvSpPr>
          <p:nvPr>
            <p:ph type="title"/>
          </p:nvPr>
        </p:nvSpPr>
        <p:spPr>
          <a:xfrm>
            <a:off x="4076926" y="214313"/>
            <a:ext cx="7396162" cy="897618"/>
          </a:xfrm>
          <a:prstGeom prst="round2SameRect">
            <a:avLst/>
          </a:prstGeom>
          <a:blipFill>
            <a:blip r:embed="rId2"/>
            <a:tile tx="0" ty="0" sx="100000" sy="100000" flip="none" algn="tl"/>
          </a:blipFill>
          <a:ln w="28575" cap="flat" cmpd="sng" algn="ctr">
            <a:solidFill>
              <a:srgbClr val="7030A0"/>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a:solidFill>
                  <a:srgbClr val="0D0D0D"/>
                </a:solidFill>
                <a:latin typeface="Times New Roman" panose="02020603050405020304" pitchFamily="18" charset="0"/>
                <a:ea typeface="Calibri" panose="020F0502020204030204" pitchFamily="34" charset="0"/>
              </a:rPr>
              <a:t>HOẠT ĐỘNG VẬN DỤNG</a:t>
            </a:r>
            <a:endParaRPr lang="en-US" sz="3600" dirty="0">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25599"/>
            <a:ext cx="6858000" cy="4673599"/>
          </a:xfrm>
          <a:prstGeom prst="rect">
            <a:avLst/>
          </a:prstGeom>
        </p:spPr>
      </p:pic>
      <p:sp>
        <p:nvSpPr>
          <p:cNvPr id="2" name="Oval 1"/>
          <p:cNvSpPr/>
          <p:nvPr/>
        </p:nvSpPr>
        <p:spPr>
          <a:xfrm>
            <a:off x="54881" y="1900576"/>
            <a:ext cx="3867150" cy="3343275"/>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05 </a:t>
            </a:r>
            <a:r>
              <a:rPr lang="en-US" sz="2400" dirty="0" err="1">
                <a:solidFill>
                  <a:prstClr val="black"/>
                </a:solidFill>
                <a:latin typeface="Times New Roman" panose="02020603050405020304" pitchFamily="18" charset="0"/>
                <a:cs typeface="Times New Roman" panose="02020603050405020304" pitchFamily="18" charset="0"/>
              </a:rPr>
              <a:t>phút</a:t>
            </a:r>
            <a:r>
              <a:rPr lang="en-US" sz="2400" dirty="0">
                <a:solidFill>
                  <a:prstClr val="black"/>
                </a:solidFill>
                <a:latin typeface="Times New Roman" panose="02020603050405020304" pitchFamily="18" charset="0"/>
                <a:cs typeface="Times New Roman" panose="02020603050405020304" pitchFamily="18" charset="0"/>
              </a:rPr>
              <a:t>.</a:t>
            </a:r>
          </a:p>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Nhiệm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7</a:t>
            </a:r>
            <a:r>
              <a:rPr lang="en-US" sz="24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738471" y="2316075"/>
            <a:ext cx="2728911" cy="1922001"/>
          </a:xfrm>
          <a:custGeom>
            <a:avLst/>
            <a:gdLst>
              <a:gd name="connsiteX0" fmla="*/ 0 w 2221862"/>
              <a:gd name="connsiteY0" fmla="*/ 961001 h 1922001"/>
              <a:gd name="connsiteX1" fmla="*/ 549116 w 2221862"/>
              <a:gd name="connsiteY1" fmla="*/ 0 h 1922001"/>
              <a:gd name="connsiteX2" fmla="*/ 1672746 w 2221862"/>
              <a:gd name="connsiteY2" fmla="*/ 0 h 1922001"/>
              <a:gd name="connsiteX3" fmla="*/ 2221862 w 2221862"/>
              <a:gd name="connsiteY3" fmla="*/ 961001 h 1922001"/>
              <a:gd name="connsiteX4" fmla="*/ 1672746 w 2221862"/>
              <a:gd name="connsiteY4" fmla="*/ 1922001 h 1922001"/>
              <a:gd name="connsiteX5" fmla="*/ 549116 w 2221862"/>
              <a:gd name="connsiteY5" fmla="*/ 1922001 h 1922001"/>
              <a:gd name="connsiteX6" fmla="*/ 0 w 2221862"/>
              <a:gd name="connsiteY6" fmla="*/ 961001 h 1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862" h="1922001">
                <a:moveTo>
                  <a:pt x="0" y="961001"/>
                </a:moveTo>
                <a:lnTo>
                  <a:pt x="549116" y="0"/>
                </a:lnTo>
                <a:lnTo>
                  <a:pt x="1672746" y="0"/>
                </a:lnTo>
                <a:lnTo>
                  <a:pt x="2221862" y="961001"/>
                </a:lnTo>
                <a:lnTo>
                  <a:pt x="1672746" y="1922001"/>
                </a:lnTo>
                <a:lnTo>
                  <a:pt x="549116" y="1922001"/>
                </a:lnTo>
                <a:lnTo>
                  <a:pt x="0" y="961001"/>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7884" tIns="378193" rIns="427884" bIns="378193" numCol="1" spcCol="1270" anchor="ctr" anchorCtr="0">
            <a:noAutofit/>
          </a:bodyPr>
          <a:lstStyle/>
          <a:p>
            <a:pPr lvl="0" algn="ctr" defTabSz="208915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tốt</a:t>
            </a:r>
            <a:r>
              <a:rPr lang="en-US" sz="3200" kern="1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t>
            </a:r>
            <a:r>
              <a:rPr lang="en-US" sz="3200" kern="1200" dirty="0" err="1">
                <a:latin typeface="Times New Roman" panose="02020603050405020304" pitchFamily="18" charset="0"/>
                <a:cs typeface="Times New Roman" panose="02020603050405020304" pitchFamily="18" charset="0"/>
              </a:rPr>
              <a:t>gữ</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vi-VN" altLang="en-US" sz="3200" kern="1200" dirty="0">
                <a:latin typeface="Times New Roman" panose="02020603050405020304" pitchFamily="18" charset="0"/>
                <a:cs typeface="Times New Roman" panose="02020603050405020304" pitchFamily="18" charset="0"/>
              </a:rPr>
              <a:t>7</a:t>
            </a:r>
          </a:p>
        </p:txBody>
      </p:sp>
      <p:sp>
        <p:nvSpPr>
          <p:cNvPr id="11" name="Freeform 10"/>
          <p:cNvSpPr/>
          <p:nvPr/>
        </p:nvSpPr>
        <p:spPr>
          <a:xfrm>
            <a:off x="7071430" y="365399"/>
            <a:ext cx="2313214" cy="192070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4"/>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Sự</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chuẩn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bị</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bài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trước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tiết</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706434" y="3684354"/>
            <a:ext cx="2298927" cy="1921790"/>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5"/>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Hoạt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động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ngoài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giờ</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lên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lớp</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5" name="Freeform 14"/>
          <p:cNvSpPr/>
          <p:nvPr/>
        </p:nvSpPr>
        <p:spPr>
          <a:xfrm>
            <a:off x="4997202" y="4891738"/>
            <a:ext cx="2211450" cy="1851962"/>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6"/>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Hoạt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động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trong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lớp</a:t>
            </a:r>
            <a:r>
              <a:rPr lang="en-US" sz="2800" kern="1200" dirty="0">
                <a:solidFill>
                  <a:schemeClr val="tx1"/>
                </a:solidFill>
                <a:latin typeface="Times New Roman" panose="02020603050405020304" pitchFamily="18" charset="0"/>
                <a:cs typeface="Times New Roman" panose="02020603050405020304" pitchFamily="18" charset="0"/>
              </a:rPr>
              <a:t> </a:t>
            </a:r>
          </a:p>
        </p:txBody>
      </p:sp>
      <p:sp>
        <p:nvSpPr>
          <p:cNvPr id="17" name="Freeform 16"/>
          <p:cNvSpPr/>
          <p:nvPr/>
        </p:nvSpPr>
        <p:spPr>
          <a:xfrm>
            <a:off x="2186639" y="3684354"/>
            <a:ext cx="2195502" cy="175754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7"/>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Hoạt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động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ngoại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khoá</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p:cNvSpPr/>
          <p:nvPr/>
        </p:nvSpPr>
        <p:spPr>
          <a:xfrm>
            <a:off x="2750665" y="439004"/>
            <a:ext cx="2246537" cy="1847099"/>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8"/>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Chuẩn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bị</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đầy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đủ</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phương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học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tập</a:t>
            </a:r>
            <a:endParaRPr lang="en-US" sz="2400" kern="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par>
                                <p:cTn id="7" presetID="2" presetClass="entr" presetSubtype="9" decel="10000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0-#ppt_w/2"/>
                                          </p:val>
                                        </p:tav>
                                        <p:tav tm="100000">
                                          <p:val>
                                            <p:strVal val="#ppt_x"/>
                                          </p:val>
                                        </p:tav>
                                      </p:tavLst>
                                    </p:anim>
                                    <p:anim calcmode="lin" valueType="num">
                                      <p:cBhvr additive="base">
                                        <p:cTn id="10"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2" name="bomb.wav"/>
                                        </p:tgtEl>
                                      </p:cMediaNode>
                                    </p:audio>
                                  </p:subTnLst>
                                </p:cTn>
                              </p:par>
                              <p:par>
                                <p:cTn id="11" presetID="2" presetClass="entr" presetSubtype="3"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par>
                                <p:cTn id="15" presetID="2" presetClass="entr" presetSubtype="6"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bomb.wav"/>
                                        </p:tgtEl>
                                      </p:cMediaNode>
                                    </p:audio>
                                  </p:subTnLst>
                                </p:cTn>
                              </p:par>
                              <p:par>
                                <p:cTn id="19" presetID="2" presetClass="entr" presetSubtype="12" decel="10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par>
                                <p:cTn id="23" presetID="2" presetClass="entr" presetSubtype="4" decel="10000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5"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44" y="365125"/>
            <a:ext cx="3251200" cy="29060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142" y="331616"/>
            <a:ext cx="2982686" cy="2455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857" y="769257"/>
            <a:ext cx="3846286" cy="26470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TBC\Desktop\tải xuống (1).jpg"/>
          <p:cNvPicPr/>
          <p:nvPr/>
        </p:nvPicPr>
        <p:blipFill>
          <a:blip r:embed="rId5">
            <a:extLst>
              <a:ext uri="{28A0092B-C50C-407E-A947-70E740481C1C}">
                <a14:useLocalDpi xmlns:a14="http://schemas.microsoft.com/office/drawing/2010/main" val="0"/>
              </a:ext>
            </a:extLst>
          </a:blip>
          <a:srcRect/>
          <a:stretch>
            <a:fillRect/>
          </a:stretch>
        </p:blipFill>
        <p:spPr bwMode="auto">
          <a:xfrm>
            <a:off x="4598693" y="3708398"/>
            <a:ext cx="2994614" cy="28738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8244116" y="3882571"/>
            <a:ext cx="3109684" cy="298994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4" y="3817256"/>
            <a:ext cx="3448956" cy="265611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6017" y="671685"/>
            <a:ext cx="11078678" cy="4832092"/>
          </a:xfrm>
          <a:prstGeom prst="rect">
            <a:avLst/>
          </a:prstGeom>
        </p:spPr>
        <p:txBody>
          <a:bodyPr wrap="square">
            <a:spAutoFit/>
          </a:bodyPr>
          <a:lstStyle/>
          <a:p>
            <a:pPr marL="457200" algn="just">
              <a:spcAft>
                <a:spcPts val="0"/>
              </a:spcAft>
            </a:pPr>
            <a:r>
              <a:rPr lang="vi-VN" sz="2800" b="1">
                <a:solidFill>
                  <a:srgbClr val="000000"/>
                </a:solidFill>
                <a:latin typeface="Times New Roman" panose="02020603050405020304" pitchFamily="18" charset="0"/>
                <a:ea typeface="Times New Roman" panose="02020603050405020304" pitchFamily="18" charset="0"/>
              </a:rPr>
              <a:t>Giáo viên kết luận</a:t>
            </a:r>
            <a:r>
              <a:rPr lang="vi-VN" sz="2800" b="1" smtClean="0">
                <a:solidFill>
                  <a:srgbClr val="000000"/>
                </a:solidFill>
                <a:latin typeface="Times New Roman" panose="02020603050405020304" pitchFamily="18" charset="0"/>
                <a:ea typeface="Times New Roman" panose="02020603050405020304" pitchFamily="18" charset="0"/>
              </a:rPr>
              <a:t>:</a:t>
            </a:r>
            <a:endParaRPr lang="en-US" sz="2800" b="1" smtClean="0">
              <a:solidFill>
                <a:srgbClr val="000000"/>
              </a:solidFill>
              <a:latin typeface="Times New Roman" panose="02020603050405020304" pitchFamily="18" charset="0"/>
              <a:ea typeface="Times New Roman" panose="02020603050405020304" pitchFamily="18" charset="0"/>
            </a:endParaRPr>
          </a:p>
          <a:p>
            <a:pPr marL="457200" algn="just">
              <a:spcAft>
                <a:spcPts val="0"/>
              </a:spcAft>
            </a:pPr>
            <a:r>
              <a:rPr lang="en-US" sz="2800" b="1">
                <a:solidFill>
                  <a:srgbClr val="000000"/>
                </a:solidFill>
                <a:latin typeface="Times New Roman" panose="02020603050405020304" pitchFamily="18" charset="0"/>
                <a:ea typeface="Times New Roman" panose="02020603050405020304" pitchFamily="18" charset="0"/>
              </a:rPr>
              <a:t>+</a:t>
            </a:r>
            <a:r>
              <a:rPr lang="vi-VN"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Chương trình ngữ văn</a:t>
            </a:r>
            <a:r>
              <a:rPr lang="vi-VN" sz="2800" b="1">
                <a:solidFill>
                  <a:srgbClr val="000000"/>
                </a:solidFill>
                <a:latin typeface="Times New Roman" panose="02020603050405020304" pitchFamily="18" charset="0"/>
                <a:ea typeface="Times New Roman" panose="02020603050405020304" pitchFamily="18" charset="0"/>
              </a:rPr>
              <a:t> 6 giúp học sinh </a:t>
            </a:r>
            <a:r>
              <a:rPr lang="vi-VN" sz="2800" b="1">
                <a:latin typeface="Times New Roman" panose="02020603050405020304" pitchFamily="18" charset="0"/>
                <a:ea typeface="Times New Roman" panose="02020603050405020304" pitchFamily="18" charset="0"/>
              </a:rPr>
              <a:t>được học tập, rèn luyện các kĩ năng đọc, viết, nói ngh</a:t>
            </a:r>
            <a:r>
              <a:rPr lang="en-US" sz="2800" b="1">
                <a:latin typeface="Times New Roman" panose="02020603050405020304" pitchFamily="18" charset="0"/>
                <a:ea typeface="Times New Roman" panose="02020603050405020304" pitchFamily="18" charset="0"/>
              </a:rPr>
              <a:t>e, phát </a:t>
            </a:r>
            <a:r>
              <a:rPr lang="vi-VN" sz="2800" b="1">
                <a:latin typeface="Times New Roman" panose="02020603050405020304" pitchFamily="18" charset="0"/>
                <a:ea typeface="Times New Roman" panose="02020603050405020304" pitchFamily="18" charset="0"/>
              </a:rPr>
              <a:t>triển năng lực ngôn ngữ và văn học</a:t>
            </a:r>
            <a:r>
              <a:rPr lang="en-US" sz="2800" b="1">
                <a:latin typeface="Times New Roman" panose="02020603050405020304" pitchFamily="18" charset="0"/>
                <a:ea typeface="Times New Roman" panose="02020603050405020304" pitchFamily="18" charset="0"/>
              </a:rPr>
              <a:t>. Môn học cũng đã giúp các em phát triển phẩm chất của người công dân đáp ứng yêu cầu của thời đại: </a:t>
            </a:r>
            <a:r>
              <a:rPr lang="vi-VN" sz="2800" b="1">
                <a:latin typeface="Times New Roman" panose="02020603050405020304" pitchFamily="18" charset="0"/>
                <a:ea typeface="Times New Roman" panose="02020603050405020304" pitchFamily="18" charset="0"/>
              </a:rPr>
              <a:t>Yêu nước, nhân ái, chăm chỉ, trung thực, trách nhiệm</a:t>
            </a:r>
            <a:r>
              <a:rPr lang="en-US" sz="2800" b="1">
                <a:latin typeface="Times New Roman" panose="02020603050405020304" pitchFamily="18" charset="0"/>
                <a:ea typeface="Times New Roman" panose="02020603050405020304" pitchFamily="18" charset="0"/>
              </a:rPr>
              <a:t>. Hướng các em biết </a:t>
            </a:r>
            <a:r>
              <a:rPr lang="vi-VN" sz="2800" b="1">
                <a:latin typeface="Times New Roman" panose="02020603050405020304" pitchFamily="18" charset="0"/>
                <a:ea typeface="Times New Roman" panose="02020603050405020304" pitchFamily="18" charset="0"/>
              </a:rPr>
              <a:t>tự chủ và tự học, giao tiếp và hợp tác, giải quyết vấn đề và sáng tạo</a:t>
            </a:r>
            <a:r>
              <a:rPr lang="en-US" sz="2800" b="1">
                <a:latin typeface="Times New Roman" panose="02020603050405020304" pitchFamily="18" charset="0"/>
                <a:ea typeface="Times New Roman" panose="02020603050405020304" pitchFamily="18" charset="0"/>
              </a:rPr>
              <a:t>. </a:t>
            </a:r>
          </a:p>
          <a:p>
            <a:pPr marL="457200" algn="just">
              <a:spcAft>
                <a:spcPts val="0"/>
              </a:spcAft>
            </a:pPr>
            <a:r>
              <a:rPr lang="en-US" sz="2800" b="1">
                <a:latin typeface="Times New Roman" panose="02020603050405020304" pitchFamily="18" charset="0"/>
                <a:ea typeface="Times New Roman" panose="02020603050405020304" pitchFamily="18" charset="0"/>
              </a:rPr>
              <a:t>+ Chương trình Ngữ văn 7 sẽ tiếp tục phát</a:t>
            </a:r>
            <a:r>
              <a:rPr lang="vi-VN" sz="2800" b="1">
                <a:latin typeface="Times New Roman" panose="02020603050405020304" pitchFamily="18" charset="0"/>
                <a:ea typeface="Times New Roman" panose="02020603050405020304" pitchFamily="18" charset="0"/>
              </a:rPr>
              <a:t> triển năng lực</a:t>
            </a:r>
            <a:r>
              <a:rPr lang="en-US" sz="2800" b="1">
                <a:latin typeface="Times New Roman" panose="02020603050405020304" pitchFamily="18" charset="0"/>
                <a:ea typeface="Times New Roman" panose="02020603050405020304" pitchFamily="18" charset="0"/>
              </a:rPr>
              <a:t>: đọc, viết, nói và nghe. Mỗi bài học của sách sẽ hướng dẫn các em độc hiểu một số văn bản thuộc một thể loại hoặc kiểu nhân vật nhất định, thực hành rèn luyện tiếng việt, thực hành viết, nói và nghe</a:t>
            </a:r>
            <a:r>
              <a:rPr lang="vi-VN" sz="2800" b="1">
                <a:latin typeface="Times New Roman" panose="02020603050405020304" pitchFamily="18" charset="0"/>
                <a:ea typeface="Times New Roman" panose="02020603050405020304" pitchFamily="18" charset="0"/>
              </a:rPr>
              <a:t>.</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510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89989" y="438443"/>
            <a:ext cx="10158046" cy="1195754"/>
          </a:xfrm>
          <a:prstGeom prst="round2Diag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BÀI MỞ ĐẦU</a:t>
            </a:r>
            <a:r>
              <a:rPr lang="en-US" sz="4400" dirty="0">
                <a:solidFill>
                  <a:schemeClr val="tx1"/>
                </a:solidFill>
                <a:latin typeface="Times New Roman" panose="02020603050405020304" pitchFamily="18" charset="0"/>
                <a:cs typeface="Times New Roman" panose="02020603050405020304" pitchFamily="18" charset="0"/>
              </a:rPr>
              <a:t/>
            </a:r>
            <a:br>
              <a:rPr lang="en-US" sz="4400" dirty="0">
                <a:solidFill>
                  <a:schemeClr val="tx1"/>
                </a:solidFill>
                <a:latin typeface="Times New Roman" panose="02020603050405020304" pitchFamily="18" charset="0"/>
                <a:cs typeface="Times New Roman" panose="02020603050405020304" pitchFamily="18" charset="0"/>
              </a:rPr>
            </a:br>
            <a:r>
              <a:rPr lang="pt-BR" sz="3200" b="1" dirty="0">
                <a:solidFill>
                  <a:schemeClr val="tx1"/>
                </a:solidFill>
                <a:latin typeface="Times New Roman" panose="02020603050405020304" pitchFamily="18" charset="0"/>
                <a:cs typeface="Times New Roman" panose="02020603050405020304" pitchFamily="18" charset="0"/>
              </a:rPr>
              <a:t>(NỘI DUNG VÀ CẤU TRÚC SÁCH </a:t>
            </a:r>
            <a:r>
              <a:rPr lang="pt-BR" sz="3200" b="1" i="1" dirty="0">
                <a:solidFill>
                  <a:schemeClr val="tx1"/>
                </a:solidFill>
                <a:latin typeface="Times New Roman" panose="02020603050405020304" pitchFamily="18" charset="0"/>
                <a:cs typeface="Times New Roman" panose="02020603050405020304" pitchFamily="18" charset="0"/>
              </a:rPr>
              <a:t>NGỮ VĂN 6)</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95" y="1824990"/>
            <a:ext cx="3069590" cy="4352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0" name="Content Placeholder 99"/>
          <p:cNvPicPr>
            <a:picLocks noGrp="1" noChangeAspect="1"/>
          </p:cNvPicPr>
          <p:nvPr>
            <p:ph sz="half" idx="1"/>
          </p:nvPr>
        </p:nvPicPr>
        <p:blipFill>
          <a:blip r:embed="rId4"/>
          <a:stretch>
            <a:fillRect/>
          </a:stretch>
        </p:blipFill>
        <p:spPr>
          <a:xfrm>
            <a:off x="3792220" y="1937385"/>
            <a:ext cx="3750310" cy="4351655"/>
          </a:xfrm>
          <a:prstGeom prst="rect">
            <a:avLst/>
          </a:prstGeom>
          <a:noFill/>
          <a:ln w="9525">
            <a:noFill/>
          </a:ln>
        </p:spPr>
      </p:pic>
      <p:pic>
        <p:nvPicPr>
          <p:cNvPr id="101" name="Content Placeholder 100"/>
          <p:cNvPicPr>
            <a:picLocks noGrp="1"/>
          </p:cNvPicPr>
          <p:nvPr>
            <p:ph sz="half" idx="2"/>
          </p:nvPr>
        </p:nvPicPr>
        <p:blipFill>
          <a:blip r:embed="rId5"/>
          <a:stretch>
            <a:fillRect/>
          </a:stretch>
        </p:blipFill>
        <p:spPr>
          <a:xfrm>
            <a:off x="7774305" y="2025015"/>
            <a:ext cx="3599815" cy="435165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57238"/>
          </a:xfrm>
          <a:prstGeom prst="round2SameRect">
            <a:avLst/>
          </a:prstGeom>
          <a:blipFill>
            <a:blip r:embed="rId2"/>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a:solidFill>
                  <a:srgbClr val="0D0D0D"/>
                </a:solidFill>
                <a:effectLst/>
                <a:latin typeface="Times New Roman" panose="02020603050405020304" pitchFamily="18" charset="0"/>
                <a:ea typeface="Calibri" panose="020F0502020204030204" pitchFamily="34" charset="0"/>
              </a:rPr>
              <a:t>HOẠT ĐỘNG </a:t>
            </a:r>
            <a:r>
              <a:rPr lang="fr-FR" sz="3600" b="1" dirty="0">
                <a:solidFill>
                  <a:srgbClr val="0D0D0D"/>
                </a:solidFill>
                <a:latin typeface="Times New Roman" panose="02020603050405020304" pitchFamily="18" charset="0"/>
                <a:ea typeface="Calibri" panose="020F0502020204030204" pitchFamily="34" charset="0"/>
              </a:rPr>
              <a:t>KHÁM PHÁ KIẾN THỨC</a:t>
            </a:r>
            <a:endParaRPr lang="en-US" sz="3600" dirty="0">
              <a:effectLst/>
              <a:latin typeface="Times New Roman" panose="02020603050405020304" pitchFamily="18" charset="0"/>
              <a:ea typeface="Times New Roman" panose="02020603050405020304" pitchFamily="18" charset="0"/>
            </a:endParaRPr>
          </a:p>
        </p:txBody>
      </p:sp>
      <p:sp>
        <p:nvSpPr>
          <p:cNvPr id="6" name="Cloud Callout 5"/>
          <p:cNvSpPr/>
          <p:nvPr/>
        </p:nvSpPr>
        <p:spPr>
          <a:xfrm>
            <a:off x="8792845" y="1941830"/>
            <a:ext cx="2560955" cy="3700780"/>
          </a:xfrm>
          <a:prstGeom prst="cloudCallout">
            <a:avLst>
              <a:gd name="adj1" fmla="val -82386"/>
              <a:gd name="adj2" fmla="val 4397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a:t>
            </a:r>
          </a:p>
        </p:txBody>
      </p:sp>
      <p:sp>
        <p:nvSpPr>
          <p:cNvPr id="7" name="Pentagon 6"/>
          <p:cNvSpPr/>
          <p:nvPr/>
        </p:nvSpPr>
        <p:spPr>
          <a:xfrm>
            <a:off x="954258" y="1545248"/>
            <a:ext cx="5584873" cy="787791"/>
          </a:xfrm>
          <a:prstGeom prst="homePlat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YÊU CẦU CẦN ĐẠT</a:t>
            </a:r>
          </a:p>
        </p:txBody>
      </p:sp>
    </p:spTree>
    <p:extLst>
      <p:ext uri="{BB962C8B-B14F-4D97-AF65-F5344CB8AC3E}">
        <p14:creationId xmlns:p14="http://schemas.microsoft.com/office/powerpoint/2010/main" val="27912154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57238"/>
          </a:xfrm>
          <a:prstGeom prst="round2SameRect">
            <a:avLst/>
          </a:prstGeom>
          <a:blipFill>
            <a:blip r:embed="rId2"/>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a:solidFill>
                  <a:srgbClr val="0D0D0D"/>
                </a:solidFill>
                <a:effectLst/>
                <a:latin typeface="Times New Roman" panose="02020603050405020304" pitchFamily="18" charset="0"/>
                <a:ea typeface="Calibri" panose="020F0502020204030204" pitchFamily="34" charset="0"/>
              </a:rPr>
              <a:t>HOẠT ĐỘNG </a:t>
            </a:r>
            <a:r>
              <a:rPr lang="fr-FR" sz="3600" b="1" dirty="0">
                <a:solidFill>
                  <a:srgbClr val="0D0D0D"/>
                </a:solidFill>
                <a:latin typeface="Times New Roman" panose="02020603050405020304" pitchFamily="18" charset="0"/>
                <a:ea typeface="Calibri" panose="020F0502020204030204" pitchFamily="34" charset="0"/>
              </a:rPr>
              <a:t>KHÁM PHÁ KIẾN THỨC</a:t>
            </a:r>
            <a:endParaRPr lang="en-US"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954405" y="1825625"/>
            <a:ext cx="7839075" cy="4318635"/>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HS</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hiểu được: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Những nội dung chính của sách ngữ văn 7.</a:t>
            </a: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Cấu trúc của sách và những bài học trong sách Ngữ văn 7.</a:t>
            </a: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Cách sử dụng cách Ngữ văn 7.</a:t>
            </a:r>
          </a:p>
        </p:txBody>
      </p:sp>
      <p:sp>
        <p:nvSpPr>
          <p:cNvPr id="6" name="Cloud Callout 5"/>
          <p:cNvSpPr/>
          <p:nvPr/>
        </p:nvSpPr>
        <p:spPr>
          <a:xfrm>
            <a:off x="8792845" y="1941830"/>
            <a:ext cx="2560955" cy="3700780"/>
          </a:xfrm>
          <a:prstGeom prst="cloudCallout">
            <a:avLst>
              <a:gd name="adj1" fmla="val -82386"/>
              <a:gd name="adj2" fmla="val 4397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a:t>
            </a:r>
          </a:p>
        </p:txBody>
      </p:sp>
      <p:sp>
        <p:nvSpPr>
          <p:cNvPr id="7" name="Pentagon 6"/>
          <p:cNvSpPr/>
          <p:nvPr/>
        </p:nvSpPr>
        <p:spPr>
          <a:xfrm>
            <a:off x="954258" y="1545248"/>
            <a:ext cx="5584873" cy="787791"/>
          </a:xfrm>
          <a:prstGeom prst="homePlat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YÊU CẦU CẦN ĐẠT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8792845" y="1941830"/>
            <a:ext cx="2560955" cy="3700780"/>
          </a:xfrm>
          <a:prstGeom prst="cloudCallout">
            <a:avLst>
              <a:gd name="adj1" fmla="val -82386"/>
              <a:gd name="adj2" fmla="val 4397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Có mấy nội dung lớn trong bài học ngày hôm nay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268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8006" y="2049547"/>
            <a:ext cx="10515600" cy="2666833"/>
          </a:xfrm>
          <a:prstGeom prst="round2SameRect">
            <a:avLst/>
          </a:prstGeom>
          <a:blipFill>
            <a:blip r:embed="rId2"/>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lnSpc>
                <a:spcPct val="115000"/>
              </a:lnSpc>
              <a:spcAft>
                <a:spcPts val="800"/>
              </a:spcAft>
              <a:tabLst>
                <a:tab pos="0" algn="l"/>
                <a:tab pos="57150" algn="l"/>
              </a:tabLst>
            </a:pPr>
            <a:r>
              <a:rPr lang="fr-FR" sz="3600" b="1" smtClean="0">
                <a:solidFill>
                  <a:srgbClr val="0D0D0D"/>
                </a:solidFill>
                <a:latin typeface="Times New Roman" panose="02020603050405020304" pitchFamily="18" charset="0"/>
                <a:ea typeface="Times New Roman" panose="02020603050405020304" pitchFamily="18" charset="0"/>
              </a:rPr>
              <a:t>- Học đọc.</a:t>
            </a:r>
            <a:br>
              <a:rPr lang="fr-FR" sz="3600" b="1" smtClean="0">
                <a:solidFill>
                  <a:srgbClr val="0D0D0D"/>
                </a:solidFill>
                <a:latin typeface="Times New Roman" panose="02020603050405020304" pitchFamily="18" charset="0"/>
                <a:ea typeface="Times New Roman" panose="02020603050405020304" pitchFamily="18" charset="0"/>
              </a:rPr>
            </a:br>
            <a:r>
              <a:rPr lang="fr-FR" sz="3600" b="1" smtClean="0">
                <a:solidFill>
                  <a:srgbClr val="0D0D0D"/>
                </a:solidFill>
                <a:latin typeface="Times New Roman" panose="02020603050405020304" pitchFamily="18" charset="0"/>
                <a:ea typeface="Times New Roman" panose="02020603050405020304" pitchFamily="18" charset="0"/>
              </a:rPr>
              <a:t>- Học viết.</a:t>
            </a:r>
            <a:br>
              <a:rPr lang="fr-FR" sz="3600" b="1" smtClean="0">
                <a:solidFill>
                  <a:srgbClr val="0D0D0D"/>
                </a:solidFill>
                <a:latin typeface="Times New Roman" panose="02020603050405020304" pitchFamily="18" charset="0"/>
                <a:ea typeface="Times New Roman" panose="02020603050405020304" pitchFamily="18" charset="0"/>
              </a:rPr>
            </a:br>
            <a:r>
              <a:rPr lang="fr-FR" sz="3600" b="1" smtClean="0">
                <a:solidFill>
                  <a:srgbClr val="0D0D0D"/>
                </a:solidFill>
                <a:latin typeface="Times New Roman" panose="02020603050405020304" pitchFamily="18" charset="0"/>
                <a:ea typeface="Times New Roman" panose="02020603050405020304" pitchFamily="18" charset="0"/>
              </a:rPr>
              <a:t>- Học nói và nghe.</a:t>
            </a:r>
            <a:br>
              <a:rPr lang="fr-FR" sz="3600" b="1" smtClean="0">
                <a:solidFill>
                  <a:srgbClr val="0D0D0D"/>
                </a:solidFill>
                <a:latin typeface="Times New Roman" panose="02020603050405020304" pitchFamily="18" charset="0"/>
                <a:ea typeface="Times New Roman" panose="02020603050405020304" pitchFamily="18" charset="0"/>
              </a:rPr>
            </a:b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11886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676" y="80360"/>
            <a:ext cx="3305908" cy="104100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 </a:t>
            </a:r>
            <a:r>
              <a:rPr lang="vi-VN" sz="3200" b="1" u="sng" dirty="0">
                <a:latin typeface="Times New Roman" panose="02020603050405020304" pitchFamily="18" charset="0"/>
                <a:cs typeface="Times New Roman" panose="02020603050405020304" pitchFamily="18" charset="0"/>
              </a:rPr>
              <a:t>HỌC ĐỌC</a:t>
            </a:r>
            <a:endParaRPr lang="en-US" sz="3200" u="sng" dirty="0">
              <a:latin typeface="Times New Roman" panose="02020603050405020304" pitchFamily="18" charset="0"/>
              <a:cs typeface="Times New Roman" panose="02020603050405020304" pitchFamily="18" charset="0"/>
            </a:endParaRPr>
          </a:p>
        </p:txBody>
      </p:sp>
      <p:sp>
        <p:nvSpPr>
          <p:cNvPr id="7" name="Right Arrow 6"/>
          <p:cNvSpPr/>
          <p:nvPr/>
        </p:nvSpPr>
        <p:spPr>
          <a:xfrm>
            <a:off x="1955686" y="1121711"/>
            <a:ext cx="8280627" cy="1513173"/>
          </a:xfrm>
          <a:prstGeom prst="rightArrow">
            <a:avLst/>
          </a:prstGeom>
          <a:blipFill>
            <a:blip r:embed="rId3"/>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Times New Roman" panose="02020603050405020304" pitchFamily="18" charset="0"/>
                <a:cs typeface="Times New Roman" panose="02020603050405020304" pitchFamily="18" charset="0"/>
              </a:rPr>
              <a:t>Học đọc gồm những nội dung nào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1942</Words>
  <Application>Microsoft Office PowerPoint</Application>
  <PresentationFormat>Widescreen</PresentationFormat>
  <Paragraphs>168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BÀI MỞ ĐẦU (NỘI DUNG VÀ CẤU TRÚC SÁCH NGỮ VĂN 7)</vt:lpstr>
      <vt:lpstr>HOẠT ĐỘNG KHỞI ĐỘNG</vt:lpstr>
      <vt:lpstr>PowerPoint Presentation</vt:lpstr>
      <vt:lpstr>PowerPoint Presentation</vt:lpstr>
      <vt:lpstr>HOẠT ĐỘNG KHÁM PHÁ KIẾN THỨC</vt:lpstr>
      <vt:lpstr>HOẠT ĐỘNG KHÁM PHÁ KIẾN THỨC</vt:lpstr>
      <vt:lpstr>PowerPoint Presentation</vt:lpstr>
      <vt:lpstr>- Học đọc. - Học viết. - Học nói và nghe.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CẤU TRÚC CỦA SÁCH NGỮ VĂN 6</vt:lpstr>
      <vt:lpstr>PowerPoint Presentation</vt:lpstr>
      <vt:lpstr>PowerPoint Presentation</vt:lpstr>
      <vt:lpstr>HOẠT ĐỘNG VẬN DỤNG</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MỞ ĐẦU (NỘI DUNG VÀ CẤU TRÚC SÁCH NGỮ VĂN 6)</dc:title>
  <dc:creator>Admin</dc:creator>
  <cp:lastModifiedBy>DELL</cp:lastModifiedBy>
  <cp:revision>31</cp:revision>
  <dcterms:created xsi:type="dcterms:W3CDTF">2021-06-28T13:51:00Z</dcterms:created>
  <dcterms:modified xsi:type="dcterms:W3CDTF">2023-09-08T01:24:44Z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047733CF53C144C7A24EB44CC6D902FD</vt:lpwstr>
  </property>
  <property fmtid="{D5CDD505-2E9C-101B-9397-08002B2CF9AE}" pid="3" name="KSOProductBuildVer">
    <vt:lpwstr>1033-11.2.0.11156</vt:lpwstr>
  </property>
</Properties>
</file>