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1" r:id="rId20"/>
    <p:sldId id="282" r:id="rId21"/>
    <p:sldId id="274" r:id="rId22"/>
    <p:sldId id="283" r:id="rId23"/>
    <p:sldId id="275" r:id="rId24"/>
    <p:sldId id="276" r:id="rId25"/>
    <p:sldId id="277" r:id="rId26"/>
    <p:sldId id="278" r:id="rId27"/>
    <p:sldId id="279" r:id="rId28"/>
  </p:sldIdLst>
  <p:sldSz cx="18288000" cy="10287000"/>
  <p:notesSz cx="6858000" cy="9144000"/>
  <p:embeddedFontLst>
    <p:embeddedFont>
      <p:font typeface="Roboto Condensed Bold" panose="020B0604020202020204" charset="0"/>
      <p:regular r:id="rId30"/>
    </p:embeddedFont>
    <p:embeddedFont>
      <p:font typeface="Climate crisis 1979" panose="020B0604020202020204" charset="0"/>
      <p:regular r:id="rId31"/>
    </p:embeddedFont>
    <p:embeddedFont>
      <p:font typeface="Calibri" panose="020F0502020204030204" pitchFamily="34" charset="0"/>
      <p:regular r:id="rId32"/>
      <p:bold r:id="rId33"/>
      <p:italic r:id="rId34"/>
      <p:boldItalic r:id="rId35"/>
    </p:embeddedFont>
    <p:embeddedFont>
      <p:font typeface="Fraunces Bold" panose="020B0604020202020204" charset="0"/>
      <p:regular r:id="rId36"/>
    </p:embeddedFont>
    <p:embeddedFont>
      <p:font typeface="Roboto Condensed" panose="020B0604020202020204" charset="0"/>
      <p:regular r:id="rId37"/>
    </p:embeddedFont>
    <p:embeddedFont>
      <p:font typeface="Paytone One" panose="020B0604020202020204" charset="0"/>
      <p:regular r:id="rId38"/>
    </p:embeddedFont>
    <p:embeddedFont>
      <p:font typeface="Roboto Condensed Bold Italics" panose="020B0604020202020204" charset="0"/>
      <p:regular r:id="rId39"/>
    </p:embeddedFont>
    <p:embeddedFont>
      <p:font typeface="Fraunces" panose="020B0604020202020204" charset="0"/>
      <p:regular r:id="rId40"/>
    </p:embeddedFont>
    <p:embeddedFont>
      <p:font typeface="#9Slide05 SVNEgregio Script" panose="020B0604020202020204" charset="0"/>
      <p:regular r:id="rId41"/>
    </p:embeddedFont>
    <p:embeddedFont>
      <p:font typeface="#9Slide07 SVNPosterizer KG Inli" panose="02000503000000020003"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https://www.youtube.com/watch?v=XjOLRMZRX8M</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https://www.youtube.com/watch?v=XjOLRMZRX8M</a:t>
            </a:r>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gi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1.gif"/><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a:off x="0" y="0"/>
            <a:ext cx="4106894" cy="10287000"/>
          </a:xfrm>
          <a:custGeom>
            <a:avLst/>
            <a:gdLst/>
            <a:ahLst/>
            <a:cxnLst/>
            <a:rect l="l" t="t" r="r" b="b"/>
            <a:pathLst>
              <a:path w="4106894" h="10287000">
                <a:moveTo>
                  <a:pt x="0" y="0"/>
                </a:moveTo>
                <a:lnTo>
                  <a:pt x="4106894" y="0"/>
                </a:lnTo>
                <a:lnTo>
                  <a:pt x="4106894" y="10287000"/>
                </a:lnTo>
                <a:lnTo>
                  <a:pt x="0" y="10287000"/>
                </a:lnTo>
                <a:lnTo>
                  <a:pt x="0" y="0"/>
                </a:lnTo>
                <a:close/>
              </a:path>
            </a:pathLst>
          </a:custGeom>
          <a:blipFill>
            <a:blip r:embed="rId2"/>
            <a:stretch>
              <a:fillRect r="-37974"/>
            </a:stretch>
          </a:blipFill>
        </p:spPr>
      </p:sp>
      <p:sp>
        <p:nvSpPr>
          <p:cNvPr id="3" name="Freeform 3"/>
          <p:cNvSpPr/>
          <p:nvPr/>
        </p:nvSpPr>
        <p:spPr>
          <a:xfrm>
            <a:off x="16016083" y="8498744"/>
            <a:ext cx="945575" cy="1498750"/>
          </a:xfrm>
          <a:custGeom>
            <a:avLst/>
            <a:gdLst/>
            <a:ahLst/>
            <a:cxnLst/>
            <a:rect l="l" t="t" r="r" b="b"/>
            <a:pathLst>
              <a:path w="945575" h="1498750">
                <a:moveTo>
                  <a:pt x="0" y="0"/>
                </a:moveTo>
                <a:lnTo>
                  <a:pt x="945575" y="0"/>
                </a:lnTo>
                <a:lnTo>
                  <a:pt x="945575" y="1498751"/>
                </a:lnTo>
                <a:lnTo>
                  <a:pt x="0" y="1498751"/>
                </a:lnTo>
                <a:lnTo>
                  <a:pt x="0" y="0"/>
                </a:lnTo>
                <a:close/>
              </a:path>
            </a:pathLst>
          </a:custGeom>
          <a:blipFill>
            <a:blip r:embed="rId3"/>
            <a:stretch>
              <a:fillRect r="-72"/>
            </a:stretch>
          </a:blipFill>
        </p:spPr>
      </p:sp>
      <p:sp>
        <p:nvSpPr>
          <p:cNvPr id="4" name="Freeform 4"/>
          <p:cNvSpPr/>
          <p:nvPr/>
        </p:nvSpPr>
        <p:spPr>
          <a:xfrm rot="1784233">
            <a:off x="17093017" y="8987038"/>
            <a:ext cx="752006" cy="1191940"/>
          </a:xfrm>
          <a:custGeom>
            <a:avLst/>
            <a:gdLst/>
            <a:ahLst/>
            <a:cxnLst/>
            <a:rect l="l" t="t" r="r" b="b"/>
            <a:pathLst>
              <a:path w="752006" h="1191940">
                <a:moveTo>
                  <a:pt x="0" y="0"/>
                </a:moveTo>
                <a:lnTo>
                  <a:pt x="752005" y="0"/>
                </a:lnTo>
                <a:lnTo>
                  <a:pt x="752005" y="1191940"/>
                </a:lnTo>
                <a:lnTo>
                  <a:pt x="0" y="1191940"/>
                </a:lnTo>
                <a:lnTo>
                  <a:pt x="0" y="0"/>
                </a:lnTo>
                <a:close/>
              </a:path>
            </a:pathLst>
          </a:custGeom>
          <a:blipFill>
            <a:blip r:embed="rId3"/>
            <a:stretch>
              <a:fillRect r="-72"/>
            </a:stretch>
          </a:blipFill>
        </p:spPr>
      </p:sp>
      <p:sp>
        <p:nvSpPr>
          <p:cNvPr id="5" name="Freeform 5"/>
          <p:cNvSpPr/>
          <p:nvPr/>
        </p:nvSpPr>
        <p:spPr>
          <a:xfrm>
            <a:off x="15298143" y="9120053"/>
            <a:ext cx="590856" cy="936516"/>
          </a:xfrm>
          <a:custGeom>
            <a:avLst/>
            <a:gdLst/>
            <a:ahLst/>
            <a:cxnLst/>
            <a:rect l="l" t="t" r="r" b="b"/>
            <a:pathLst>
              <a:path w="590856" h="936516">
                <a:moveTo>
                  <a:pt x="0" y="0"/>
                </a:moveTo>
                <a:lnTo>
                  <a:pt x="590857" y="0"/>
                </a:lnTo>
                <a:lnTo>
                  <a:pt x="590857" y="936516"/>
                </a:lnTo>
                <a:lnTo>
                  <a:pt x="0" y="936516"/>
                </a:lnTo>
                <a:lnTo>
                  <a:pt x="0" y="0"/>
                </a:lnTo>
                <a:close/>
              </a:path>
            </a:pathLst>
          </a:custGeom>
          <a:blipFill>
            <a:blip r:embed="rId3"/>
            <a:stretch>
              <a:fillRect r="-72"/>
            </a:stretch>
          </a:blipFill>
        </p:spPr>
      </p:sp>
      <p:sp>
        <p:nvSpPr>
          <p:cNvPr id="6" name="Freeform 6"/>
          <p:cNvSpPr/>
          <p:nvPr/>
        </p:nvSpPr>
        <p:spPr>
          <a:xfrm>
            <a:off x="14846983" y="-1687860"/>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4"/>
            <a:stretch>
              <a:fillRect b="-19"/>
            </a:stretch>
          </a:blipFill>
        </p:spPr>
      </p:sp>
      <p:sp>
        <p:nvSpPr>
          <p:cNvPr id="7" name="Freeform 7"/>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5"/>
            <a:stretch>
              <a:fillRect r="-53"/>
            </a:stretch>
          </a:blipFill>
        </p:spPr>
      </p:sp>
      <p:sp>
        <p:nvSpPr>
          <p:cNvPr id="8" name="Freeform 8"/>
          <p:cNvSpPr/>
          <p:nvPr/>
        </p:nvSpPr>
        <p:spPr>
          <a:xfrm>
            <a:off x="11893555" y="9285986"/>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9" name="Freeform 9"/>
          <p:cNvSpPr/>
          <p:nvPr/>
        </p:nvSpPr>
        <p:spPr>
          <a:xfrm flipH="1">
            <a:off x="5133781" y="1223130"/>
            <a:ext cx="1426801" cy="1237750"/>
          </a:xfrm>
          <a:custGeom>
            <a:avLst/>
            <a:gdLst/>
            <a:ahLst/>
            <a:cxnLst/>
            <a:rect l="l" t="t" r="r" b="b"/>
            <a:pathLst>
              <a:path w="1426801" h="1237750">
                <a:moveTo>
                  <a:pt x="1426801" y="0"/>
                </a:moveTo>
                <a:lnTo>
                  <a:pt x="0" y="0"/>
                </a:lnTo>
                <a:lnTo>
                  <a:pt x="0" y="1237750"/>
                </a:lnTo>
                <a:lnTo>
                  <a:pt x="1426801" y="1237750"/>
                </a:lnTo>
                <a:lnTo>
                  <a:pt x="1426801" y="0"/>
                </a:lnTo>
                <a:close/>
              </a:path>
            </a:pathLst>
          </a:custGeom>
          <a:blipFill>
            <a:blip r:embed="rId7"/>
            <a:stretch>
              <a:fillRect r="-80"/>
            </a:stretch>
          </a:blipFill>
        </p:spPr>
      </p:sp>
      <p:sp>
        <p:nvSpPr>
          <p:cNvPr id="13" name="Freeform 13"/>
          <p:cNvSpPr/>
          <p:nvPr/>
        </p:nvSpPr>
        <p:spPr>
          <a:xfrm>
            <a:off x="4136559" y="4259460"/>
            <a:ext cx="3421244" cy="3062013"/>
          </a:xfrm>
          <a:custGeom>
            <a:avLst/>
            <a:gdLst/>
            <a:ahLst/>
            <a:cxnLst/>
            <a:rect l="l" t="t" r="r" b="b"/>
            <a:pathLst>
              <a:path w="3421244" h="3062013">
                <a:moveTo>
                  <a:pt x="0" y="0"/>
                </a:moveTo>
                <a:lnTo>
                  <a:pt x="3421245" y="0"/>
                </a:lnTo>
                <a:lnTo>
                  <a:pt x="3421245" y="3062013"/>
                </a:lnTo>
                <a:lnTo>
                  <a:pt x="0" y="30620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4"/>
          <p:cNvSpPr txBox="1"/>
          <p:nvPr/>
        </p:nvSpPr>
        <p:spPr>
          <a:xfrm rot="-5400000">
            <a:off x="-2226615" y="3405430"/>
            <a:ext cx="8129205" cy="2057425"/>
          </a:xfrm>
          <a:prstGeom prst="rect">
            <a:avLst/>
          </a:prstGeom>
        </p:spPr>
        <p:txBody>
          <a:bodyPr lIns="0" tIns="0" rIns="0" bIns="0" rtlCol="0" anchor="t">
            <a:spAutoFit/>
          </a:bodyPr>
          <a:lstStyle/>
          <a:p>
            <a:pPr algn="ctr">
              <a:lnSpc>
                <a:spcPts val="16801"/>
              </a:lnSpc>
            </a:pPr>
            <a:r>
              <a:rPr lang="en-US" sz="12001">
                <a:solidFill>
                  <a:srgbClr val="FFFFFF"/>
                </a:solidFill>
                <a:latin typeface="Fraunces"/>
              </a:rPr>
              <a:t>Khởi động</a:t>
            </a:r>
          </a:p>
        </p:txBody>
      </p:sp>
      <p:grpSp>
        <p:nvGrpSpPr>
          <p:cNvPr id="17" name="Group 16">
            <a:extLst>
              <a:ext uri="{FF2B5EF4-FFF2-40B4-BE49-F238E27FC236}">
                <a16:creationId xmlns:a16="http://schemas.microsoft.com/office/drawing/2014/main" id="{ABEE42A6-4959-8823-3A86-BBEE3565E0A1}"/>
              </a:ext>
            </a:extLst>
          </p:cNvPr>
          <p:cNvGrpSpPr/>
          <p:nvPr/>
        </p:nvGrpSpPr>
        <p:grpSpPr>
          <a:xfrm>
            <a:off x="6798738" y="650699"/>
            <a:ext cx="8284865" cy="2125734"/>
            <a:chOff x="6798738" y="650699"/>
            <a:chExt cx="8284865" cy="2125734"/>
          </a:xfrm>
        </p:grpSpPr>
        <p:grpSp>
          <p:nvGrpSpPr>
            <p:cNvPr id="10" name="Group 10"/>
            <p:cNvGrpSpPr/>
            <p:nvPr/>
          </p:nvGrpSpPr>
          <p:grpSpPr>
            <a:xfrm>
              <a:off x="6858000" y="650699"/>
              <a:ext cx="7924048" cy="2125734"/>
              <a:chOff x="0" y="0"/>
              <a:chExt cx="1945087" cy="559864"/>
            </a:xfrm>
          </p:grpSpPr>
          <p:sp>
            <p:nvSpPr>
              <p:cNvPr id="11" name="Freeform 11"/>
              <p:cNvSpPr/>
              <p:nvPr/>
            </p:nvSpPr>
            <p:spPr>
              <a:xfrm>
                <a:off x="0" y="0"/>
                <a:ext cx="1945087" cy="559864"/>
              </a:xfrm>
              <a:custGeom>
                <a:avLst/>
                <a:gdLst/>
                <a:ahLst/>
                <a:cxnLst/>
                <a:rect l="l" t="t" r="r" b="b"/>
                <a:pathLst>
                  <a:path w="1945087" h="559864">
                    <a:moveTo>
                      <a:pt x="53463" y="0"/>
                    </a:moveTo>
                    <a:lnTo>
                      <a:pt x="1891624" y="0"/>
                    </a:lnTo>
                    <a:cubicBezTo>
                      <a:pt x="1905803" y="0"/>
                      <a:pt x="1919402" y="5633"/>
                      <a:pt x="1929428" y="15659"/>
                    </a:cubicBezTo>
                    <a:cubicBezTo>
                      <a:pt x="1939454" y="25685"/>
                      <a:pt x="1945087" y="39284"/>
                      <a:pt x="1945087" y="53463"/>
                    </a:cubicBezTo>
                    <a:lnTo>
                      <a:pt x="1945087" y="506401"/>
                    </a:lnTo>
                    <a:cubicBezTo>
                      <a:pt x="1945087" y="520580"/>
                      <a:pt x="1939454" y="534179"/>
                      <a:pt x="1929428" y="544205"/>
                    </a:cubicBezTo>
                    <a:cubicBezTo>
                      <a:pt x="1919402" y="554231"/>
                      <a:pt x="1905803" y="559864"/>
                      <a:pt x="1891624" y="559864"/>
                    </a:cubicBezTo>
                    <a:lnTo>
                      <a:pt x="53463" y="559864"/>
                    </a:lnTo>
                    <a:cubicBezTo>
                      <a:pt x="39284" y="559864"/>
                      <a:pt x="25685" y="554231"/>
                      <a:pt x="15659" y="544205"/>
                    </a:cubicBezTo>
                    <a:cubicBezTo>
                      <a:pt x="5633" y="534179"/>
                      <a:pt x="0" y="520580"/>
                      <a:pt x="0" y="506401"/>
                    </a:cubicBezTo>
                    <a:lnTo>
                      <a:pt x="0" y="53463"/>
                    </a:lnTo>
                    <a:cubicBezTo>
                      <a:pt x="0" y="39284"/>
                      <a:pt x="5633" y="25685"/>
                      <a:pt x="15659" y="15659"/>
                    </a:cubicBezTo>
                    <a:cubicBezTo>
                      <a:pt x="25685" y="5633"/>
                      <a:pt x="39284" y="0"/>
                      <a:pt x="53463" y="0"/>
                    </a:cubicBezTo>
                    <a:close/>
                  </a:path>
                </a:pathLst>
              </a:custGeom>
              <a:solidFill>
                <a:srgbClr val="6E9277"/>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798738" y="753672"/>
              <a:ext cx="8284865" cy="1988820"/>
            </a:xfrm>
            <a:prstGeom prst="rect">
              <a:avLst/>
            </a:prstGeom>
          </p:spPr>
          <p:txBody>
            <a:bodyPr lIns="0" tIns="0" rIns="0" bIns="0" rtlCol="0" anchor="t">
              <a:spAutoFit/>
            </a:bodyPr>
            <a:lstStyle/>
            <a:p>
              <a:pPr algn="ctr">
                <a:lnSpc>
                  <a:spcPts val="7979"/>
                </a:lnSpc>
              </a:pPr>
              <a:r>
                <a:rPr lang="en-US" sz="5699">
                  <a:solidFill>
                    <a:srgbClr val="FFFFFF"/>
                  </a:solidFill>
                  <a:latin typeface="#9Slide07 SVNPosterizer KG Inli" panose="02000503000000020003" pitchFamily="2" charset="0"/>
                </a:rPr>
                <a:t>Tay khéo ghép tranh</a:t>
              </a:r>
            </a:p>
            <a:p>
              <a:pPr algn="ctr">
                <a:lnSpc>
                  <a:spcPts val="7979"/>
                </a:lnSpc>
              </a:pPr>
              <a:r>
                <a:rPr lang="en-US" sz="5699">
                  <a:solidFill>
                    <a:srgbClr val="FFFFFF"/>
                  </a:solidFill>
                  <a:latin typeface="#9Slide07 SVNPosterizer KG Inli" panose="02000503000000020003" pitchFamily="2" charset="0"/>
                </a:rPr>
                <a:t>Mắt tinh đoán ý</a:t>
              </a:r>
            </a:p>
          </p:txBody>
        </p:sp>
      </p:grpSp>
      <p:sp>
        <p:nvSpPr>
          <p:cNvPr id="16" name="TextBox 16"/>
          <p:cNvSpPr txBox="1"/>
          <p:nvPr/>
        </p:nvSpPr>
        <p:spPr>
          <a:xfrm>
            <a:off x="7311624" y="3288589"/>
            <a:ext cx="9163863" cy="4918029"/>
          </a:xfrm>
          <a:prstGeom prst="rect">
            <a:avLst/>
          </a:prstGeom>
        </p:spPr>
        <p:txBody>
          <a:bodyPr lIns="0" tIns="0" rIns="0" bIns="0" rtlCol="0" anchor="t">
            <a:spAutoFit/>
          </a:bodyPr>
          <a:lstStyle/>
          <a:p>
            <a:pPr marL="863599" lvl="1" indent="-431800" algn="just">
              <a:lnSpc>
                <a:spcPts val="5600"/>
              </a:lnSpc>
              <a:buFont typeface="Arial"/>
              <a:buChar char="•"/>
            </a:pPr>
            <a:r>
              <a:rPr lang="en-US" sz="3999">
                <a:solidFill>
                  <a:srgbClr val="000000"/>
                </a:solidFill>
                <a:latin typeface="Roboto Condensed"/>
              </a:rPr>
              <a:t>Lớp chia thành 03 nhóm</a:t>
            </a:r>
          </a:p>
          <a:p>
            <a:pPr marL="863599" lvl="1" indent="-431800" algn="just">
              <a:lnSpc>
                <a:spcPts val="5599"/>
              </a:lnSpc>
              <a:buFont typeface="Arial"/>
              <a:buChar char="•"/>
            </a:pPr>
            <a:r>
              <a:rPr lang="en-US" sz="3999">
                <a:solidFill>
                  <a:srgbClr val="000000"/>
                </a:solidFill>
                <a:latin typeface="Roboto Condensed"/>
              </a:rPr>
              <a:t>Mỗi nhóm nhận được một bức tranh về hoạt động của con người đã được phân cắt nhỏ. Nhóm thực hiện ghép thành bức tranh hợp lí và gọi tên hoạt động được thực hiện trong tranh.</a:t>
            </a:r>
          </a:p>
          <a:p>
            <a:pPr marL="863599" lvl="1" indent="-431800" algn="just">
              <a:lnSpc>
                <a:spcPts val="5600"/>
              </a:lnSpc>
              <a:buFont typeface="Arial"/>
              <a:buChar char="•"/>
            </a:pPr>
            <a:r>
              <a:rPr lang="en-US" sz="3999">
                <a:solidFill>
                  <a:srgbClr val="000000"/>
                </a:solidFill>
                <a:latin typeface="Roboto Condensed"/>
              </a:rPr>
              <a:t>Thời gian ghép tranh: 2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flipV="1">
            <a:off x="13521440" y="-1106944"/>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2"/>
            <a:stretch>
              <a:fillRect r="-12"/>
            </a:stretch>
          </a:blipFill>
        </p:spPr>
      </p:sp>
      <p:sp>
        <p:nvSpPr>
          <p:cNvPr id="3" name="Freeform 3"/>
          <p:cNvSpPr/>
          <p:nvPr/>
        </p:nvSpPr>
        <p:spPr>
          <a:xfrm>
            <a:off x="-515642" y="9549615"/>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4" name="Freeform 4"/>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aphicFrame>
        <p:nvGraphicFramePr>
          <p:cNvPr id="5" name="Table 5"/>
          <p:cNvGraphicFramePr>
            <a:graphicFrameLocks noGrp="1"/>
          </p:cNvGraphicFramePr>
          <p:nvPr/>
        </p:nvGraphicFramePr>
        <p:xfrm>
          <a:off x="585606" y="1240359"/>
          <a:ext cx="17149422" cy="8258175"/>
        </p:xfrm>
        <a:graphic>
          <a:graphicData uri="http://schemas.openxmlformats.org/drawingml/2006/table">
            <a:tbl>
              <a:tblPr/>
              <a:tblGrid>
                <a:gridCol w="2416086">
                  <a:extLst>
                    <a:ext uri="{9D8B030D-6E8A-4147-A177-3AD203B41FA5}">
                      <a16:colId xmlns:a16="http://schemas.microsoft.com/office/drawing/2014/main" val="20000"/>
                    </a:ext>
                  </a:extLst>
                </a:gridCol>
                <a:gridCol w="12328996">
                  <a:extLst>
                    <a:ext uri="{9D8B030D-6E8A-4147-A177-3AD203B41FA5}">
                      <a16:colId xmlns:a16="http://schemas.microsoft.com/office/drawing/2014/main" val="20001"/>
                    </a:ext>
                  </a:extLst>
                </a:gridCol>
                <a:gridCol w="1320481">
                  <a:extLst>
                    <a:ext uri="{9D8B030D-6E8A-4147-A177-3AD203B41FA5}">
                      <a16:colId xmlns:a16="http://schemas.microsoft.com/office/drawing/2014/main" val="20002"/>
                    </a:ext>
                  </a:extLst>
                </a:gridCol>
                <a:gridCol w="1083859">
                  <a:extLst>
                    <a:ext uri="{9D8B030D-6E8A-4147-A177-3AD203B41FA5}">
                      <a16:colId xmlns:a16="http://schemas.microsoft.com/office/drawing/2014/main" val="20003"/>
                    </a:ext>
                  </a:extLst>
                </a:gridCol>
              </a:tblGrid>
              <a:tr h="1023899">
                <a:tc>
                  <a:txBody>
                    <a:bodyPr/>
                    <a:lstStyle/>
                    <a:p>
                      <a:pPr algn="ctr">
                        <a:lnSpc>
                          <a:spcPts val="4340"/>
                        </a:lnSpc>
                        <a:defRPr/>
                      </a:pPr>
                      <a:r>
                        <a:rPr lang="en-US" sz="3100">
                          <a:solidFill>
                            <a:srgbClr val="000000"/>
                          </a:solidFill>
                          <a:latin typeface="Roboto Condensed Bold"/>
                        </a:rPr>
                        <a:t>Phương diện</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r>
                        <a:rPr lang="en-US" sz="3100">
                          <a:solidFill>
                            <a:srgbClr val="000000"/>
                          </a:solidFill>
                          <a:latin typeface="Roboto Condensed Bold"/>
                        </a:rPr>
                        <a:t>Tiêu chí</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r>
                        <a:rPr lang="en-US" sz="3100">
                          <a:solidFill>
                            <a:srgbClr val="000000"/>
                          </a:solidFill>
                          <a:latin typeface="Roboto Condensed Bold"/>
                        </a:rPr>
                        <a:t>Đạt</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r>
                        <a:rPr lang="en-US" sz="3100">
                          <a:solidFill>
                            <a:srgbClr val="000000"/>
                          </a:solidFill>
                          <a:latin typeface="Roboto Condensed Bold"/>
                        </a:rPr>
                        <a:t>KĐ</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0"/>
                  </a:ext>
                </a:extLst>
              </a:tr>
              <a:tr h="1023899">
                <a:tc rowSpan="6">
                  <a:txBody>
                    <a:bodyPr/>
                    <a:lstStyle/>
                    <a:p>
                      <a:pPr algn="ctr">
                        <a:lnSpc>
                          <a:spcPts val="4340"/>
                        </a:lnSpc>
                        <a:defRPr/>
                      </a:pPr>
                      <a:r>
                        <a:rPr lang="en-US" sz="3100">
                          <a:solidFill>
                            <a:srgbClr val="000000"/>
                          </a:solidFill>
                          <a:latin typeface="Roboto Condensed"/>
                        </a:rPr>
                        <a:t>Nội dung</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marL="669293" lvl="1" indent="-334646" algn="just">
                        <a:lnSpc>
                          <a:spcPts val="4340"/>
                        </a:lnSpc>
                        <a:buFont typeface="Arial"/>
                        <a:buChar char="•"/>
                        <a:defRPr/>
                      </a:pPr>
                      <a:r>
                        <a:rPr lang="en-US" sz="3100">
                          <a:solidFill>
                            <a:srgbClr val="000000"/>
                          </a:solidFill>
                          <a:latin typeface="Roboto Condensed"/>
                        </a:rPr>
                        <a:t>Mở bài nêu khái quát nội dung bài viết (chuyến đi/hoạt động xã hội)</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1"/>
                  </a:ext>
                </a:extLst>
              </a:tr>
              <a:tr h="1023899">
                <a:tc vMerge="1">
                  <a:txBody>
                    <a:bodyPr/>
                    <a:lstStyle/>
                    <a:p>
                      <a:pPr algn="ctr">
                        <a:lnSpc>
                          <a:spcPts val="4340"/>
                        </a:lnSpc>
                        <a:defRPr/>
                      </a:pPr>
                      <a:r>
                        <a:rPr lang="en-US" sz="3100">
                          <a:solidFill>
                            <a:srgbClr val="000000"/>
                          </a:solidFill>
                          <a:latin typeface="Roboto Condensed"/>
                        </a:rPr>
                        <a:t>Nội dung</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just">
                        <a:lnSpc>
                          <a:spcPts val="4340"/>
                        </a:lnSpc>
                        <a:defRPr/>
                      </a:pPr>
                      <a:r>
                        <a:rPr lang="en-US" sz="3100">
                          <a:solidFill>
                            <a:srgbClr val="000000"/>
                          </a:solidFill>
                          <a:latin typeface="Roboto Condensed"/>
                        </a:rPr>
                        <a:t>2. Thân bài: Kể lại được chi tiết các hoạt động theo một trình tự thống nhất</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2"/>
                  </a:ext>
                </a:extLst>
              </a:tr>
              <a:tr h="1023899">
                <a:tc vMerge="1">
                  <a:txBody>
                    <a:bodyPr/>
                    <a:lstStyle/>
                    <a:p>
                      <a:pPr algn="ctr">
                        <a:lnSpc>
                          <a:spcPts val="4340"/>
                        </a:lnSpc>
                        <a:defRPr/>
                      </a:pPr>
                      <a:r>
                        <a:rPr lang="en-US" sz="3100">
                          <a:solidFill>
                            <a:srgbClr val="000000"/>
                          </a:solidFill>
                          <a:latin typeface="Roboto Condensed"/>
                        </a:rPr>
                        <a:t>Nội dung</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just">
                        <a:lnSpc>
                          <a:spcPts val="4340"/>
                        </a:lnSpc>
                        <a:defRPr/>
                      </a:pPr>
                      <a:r>
                        <a:rPr lang="en-US" sz="3100">
                          <a:solidFill>
                            <a:srgbClr val="000000"/>
                          </a:solidFill>
                          <a:latin typeface="Roboto Condensed"/>
                        </a:rPr>
                        <a:t>3. Thân bài: Nội dung sinh động, đặc sắc, giàu sức thuyết phục</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3"/>
                  </a:ext>
                </a:extLst>
              </a:tr>
              <a:tr h="1023899">
                <a:tc vMerge="1">
                  <a:txBody>
                    <a:bodyPr/>
                    <a:lstStyle/>
                    <a:p>
                      <a:pPr algn="ctr">
                        <a:lnSpc>
                          <a:spcPts val="4340"/>
                        </a:lnSpc>
                        <a:defRPr/>
                      </a:pPr>
                      <a:r>
                        <a:rPr lang="en-US" sz="3100">
                          <a:solidFill>
                            <a:srgbClr val="000000"/>
                          </a:solidFill>
                          <a:latin typeface="Roboto Condensed"/>
                        </a:rPr>
                        <a:t>Nội dung</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just">
                        <a:lnSpc>
                          <a:spcPts val="4340"/>
                        </a:lnSpc>
                        <a:defRPr/>
                      </a:pPr>
                      <a:r>
                        <a:rPr lang="en-US" sz="3100">
                          <a:solidFill>
                            <a:srgbClr val="000000"/>
                          </a:solidFill>
                          <a:latin typeface="Roboto Condensed"/>
                        </a:rPr>
                        <a:t>4. Thân bài: Kết hợp miêu tả, biểu cảm trong khi kể</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4"/>
                  </a:ext>
                </a:extLst>
              </a:tr>
              <a:tr h="1569340">
                <a:tc vMerge="1">
                  <a:txBody>
                    <a:bodyPr/>
                    <a:lstStyle/>
                    <a:p>
                      <a:pPr algn="ctr">
                        <a:lnSpc>
                          <a:spcPts val="4340"/>
                        </a:lnSpc>
                        <a:defRPr/>
                      </a:pPr>
                      <a:r>
                        <a:rPr lang="en-US" sz="3100">
                          <a:solidFill>
                            <a:srgbClr val="000000"/>
                          </a:solidFill>
                          <a:latin typeface="Roboto Condensed"/>
                        </a:rPr>
                        <a:t>Nội dung</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just">
                        <a:lnSpc>
                          <a:spcPts val="4340"/>
                        </a:lnSpc>
                        <a:defRPr/>
                      </a:pPr>
                      <a:r>
                        <a:rPr lang="en-US" sz="3100">
                          <a:solidFill>
                            <a:srgbClr val="000000"/>
                          </a:solidFill>
                          <a:latin typeface="Roboto Condensed"/>
                        </a:rPr>
                        <a:t>5. Thân bài: Nêu được suy nghĩ và cảm xúc một cách sâu sắc về bài học thu được sau khi tham gia hoạt động/chuyến đi.</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5"/>
                  </a:ext>
                </a:extLst>
              </a:tr>
              <a:tr h="1569340">
                <a:tc vMerge="1">
                  <a:txBody>
                    <a:bodyPr/>
                    <a:lstStyle/>
                    <a:p>
                      <a:pPr algn="ctr">
                        <a:lnSpc>
                          <a:spcPts val="4340"/>
                        </a:lnSpc>
                        <a:defRPr/>
                      </a:pPr>
                      <a:r>
                        <a:rPr lang="en-US" sz="3100">
                          <a:solidFill>
                            <a:srgbClr val="000000"/>
                          </a:solidFill>
                          <a:latin typeface="Roboto Condensed"/>
                        </a:rPr>
                        <a:t>Nội dung</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just">
                        <a:lnSpc>
                          <a:spcPts val="4340"/>
                        </a:lnSpc>
                        <a:defRPr/>
                      </a:pPr>
                      <a:r>
                        <a:rPr lang="en-US" sz="3100">
                          <a:solidFill>
                            <a:srgbClr val="000000"/>
                          </a:solidFill>
                          <a:latin typeface="Roboto Condensed"/>
                        </a:rPr>
                        <a:t>6. Kết bài: nêu được đề tài, ý nghĩa của nội dung bài viết (Ý nghĩa hoặc bài học thu được sau khi tham gia hoạt động xã hội).</a:t>
                      </a: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tc>
                  <a:txBody>
                    <a:bodyPr/>
                    <a:lstStyle/>
                    <a:p>
                      <a:pPr algn="ctr">
                        <a:lnSpc>
                          <a:spcPts val="4340"/>
                        </a:lnSpc>
                        <a:defRPr/>
                      </a:pPr>
                      <a:endParaRPr lang="en-US" sz="1100"/>
                    </a:p>
                  </a:txBody>
                  <a:tcPr marL="190500" marR="190500" marT="190500" marB="190500" anchor="ctr">
                    <a:lnL w="38100" cap="flat" cmpd="sng" algn="ctr">
                      <a:solidFill>
                        <a:srgbClr val="16879B"/>
                      </a:solidFill>
                      <a:prstDash val="solid"/>
                      <a:round/>
                      <a:headEnd type="none" w="med" len="med"/>
                      <a:tailEnd type="none" w="med" len="med"/>
                    </a:lnL>
                    <a:lnR w="38100" cap="flat" cmpd="sng" algn="ctr">
                      <a:solidFill>
                        <a:srgbClr val="16879B"/>
                      </a:solidFill>
                      <a:prstDash val="solid"/>
                      <a:round/>
                      <a:headEnd type="none" w="med" len="med"/>
                      <a:tailEnd type="none" w="med" len="med"/>
                    </a:lnR>
                    <a:lnT w="38100" cap="flat" cmpd="sng" algn="ctr">
                      <a:solidFill>
                        <a:srgbClr val="16879B"/>
                      </a:solidFill>
                      <a:prstDash val="solid"/>
                      <a:round/>
                      <a:headEnd type="none" w="med" len="med"/>
                      <a:tailEnd type="none" w="med" len="med"/>
                    </a:lnT>
                    <a:lnB w="38100" cap="flat" cmpd="sng" algn="ctr">
                      <a:solidFill>
                        <a:srgbClr val="16879B"/>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pSp>
        <p:nvGrpSpPr>
          <p:cNvPr id="6" name="Group 6"/>
          <p:cNvGrpSpPr/>
          <p:nvPr/>
        </p:nvGrpSpPr>
        <p:grpSpPr>
          <a:xfrm>
            <a:off x="2974249" y="217522"/>
            <a:ext cx="12242644" cy="750435"/>
            <a:chOff x="0" y="0"/>
            <a:chExt cx="17644824" cy="1081571"/>
          </a:xfrm>
        </p:grpSpPr>
        <p:sp>
          <p:nvSpPr>
            <p:cNvPr id="7" name="Freeform 7"/>
            <p:cNvSpPr/>
            <p:nvPr/>
          </p:nvSpPr>
          <p:spPr>
            <a:xfrm>
              <a:off x="0" y="0"/>
              <a:ext cx="17644872" cy="1081600"/>
            </a:xfrm>
            <a:custGeom>
              <a:avLst/>
              <a:gdLst/>
              <a:ahLst/>
              <a:cxnLst/>
              <a:rect l="l" t="t" r="r" b="b"/>
              <a:pathLst>
                <a:path w="17644872" h="1081600">
                  <a:moveTo>
                    <a:pt x="0" y="0"/>
                  </a:moveTo>
                  <a:lnTo>
                    <a:pt x="17644872" y="0"/>
                  </a:lnTo>
                  <a:lnTo>
                    <a:pt x="17644872" y="1081600"/>
                  </a:lnTo>
                  <a:lnTo>
                    <a:pt x="0" y="1081600"/>
                  </a:lnTo>
                  <a:close/>
                </a:path>
              </a:pathLst>
            </a:custGeom>
            <a:solidFill>
              <a:srgbClr val="FFFFFF"/>
            </a:solidFill>
          </p:spPr>
        </p:sp>
      </p:grpSp>
      <p:sp>
        <p:nvSpPr>
          <p:cNvPr id="8" name="TextBox 8"/>
          <p:cNvSpPr txBox="1"/>
          <p:nvPr/>
        </p:nvSpPr>
        <p:spPr>
          <a:xfrm>
            <a:off x="4800600" y="190500"/>
            <a:ext cx="8702011" cy="761975"/>
          </a:xfrm>
          <a:prstGeom prst="rect">
            <a:avLst/>
          </a:prstGeom>
        </p:spPr>
        <p:txBody>
          <a:bodyPr lIns="0" tIns="0" rIns="0" bIns="0" rtlCol="0" anchor="t">
            <a:spAutoFit/>
          </a:bodyPr>
          <a:lstStyle/>
          <a:p>
            <a:pPr algn="ctr">
              <a:lnSpc>
                <a:spcPts val="6298"/>
              </a:lnSpc>
            </a:pPr>
            <a:r>
              <a:rPr lang="en-US" sz="4498">
                <a:solidFill>
                  <a:srgbClr val="6E9277"/>
                </a:solidFill>
                <a:latin typeface="Fraunces Bold"/>
              </a:rPr>
              <a:t>Bảng kiểm tham khảo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flipV="1">
            <a:off x="13521440" y="-1106944"/>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2"/>
            <a:stretch>
              <a:fillRect r="-12"/>
            </a:stretch>
          </a:blipFill>
        </p:spPr>
      </p:sp>
      <p:sp>
        <p:nvSpPr>
          <p:cNvPr id="3" name="Freeform 3"/>
          <p:cNvSpPr/>
          <p:nvPr/>
        </p:nvSpPr>
        <p:spPr>
          <a:xfrm>
            <a:off x="-515642" y="9549615"/>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4" name="Freeform 4"/>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aphicFrame>
        <p:nvGraphicFramePr>
          <p:cNvPr id="5" name="Table 5"/>
          <p:cNvGraphicFramePr>
            <a:graphicFrameLocks noGrp="1"/>
          </p:cNvGraphicFramePr>
          <p:nvPr/>
        </p:nvGraphicFramePr>
        <p:xfrm>
          <a:off x="585606" y="1240359"/>
          <a:ext cx="17149422" cy="7848598"/>
        </p:xfrm>
        <a:graphic>
          <a:graphicData uri="http://schemas.openxmlformats.org/drawingml/2006/table">
            <a:tbl>
              <a:tblPr/>
              <a:tblGrid>
                <a:gridCol w="2416086">
                  <a:extLst>
                    <a:ext uri="{9D8B030D-6E8A-4147-A177-3AD203B41FA5}">
                      <a16:colId xmlns:a16="http://schemas.microsoft.com/office/drawing/2014/main" val="20000"/>
                    </a:ext>
                  </a:extLst>
                </a:gridCol>
                <a:gridCol w="11847909">
                  <a:extLst>
                    <a:ext uri="{9D8B030D-6E8A-4147-A177-3AD203B41FA5}">
                      <a16:colId xmlns:a16="http://schemas.microsoft.com/office/drawing/2014/main" val="20001"/>
                    </a:ext>
                  </a:extLst>
                </a:gridCol>
                <a:gridCol w="1517099">
                  <a:extLst>
                    <a:ext uri="{9D8B030D-6E8A-4147-A177-3AD203B41FA5}">
                      <a16:colId xmlns:a16="http://schemas.microsoft.com/office/drawing/2014/main" val="20002"/>
                    </a:ext>
                  </a:extLst>
                </a:gridCol>
                <a:gridCol w="1368328">
                  <a:extLst>
                    <a:ext uri="{9D8B030D-6E8A-4147-A177-3AD203B41FA5}">
                      <a16:colId xmlns:a16="http://schemas.microsoft.com/office/drawing/2014/main" val="20003"/>
                    </a:ext>
                  </a:extLst>
                </a:gridCol>
              </a:tblGrid>
              <a:tr h="1722863">
                <a:tc>
                  <a:txBody>
                    <a:bodyPr/>
                    <a:lstStyle/>
                    <a:p>
                      <a:pPr algn="ctr">
                        <a:lnSpc>
                          <a:spcPts val="4900"/>
                        </a:lnSpc>
                        <a:defRPr/>
                      </a:pPr>
                      <a:r>
                        <a:rPr lang="en-US" sz="3500">
                          <a:solidFill>
                            <a:srgbClr val="000000"/>
                          </a:solidFill>
                          <a:latin typeface="Roboto Condensed Bold"/>
                        </a:rPr>
                        <a:t>Phương diện</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Tiêu chí</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Đạt</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Bold"/>
                        </a:rPr>
                        <a:t>KĐ</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extLst>
                  <a:ext uri="{0D108BD9-81ED-4DB2-BD59-A6C34878D82A}">
                    <a16:rowId xmlns:a16="http://schemas.microsoft.com/office/drawing/2014/main" val="10000"/>
                  </a:ext>
                </a:extLst>
              </a:tr>
              <a:tr h="1100718">
                <a:tc rowSpan="3">
                  <a:txBody>
                    <a:bodyPr/>
                    <a:lstStyle/>
                    <a:p>
                      <a:pPr algn="ctr">
                        <a:lnSpc>
                          <a:spcPts val="4900"/>
                        </a:lnSpc>
                        <a:defRPr/>
                      </a:pPr>
                      <a:r>
                        <a:rPr lang="en-US" sz="3500">
                          <a:solidFill>
                            <a:srgbClr val="000000"/>
                          </a:solidFill>
                          <a:latin typeface="Roboto Condensed"/>
                        </a:rPr>
                        <a:t>Hình thức</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7. Bài viết đủ ba phần, dung lượng giữa các phần cân đối</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extLst>
                  <a:ext uri="{0D108BD9-81ED-4DB2-BD59-A6C34878D82A}">
                    <a16:rowId xmlns:a16="http://schemas.microsoft.com/office/drawing/2014/main" val="10001"/>
                  </a:ext>
                </a:extLst>
              </a:tr>
              <a:tr h="1100718">
                <a:tc vMerge="1">
                  <a:txBody>
                    <a:bodyPr/>
                    <a:lstStyle/>
                    <a:p>
                      <a:pPr algn="ctr">
                        <a:lnSpc>
                          <a:spcPts val="4900"/>
                        </a:lnSpc>
                        <a:defRPr/>
                      </a:pPr>
                      <a:r>
                        <a:rPr lang="en-US" sz="3500">
                          <a:solidFill>
                            <a:srgbClr val="000000"/>
                          </a:solidFill>
                          <a:latin typeface="Roboto Condensed"/>
                        </a:rPr>
                        <a:t>Hình thức</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8. Bài đủ ý, không có ý nào trùng lặp</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extLst>
                  <a:ext uri="{0D108BD9-81ED-4DB2-BD59-A6C34878D82A}">
                    <a16:rowId xmlns:a16="http://schemas.microsoft.com/office/drawing/2014/main" val="10002"/>
                  </a:ext>
                </a:extLst>
              </a:tr>
              <a:tr h="1100718">
                <a:tc vMerge="1">
                  <a:txBody>
                    <a:bodyPr/>
                    <a:lstStyle/>
                    <a:p>
                      <a:pPr algn="ctr">
                        <a:lnSpc>
                          <a:spcPts val="4900"/>
                        </a:lnSpc>
                        <a:defRPr/>
                      </a:pPr>
                      <a:r>
                        <a:rPr lang="en-US" sz="3500">
                          <a:solidFill>
                            <a:srgbClr val="000000"/>
                          </a:solidFill>
                          <a:latin typeface="Roboto Condensed"/>
                        </a:rPr>
                        <a:t>Hình thức</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9. Bài không mắc lỗi dùng từ, đặt câu, lỗi chính tả…</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extLst>
                  <a:ext uri="{0D108BD9-81ED-4DB2-BD59-A6C34878D82A}">
                    <a16:rowId xmlns:a16="http://schemas.microsoft.com/office/drawing/2014/main" val="10003"/>
                  </a:ext>
                </a:extLst>
              </a:tr>
              <a:tr h="1100718">
                <a:tc rowSpan="2">
                  <a:txBody>
                    <a:bodyPr/>
                    <a:lstStyle/>
                    <a:p>
                      <a:pPr algn="ctr">
                        <a:lnSpc>
                          <a:spcPts val="4900"/>
                        </a:lnSpc>
                        <a:defRPr/>
                      </a:pPr>
                      <a:r>
                        <a:rPr lang="en-US" sz="3500">
                          <a:solidFill>
                            <a:srgbClr val="000000"/>
                          </a:solidFill>
                          <a:latin typeface="Roboto Condensed"/>
                        </a:rPr>
                        <a:t>Đánh giá chung</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10. Bài viết đạt yêu cầu ở mức độ nào?</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extLst>
                  <a:ext uri="{0D108BD9-81ED-4DB2-BD59-A6C34878D82A}">
                    <a16:rowId xmlns:a16="http://schemas.microsoft.com/office/drawing/2014/main" val="10004"/>
                  </a:ext>
                </a:extLst>
              </a:tr>
              <a:tr h="1722863">
                <a:tc vMerge="1">
                  <a:txBody>
                    <a:bodyPr/>
                    <a:lstStyle/>
                    <a:p>
                      <a:pPr algn="ctr">
                        <a:lnSpc>
                          <a:spcPts val="4900"/>
                        </a:lnSpc>
                        <a:defRPr/>
                      </a:pPr>
                      <a:r>
                        <a:rPr lang="en-US" sz="3500">
                          <a:solidFill>
                            <a:srgbClr val="000000"/>
                          </a:solidFill>
                          <a:latin typeface="Roboto Condensed"/>
                        </a:rPr>
                        <a:t>Đánh giá chung</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just">
                        <a:lnSpc>
                          <a:spcPts val="4900"/>
                        </a:lnSpc>
                        <a:defRPr/>
                      </a:pPr>
                      <a:r>
                        <a:rPr lang="en-US" sz="3500">
                          <a:solidFill>
                            <a:srgbClr val="000000"/>
                          </a:solidFill>
                          <a:latin typeface="Roboto Condensed"/>
                        </a:rPr>
                        <a:t>11. Em thấy hứng thú hoặc gặp khó khăn nhất với phần nào trong tiến trình thực hành bài viết.</a:t>
                      </a: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1B8A9D"/>
                      </a:solidFill>
                      <a:prstDash val="solid"/>
                      <a:round/>
                      <a:headEnd type="none" w="med" len="med"/>
                      <a:tailEnd type="none" w="med" len="med"/>
                    </a:lnL>
                    <a:lnR w="38100" cap="flat" cmpd="sng" algn="ctr">
                      <a:solidFill>
                        <a:srgbClr val="1B8A9D"/>
                      </a:solidFill>
                      <a:prstDash val="solid"/>
                      <a:round/>
                      <a:headEnd type="none" w="med" len="med"/>
                      <a:tailEnd type="none" w="med" len="med"/>
                    </a:lnR>
                    <a:lnT w="38100" cap="flat" cmpd="sng" algn="ctr">
                      <a:solidFill>
                        <a:srgbClr val="1B8A9D"/>
                      </a:solidFill>
                      <a:prstDash val="solid"/>
                      <a:round/>
                      <a:headEnd type="none" w="med" len="med"/>
                      <a:tailEnd type="none" w="med" len="med"/>
                    </a:lnT>
                    <a:lnB w="38100" cap="flat" cmpd="sng" algn="ctr">
                      <a:solidFill>
                        <a:srgbClr val="1B8A9D"/>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6" name="Group 6"/>
          <p:cNvGrpSpPr/>
          <p:nvPr/>
        </p:nvGrpSpPr>
        <p:grpSpPr>
          <a:xfrm>
            <a:off x="3038996" y="252884"/>
            <a:ext cx="12242644" cy="750435"/>
            <a:chOff x="0" y="0"/>
            <a:chExt cx="17644824" cy="1081571"/>
          </a:xfrm>
        </p:grpSpPr>
        <p:sp>
          <p:nvSpPr>
            <p:cNvPr id="7" name="Freeform 7"/>
            <p:cNvSpPr/>
            <p:nvPr/>
          </p:nvSpPr>
          <p:spPr>
            <a:xfrm>
              <a:off x="0" y="0"/>
              <a:ext cx="17644872" cy="1081600"/>
            </a:xfrm>
            <a:custGeom>
              <a:avLst/>
              <a:gdLst/>
              <a:ahLst/>
              <a:cxnLst/>
              <a:rect l="l" t="t" r="r" b="b"/>
              <a:pathLst>
                <a:path w="17644872" h="1081600">
                  <a:moveTo>
                    <a:pt x="0" y="0"/>
                  </a:moveTo>
                  <a:lnTo>
                    <a:pt x="17644872" y="0"/>
                  </a:lnTo>
                  <a:lnTo>
                    <a:pt x="17644872" y="1081600"/>
                  </a:lnTo>
                  <a:lnTo>
                    <a:pt x="0" y="1081600"/>
                  </a:lnTo>
                  <a:close/>
                </a:path>
              </a:pathLst>
            </a:custGeom>
            <a:solidFill>
              <a:srgbClr val="FFFFFF"/>
            </a:solidFill>
          </p:spPr>
        </p:sp>
      </p:grpSp>
      <p:sp>
        <p:nvSpPr>
          <p:cNvPr id="8" name="TextBox 8"/>
          <p:cNvSpPr txBox="1"/>
          <p:nvPr/>
        </p:nvSpPr>
        <p:spPr>
          <a:xfrm>
            <a:off x="4800600" y="190500"/>
            <a:ext cx="8702011" cy="761975"/>
          </a:xfrm>
          <a:prstGeom prst="rect">
            <a:avLst/>
          </a:prstGeom>
        </p:spPr>
        <p:txBody>
          <a:bodyPr lIns="0" tIns="0" rIns="0" bIns="0" rtlCol="0" anchor="t">
            <a:spAutoFit/>
          </a:bodyPr>
          <a:lstStyle/>
          <a:p>
            <a:pPr algn="ctr">
              <a:lnSpc>
                <a:spcPts val="6298"/>
              </a:lnSpc>
            </a:pPr>
            <a:r>
              <a:rPr lang="en-US" sz="4498">
                <a:solidFill>
                  <a:srgbClr val="6E9277"/>
                </a:solidFill>
                <a:latin typeface="Fraunces Bold"/>
              </a:rPr>
              <a:t>Bảng kiểm tham khảo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304800" y="939734"/>
            <a:ext cx="18821400" cy="1217347"/>
            <a:chOff x="0" y="0"/>
            <a:chExt cx="17644824" cy="1623130"/>
          </a:xfrm>
        </p:grpSpPr>
        <p:sp>
          <p:nvSpPr>
            <p:cNvPr id="3" name="Freeform 3"/>
            <p:cNvSpPr/>
            <p:nvPr/>
          </p:nvSpPr>
          <p:spPr>
            <a:xfrm>
              <a:off x="0" y="0"/>
              <a:ext cx="17644872" cy="1623159"/>
            </a:xfrm>
            <a:custGeom>
              <a:avLst/>
              <a:gdLst/>
              <a:ahLst/>
              <a:cxnLst/>
              <a:rect l="l" t="t" r="r" b="b"/>
              <a:pathLst>
                <a:path w="17644872" h="1623159">
                  <a:moveTo>
                    <a:pt x="0" y="0"/>
                  </a:moveTo>
                  <a:lnTo>
                    <a:pt x="17644872" y="0"/>
                  </a:lnTo>
                  <a:lnTo>
                    <a:pt x="17644872" y="1623159"/>
                  </a:lnTo>
                  <a:lnTo>
                    <a:pt x="0" y="1623159"/>
                  </a:lnTo>
                  <a:close/>
                </a:path>
              </a:pathLst>
            </a:custGeom>
            <a:solidFill>
              <a:srgbClr val="FFFFFF"/>
            </a:solidFill>
          </p:spPr>
        </p:sp>
      </p:grpSp>
      <p:sp>
        <p:nvSpPr>
          <p:cNvPr id="4" name="Freeform 4"/>
          <p:cNvSpPr/>
          <p:nvPr/>
        </p:nvSpPr>
        <p:spPr>
          <a:xfrm flipV="1">
            <a:off x="13521440" y="-1106944"/>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2"/>
            <a:stretch>
              <a:fillRect r="-12"/>
            </a:stretch>
          </a:blipFill>
        </p:spPr>
      </p:sp>
      <p:sp>
        <p:nvSpPr>
          <p:cNvPr id="5" name="Freeform 5"/>
          <p:cNvSpPr/>
          <p:nvPr/>
        </p:nvSpPr>
        <p:spPr>
          <a:xfrm>
            <a:off x="-515642" y="9549615"/>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6" name="Freeform 6"/>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pSp>
        <p:nvGrpSpPr>
          <p:cNvPr id="7" name="Group 7"/>
          <p:cNvGrpSpPr/>
          <p:nvPr/>
        </p:nvGrpSpPr>
        <p:grpSpPr>
          <a:xfrm>
            <a:off x="228600" y="571500"/>
            <a:ext cx="3086100" cy="1084526"/>
            <a:chOff x="0" y="0"/>
            <a:chExt cx="4114800" cy="1446035"/>
          </a:xfrm>
        </p:grpSpPr>
        <p:sp>
          <p:nvSpPr>
            <p:cNvPr id="8" name="Freeform 8"/>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sp>
        <p:nvSpPr>
          <p:cNvPr id="9" name="TextBox 9"/>
          <p:cNvSpPr txBox="1"/>
          <p:nvPr/>
        </p:nvSpPr>
        <p:spPr>
          <a:xfrm>
            <a:off x="1566490" y="3816557"/>
            <a:ext cx="12828073" cy="5441743"/>
          </a:xfrm>
          <a:prstGeom prst="rect">
            <a:avLst/>
          </a:prstGeom>
        </p:spPr>
        <p:txBody>
          <a:bodyPr lIns="0" tIns="0" rIns="0" bIns="0" rtlCol="0" anchor="t">
            <a:spAutoFit/>
          </a:bodyPr>
          <a:lstStyle/>
          <a:p>
            <a:pPr marL="992924" lvl="1" indent="-496462">
              <a:lnSpc>
                <a:spcPts val="7220"/>
              </a:lnSpc>
              <a:buFont typeface="Arial"/>
              <a:buChar char="•"/>
            </a:pPr>
            <a:r>
              <a:rPr lang="en-US" sz="4599">
                <a:solidFill>
                  <a:srgbClr val="000000"/>
                </a:solidFill>
                <a:latin typeface="Roboto Condensed"/>
              </a:rPr>
              <a:t>Nhiệm vụ 1: Đọc văn bản mẫu và quan sát các thẻ câu hỏi theo dõi</a:t>
            </a:r>
          </a:p>
          <a:p>
            <a:pPr marL="992924" lvl="1" indent="-496462">
              <a:lnSpc>
                <a:spcPts val="7220"/>
              </a:lnSpc>
              <a:buFont typeface="Arial"/>
              <a:buChar char="•"/>
            </a:pPr>
            <a:r>
              <a:rPr lang="en-US" sz="4599">
                <a:solidFill>
                  <a:srgbClr val="000000"/>
                </a:solidFill>
                <a:latin typeface="Roboto Condensed"/>
              </a:rPr>
              <a:t>Nhiệm vụ 2: Trả lời các câu hỏi</a:t>
            </a:r>
          </a:p>
          <a:p>
            <a:pPr>
              <a:lnSpc>
                <a:spcPts val="7220"/>
              </a:lnSpc>
            </a:pPr>
            <a:r>
              <a:rPr lang="en-US" sz="4599">
                <a:solidFill>
                  <a:srgbClr val="000000"/>
                </a:solidFill>
                <a:latin typeface="Roboto Condensed"/>
              </a:rPr>
              <a:t>+ THINK: Trả lời cá nhân trong 2 phút</a:t>
            </a:r>
          </a:p>
          <a:p>
            <a:pPr>
              <a:lnSpc>
                <a:spcPts val="7220"/>
              </a:lnSpc>
            </a:pPr>
            <a:r>
              <a:rPr lang="en-US" sz="4599">
                <a:solidFill>
                  <a:srgbClr val="000000"/>
                </a:solidFill>
                <a:latin typeface="Roboto Condensed"/>
              </a:rPr>
              <a:t>+ PAIR: Trao đổi với bạn bên cạnh trong 1 phút</a:t>
            </a:r>
          </a:p>
          <a:p>
            <a:pPr>
              <a:lnSpc>
                <a:spcPts val="7220"/>
              </a:lnSpc>
            </a:pPr>
            <a:r>
              <a:rPr lang="en-US" sz="4599">
                <a:solidFill>
                  <a:srgbClr val="000000"/>
                </a:solidFill>
                <a:latin typeface="Roboto Condensed"/>
              </a:rPr>
              <a:t>+ SHARE: Chia sẻ trước lớp khi được giáo viên mời</a:t>
            </a:r>
          </a:p>
        </p:txBody>
      </p:sp>
      <p:sp>
        <p:nvSpPr>
          <p:cNvPr id="10" name="Freeform 10"/>
          <p:cNvSpPr/>
          <p:nvPr/>
        </p:nvSpPr>
        <p:spPr>
          <a:xfrm>
            <a:off x="13521440" y="3410035"/>
            <a:ext cx="5247774" cy="7325573"/>
          </a:xfrm>
          <a:custGeom>
            <a:avLst/>
            <a:gdLst/>
            <a:ahLst/>
            <a:cxnLst/>
            <a:rect l="l" t="t" r="r" b="b"/>
            <a:pathLst>
              <a:path w="5247774" h="7325573">
                <a:moveTo>
                  <a:pt x="0" y="0"/>
                </a:moveTo>
                <a:lnTo>
                  <a:pt x="5247774" y="0"/>
                </a:lnTo>
                <a:lnTo>
                  <a:pt x="5247774" y="7325574"/>
                </a:lnTo>
                <a:lnTo>
                  <a:pt x="0" y="73255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3138563" y="1106779"/>
            <a:ext cx="10681593" cy="788008"/>
          </a:xfrm>
          <a:prstGeom prst="rect">
            <a:avLst/>
          </a:prstGeom>
        </p:spPr>
        <p:txBody>
          <a:bodyPr lIns="0" tIns="0" rIns="0" bIns="0" rtlCol="0" anchor="t">
            <a:spAutoFit/>
          </a:bodyPr>
          <a:lstStyle/>
          <a:p>
            <a:pPr algn="ctr">
              <a:lnSpc>
                <a:spcPts val="6439"/>
              </a:lnSpc>
              <a:spcBef>
                <a:spcPct val="0"/>
              </a:spcBef>
            </a:pPr>
            <a:r>
              <a:rPr lang="en-US" sz="4599">
                <a:solidFill>
                  <a:srgbClr val="6E9277"/>
                </a:solidFill>
                <a:latin typeface="Fraunces Bold"/>
              </a:rPr>
              <a:t> PHÂN TÍCH BÀI VIẾT THAM KHẢO</a:t>
            </a:r>
          </a:p>
        </p:txBody>
      </p:sp>
      <p:sp>
        <p:nvSpPr>
          <p:cNvPr id="12" name="TextBox 12"/>
          <p:cNvSpPr txBox="1"/>
          <p:nvPr/>
        </p:nvSpPr>
        <p:spPr>
          <a:xfrm>
            <a:off x="228600" y="571500"/>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II</a:t>
            </a:r>
          </a:p>
        </p:txBody>
      </p:sp>
      <p:grpSp>
        <p:nvGrpSpPr>
          <p:cNvPr id="13" name="Group 13"/>
          <p:cNvGrpSpPr/>
          <p:nvPr/>
        </p:nvGrpSpPr>
        <p:grpSpPr>
          <a:xfrm>
            <a:off x="6679060" y="2439878"/>
            <a:ext cx="3600599" cy="1265333"/>
            <a:chOff x="0" y="0"/>
            <a:chExt cx="4114800" cy="1446035"/>
          </a:xfrm>
        </p:grpSpPr>
        <p:sp>
          <p:nvSpPr>
            <p:cNvPr id="14" name="Freeform 14"/>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568F90"/>
            </a:solidFill>
          </p:spPr>
        </p:sp>
      </p:grpSp>
      <p:sp>
        <p:nvSpPr>
          <p:cNvPr id="15" name="TextBox 15"/>
          <p:cNvSpPr txBox="1"/>
          <p:nvPr/>
        </p:nvSpPr>
        <p:spPr>
          <a:xfrm>
            <a:off x="6936309" y="2588357"/>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PHT số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152400" y="29595"/>
            <a:ext cx="18440399" cy="1217347"/>
            <a:chOff x="0" y="0"/>
            <a:chExt cx="17644824" cy="1623130"/>
          </a:xfrm>
        </p:grpSpPr>
        <p:sp>
          <p:nvSpPr>
            <p:cNvPr id="3" name="Freeform 3"/>
            <p:cNvSpPr/>
            <p:nvPr/>
          </p:nvSpPr>
          <p:spPr>
            <a:xfrm>
              <a:off x="0" y="0"/>
              <a:ext cx="17644872" cy="1623159"/>
            </a:xfrm>
            <a:custGeom>
              <a:avLst/>
              <a:gdLst/>
              <a:ahLst/>
              <a:cxnLst/>
              <a:rect l="l" t="t" r="r" b="b"/>
              <a:pathLst>
                <a:path w="17644872" h="1623159">
                  <a:moveTo>
                    <a:pt x="0" y="0"/>
                  </a:moveTo>
                  <a:lnTo>
                    <a:pt x="17644872" y="0"/>
                  </a:lnTo>
                  <a:lnTo>
                    <a:pt x="17644872" y="1623159"/>
                  </a:lnTo>
                  <a:lnTo>
                    <a:pt x="0" y="1623159"/>
                  </a:lnTo>
                  <a:close/>
                </a:path>
              </a:pathLst>
            </a:custGeom>
            <a:solidFill>
              <a:srgbClr val="FFFFFF"/>
            </a:solidFill>
          </p:spPr>
        </p:sp>
      </p:grpSp>
      <p:sp>
        <p:nvSpPr>
          <p:cNvPr id="4" name="Freeform 4"/>
          <p:cNvSpPr/>
          <p:nvPr/>
        </p:nvSpPr>
        <p:spPr>
          <a:xfrm flipV="1">
            <a:off x="14113386" y="-1077349"/>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2"/>
            <a:stretch>
              <a:fillRect r="-12"/>
            </a:stretch>
          </a:blipFill>
        </p:spPr>
      </p:sp>
      <p:sp>
        <p:nvSpPr>
          <p:cNvPr id="5" name="Freeform 5"/>
          <p:cNvSpPr/>
          <p:nvPr/>
        </p:nvSpPr>
        <p:spPr>
          <a:xfrm>
            <a:off x="-515642" y="9549615"/>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6" name="Freeform 6"/>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pSp>
        <p:nvGrpSpPr>
          <p:cNvPr id="7" name="Group 7"/>
          <p:cNvGrpSpPr/>
          <p:nvPr/>
        </p:nvGrpSpPr>
        <p:grpSpPr>
          <a:xfrm>
            <a:off x="743642" y="29595"/>
            <a:ext cx="3086100" cy="1084526"/>
            <a:chOff x="0" y="0"/>
            <a:chExt cx="4114800" cy="1446035"/>
          </a:xfrm>
        </p:grpSpPr>
        <p:sp>
          <p:nvSpPr>
            <p:cNvPr id="8" name="Freeform 8"/>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graphicFrame>
        <p:nvGraphicFramePr>
          <p:cNvPr id="9" name="Table 9"/>
          <p:cNvGraphicFramePr>
            <a:graphicFrameLocks noGrp="1"/>
          </p:cNvGraphicFramePr>
          <p:nvPr/>
        </p:nvGraphicFramePr>
        <p:xfrm>
          <a:off x="743642" y="2401268"/>
          <a:ext cx="16515658" cy="7848598"/>
        </p:xfrm>
        <a:graphic>
          <a:graphicData uri="http://schemas.openxmlformats.org/drawingml/2006/table">
            <a:tbl>
              <a:tblPr/>
              <a:tblGrid>
                <a:gridCol w="13567686">
                  <a:extLst>
                    <a:ext uri="{9D8B030D-6E8A-4147-A177-3AD203B41FA5}">
                      <a16:colId xmlns:a16="http://schemas.microsoft.com/office/drawing/2014/main" val="20000"/>
                    </a:ext>
                  </a:extLst>
                </a:gridCol>
                <a:gridCol w="2947972">
                  <a:extLst>
                    <a:ext uri="{9D8B030D-6E8A-4147-A177-3AD203B41FA5}">
                      <a16:colId xmlns:a16="http://schemas.microsoft.com/office/drawing/2014/main" val="20001"/>
                    </a:ext>
                  </a:extLst>
                </a:gridCol>
              </a:tblGrid>
              <a:tr h="1100718">
                <a:tc>
                  <a:txBody>
                    <a:bodyPr/>
                    <a:lstStyle/>
                    <a:p>
                      <a:pPr algn="ctr">
                        <a:lnSpc>
                          <a:spcPts val="4900"/>
                        </a:lnSpc>
                        <a:defRPr/>
                      </a:pPr>
                      <a:r>
                        <a:rPr lang="en-US" sz="3500">
                          <a:solidFill>
                            <a:srgbClr val="000000"/>
                          </a:solidFill>
                          <a:latin typeface="Roboto Condensed Bold"/>
                        </a:rPr>
                        <a:t>Câu hỏi</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solidFill>
                      <a:srgbClr val="859E9F"/>
                    </a:solidFill>
                  </a:tcPr>
                </a:tc>
                <a:tc>
                  <a:txBody>
                    <a:bodyPr/>
                    <a:lstStyle/>
                    <a:p>
                      <a:pPr algn="ctr">
                        <a:lnSpc>
                          <a:spcPts val="4900"/>
                        </a:lnSpc>
                        <a:defRPr/>
                      </a:pPr>
                      <a:r>
                        <a:rPr lang="en-US" sz="3500">
                          <a:solidFill>
                            <a:srgbClr val="000000"/>
                          </a:solidFill>
                          <a:latin typeface="Roboto Condensed Bold"/>
                        </a:rPr>
                        <a:t>Trả lời</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solidFill>
                      <a:srgbClr val="859E9F"/>
                    </a:solidFill>
                  </a:tcPr>
                </a:tc>
                <a:extLst>
                  <a:ext uri="{0D108BD9-81ED-4DB2-BD59-A6C34878D82A}">
                    <a16:rowId xmlns:a16="http://schemas.microsoft.com/office/drawing/2014/main" val="10000"/>
                  </a:ext>
                </a:extLst>
              </a:tr>
              <a:tr h="1100718">
                <a:tc>
                  <a:txBody>
                    <a:bodyPr/>
                    <a:lstStyle/>
                    <a:p>
                      <a:pPr algn="just">
                        <a:lnSpc>
                          <a:spcPts val="4900"/>
                        </a:lnSpc>
                        <a:defRPr/>
                      </a:pPr>
                      <a:r>
                        <a:rPr lang="en-US" sz="3500">
                          <a:solidFill>
                            <a:srgbClr val="000000"/>
                          </a:solidFill>
                          <a:latin typeface="Roboto Condensed"/>
                        </a:rPr>
                        <a:t>Bài viết đề cập đến hoạt động/trải nghiệm nào? Do ai viết?</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extLst>
                  <a:ext uri="{0D108BD9-81ED-4DB2-BD59-A6C34878D82A}">
                    <a16:rowId xmlns:a16="http://schemas.microsoft.com/office/drawing/2014/main" val="10001"/>
                  </a:ext>
                </a:extLst>
              </a:tr>
              <a:tr h="1100718">
                <a:tc>
                  <a:txBody>
                    <a:bodyPr/>
                    <a:lstStyle/>
                    <a:p>
                      <a:pPr algn="just">
                        <a:lnSpc>
                          <a:spcPts val="4900"/>
                        </a:lnSpc>
                        <a:defRPr/>
                      </a:pPr>
                      <a:r>
                        <a:rPr lang="en-US" sz="3500">
                          <a:solidFill>
                            <a:srgbClr val="000000"/>
                          </a:solidFill>
                          <a:latin typeface="Roboto Condensed"/>
                        </a:rPr>
                        <a:t>Người viết lựa chọn ngôi kể nào? Dấu hiệu nào cho em biết điều đó?</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extLst>
                  <a:ext uri="{0D108BD9-81ED-4DB2-BD59-A6C34878D82A}">
                    <a16:rowId xmlns:a16="http://schemas.microsoft.com/office/drawing/2014/main" val="10002"/>
                  </a:ext>
                </a:extLst>
              </a:tr>
              <a:tr h="1100718">
                <a:tc>
                  <a:txBody>
                    <a:bodyPr/>
                    <a:lstStyle/>
                    <a:p>
                      <a:pPr algn="just">
                        <a:lnSpc>
                          <a:spcPts val="4900"/>
                        </a:lnSpc>
                        <a:defRPr/>
                      </a:pPr>
                      <a:r>
                        <a:rPr lang="en-US" sz="3500">
                          <a:solidFill>
                            <a:srgbClr val="000000"/>
                          </a:solidFill>
                          <a:latin typeface="Roboto Condensed"/>
                        </a:rPr>
                        <a:t>Bài viết có thể chia thành mấy phần? Nội dung chính từng phần là gì?</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extLst>
                  <a:ext uri="{0D108BD9-81ED-4DB2-BD59-A6C34878D82A}">
                    <a16:rowId xmlns:a16="http://schemas.microsoft.com/office/drawing/2014/main" val="10003"/>
                  </a:ext>
                </a:extLst>
              </a:tr>
              <a:tr h="1722863">
                <a:tc>
                  <a:txBody>
                    <a:bodyPr/>
                    <a:lstStyle/>
                    <a:p>
                      <a:pPr algn="just">
                        <a:lnSpc>
                          <a:spcPts val="4900"/>
                        </a:lnSpc>
                        <a:defRPr/>
                      </a:pPr>
                      <a:r>
                        <a:rPr lang="en-US" sz="3500">
                          <a:solidFill>
                            <a:srgbClr val="000000"/>
                          </a:solidFill>
                          <a:latin typeface="Roboto Condensed"/>
                        </a:rPr>
                        <a:t>Phát hiện yếu tố biểu cảm và miêu tả trong bài. Các yếu tố ấy có tác dụng gì đối với việc kể lại hành trình của nhân vật?</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extLst>
                  <a:ext uri="{0D108BD9-81ED-4DB2-BD59-A6C34878D82A}">
                    <a16:rowId xmlns:a16="http://schemas.microsoft.com/office/drawing/2014/main" val="10004"/>
                  </a:ext>
                </a:extLst>
              </a:tr>
              <a:tr h="1722863">
                <a:tc>
                  <a:txBody>
                    <a:bodyPr/>
                    <a:lstStyle/>
                    <a:p>
                      <a:pPr algn="just">
                        <a:lnSpc>
                          <a:spcPts val="4900"/>
                        </a:lnSpc>
                        <a:defRPr/>
                      </a:pPr>
                      <a:r>
                        <a:rPr lang="en-US" sz="3500">
                          <a:solidFill>
                            <a:srgbClr val="000000"/>
                          </a:solidFill>
                          <a:latin typeface="Roboto Condensed"/>
                        </a:rPr>
                        <a:t>Theo em, để viết được bài viết này, người viết cần thực hiện những bước nào?</a:t>
                      </a: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568F90"/>
                      </a:solidFill>
                      <a:prstDash val="solid"/>
                      <a:round/>
                      <a:headEnd type="none" w="med" len="med"/>
                      <a:tailEnd type="none" w="med" len="med"/>
                    </a:lnL>
                    <a:lnR w="38100" cap="flat" cmpd="sng" algn="ctr">
                      <a:solidFill>
                        <a:srgbClr val="568F90"/>
                      </a:solidFill>
                      <a:prstDash val="solid"/>
                      <a:round/>
                      <a:headEnd type="none" w="med" len="med"/>
                      <a:tailEnd type="none" w="med" len="med"/>
                    </a:lnR>
                    <a:lnT w="38100" cap="flat" cmpd="sng" algn="ctr">
                      <a:solidFill>
                        <a:srgbClr val="568F90"/>
                      </a:solidFill>
                      <a:prstDash val="solid"/>
                      <a:round/>
                      <a:headEnd type="none" w="med" len="med"/>
                      <a:tailEnd type="none" w="med" len="med"/>
                    </a:lnT>
                    <a:lnB w="38100" cap="flat" cmpd="sng" algn="ctr">
                      <a:solidFill>
                        <a:srgbClr val="568F9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Freeform 10"/>
          <p:cNvSpPr/>
          <p:nvPr/>
        </p:nvSpPr>
        <p:spPr>
          <a:xfrm>
            <a:off x="15116059" y="5636026"/>
            <a:ext cx="3653156" cy="5099583"/>
          </a:xfrm>
          <a:custGeom>
            <a:avLst/>
            <a:gdLst/>
            <a:ahLst/>
            <a:cxnLst/>
            <a:rect l="l" t="t" r="r" b="b"/>
            <a:pathLst>
              <a:path w="3653156" h="5099583">
                <a:moveTo>
                  <a:pt x="0" y="0"/>
                </a:moveTo>
                <a:lnTo>
                  <a:pt x="3653155" y="0"/>
                </a:lnTo>
                <a:lnTo>
                  <a:pt x="3653155" y="5099583"/>
                </a:lnTo>
                <a:lnTo>
                  <a:pt x="0" y="50995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4434465" y="196640"/>
            <a:ext cx="10681593" cy="788008"/>
          </a:xfrm>
          <a:prstGeom prst="rect">
            <a:avLst/>
          </a:prstGeom>
        </p:spPr>
        <p:txBody>
          <a:bodyPr lIns="0" tIns="0" rIns="0" bIns="0" rtlCol="0" anchor="t">
            <a:spAutoFit/>
          </a:bodyPr>
          <a:lstStyle/>
          <a:p>
            <a:pPr algn="ctr">
              <a:lnSpc>
                <a:spcPts val="6439"/>
              </a:lnSpc>
              <a:spcBef>
                <a:spcPct val="0"/>
              </a:spcBef>
            </a:pPr>
            <a:r>
              <a:rPr lang="en-US" sz="4599">
                <a:solidFill>
                  <a:srgbClr val="6E9277"/>
                </a:solidFill>
                <a:latin typeface="Fraunces Bold"/>
              </a:rPr>
              <a:t> PHÂN TÍCH BÀI VIẾT THAM KHẢO</a:t>
            </a:r>
          </a:p>
        </p:txBody>
      </p:sp>
      <p:sp>
        <p:nvSpPr>
          <p:cNvPr id="13" name="TextBox 13"/>
          <p:cNvSpPr txBox="1"/>
          <p:nvPr/>
        </p:nvSpPr>
        <p:spPr>
          <a:xfrm>
            <a:off x="743642" y="145746"/>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II</a:t>
            </a:r>
          </a:p>
        </p:txBody>
      </p:sp>
      <p:sp>
        <p:nvSpPr>
          <p:cNvPr id="14" name="TextBox 14">
            <a:extLst>
              <a:ext uri="{FF2B5EF4-FFF2-40B4-BE49-F238E27FC236}">
                <a16:creationId xmlns:a16="http://schemas.microsoft.com/office/drawing/2014/main" id="{B7408877-9C34-5F07-F446-6308001D3240}"/>
              </a:ext>
            </a:extLst>
          </p:cNvPr>
          <p:cNvSpPr txBox="1"/>
          <p:nvPr/>
        </p:nvSpPr>
        <p:spPr>
          <a:xfrm>
            <a:off x="1676400" y="1333500"/>
            <a:ext cx="15818955" cy="900246"/>
          </a:xfrm>
          <a:prstGeom prst="rect">
            <a:avLst/>
          </a:prstGeom>
        </p:spPr>
        <p:txBody>
          <a:bodyPr lIns="0" tIns="0" rIns="0" bIns="0" rtlCol="0" anchor="t">
            <a:spAutoFit/>
          </a:bodyPr>
          <a:lstStyle/>
          <a:p>
            <a:pPr>
              <a:lnSpc>
                <a:spcPts val="7220"/>
              </a:lnSpc>
            </a:pPr>
            <a:r>
              <a:rPr lang="en-US" sz="5400">
                <a:solidFill>
                  <a:srgbClr val="393F85"/>
                </a:solidFill>
                <a:latin typeface="#9Slide05 SVNEgregio Script" panose="02000500000000000000" pitchFamily="2" charset="0"/>
              </a:rPr>
              <a:t>Hoa hậu H'hen Niê kể hành trình đi trồng cây gây rừng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228600" y="29595"/>
            <a:ext cx="18592799" cy="1217347"/>
            <a:chOff x="0" y="0"/>
            <a:chExt cx="17644824" cy="1623130"/>
          </a:xfrm>
        </p:grpSpPr>
        <p:sp>
          <p:nvSpPr>
            <p:cNvPr id="3" name="Freeform 3"/>
            <p:cNvSpPr/>
            <p:nvPr/>
          </p:nvSpPr>
          <p:spPr>
            <a:xfrm>
              <a:off x="0" y="0"/>
              <a:ext cx="17644872" cy="1623159"/>
            </a:xfrm>
            <a:custGeom>
              <a:avLst/>
              <a:gdLst/>
              <a:ahLst/>
              <a:cxnLst/>
              <a:rect l="l" t="t" r="r" b="b"/>
              <a:pathLst>
                <a:path w="17644872" h="1623159">
                  <a:moveTo>
                    <a:pt x="0" y="0"/>
                  </a:moveTo>
                  <a:lnTo>
                    <a:pt x="17644872" y="0"/>
                  </a:lnTo>
                  <a:lnTo>
                    <a:pt x="17644872" y="1623159"/>
                  </a:lnTo>
                  <a:lnTo>
                    <a:pt x="0" y="1623159"/>
                  </a:lnTo>
                  <a:close/>
                </a:path>
              </a:pathLst>
            </a:custGeom>
            <a:solidFill>
              <a:srgbClr val="FFFFFF"/>
            </a:solidFill>
          </p:spPr>
        </p:sp>
      </p:grpSp>
      <p:sp>
        <p:nvSpPr>
          <p:cNvPr id="4" name="Freeform 4"/>
          <p:cNvSpPr/>
          <p:nvPr/>
        </p:nvSpPr>
        <p:spPr>
          <a:xfrm flipV="1">
            <a:off x="14820663" y="-966947"/>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2"/>
            <a:stretch>
              <a:fillRect r="-12"/>
            </a:stretch>
          </a:blipFill>
        </p:spPr>
      </p:sp>
      <p:grpSp>
        <p:nvGrpSpPr>
          <p:cNvPr id="5" name="Group 5"/>
          <p:cNvGrpSpPr/>
          <p:nvPr/>
        </p:nvGrpSpPr>
        <p:grpSpPr>
          <a:xfrm>
            <a:off x="1028700" y="5199631"/>
            <a:ext cx="16621214" cy="4622821"/>
            <a:chOff x="0" y="0"/>
            <a:chExt cx="22161618" cy="6163762"/>
          </a:xfrm>
        </p:grpSpPr>
        <p:sp>
          <p:nvSpPr>
            <p:cNvPr id="6" name="Freeform 6"/>
            <p:cNvSpPr/>
            <p:nvPr/>
          </p:nvSpPr>
          <p:spPr>
            <a:xfrm>
              <a:off x="0" y="0"/>
              <a:ext cx="22161666" cy="6163791"/>
            </a:xfrm>
            <a:custGeom>
              <a:avLst/>
              <a:gdLst/>
              <a:ahLst/>
              <a:cxnLst/>
              <a:rect l="l" t="t" r="r" b="b"/>
              <a:pathLst>
                <a:path w="22161666" h="6163791">
                  <a:moveTo>
                    <a:pt x="0" y="0"/>
                  </a:moveTo>
                  <a:lnTo>
                    <a:pt x="22161666" y="0"/>
                  </a:lnTo>
                  <a:lnTo>
                    <a:pt x="22161666" y="6163791"/>
                  </a:lnTo>
                  <a:lnTo>
                    <a:pt x="0" y="6163791"/>
                  </a:lnTo>
                  <a:close/>
                </a:path>
              </a:pathLst>
            </a:custGeom>
            <a:solidFill>
              <a:srgbClr val="F2EEE4"/>
            </a:solidFill>
          </p:spPr>
        </p:sp>
      </p:grpSp>
      <p:sp>
        <p:nvSpPr>
          <p:cNvPr id="7" name="Freeform 7"/>
          <p:cNvSpPr/>
          <p:nvPr/>
        </p:nvSpPr>
        <p:spPr>
          <a:xfrm>
            <a:off x="-515642" y="9549615"/>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8" name="Freeform 8"/>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pSp>
        <p:nvGrpSpPr>
          <p:cNvPr id="9" name="Group 9"/>
          <p:cNvGrpSpPr/>
          <p:nvPr/>
        </p:nvGrpSpPr>
        <p:grpSpPr>
          <a:xfrm>
            <a:off x="743642" y="29595"/>
            <a:ext cx="3086100" cy="1084526"/>
            <a:chOff x="0" y="0"/>
            <a:chExt cx="4114800" cy="1446035"/>
          </a:xfrm>
        </p:grpSpPr>
        <p:sp>
          <p:nvSpPr>
            <p:cNvPr id="10" name="Freeform 10"/>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grpSp>
        <p:nvGrpSpPr>
          <p:cNvPr id="11" name="Group 11"/>
          <p:cNvGrpSpPr/>
          <p:nvPr/>
        </p:nvGrpSpPr>
        <p:grpSpPr>
          <a:xfrm>
            <a:off x="1028700" y="4081437"/>
            <a:ext cx="16621214" cy="819600"/>
            <a:chOff x="0" y="0"/>
            <a:chExt cx="22161618" cy="1092800"/>
          </a:xfrm>
        </p:grpSpPr>
        <p:sp>
          <p:nvSpPr>
            <p:cNvPr id="12" name="Freeform 12"/>
            <p:cNvSpPr/>
            <p:nvPr/>
          </p:nvSpPr>
          <p:spPr>
            <a:xfrm>
              <a:off x="0" y="0"/>
              <a:ext cx="22161666" cy="1092830"/>
            </a:xfrm>
            <a:custGeom>
              <a:avLst/>
              <a:gdLst/>
              <a:ahLst/>
              <a:cxnLst/>
              <a:rect l="l" t="t" r="r" b="b"/>
              <a:pathLst>
                <a:path w="22161666" h="1092830">
                  <a:moveTo>
                    <a:pt x="0" y="0"/>
                  </a:moveTo>
                  <a:lnTo>
                    <a:pt x="22161666" y="0"/>
                  </a:lnTo>
                  <a:lnTo>
                    <a:pt x="22161666" y="1092830"/>
                  </a:lnTo>
                  <a:lnTo>
                    <a:pt x="0" y="1092830"/>
                  </a:lnTo>
                  <a:close/>
                </a:path>
              </a:pathLst>
            </a:custGeom>
            <a:solidFill>
              <a:srgbClr val="F2EEE4"/>
            </a:solidFill>
          </p:spPr>
        </p:sp>
      </p:grpSp>
      <p:pic>
        <p:nvPicPr>
          <p:cNvPr id="13" name="Picture 13"/>
          <p:cNvPicPr>
            <a:picLocks noChangeAspect="1"/>
          </p:cNvPicPr>
          <p:nvPr/>
        </p:nvPicPr>
        <p:blipFill>
          <a:blip r:embed="rId5"/>
          <a:srcRect/>
          <a:stretch>
            <a:fillRect/>
          </a:stretch>
        </p:blipFill>
        <p:spPr>
          <a:xfrm>
            <a:off x="7670531" y="3763057"/>
            <a:ext cx="378724" cy="423156"/>
          </a:xfrm>
          <a:prstGeom prst="rect">
            <a:avLst/>
          </a:prstGeom>
        </p:spPr>
      </p:pic>
      <p:sp>
        <p:nvSpPr>
          <p:cNvPr id="14" name="TextBox 14"/>
          <p:cNvSpPr txBox="1"/>
          <p:nvPr/>
        </p:nvSpPr>
        <p:spPr>
          <a:xfrm>
            <a:off x="1676400" y="1333500"/>
            <a:ext cx="15818955" cy="900246"/>
          </a:xfrm>
          <a:prstGeom prst="rect">
            <a:avLst/>
          </a:prstGeom>
        </p:spPr>
        <p:txBody>
          <a:bodyPr lIns="0" tIns="0" rIns="0" bIns="0" rtlCol="0" anchor="t">
            <a:spAutoFit/>
          </a:bodyPr>
          <a:lstStyle/>
          <a:p>
            <a:pPr>
              <a:lnSpc>
                <a:spcPts val="7220"/>
              </a:lnSpc>
            </a:pPr>
            <a:r>
              <a:rPr lang="en-US" sz="5400">
                <a:solidFill>
                  <a:srgbClr val="393F85"/>
                </a:solidFill>
                <a:latin typeface="#9Slide05 SVNEgregio Script" panose="02000500000000000000" pitchFamily="2" charset="0"/>
              </a:rPr>
              <a:t>Hoa hậu H'hen Niê kể hành trình đi trồng cây gây rừng</a:t>
            </a:r>
          </a:p>
        </p:txBody>
      </p:sp>
      <p:sp>
        <p:nvSpPr>
          <p:cNvPr id="15" name="TextBox 15"/>
          <p:cNvSpPr txBox="1"/>
          <p:nvPr/>
        </p:nvSpPr>
        <p:spPr>
          <a:xfrm>
            <a:off x="4434465" y="196640"/>
            <a:ext cx="10681593" cy="788008"/>
          </a:xfrm>
          <a:prstGeom prst="rect">
            <a:avLst/>
          </a:prstGeom>
        </p:spPr>
        <p:txBody>
          <a:bodyPr lIns="0" tIns="0" rIns="0" bIns="0" rtlCol="0" anchor="t">
            <a:spAutoFit/>
          </a:bodyPr>
          <a:lstStyle/>
          <a:p>
            <a:pPr algn="ctr">
              <a:lnSpc>
                <a:spcPts val="6439"/>
              </a:lnSpc>
              <a:spcBef>
                <a:spcPct val="0"/>
              </a:spcBef>
            </a:pPr>
            <a:r>
              <a:rPr lang="en-US" sz="4599">
                <a:solidFill>
                  <a:srgbClr val="6E9277"/>
                </a:solidFill>
                <a:latin typeface="Fraunces Bold"/>
              </a:rPr>
              <a:t> PHÂN TÍCH BÀI VIẾT THAM KHẢO</a:t>
            </a:r>
          </a:p>
        </p:txBody>
      </p:sp>
      <p:sp>
        <p:nvSpPr>
          <p:cNvPr id="16" name="TextBox 16"/>
          <p:cNvSpPr txBox="1"/>
          <p:nvPr/>
        </p:nvSpPr>
        <p:spPr>
          <a:xfrm>
            <a:off x="743642" y="145746"/>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II</a:t>
            </a:r>
          </a:p>
        </p:txBody>
      </p:sp>
      <p:grpSp>
        <p:nvGrpSpPr>
          <p:cNvPr id="17" name="Group 17"/>
          <p:cNvGrpSpPr/>
          <p:nvPr/>
        </p:nvGrpSpPr>
        <p:grpSpPr>
          <a:xfrm>
            <a:off x="1028700" y="2502140"/>
            <a:ext cx="16621214" cy="1217347"/>
            <a:chOff x="0" y="0"/>
            <a:chExt cx="22161618" cy="1623130"/>
          </a:xfrm>
        </p:grpSpPr>
        <p:sp>
          <p:nvSpPr>
            <p:cNvPr id="18" name="Freeform 18"/>
            <p:cNvSpPr/>
            <p:nvPr/>
          </p:nvSpPr>
          <p:spPr>
            <a:xfrm>
              <a:off x="0" y="0"/>
              <a:ext cx="22161666" cy="1623159"/>
            </a:xfrm>
            <a:custGeom>
              <a:avLst/>
              <a:gdLst/>
              <a:ahLst/>
              <a:cxnLst/>
              <a:rect l="l" t="t" r="r" b="b"/>
              <a:pathLst>
                <a:path w="22161666" h="1623159">
                  <a:moveTo>
                    <a:pt x="0" y="0"/>
                  </a:moveTo>
                  <a:lnTo>
                    <a:pt x="22161666" y="0"/>
                  </a:lnTo>
                  <a:lnTo>
                    <a:pt x="22161666" y="1623159"/>
                  </a:lnTo>
                  <a:lnTo>
                    <a:pt x="0" y="1623159"/>
                  </a:lnTo>
                  <a:close/>
                </a:path>
              </a:pathLst>
            </a:custGeom>
            <a:solidFill>
              <a:srgbClr val="F2EEE4"/>
            </a:solidFill>
          </p:spPr>
        </p:sp>
      </p:grpSp>
      <p:sp>
        <p:nvSpPr>
          <p:cNvPr id="19" name="TextBox 19"/>
          <p:cNvSpPr txBox="1"/>
          <p:nvPr/>
        </p:nvSpPr>
        <p:spPr>
          <a:xfrm>
            <a:off x="1234522" y="2458418"/>
            <a:ext cx="15708114" cy="1261069"/>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000000"/>
                </a:solidFill>
                <a:latin typeface="Roboto Condensed"/>
              </a:rPr>
              <a:t>Bài viết đề cập đến hoạt động/trải nghiệm trồng cây gây rừng của hoa hậu H'hen Niê và cộng sự. Bài do H'hen Niê viết.</a:t>
            </a:r>
          </a:p>
        </p:txBody>
      </p:sp>
      <p:sp>
        <p:nvSpPr>
          <p:cNvPr id="20" name="TextBox 20"/>
          <p:cNvSpPr txBox="1"/>
          <p:nvPr/>
        </p:nvSpPr>
        <p:spPr>
          <a:xfrm>
            <a:off x="1234522" y="4110012"/>
            <a:ext cx="16024778" cy="622894"/>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000000"/>
                </a:solidFill>
                <a:latin typeface="Roboto Condensed"/>
              </a:rPr>
              <a:t>Ngôi kể: thứ nhất: Hen viết.</a:t>
            </a:r>
          </a:p>
        </p:txBody>
      </p:sp>
      <p:pic>
        <p:nvPicPr>
          <p:cNvPr id="21" name="Picture 21"/>
          <p:cNvPicPr>
            <a:picLocks noChangeAspect="1"/>
          </p:cNvPicPr>
          <p:nvPr/>
        </p:nvPicPr>
        <p:blipFill>
          <a:blip r:embed="rId5"/>
          <a:srcRect/>
          <a:stretch>
            <a:fillRect/>
          </a:stretch>
        </p:blipFill>
        <p:spPr>
          <a:xfrm>
            <a:off x="7670531" y="4901038"/>
            <a:ext cx="434008" cy="484925"/>
          </a:xfrm>
          <a:prstGeom prst="rect">
            <a:avLst/>
          </a:prstGeom>
        </p:spPr>
      </p:pic>
      <p:sp>
        <p:nvSpPr>
          <p:cNvPr id="22" name="TextBox 22"/>
          <p:cNvSpPr txBox="1"/>
          <p:nvPr/>
        </p:nvSpPr>
        <p:spPr>
          <a:xfrm>
            <a:off x="1234522" y="5123431"/>
            <a:ext cx="15708114" cy="5090139"/>
          </a:xfrm>
          <a:prstGeom prst="rect">
            <a:avLst/>
          </a:prstGeom>
        </p:spPr>
        <p:txBody>
          <a:bodyPr lIns="0" tIns="0" rIns="0" bIns="0" rtlCol="0" anchor="t">
            <a:spAutoFit/>
          </a:bodyPr>
          <a:lstStyle/>
          <a:p>
            <a:pPr marL="777240" lvl="1" indent="-388620" algn="just">
              <a:lnSpc>
                <a:spcPts val="5040"/>
              </a:lnSpc>
              <a:buFont typeface="Arial"/>
              <a:buChar char="•"/>
            </a:pPr>
            <a:r>
              <a:rPr lang="en-US" sz="3600">
                <a:solidFill>
                  <a:srgbClr val="000000"/>
                </a:solidFill>
                <a:latin typeface="Roboto Condensed"/>
              </a:rPr>
              <a:t>Bố cục: 3 phần:</a:t>
            </a:r>
          </a:p>
          <a:p>
            <a:pPr algn="just">
              <a:lnSpc>
                <a:spcPts val="5040"/>
              </a:lnSpc>
            </a:pPr>
            <a:r>
              <a:rPr lang="en-US" sz="3600">
                <a:solidFill>
                  <a:srgbClr val="000000"/>
                </a:solidFill>
                <a:latin typeface="Roboto Condensed Bold"/>
              </a:rPr>
              <a:t>MB:</a:t>
            </a:r>
            <a:r>
              <a:rPr lang="en-US" sz="3600">
                <a:solidFill>
                  <a:srgbClr val="000000"/>
                </a:solidFill>
                <a:latin typeface="Roboto Condensed"/>
              </a:rPr>
              <a:t> Bày tỏ lời cảm ơn tới mọi người và hè mở hành trình trồng được 5h rừng.</a:t>
            </a:r>
          </a:p>
          <a:p>
            <a:pPr algn="just">
              <a:lnSpc>
                <a:spcPts val="5040"/>
              </a:lnSpc>
            </a:pPr>
            <a:r>
              <a:rPr lang="en-US" sz="3600">
                <a:solidFill>
                  <a:srgbClr val="000000"/>
                </a:solidFill>
                <a:latin typeface="Roboto Condensed Bold"/>
              </a:rPr>
              <a:t>TB:</a:t>
            </a:r>
            <a:r>
              <a:rPr lang="en-US" sz="3600">
                <a:solidFill>
                  <a:srgbClr val="000000"/>
                </a:solidFill>
                <a:latin typeface="Roboto Condensed"/>
              </a:rPr>
              <a:t> +Chia sẻ về lý do lựa chọn việc trồng rừng là hành động thiện nguyện trong 5 năm đăng quang.</a:t>
            </a:r>
          </a:p>
          <a:p>
            <a:pPr algn="just">
              <a:lnSpc>
                <a:spcPts val="5040"/>
              </a:lnSpc>
            </a:pPr>
            <a:r>
              <a:rPr lang="en-US" sz="3600">
                <a:solidFill>
                  <a:srgbClr val="000000"/>
                </a:solidFill>
                <a:latin typeface="Roboto Condensed"/>
              </a:rPr>
              <a:t>       + Kể về quá trình trồng rừng: Học cách trồng cây;  Đào hố, trồng cây, leo dốc, đặt tên cho những cái cây mình trồng...</a:t>
            </a:r>
          </a:p>
          <a:p>
            <a:pPr algn="just">
              <a:lnSpc>
                <a:spcPts val="5040"/>
              </a:lnSpc>
            </a:pPr>
            <a:r>
              <a:rPr lang="en-US" sz="3600">
                <a:solidFill>
                  <a:srgbClr val="000000"/>
                </a:solidFill>
                <a:latin typeface="Roboto Condensed Bold"/>
              </a:rPr>
              <a:t>KB:</a:t>
            </a:r>
            <a:r>
              <a:rPr lang="en-US" sz="3600">
                <a:solidFill>
                  <a:srgbClr val="000000"/>
                </a:solidFill>
                <a:latin typeface="Roboto Condensed"/>
              </a:rPr>
              <a:t> Chia sẻ ý nghĩa của việc trồng rừng</a:t>
            </a:r>
          </a:p>
          <a:p>
            <a:pPr algn="just">
              <a:lnSpc>
                <a:spcPts val="5040"/>
              </a:lnSpc>
            </a:pPr>
            <a:endParaRPr lang="en-US" sz="360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228600" y="29595"/>
            <a:ext cx="17171237" cy="1217347"/>
            <a:chOff x="0" y="0"/>
            <a:chExt cx="17644824" cy="1623130"/>
          </a:xfrm>
        </p:grpSpPr>
        <p:sp>
          <p:nvSpPr>
            <p:cNvPr id="3" name="Freeform 3"/>
            <p:cNvSpPr/>
            <p:nvPr/>
          </p:nvSpPr>
          <p:spPr>
            <a:xfrm>
              <a:off x="0" y="0"/>
              <a:ext cx="17644872" cy="1623159"/>
            </a:xfrm>
            <a:custGeom>
              <a:avLst/>
              <a:gdLst/>
              <a:ahLst/>
              <a:cxnLst/>
              <a:rect l="l" t="t" r="r" b="b"/>
              <a:pathLst>
                <a:path w="17644872" h="1623159">
                  <a:moveTo>
                    <a:pt x="0" y="0"/>
                  </a:moveTo>
                  <a:lnTo>
                    <a:pt x="17644872" y="0"/>
                  </a:lnTo>
                  <a:lnTo>
                    <a:pt x="17644872" y="1623159"/>
                  </a:lnTo>
                  <a:lnTo>
                    <a:pt x="0" y="1623159"/>
                  </a:lnTo>
                  <a:close/>
                </a:path>
              </a:pathLst>
            </a:custGeom>
            <a:solidFill>
              <a:srgbClr val="FFFFFF"/>
            </a:solidFill>
          </p:spPr>
        </p:sp>
      </p:grpSp>
      <p:sp>
        <p:nvSpPr>
          <p:cNvPr id="4" name="Freeform 4"/>
          <p:cNvSpPr/>
          <p:nvPr/>
        </p:nvSpPr>
        <p:spPr>
          <a:xfrm flipV="1">
            <a:off x="14820663" y="-966947"/>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2"/>
            <a:stretch>
              <a:fillRect r="-12"/>
            </a:stretch>
          </a:blipFill>
        </p:spPr>
      </p:sp>
      <p:sp>
        <p:nvSpPr>
          <p:cNvPr id="5" name="Freeform 5"/>
          <p:cNvSpPr/>
          <p:nvPr/>
        </p:nvSpPr>
        <p:spPr>
          <a:xfrm>
            <a:off x="-515642" y="9549615"/>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6" name="Freeform 6"/>
          <p:cNvSpPr/>
          <p:nvPr/>
        </p:nvSpPr>
        <p:spPr>
          <a:xfrm>
            <a:off x="13255265" y="7942526"/>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pSp>
        <p:nvGrpSpPr>
          <p:cNvPr id="7" name="Group 7"/>
          <p:cNvGrpSpPr/>
          <p:nvPr/>
        </p:nvGrpSpPr>
        <p:grpSpPr>
          <a:xfrm>
            <a:off x="743642" y="29595"/>
            <a:ext cx="3086100" cy="1084526"/>
            <a:chOff x="0" y="0"/>
            <a:chExt cx="4114800" cy="1446035"/>
          </a:xfrm>
        </p:grpSpPr>
        <p:sp>
          <p:nvSpPr>
            <p:cNvPr id="8" name="Freeform 8"/>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pic>
        <p:nvPicPr>
          <p:cNvPr id="9" name="Picture 9"/>
          <p:cNvPicPr>
            <a:picLocks noChangeAspect="1"/>
          </p:cNvPicPr>
          <p:nvPr/>
        </p:nvPicPr>
        <p:blipFill>
          <a:blip r:embed="rId5"/>
          <a:srcRect/>
          <a:stretch>
            <a:fillRect/>
          </a:stretch>
        </p:blipFill>
        <p:spPr>
          <a:xfrm rot="-5238392">
            <a:off x="1142934" y="2995441"/>
            <a:ext cx="1980947" cy="2213349"/>
          </a:xfrm>
          <a:prstGeom prst="rect">
            <a:avLst/>
          </a:prstGeom>
        </p:spPr>
      </p:pic>
      <p:sp>
        <p:nvSpPr>
          <p:cNvPr id="10" name="TextBox 10"/>
          <p:cNvSpPr txBox="1"/>
          <p:nvPr/>
        </p:nvSpPr>
        <p:spPr>
          <a:xfrm>
            <a:off x="5639725" y="196640"/>
            <a:ext cx="8271074" cy="788008"/>
          </a:xfrm>
          <a:prstGeom prst="rect">
            <a:avLst/>
          </a:prstGeom>
        </p:spPr>
        <p:txBody>
          <a:bodyPr lIns="0" tIns="0" rIns="0" bIns="0" rtlCol="0" anchor="t">
            <a:spAutoFit/>
          </a:bodyPr>
          <a:lstStyle/>
          <a:p>
            <a:pPr algn="ctr">
              <a:lnSpc>
                <a:spcPts val="6439"/>
              </a:lnSpc>
              <a:spcBef>
                <a:spcPct val="0"/>
              </a:spcBef>
            </a:pPr>
            <a:r>
              <a:rPr lang="en-US" sz="4599">
                <a:solidFill>
                  <a:srgbClr val="6E9277"/>
                </a:solidFill>
                <a:latin typeface="Fraunces Bold"/>
              </a:rPr>
              <a:t>TÌM HIỂU QUY TRÌNH VIẾT</a:t>
            </a:r>
          </a:p>
        </p:txBody>
      </p:sp>
      <p:sp>
        <p:nvSpPr>
          <p:cNvPr id="11" name="TextBox 11"/>
          <p:cNvSpPr txBox="1"/>
          <p:nvPr/>
        </p:nvSpPr>
        <p:spPr>
          <a:xfrm>
            <a:off x="743642" y="145746"/>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III</a:t>
            </a:r>
          </a:p>
        </p:txBody>
      </p:sp>
      <p:sp>
        <p:nvSpPr>
          <p:cNvPr id="12" name="Freeform 12"/>
          <p:cNvSpPr/>
          <p:nvPr/>
        </p:nvSpPr>
        <p:spPr>
          <a:xfrm>
            <a:off x="3068453" y="1246942"/>
            <a:ext cx="14190847" cy="6042936"/>
          </a:xfrm>
          <a:custGeom>
            <a:avLst/>
            <a:gdLst/>
            <a:ahLst/>
            <a:cxnLst/>
            <a:rect l="l" t="t" r="r" b="b"/>
            <a:pathLst>
              <a:path w="14190847" h="6042936">
                <a:moveTo>
                  <a:pt x="0" y="0"/>
                </a:moveTo>
                <a:lnTo>
                  <a:pt x="14190847" y="0"/>
                </a:lnTo>
                <a:lnTo>
                  <a:pt x="14190847" y="6042936"/>
                </a:lnTo>
                <a:lnTo>
                  <a:pt x="0" y="6042936"/>
                </a:lnTo>
                <a:lnTo>
                  <a:pt x="0" y="0"/>
                </a:lnTo>
                <a:close/>
              </a:path>
            </a:pathLst>
          </a:custGeom>
          <a:blipFill>
            <a:blip r:embed="rId6"/>
            <a:stretch>
              <a:fillRect/>
            </a:stretch>
          </a:blipFill>
        </p:spPr>
      </p:sp>
      <p:sp>
        <p:nvSpPr>
          <p:cNvPr id="13" name="TextBox 13"/>
          <p:cNvSpPr txBox="1"/>
          <p:nvPr/>
        </p:nvSpPr>
        <p:spPr>
          <a:xfrm>
            <a:off x="4837106" y="2750126"/>
            <a:ext cx="9983557" cy="2950844"/>
          </a:xfrm>
          <a:prstGeom prst="rect">
            <a:avLst/>
          </a:prstGeom>
        </p:spPr>
        <p:txBody>
          <a:bodyPr lIns="0" tIns="0" rIns="0" bIns="0" rtlCol="0" anchor="t">
            <a:spAutoFit/>
          </a:bodyPr>
          <a:lstStyle/>
          <a:p>
            <a:pPr algn="just">
              <a:lnSpc>
                <a:spcPts val="5880"/>
              </a:lnSpc>
              <a:spcBef>
                <a:spcPct val="0"/>
              </a:spcBef>
            </a:pPr>
            <a:r>
              <a:rPr lang="en-US" sz="4200">
                <a:solidFill>
                  <a:srgbClr val="000000"/>
                </a:solidFill>
                <a:latin typeface="Roboto Condensed"/>
              </a:rPr>
              <a:t>Dựa vào phán đoán ban đầu của mình và phần phân tích mẫu cũng như kinh nghiệm của bản thân, hãy </a:t>
            </a:r>
            <a:r>
              <a:rPr lang="en-US" sz="4200">
                <a:solidFill>
                  <a:srgbClr val="000000"/>
                </a:solidFill>
                <a:latin typeface="Roboto Condensed Bold"/>
              </a:rPr>
              <a:t>nêu quy trình viết bài văn</a:t>
            </a:r>
            <a:r>
              <a:rPr lang="en-US" sz="4200">
                <a:solidFill>
                  <a:srgbClr val="000000"/>
                </a:solidFill>
                <a:latin typeface="Roboto Condensed"/>
              </a:rPr>
              <a:t> kể lại một chuyến đi hoặc một hoạt động xã hội.</a:t>
            </a:r>
          </a:p>
        </p:txBody>
      </p:sp>
      <p:grpSp>
        <p:nvGrpSpPr>
          <p:cNvPr id="14" name="Group 14"/>
          <p:cNvGrpSpPr/>
          <p:nvPr/>
        </p:nvGrpSpPr>
        <p:grpSpPr>
          <a:xfrm>
            <a:off x="7086451" y="7556578"/>
            <a:ext cx="3600599" cy="1265333"/>
            <a:chOff x="0" y="0"/>
            <a:chExt cx="4114800" cy="1446035"/>
          </a:xfrm>
        </p:grpSpPr>
        <p:sp>
          <p:nvSpPr>
            <p:cNvPr id="15" name="Freeform 15"/>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568F90"/>
            </a:solidFill>
          </p:spPr>
        </p:sp>
      </p:grpSp>
      <p:sp>
        <p:nvSpPr>
          <p:cNvPr id="16" name="TextBox 16"/>
          <p:cNvSpPr txBox="1"/>
          <p:nvPr/>
        </p:nvSpPr>
        <p:spPr>
          <a:xfrm>
            <a:off x="7343700" y="7705057"/>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PHT số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rot="-1841983">
            <a:off x="15000982" y="7893150"/>
            <a:ext cx="5785324" cy="4903062"/>
          </a:xfrm>
          <a:custGeom>
            <a:avLst/>
            <a:gdLst/>
            <a:ahLst/>
            <a:cxnLst/>
            <a:rect l="l" t="t" r="r" b="b"/>
            <a:pathLst>
              <a:path w="5785324" h="4903062">
                <a:moveTo>
                  <a:pt x="0" y="0"/>
                </a:moveTo>
                <a:lnTo>
                  <a:pt x="5785324" y="0"/>
                </a:lnTo>
                <a:lnTo>
                  <a:pt x="5785324" y="4903062"/>
                </a:lnTo>
                <a:lnTo>
                  <a:pt x="0" y="4903062"/>
                </a:lnTo>
                <a:lnTo>
                  <a:pt x="0" y="0"/>
                </a:lnTo>
                <a:close/>
              </a:path>
            </a:pathLst>
          </a:custGeom>
          <a:blipFill>
            <a:blip r:embed="rId2"/>
            <a:stretch>
              <a:fillRect b="-38"/>
            </a:stretch>
          </a:blipFill>
        </p:spPr>
      </p:sp>
      <p:grpSp>
        <p:nvGrpSpPr>
          <p:cNvPr id="3" name="Group 3"/>
          <p:cNvGrpSpPr/>
          <p:nvPr/>
        </p:nvGrpSpPr>
        <p:grpSpPr>
          <a:xfrm>
            <a:off x="-848704" y="162793"/>
            <a:ext cx="19136704" cy="6597112"/>
            <a:chOff x="0" y="0"/>
            <a:chExt cx="25515605" cy="8796149"/>
          </a:xfrm>
        </p:grpSpPr>
        <p:sp>
          <p:nvSpPr>
            <p:cNvPr id="4" name="Freeform 4"/>
            <p:cNvSpPr/>
            <p:nvPr/>
          </p:nvSpPr>
          <p:spPr>
            <a:xfrm>
              <a:off x="0" y="0"/>
              <a:ext cx="25515644" cy="8796147"/>
            </a:xfrm>
            <a:custGeom>
              <a:avLst/>
              <a:gdLst/>
              <a:ahLst/>
              <a:cxnLst/>
              <a:rect l="l" t="t" r="r" b="b"/>
              <a:pathLst>
                <a:path w="25515644" h="8796147">
                  <a:moveTo>
                    <a:pt x="25515644" y="4398137"/>
                  </a:moveTo>
                  <a:lnTo>
                    <a:pt x="20400780" y="0"/>
                  </a:lnTo>
                  <a:lnTo>
                    <a:pt x="20400780" y="2512695"/>
                  </a:lnTo>
                  <a:lnTo>
                    <a:pt x="0" y="2512695"/>
                  </a:lnTo>
                  <a:lnTo>
                    <a:pt x="0" y="6283452"/>
                  </a:lnTo>
                  <a:lnTo>
                    <a:pt x="20400780" y="6283452"/>
                  </a:lnTo>
                  <a:lnTo>
                    <a:pt x="20400780" y="8796147"/>
                  </a:lnTo>
                  <a:lnTo>
                    <a:pt x="25515644" y="4398010"/>
                  </a:lnTo>
                  <a:close/>
                </a:path>
              </a:pathLst>
            </a:custGeom>
            <a:solidFill>
              <a:srgbClr val="F2EEE4"/>
            </a:solidFill>
          </p:spPr>
        </p:sp>
      </p:grpSp>
      <p:grpSp>
        <p:nvGrpSpPr>
          <p:cNvPr id="5" name="Group 5"/>
          <p:cNvGrpSpPr/>
          <p:nvPr/>
        </p:nvGrpSpPr>
        <p:grpSpPr>
          <a:xfrm>
            <a:off x="277982" y="363072"/>
            <a:ext cx="5454174" cy="958564"/>
            <a:chOff x="0" y="0"/>
            <a:chExt cx="7272232" cy="1278085"/>
          </a:xfrm>
        </p:grpSpPr>
        <p:sp>
          <p:nvSpPr>
            <p:cNvPr id="6" name="Freeform 6"/>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7" name="TextBox 7"/>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QUY TRÌNH VIẾT</a:t>
            </a:r>
          </a:p>
        </p:txBody>
      </p:sp>
      <p:grpSp>
        <p:nvGrpSpPr>
          <p:cNvPr id="8" name="Group 8"/>
          <p:cNvGrpSpPr/>
          <p:nvPr/>
        </p:nvGrpSpPr>
        <p:grpSpPr>
          <a:xfrm>
            <a:off x="2075891" y="2592761"/>
            <a:ext cx="319473" cy="320905"/>
            <a:chOff x="0" y="0"/>
            <a:chExt cx="425964" cy="427873"/>
          </a:xfrm>
        </p:grpSpPr>
        <p:sp>
          <p:nvSpPr>
            <p:cNvPr id="9" name="Freeform 9"/>
            <p:cNvSpPr/>
            <p:nvPr/>
          </p:nvSpPr>
          <p:spPr>
            <a:xfrm>
              <a:off x="0" y="0"/>
              <a:ext cx="425958" cy="427990"/>
            </a:xfrm>
            <a:custGeom>
              <a:avLst/>
              <a:gdLst/>
              <a:ahLst/>
              <a:cxnLst/>
              <a:rect l="l" t="t" r="r" b="b"/>
              <a:pathLst>
                <a:path w="425958" h="427990">
                  <a:moveTo>
                    <a:pt x="212979" y="0"/>
                  </a:moveTo>
                  <a:cubicBezTo>
                    <a:pt x="330708" y="508"/>
                    <a:pt x="425958" y="96139"/>
                    <a:pt x="425958" y="213995"/>
                  </a:cubicBezTo>
                  <a:cubicBezTo>
                    <a:pt x="425958" y="331851"/>
                    <a:pt x="330708" y="427355"/>
                    <a:pt x="212979" y="427990"/>
                  </a:cubicBezTo>
                  <a:cubicBezTo>
                    <a:pt x="95250" y="427355"/>
                    <a:pt x="0" y="331724"/>
                    <a:pt x="0" y="213995"/>
                  </a:cubicBezTo>
                  <a:cubicBezTo>
                    <a:pt x="0" y="96266"/>
                    <a:pt x="95250" y="508"/>
                    <a:pt x="212979" y="0"/>
                  </a:cubicBezTo>
                  <a:close/>
                </a:path>
              </a:pathLst>
            </a:custGeom>
            <a:solidFill>
              <a:srgbClr val="393F85"/>
            </a:solidFill>
          </p:spPr>
        </p:sp>
      </p:grpSp>
      <p:sp>
        <p:nvSpPr>
          <p:cNvPr id="10" name="TextBox 10"/>
          <p:cNvSpPr txBox="1"/>
          <p:nvPr/>
        </p:nvSpPr>
        <p:spPr>
          <a:xfrm>
            <a:off x="591933" y="3351889"/>
            <a:ext cx="3392880" cy="561924"/>
          </a:xfrm>
          <a:prstGeom prst="rect">
            <a:avLst/>
          </a:prstGeom>
        </p:spPr>
        <p:txBody>
          <a:bodyPr lIns="0" tIns="0" rIns="0" bIns="0" rtlCol="0" anchor="t">
            <a:spAutoFit/>
          </a:bodyPr>
          <a:lstStyle/>
          <a:p>
            <a:pPr algn="ctr">
              <a:lnSpc>
                <a:spcPts val="4498"/>
              </a:lnSpc>
            </a:pPr>
            <a:r>
              <a:rPr lang="en-US" sz="3748">
                <a:solidFill>
                  <a:srgbClr val="393F85"/>
                </a:solidFill>
                <a:latin typeface="Roboto Condensed Bold"/>
              </a:rPr>
              <a:t>CHUẨN BỊ</a:t>
            </a:r>
          </a:p>
        </p:txBody>
      </p:sp>
      <p:grpSp>
        <p:nvGrpSpPr>
          <p:cNvPr id="11" name="Group 11"/>
          <p:cNvGrpSpPr/>
          <p:nvPr/>
        </p:nvGrpSpPr>
        <p:grpSpPr>
          <a:xfrm>
            <a:off x="11815377" y="2753213"/>
            <a:ext cx="319473" cy="320905"/>
            <a:chOff x="0" y="0"/>
            <a:chExt cx="425964" cy="427873"/>
          </a:xfrm>
        </p:grpSpPr>
        <p:sp>
          <p:nvSpPr>
            <p:cNvPr id="12" name="Freeform 12"/>
            <p:cNvSpPr/>
            <p:nvPr/>
          </p:nvSpPr>
          <p:spPr>
            <a:xfrm>
              <a:off x="0" y="0"/>
              <a:ext cx="425958" cy="427990"/>
            </a:xfrm>
            <a:custGeom>
              <a:avLst/>
              <a:gdLst/>
              <a:ahLst/>
              <a:cxnLst/>
              <a:rect l="l" t="t" r="r" b="b"/>
              <a:pathLst>
                <a:path w="425958" h="427990">
                  <a:moveTo>
                    <a:pt x="212979" y="0"/>
                  </a:moveTo>
                  <a:cubicBezTo>
                    <a:pt x="330708" y="508"/>
                    <a:pt x="425958" y="96139"/>
                    <a:pt x="425958" y="213995"/>
                  </a:cubicBezTo>
                  <a:cubicBezTo>
                    <a:pt x="425958" y="331851"/>
                    <a:pt x="330708" y="427355"/>
                    <a:pt x="212979" y="427990"/>
                  </a:cubicBezTo>
                  <a:cubicBezTo>
                    <a:pt x="95250" y="427355"/>
                    <a:pt x="0" y="331724"/>
                    <a:pt x="0" y="213995"/>
                  </a:cubicBezTo>
                  <a:cubicBezTo>
                    <a:pt x="0" y="96266"/>
                    <a:pt x="95250" y="508"/>
                    <a:pt x="212979" y="0"/>
                  </a:cubicBezTo>
                  <a:close/>
                </a:path>
              </a:pathLst>
            </a:custGeom>
            <a:solidFill>
              <a:srgbClr val="D75B3F"/>
            </a:solidFill>
          </p:spPr>
        </p:sp>
      </p:grpSp>
      <p:sp>
        <p:nvSpPr>
          <p:cNvPr id="13" name="TextBox 13"/>
          <p:cNvSpPr txBox="1"/>
          <p:nvPr/>
        </p:nvSpPr>
        <p:spPr>
          <a:xfrm>
            <a:off x="10711272" y="3470403"/>
            <a:ext cx="2527683" cy="561975"/>
          </a:xfrm>
          <a:prstGeom prst="rect">
            <a:avLst/>
          </a:prstGeom>
        </p:spPr>
        <p:txBody>
          <a:bodyPr lIns="0" tIns="0" rIns="0" bIns="0" rtlCol="0" anchor="t">
            <a:spAutoFit/>
          </a:bodyPr>
          <a:lstStyle/>
          <a:p>
            <a:pPr algn="ctr">
              <a:lnSpc>
                <a:spcPts val="4498"/>
              </a:lnSpc>
            </a:pPr>
            <a:r>
              <a:rPr lang="en-US" sz="3748">
                <a:solidFill>
                  <a:srgbClr val="D75B3F"/>
                </a:solidFill>
                <a:latin typeface="Roboto Condensed Bold"/>
              </a:rPr>
              <a:t>VIẾT</a:t>
            </a:r>
          </a:p>
        </p:txBody>
      </p:sp>
      <p:grpSp>
        <p:nvGrpSpPr>
          <p:cNvPr id="14" name="Group 14"/>
          <p:cNvGrpSpPr/>
          <p:nvPr/>
        </p:nvGrpSpPr>
        <p:grpSpPr>
          <a:xfrm>
            <a:off x="15011280" y="2913666"/>
            <a:ext cx="319473" cy="320905"/>
            <a:chOff x="0" y="0"/>
            <a:chExt cx="425964" cy="427873"/>
          </a:xfrm>
        </p:grpSpPr>
        <p:sp>
          <p:nvSpPr>
            <p:cNvPr id="15" name="Freeform 15"/>
            <p:cNvSpPr/>
            <p:nvPr/>
          </p:nvSpPr>
          <p:spPr>
            <a:xfrm>
              <a:off x="0" y="0"/>
              <a:ext cx="425958" cy="427990"/>
            </a:xfrm>
            <a:custGeom>
              <a:avLst/>
              <a:gdLst/>
              <a:ahLst/>
              <a:cxnLst/>
              <a:rect l="l" t="t" r="r" b="b"/>
              <a:pathLst>
                <a:path w="425958" h="427990">
                  <a:moveTo>
                    <a:pt x="212979" y="0"/>
                  </a:moveTo>
                  <a:cubicBezTo>
                    <a:pt x="330708" y="508"/>
                    <a:pt x="425958" y="96139"/>
                    <a:pt x="425958" y="213995"/>
                  </a:cubicBezTo>
                  <a:cubicBezTo>
                    <a:pt x="425958" y="331851"/>
                    <a:pt x="330708" y="427355"/>
                    <a:pt x="212979" y="427990"/>
                  </a:cubicBezTo>
                  <a:cubicBezTo>
                    <a:pt x="95250" y="427355"/>
                    <a:pt x="0" y="331724"/>
                    <a:pt x="0" y="213995"/>
                  </a:cubicBezTo>
                  <a:cubicBezTo>
                    <a:pt x="0" y="96266"/>
                    <a:pt x="95250" y="508"/>
                    <a:pt x="212979" y="0"/>
                  </a:cubicBezTo>
                  <a:close/>
                </a:path>
              </a:pathLst>
            </a:custGeom>
            <a:solidFill>
              <a:srgbClr val="393F85"/>
            </a:solidFill>
          </p:spPr>
        </p:sp>
      </p:grpSp>
      <p:sp>
        <p:nvSpPr>
          <p:cNvPr id="16" name="TextBox 16"/>
          <p:cNvSpPr txBox="1"/>
          <p:nvPr/>
        </p:nvSpPr>
        <p:spPr>
          <a:xfrm>
            <a:off x="13602826" y="3394203"/>
            <a:ext cx="3455854" cy="1352591"/>
          </a:xfrm>
          <a:prstGeom prst="rect">
            <a:avLst/>
          </a:prstGeom>
        </p:spPr>
        <p:txBody>
          <a:bodyPr lIns="0" tIns="0" rIns="0" bIns="0" rtlCol="0" anchor="t">
            <a:spAutoFit/>
          </a:bodyPr>
          <a:lstStyle/>
          <a:p>
            <a:pPr algn="ctr">
              <a:lnSpc>
                <a:spcPts val="5247"/>
              </a:lnSpc>
            </a:pPr>
            <a:r>
              <a:rPr lang="en-US" sz="3748">
                <a:solidFill>
                  <a:srgbClr val="393F85"/>
                </a:solidFill>
                <a:latin typeface="Roboto Condensed Bold"/>
              </a:rPr>
              <a:t>CHỈNH SỬA </a:t>
            </a:r>
          </a:p>
          <a:p>
            <a:pPr algn="ctr">
              <a:lnSpc>
                <a:spcPts val="5247"/>
              </a:lnSpc>
            </a:pPr>
            <a:r>
              <a:rPr lang="en-US" sz="3748">
                <a:solidFill>
                  <a:srgbClr val="393F85"/>
                </a:solidFill>
                <a:latin typeface="Roboto Condensed Bold"/>
              </a:rPr>
              <a:t>BÀI VIẾT</a:t>
            </a:r>
          </a:p>
        </p:txBody>
      </p:sp>
      <p:sp>
        <p:nvSpPr>
          <p:cNvPr id="17" name="TextBox 17"/>
          <p:cNvSpPr txBox="1"/>
          <p:nvPr/>
        </p:nvSpPr>
        <p:spPr>
          <a:xfrm>
            <a:off x="0" y="4837738"/>
            <a:ext cx="4687525" cy="5867400"/>
          </a:xfrm>
          <a:prstGeom prst="rect">
            <a:avLst/>
          </a:prstGeom>
        </p:spPr>
        <p:txBody>
          <a:bodyPr lIns="0" tIns="0" rIns="0" bIns="0" rtlCol="0" anchor="t">
            <a:spAutoFit/>
          </a:bodyPr>
          <a:lstStyle/>
          <a:p>
            <a:pPr algn="just">
              <a:lnSpc>
                <a:spcPts val="4200"/>
              </a:lnSpc>
            </a:pPr>
            <a:r>
              <a:rPr lang="en-US" sz="3000">
                <a:solidFill>
                  <a:srgbClr val="000000"/>
                </a:solidFill>
                <a:latin typeface="Roboto Condensed Bold"/>
              </a:rPr>
              <a:t>Xác định:</a:t>
            </a:r>
          </a:p>
          <a:p>
            <a:pPr marL="685800" lvl="2" indent="-228600" algn="just">
              <a:lnSpc>
                <a:spcPts val="4200"/>
              </a:lnSpc>
              <a:buFont typeface="Arial"/>
              <a:buChar char="⚬"/>
            </a:pPr>
            <a:r>
              <a:rPr lang="en-US" sz="3000">
                <a:solidFill>
                  <a:srgbClr val="000000"/>
                </a:solidFill>
                <a:latin typeface="Roboto Condensed"/>
              </a:rPr>
              <a:t>Chọn 1 hoạt động xã hội/chuyến đi giàu ý nghĩa.</a:t>
            </a:r>
          </a:p>
          <a:p>
            <a:pPr marL="685800" lvl="2" indent="-228600" algn="just">
              <a:lnSpc>
                <a:spcPts val="4200"/>
              </a:lnSpc>
              <a:buFont typeface="Arial"/>
              <a:buChar char="⚬"/>
            </a:pPr>
            <a:r>
              <a:rPr lang="en-US" sz="3000">
                <a:solidFill>
                  <a:srgbClr val="000000"/>
                </a:solidFill>
                <a:latin typeface="Roboto Condensed"/>
              </a:rPr>
              <a:t>Xác định kiểu bài: tự sự</a:t>
            </a:r>
          </a:p>
          <a:p>
            <a:pPr marL="685800" lvl="2" indent="-228600" algn="just">
              <a:lnSpc>
                <a:spcPts val="4200"/>
              </a:lnSpc>
              <a:buFont typeface="Arial"/>
              <a:buChar char="⚬"/>
            </a:pPr>
            <a:r>
              <a:rPr lang="en-US" sz="3000">
                <a:solidFill>
                  <a:srgbClr val="000000"/>
                </a:solidFill>
                <a:latin typeface="Roboto Condensed"/>
              </a:rPr>
              <a:t>Phạm vi kiến thức: kiến thức thực tế</a:t>
            </a:r>
          </a:p>
          <a:p>
            <a:pPr marL="685800" lvl="2" indent="-228600" algn="just">
              <a:lnSpc>
                <a:spcPts val="4200"/>
              </a:lnSpc>
              <a:buFont typeface="Arial"/>
              <a:buChar char="⚬"/>
            </a:pPr>
            <a:r>
              <a:rPr lang="en-US" sz="3000">
                <a:solidFill>
                  <a:srgbClr val="000000"/>
                </a:solidFill>
                <a:latin typeface="Roboto Condensed"/>
              </a:rPr>
              <a:t>Ghi chép nội dung liên quan, chuẩn bị tranh ảnh, tư liệu, …</a:t>
            </a:r>
          </a:p>
          <a:p>
            <a:pPr marL="685800" lvl="2" indent="-228600" algn="just">
              <a:lnSpc>
                <a:spcPts val="4200"/>
              </a:lnSpc>
              <a:buFont typeface="Arial"/>
              <a:buChar char="⚬"/>
            </a:pPr>
            <a:endParaRPr lang="en-US" sz="3000">
              <a:solidFill>
                <a:srgbClr val="000000"/>
              </a:solidFill>
              <a:latin typeface="Roboto Condensed"/>
            </a:endParaRPr>
          </a:p>
        </p:txBody>
      </p:sp>
      <p:sp>
        <p:nvSpPr>
          <p:cNvPr id="18" name="TextBox 18"/>
          <p:cNvSpPr txBox="1"/>
          <p:nvPr/>
        </p:nvSpPr>
        <p:spPr>
          <a:xfrm>
            <a:off x="9476320" y="5076850"/>
            <a:ext cx="4678453" cy="4181475"/>
          </a:xfrm>
          <a:prstGeom prst="rect">
            <a:avLst/>
          </a:prstGeom>
        </p:spPr>
        <p:txBody>
          <a:bodyPr lIns="0" tIns="0" rIns="0" bIns="0" rtlCol="0" anchor="t">
            <a:spAutoFit/>
          </a:bodyPr>
          <a:lstStyle/>
          <a:p>
            <a:pPr algn="just">
              <a:lnSpc>
                <a:spcPts val="4198"/>
              </a:lnSpc>
            </a:pPr>
            <a:r>
              <a:rPr lang="en-US" sz="2999">
                <a:solidFill>
                  <a:srgbClr val="000000"/>
                </a:solidFill>
                <a:latin typeface="Roboto Condensed Bold"/>
              </a:rPr>
              <a:t>Lưu ý:</a:t>
            </a:r>
          </a:p>
          <a:p>
            <a:pPr marL="685572" lvl="2" indent="-228524" algn="just">
              <a:lnSpc>
                <a:spcPts val="4198"/>
              </a:lnSpc>
              <a:buFont typeface="Arial"/>
              <a:buChar char="⚬"/>
            </a:pPr>
            <a:r>
              <a:rPr lang="en-US" sz="2999">
                <a:solidFill>
                  <a:srgbClr val="000000"/>
                </a:solidFill>
                <a:latin typeface="Roboto Condensed"/>
              </a:rPr>
              <a:t>MB trực tiếp hoặc gián tiếp</a:t>
            </a:r>
          </a:p>
          <a:p>
            <a:pPr marL="685572" lvl="2" indent="-228524" algn="just">
              <a:lnSpc>
                <a:spcPts val="4198"/>
              </a:lnSpc>
              <a:buFont typeface="Arial"/>
              <a:buChar char="⚬"/>
            </a:pPr>
            <a:r>
              <a:rPr lang="en-US" sz="2999">
                <a:solidFill>
                  <a:srgbClr val="000000"/>
                </a:solidFill>
                <a:latin typeface="Roboto Condensed"/>
              </a:rPr>
              <a:t>TB gồm các đoạn văn, mỗi đoạn văn là một ý lớn</a:t>
            </a:r>
          </a:p>
          <a:p>
            <a:pPr marL="685572" lvl="2" indent="-228524" algn="just">
              <a:lnSpc>
                <a:spcPts val="4198"/>
              </a:lnSpc>
              <a:buFont typeface="Arial"/>
              <a:buChar char="⚬"/>
            </a:pPr>
            <a:r>
              <a:rPr lang="en-US" sz="2999">
                <a:solidFill>
                  <a:srgbClr val="000000"/>
                </a:solidFill>
                <a:latin typeface="Roboto Condensed"/>
              </a:rPr>
              <a:t>KB cần tổng hợp dược các ý đã nêu ở phần TB.</a:t>
            </a:r>
          </a:p>
          <a:p>
            <a:pPr marL="685676" lvl="2" indent="-228559" algn="just">
              <a:lnSpc>
                <a:spcPts val="4198"/>
              </a:lnSpc>
              <a:buFont typeface="Arial"/>
              <a:buChar char="⚬"/>
            </a:pPr>
            <a:r>
              <a:rPr lang="en-US" sz="2999">
                <a:solidFill>
                  <a:srgbClr val="000000"/>
                </a:solidFill>
                <a:latin typeface="Roboto Condensed"/>
              </a:rPr>
              <a:t>Cấu trúc đủ 3 phần</a:t>
            </a:r>
          </a:p>
        </p:txBody>
      </p:sp>
      <p:sp>
        <p:nvSpPr>
          <p:cNvPr id="19" name="TextBox 19"/>
          <p:cNvSpPr txBox="1"/>
          <p:nvPr/>
        </p:nvSpPr>
        <p:spPr>
          <a:xfrm>
            <a:off x="14392647" y="6699875"/>
            <a:ext cx="2866653" cy="2152651"/>
          </a:xfrm>
          <a:prstGeom prst="rect">
            <a:avLst/>
          </a:prstGeom>
        </p:spPr>
        <p:txBody>
          <a:bodyPr lIns="0" tIns="0" rIns="0" bIns="0" rtlCol="0" anchor="t">
            <a:spAutoFit/>
          </a:bodyPr>
          <a:lstStyle/>
          <a:p>
            <a:pPr algn="just">
              <a:lnSpc>
                <a:spcPts val="4198"/>
              </a:lnSpc>
            </a:pPr>
            <a:r>
              <a:rPr lang="en-US" sz="2999">
                <a:solidFill>
                  <a:srgbClr val="000000"/>
                </a:solidFill>
                <a:latin typeface="Roboto Condensed Bold"/>
              </a:rPr>
              <a:t>Lưu ý:</a:t>
            </a:r>
          </a:p>
          <a:p>
            <a:pPr algn="just">
              <a:lnSpc>
                <a:spcPts val="4198"/>
              </a:lnSpc>
            </a:pPr>
            <a:r>
              <a:rPr lang="en-US" sz="2999">
                <a:solidFill>
                  <a:srgbClr val="000000"/>
                </a:solidFill>
                <a:latin typeface="Roboto Condensed"/>
              </a:rPr>
              <a:t>Đánh giá bài viết và chỉnh sửa theo bảng kiểm</a:t>
            </a:r>
          </a:p>
        </p:txBody>
      </p:sp>
      <p:grpSp>
        <p:nvGrpSpPr>
          <p:cNvPr id="20" name="Group 20"/>
          <p:cNvGrpSpPr/>
          <p:nvPr/>
        </p:nvGrpSpPr>
        <p:grpSpPr>
          <a:xfrm>
            <a:off x="6462354" y="2592761"/>
            <a:ext cx="319473" cy="320905"/>
            <a:chOff x="0" y="0"/>
            <a:chExt cx="425964" cy="427873"/>
          </a:xfrm>
        </p:grpSpPr>
        <p:sp>
          <p:nvSpPr>
            <p:cNvPr id="21" name="Freeform 21"/>
            <p:cNvSpPr/>
            <p:nvPr/>
          </p:nvSpPr>
          <p:spPr>
            <a:xfrm>
              <a:off x="0" y="0"/>
              <a:ext cx="425958" cy="427990"/>
            </a:xfrm>
            <a:custGeom>
              <a:avLst/>
              <a:gdLst/>
              <a:ahLst/>
              <a:cxnLst/>
              <a:rect l="l" t="t" r="r" b="b"/>
              <a:pathLst>
                <a:path w="425958" h="427990">
                  <a:moveTo>
                    <a:pt x="212979" y="0"/>
                  </a:moveTo>
                  <a:cubicBezTo>
                    <a:pt x="330708" y="508"/>
                    <a:pt x="425958" y="96139"/>
                    <a:pt x="425958" y="213995"/>
                  </a:cubicBezTo>
                  <a:cubicBezTo>
                    <a:pt x="425958" y="331851"/>
                    <a:pt x="330708" y="427355"/>
                    <a:pt x="212979" y="427990"/>
                  </a:cubicBezTo>
                  <a:cubicBezTo>
                    <a:pt x="95250" y="427355"/>
                    <a:pt x="0" y="331724"/>
                    <a:pt x="0" y="213995"/>
                  </a:cubicBezTo>
                  <a:cubicBezTo>
                    <a:pt x="0" y="96266"/>
                    <a:pt x="95250" y="508"/>
                    <a:pt x="212979" y="0"/>
                  </a:cubicBezTo>
                  <a:close/>
                </a:path>
              </a:pathLst>
            </a:custGeom>
            <a:solidFill>
              <a:srgbClr val="D75B3F"/>
            </a:solidFill>
          </p:spPr>
        </p:sp>
      </p:grpSp>
      <p:sp>
        <p:nvSpPr>
          <p:cNvPr id="22" name="TextBox 22"/>
          <p:cNvSpPr txBox="1"/>
          <p:nvPr/>
        </p:nvSpPr>
        <p:spPr>
          <a:xfrm>
            <a:off x="4925650" y="3351889"/>
            <a:ext cx="3392880" cy="1123899"/>
          </a:xfrm>
          <a:prstGeom prst="rect">
            <a:avLst/>
          </a:prstGeom>
        </p:spPr>
        <p:txBody>
          <a:bodyPr lIns="0" tIns="0" rIns="0" bIns="0" rtlCol="0" anchor="t">
            <a:spAutoFit/>
          </a:bodyPr>
          <a:lstStyle/>
          <a:p>
            <a:pPr algn="ctr">
              <a:lnSpc>
                <a:spcPts val="4498"/>
              </a:lnSpc>
            </a:pPr>
            <a:r>
              <a:rPr lang="en-US" sz="3748">
                <a:solidFill>
                  <a:srgbClr val="393F85"/>
                </a:solidFill>
                <a:latin typeface="Roboto Condensed Bold"/>
              </a:rPr>
              <a:t>TÌM Ý VÀ LẬP DÀN Ý</a:t>
            </a:r>
          </a:p>
        </p:txBody>
      </p:sp>
      <p:sp>
        <p:nvSpPr>
          <p:cNvPr id="23" name="TextBox 23"/>
          <p:cNvSpPr txBox="1"/>
          <p:nvPr/>
        </p:nvSpPr>
        <p:spPr>
          <a:xfrm>
            <a:off x="5029200" y="4838700"/>
            <a:ext cx="4130200" cy="4267200"/>
          </a:xfrm>
          <a:prstGeom prst="rect">
            <a:avLst/>
          </a:prstGeom>
        </p:spPr>
        <p:txBody>
          <a:bodyPr lIns="0" tIns="0" rIns="0" bIns="0" rtlCol="0" anchor="t">
            <a:spAutoFit/>
          </a:bodyPr>
          <a:lstStyle/>
          <a:p>
            <a:pPr algn="just">
              <a:lnSpc>
                <a:spcPts val="4200"/>
              </a:lnSpc>
            </a:pPr>
            <a:r>
              <a:rPr lang="en-US" sz="3000">
                <a:solidFill>
                  <a:srgbClr val="000000"/>
                </a:solidFill>
                <a:latin typeface="Roboto Condensed Bold"/>
              </a:rPr>
              <a:t>Tìm ý:</a:t>
            </a:r>
          </a:p>
          <a:p>
            <a:pPr marL="647700" lvl="1" indent="-323850" algn="just">
              <a:lnSpc>
                <a:spcPts val="4200"/>
              </a:lnSpc>
              <a:buFont typeface="Arial"/>
              <a:buChar char="•"/>
            </a:pPr>
            <a:r>
              <a:rPr lang="en-US" sz="3000">
                <a:solidFill>
                  <a:srgbClr val="000000"/>
                </a:solidFill>
                <a:latin typeface="Roboto Condensed"/>
              </a:rPr>
              <a:t>Thời gian, địa điểm, Mục đích, quá trình, kết quả của hoạt động</a:t>
            </a:r>
          </a:p>
          <a:p>
            <a:pPr marL="647700" lvl="1" indent="-323850" algn="just">
              <a:lnSpc>
                <a:spcPts val="4200"/>
              </a:lnSpc>
              <a:buFont typeface="Arial"/>
              <a:buChar char="•"/>
            </a:pPr>
            <a:r>
              <a:rPr lang="en-US" sz="3000">
                <a:solidFill>
                  <a:srgbClr val="000000"/>
                </a:solidFill>
                <a:latin typeface="Roboto Condensed"/>
              </a:rPr>
              <a:t>Ý nghĩa của hoạt động và cảm xúc của em.</a:t>
            </a:r>
          </a:p>
          <a:p>
            <a:pPr algn="just">
              <a:lnSpc>
                <a:spcPts val="4200"/>
              </a:lnSpc>
            </a:pPr>
            <a:endParaRPr lang="en-US" sz="3000">
              <a:solidFill>
                <a:srgbClr val="000000"/>
              </a:solidFill>
              <a:latin typeface="Roboto Condensed"/>
            </a:endParaRPr>
          </a:p>
          <a:p>
            <a:pPr algn="just">
              <a:lnSpc>
                <a:spcPts val="4200"/>
              </a:lnSpc>
            </a:pPr>
            <a:r>
              <a:rPr lang="en-US" sz="3000">
                <a:solidFill>
                  <a:srgbClr val="000000"/>
                </a:solidFill>
                <a:latin typeface="Roboto Condensed Bold"/>
              </a:rPr>
              <a:t>Lập dàn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rot="-1841983">
            <a:off x="-405266" y="3693818"/>
            <a:ext cx="5454170" cy="4622409"/>
          </a:xfrm>
          <a:custGeom>
            <a:avLst/>
            <a:gdLst/>
            <a:ahLst/>
            <a:cxnLst/>
            <a:rect l="l" t="t" r="r" b="b"/>
            <a:pathLst>
              <a:path w="5454170" h="4622409">
                <a:moveTo>
                  <a:pt x="0" y="0"/>
                </a:moveTo>
                <a:lnTo>
                  <a:pt x="5454171" y="0"/>
                </a:lnTo>
                <a:lnTo>
                  <a:pt x="5454171" y="4622409"/>
                </a:lnTo>
                <a:lnTo>
                  <a:pt x="0" y="4622409"/>
                </a:lnTo>
                <a:lnTo>
                  <a:pt x="0" y="0"/>
                </a:lnTo>
                <a:close/>
              </a:path>
            </a:pathLst>
          </a:custGeom>
          <a:blipFill>
            <a:blip r:embed="rId2"/>
            <a:stretch>
              <a:fillRect b="-38"/>
            </a:stretch>
          </a:blipFill>
        </p:spPr>
      </p:sp>
      <p:grpSp>
        <p:nvGrpSpPr>
          <p:cNvPr id="3" name="Group 3"/>
          <p:cNvGrpSpPr/>
          <p:nvPr/>
        </p:nvGrpSpPr>
        <p:grpSpPr>
          <a:xfrm>
            <a:off x="277982" y="363072"/>
            <a:ext cx="5454174" cy="958564"/>
            <a:chOff x="0" y="0"/>
            <a:chExt cx="7272232" cy="1278085"/>
          </a:xfrm>
        </p:grpSpPr>
        <p:sp>
          <p:nvSpPr>
            <p:cNvPr id="4" name="Freeform 4"/>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5" name="TextBox 5"/>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LẬP DÀN Ý</a:t>
            </a:r>
          </a:p>
        </p:txBody>
      </p:sp>
      <p:sp>
        <p:nvSpPr>
          <p:cNvPr id="7" name="Freeform 7"/>
          <p:cNvSpPr/>
          <p:nvPr/>
        </p:nvSpPr>
        <p:spPr>
          <a:xfrm>
            <a:off x="584405" y="5414032"/>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3"/>
            <a:stretch>
              <a:fillRect b="-114"/>
            </a:stretch>
          </a:blipFill>
        </p:spPr>
      </p:sp>
      <p:sp>
        <p:nvSpPr>
          <p:cNvPr id="8" name="Freeform 8"/>
          <p:cNvSpPr/>
          <p:nvPr/>
        </p:nvSpPr>
        <p:spPr>
          <a:xfrm>
            <a:off x="14733809" y="4622165"/>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3"/>
            <a:stretch>
              <a:fillRect b="-114"/>
            </a:stretch>
          </a:blipFill>
        </p:spPr>
      </p:sp>
      <p:sp>
        <p:nvSpPr>
          <p:cNvPr id="9" name="Freeform 9"/>
          <p:cNvSpPr/>
          <p:nvPr/>
        </p:nvSpPr>
        <p:spPr>
          <a:xfrm>
            <a:off x="4483661" y="1600711"/>
            <a:ext cx="13116528" cy="2049458"/>
          </a:xfrm>
          <a:custGeom>
            <a:avLst/>
            <a:gdLst/>
            <a:ahLst/>
            <a:cxnLst/>
            <a:rect l="l" t="t" r="r" b="b"/>
            <a:pathLst>
              <a:path w="13116528" h="2049458">
                <a:moveTo>
                  <a:pt x="0" y="0"/>
                </a:moveTo>
                <a:lnTo>
                  <a:pt x="13116528" y="0"/>
                </a:lnTo>
                <a:lnTo>
                  <a:pt x="13116528" y="2049458"/>
                </a:lnTo>
                <a:lnTo>
                  <a:pt x="0" y="2049458"/>
                </a:lnTo>
                <a:lnTo>
                  <a:pt x="0" y="0"/>
                </a:lnTo>
                <a:close/>
              </a:path>
            </a:pathLst>
          </a:custGeom>
          <a:blipFill>
            <a:blip r:embed="rId4"/>
            <a:stretch>
              <a:fillRect b="-548"/>
            </a:stretch>
          </a:blipFill>
        </p:spPr>
      </p:sp>
      <p:sp>
        <p:nvSpPr>
          <p:cNvPr id="10" name="Freeform 10"/>
          <p:cNvSpPr/>
          <p:nvPr/>
        </p:nvSpPr>
        <p:spPr>
          <a:xfrm>
            <a:off x="4648200" y="4000500"/>
            <a:ext cx="13116528" cy="3625926"/>
          </a:xfrm>
          <a:custGeom>
            <a:avLst/>
            <a:gdLst/>
            <a:ahLst/>
            <a:cxnLst/>
            <a:rect l="l" t="t" r="r" b="b"/>
            <a:pathLst>
              <a:path w="13116528" h="3625926">
                <a:moveTo>
                  <a:pt x="0" y="0"/>
                </a:moveTo>
                <a:lnTo>
                  <a:pt x="13116528" y="0"/>
                </a:lnTo>
                <a:lnTo>
                  <a:pt x="13116528" y="3625927"/>
                </a:lnTo>
                <a:lnTo>
                  <a:pt x="0" y="3625927"/>
                </a:lnTo>
                <a:lnTo>
                  <a:pt x="0" y="0"/>
                </a:lnTo>
                <a:close/>
              </a:path>
            </a:pathLst>
          </a:custGeom>
          <a:blipFill>
            <a:blip r:embed="rId4"/>
            <a:stretch>
              <a:fillRect l="-41213" r="-41213" b="-3677"/>
            </a:stretch>
          </a:blipFill>
        </p:spPr>
      </p:sp>
      <p:sp>
        <p:nvSpPr>
          <p:cNvPr id="11" name="Freeform 11"/>
          <p:cNvSpPr/>
          <p:nvPr/>
        </p:nvSpPr>
        <p:spPr>
          <a:xfrm>
            <a:off x="4483662" y="7932231"/>
            <a:ext cx="12598909" cy="2005176"/>
          </a:xfrm>
          <a:custGeom>
            <a:avLst/>
            <a:gdLst/>
            <a:ahLst/>
            <a:cxnLst/>
            <a:rect l="l" t="t" r="r" b="b"/>
            <a:pathLst>
              <a:path w="12598909" h="2005176">
                <a:moveTo>
                  <a:pt x="0" y="0"/>
                </a:moveTo>
                <a:lnTo>
                  <a:pt x="12598909" y="0"/>
                </a:lnTo>
                <a:lnTo>
                  <a:pt x="12598909" y="2005177"/>
                </a:lnTo>
                <a:lnTo>
                  <a:pt x="0" y="2005177"/>
                </a:lnTo>
                <a:lnTo>
                  <a:pt x="0" y="0"/>
                </a:lnTo>
                <a:close/>
              </a:path>
            </a:pathLst>
          </a:custGeom>
          <a:blipFill>
            <a:blip r:embed="rId4"/>
            <a:stretch>
              <a:fillRect l="-929" r="-929" b="-548"/>
            </a:stretch>
          </a:blipFill>
        </p:spPr>
      </p:sp>
      <p:sp>
        <p:nvSpPr>
          <p:cNvPr id="12" name="TextBox 12"/>
          <p:cNvSpPr txBox="1"/>
          <p:nvPr/>
        </p:nvSpPr>
        <p:spPr>
          <a:xfrm>
            <a:off x="5385910" y="1593320"/>
            <a:ext cx="11463693" cy="1735430"/>
          </a:xfrm>
          <a:prstGeom prst="rect">
            <a:avLst/>
          </a:prstGeom>
        </p:spPr>
        <p:txBody>
          <a:bodyPr lIns="0" tIns="0" rIns="0" bIns="0" rtlCol="0" anchor="t">
            <a:spAutoFit/>
          </a:bodyPr>
          <a:lstStyle/>
          <a:p>
            <a:pPr algn="just">
              <a:lnSpc>
                <a:spcPts val="4618"/>
              </a:lnSpc>
            </a:pPr>
            <a:r>
              <a:rPr lang="en-US" sz="3298">
                <a:solidFill>
                  <a:srgbClr val="000000"/>
                </a:solidFill>
                <a:latin typeface="Roboto Condensed Bold"/>
              </a:rPr>
              <a:t>MB: </a:t>
            </a:r>
          </a:p>
          <a:p>
            <a:pPr marL="754255" lvl="2" indent="-251418" algn="just">
              <a:lnSpc>
                <a:spcPts val="4618"/>
              </a:lnSpc>
              <a:buFont typeface="Arial"/>
              <a:buChar char="⚬"/>
            </a:pPr>
            <a:r>
              <a:rPr lang="en-US" sz="3298">
                <a:solidFill>
                  <a:srgbClr val="000000"/>
                </a:solidFill>
                <a:latin typeface="Roboto Condensed"/>
              </a:rPr>
              <a:t>Nêu tên một hoạt động xã hội giàu ý nghĩa mà em có dịp tham gia.</a:t>
            </a:r>
          </a:p>
        </p:txBody>
      </p:sp>
      <p:sp>
        <p:nvSpPr>
          <p:cNvPr id="13" name="TextBox 13"/>
          <p:cNvSpPr txBox="1"/>
          <p:nvPr/>
        </p:nvSpPr>
        <p:spPr>
          <a:xfrm>
            <a:off x="5181600" y="4000500"/>
            <a:ext cx="12904104" cy="3478530"/>
          </a:xfrm>
          <a:prstGeom prst="rect">
            <a:avLst/>
          </a:prstGeom>
        </p:spPr>
        <p:txBody>
          <a:bodyPr lIns="0" tIns="0" rIns="0" bIns="0" rtlCol="0" anchor="t">
            <a:spAutoFit/>
          </a:bodyPr>
          <a:lstStyle/>
          <a:p>
            <a:pPr>
              <a:lnSpc>
                <a:spcPts val="4618"/>
              </a:lnSpc>
            </a:pPr>
            <a:r>
              <a:rPr lang="en-US" sz="3299">
                <a:solidFill>
                  <a:srgbClr val="000000"/>
                </a:solidFill>
                <a:latin typeface="Roboto Condensed Bold"/>
              </a:rPr>
              <a:t>TB:  Kể theo trình tự hợp lí</a:t>
            </a:r>
          </a:p>
          <a:p>
            <a:pPr marL="712255" lvl="1" indent="-356127">
              <a:lnSpc>
                <a:spcPts val="4618"/>
              </a:lnSpc>
              <a:buFont typeface="Arial"/>
              <a:buChar char="•"/>
            </a:pPr>
            <a:r>
              <a:rPr lang="en-US" sz="3299">
                <a:solidFill>
                  <a:srgbClr val="000000"/>
                </a:solidFill>
                <a:latin typeface="Roboto Condensed"/>
              </a:rPr>
              <a:t> Nêu mục đích của hoạt động, lí do em tham gia hoạt động đó.</a:t>
            </a:r>
          </a:p>
          <a:p>
            <a:pPr marL="712255" lvl="1" indent="-356127">
              <a:lnSpc>
                <a:spcPts val="4618"/>
              </a:lnSpc>
              <a:buFont typeface="Arial"/>
              <a:buChar char="•"/>
            </a:pPr>
            <a:r>
              <a:rPr lang="en-US" sz="3299">
                <a:solidFill>
                  <a:srgbClr val="000000"/>
                </a:solidFill>
                <a:latin typeface="Roboto Condensed"/>
              </a:rPr>
              <a:t>Kể về hình thức tổ chức hoạt động (thành phần tham gia, thời gian, địa điểm…)</a:t>
            </a:r>
          </a:p>
          <a:p>
            <a:pPr marL="712255" lvl="1" indent="-356127">
              <a:lnSpc>
                <a:spcPts val="4618"/>
              </a:lnSpc>
              <a:buFont typeface="Arial"/>
              <a:buChar char="•"/>
            </a:pPr>
            <a:r>
              <a:rPr lang="en-US" sz="3299">
                <a:solidFill>
                  <a:srgbClr val="000000"/>
                </a:solidFill>
                <a:latin typeface="Roboto Condensed"/>
              </a:rPr>
              <a:t>kể về quá trình tiến hành (bắt đầu, hoạt động chính, kết thúc)</a:t>
            </a:r>
          </a:p>
          <a:p>
            <a:pPr marL="712255" lvl="1" indent="-356127">
              <a:lnSpc>
                <a:spcPts val="4619"/>
              </a:lnSpc>
              <a:buFont typeface="Arial"/>
              <a:buChar char="•"/>
            </a:pPr>
            <a:r>
              <a:rPr lang="en-US" sz="3299">
                <a:solidFill>
                  <a:srgbClr val="000000"/>
                </a:solidFill>
                <a:latin typeface="Roboto Condensed"/>
              </a:rPr>
              <a:t> Nêu kết quả của hoạt động về vật chất và tinh thần</a:t>
            </a:r>
          </a:p>
        </p:txBody>
      </p:sp>
      <p:sp>
        <p:nvSpPr>
          <p:cNvPr id="14" name="TextBox 14"/>
          <p:cNvSpPr txBox="1"/>
          <p:nvPr/>
        </p:nvSpPr>
        <p:spPr>
          <a:xfrm>
            <a:off x="4696086" y="8434012"/>
            <a:ext cx="12015103" cy="1118871"/>
          </a:xfrm>
          <a:prstGeom prst="rect">
            <a:avLst/>
          </a:prstGeom>
        </p:spPr>
        <p:txBody>
          <a:bodyPr lIns="0" tIns="0" rIns="0" bIns="0" rtlCol="0" anchor="t">
            <a:spAutoFit/>
          </a:bodyPr>
          <a:lstStyle/>
          <a:p>
            <a:pPr algn="just">
              <a:lnSpc>
                <a:spcPts val="4478"/>
              </a:lnSpc>
            </a:pPr>
            <a:r>
              <a:rPr lang="en-US" sz="3199">
                <a:solidFill>
                  <a:srgbClr val="000000"/>
                </a:solidFill>
                <a:latin typeface="Roboto Condensed Bold"/>
              </a:rPr>
              <a:t>KB:</a:t>
            </a:r>
            <a:r>
              <a:rPr lang="en-US" sz="3199">
                <a:solidFill>
                  <a:srgbClr val="000000"/>
                </a:solidFill>
                <a:latin typeface="Roboto Condensed"/>
              </a:rPr>
              <a:t> Khẳng định ý nghĩa và bài học sau khi tham gia hoạt động xã hội</a:t>
            </a:r>
          </a:p>
          <a:p>
            <a:pPr algn="just">
              <a:lnSpc>
                <a:spcPts val="4478"/>
              </a:lnSpc>
            </a:pPr>
            <a:endParaRPr lang="en-US" sz="3199">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277982" y="363072"/>
            <a:ext cx="5454174" cy="958564"/>
            <a:chOff x="0" y="0"/>
            <a:chExt cx="7272232" cy="1278085"/>
          </a:xfrm>
        </p:grpSpPr>
        <p:sp>
          <p:nvSpPr>
            <p:cNvPr id="3" name="Freeform 3"/>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4" name="Freeform 4"/>
          <p:cNvSpPr/>
          <p:nvPr/>
        </p:nvSpPr>
        <p:spPr>
          <a:xfrm>
            <a:off x="584405" y="5414032"/>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5" name="Freeform 5"/>
          <p:cNvSpPr/>
          <p:nvPr/>
        </p:nvSpPr>
        <p:spPr>
          <a:xfrm>
            <a:off x="14733809" y="4622165"/>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6" name="Freeform 6"/>
          <p:cNvSpPr/>
          <p:nvPr/>
        </p:nvSpPr>
        <p:spPr>
          <a:xfrm>
            <a:off x="4483661" y="1455249"/>
            <a:ext cx="7172510" cy="1120705"/>
          </a:xfrm>
          <a:custGeom>
            <a:avLst/>
            <a:gdLst/>
            <a:ahLst/>
            <a:cxnLst/>
            <a:rect l="l" t="t" r="r" b="b"/>
            <a:pathLst>
              <a:path w="7172510" h="1120705">
                <a:moveTo>
                  <a:pt x="0" y="0"/>
                </a:moveTo>
                <a:lnTo>
                  <a:pt x="7172510" y="0"/>
                </a:lnTo>
                <a:lnTo>
                  <a:pt x="7172510" y="1120705"/>
                </a:lnTo>
                <a:lnTo>
                  <a:pt x="0" y="1120705"/>
                </a:lnTo>
                <a:lnTo>
                  <a:pt x="0" y="0"/>
                </a:lnTo>
                <a:close/>
              </a:path>
            </a:pathLst>
          </a:custGeom>
          <a:blipFill>
            <a:blip r:embed="rId3"/>
            <a:stretch>
              <a:fillRect b="-548"/>
            </a:stretch>
          </a:blipFill>
        </p:spPr>
      </p:sp>
      <p:sp>
        <p:nvSpPr>
          <p:cNvPr id="7" name="Freeform 7"/>
          <p:cNvSpPr/>
          <p:nvPr/>
        </p:nvSpPr>
        <p:spPr>
          <a:xfrm>
            <a:off x="4142772" y="2976004"/>
            <a:ext cx="13116528" cy="6986054"/>
          </a:xfrm>
          <a:custGeom>
            <a:avLst/>
            <a:gdLst/>
            <a:ahLst/>
            <a:cxnLst/>
            <a:rect l="l" t="t" r="r" b="b"/>
            <a:pathLst>
              <a:path w="13116528" h="6986054">
                <a:moveTo>
                  <a:pt x="0" y="0"/>
                </a:moveTo>
                <a:lnTo>
                  <a:pt x="13116528" y="0"/>
                </a:lnTo>
                <a:lnTo>
                  <a:pt x="13116528" y="6986054"/>
                </a:lnTo>
                <a:lnTo>
                  <a:pt x="0" y="6986054"/>
                </a:lnTo>
                <a:lnTo>
                  <a:pt x="0" y="0"/>
                </a:lnTo>
                <a:close/>
              </a:path>
            </a:pathLst>
          </a:custGeom>
          <a:blipFill>
            <a:blip r:embed="rId3"/>
            <a:stretch>
              <a:fillRect l="-119506" r="-119506"/>
            </a:stretch>
          </a:blipFill>
        </p:spPr>
      </p:sp>
      <p:sp>
        <p:nvSpPr>
          <p:cNvPr id="8" name="Freeform 8"/>
          <p:cNvSpPr/>
          <p:nvPr/>
        </p:nvSpPr>
        <p:spPr>
          <a:xfrm>
            <a:off x="584405" y="5143500"/>
            <a:ext cx="3321030" cy="1664666"/>
          </a:xfrm>
          <a:custGeom>
            <a:avLst/>
            <a:gdLst/>
            <a:ahLst/>
            <a:cxnLst/>
            <a:rect l="l" t="t" r="r" b="b"/>
            <a:pathLst>
              <a:path w="3321030" h="1664666">
                <a:moveTo>
                  <a:pt x="0" y="0"/>
                </a:moveTo>
                <a:lnTo>
                  <a:pt x="3321030" y="0"/>
                </a:lnTo>
                <a:lnTo>
                  <a:pt x="3321030" y="1664666"/>
                </a:lnTo>
                <a:lnTo>
                  <a:pt x="0" y="1664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LƯU Ý</a:t>
            </a:r>
          </a:p>
        </p:txBody>
      </p:sp>
      <p:sp>
        <p:nvSpPr>
          <p:cNvPr id="10" name="TextBox 10"/>
          <p:cNvSpPr txBox="1"/>
          <p:nvPr/>
        </p:nvSpPr>
        <p:spPr>
          <a:xfrm>
            <a:off x="5385910" y="1574270"/>
            <a:ext cx="11463693" cy="854024"/>
          </a:xfrm>
          <a:prstGeom prst="rect">
            <a:avLst/>
          </a:prstGeom>
        </p:spPr>
        <p:txBody>
          <a:bodyPr lIns="0" tIns="0" rIns="0" bIns="0" rtlCol="0" anchor="t">
            <a:spAutoFit/>
          </a:bodyPr>
          <a:lstStyle/>
          <a:p>
            <a:pPr algn="just">
              <a:lnSpc>
                <a:spcPts val="6999"/>
              </a:lnSpc>
            </a:pPr>
            <a:r>
              <a:rPr lang="en-US" sz="4998">
                <a:solidFill>
                  <a:srgbClr val="000000"/>
                </a:solidFill>
                <a:latin typeface="Roboto Condensed Bold"/>
              </a:rPr>
              <a:t>Cách viết MB và KB</a:t>
            </a:r>
          </a:p>
        </p:txBody>
      </p:sp>
      <p:sp>
        <p:nvSpPr>
          <p:cNvPr id="11" name="TextBox 11"/>
          <p:cNvSpPr txBox="1"/>
          <p:nvPr/>
        </p:nvSpPr>
        <p:spPr>
          <a:xfrm>
            <a:off x="4220141" y="3107378"/>
            <a:ext cx="12629462" cy="2628861"/>
          </a:xfrm>
          <a:prstGeom prst="rect">
            <a:avLst/>
          </a:prstGeom>
        </p:spPr>
        <p:txBody>
          <a:bodyPr lIns="0" tIns="0" rIns="0" bIns="0" rtlCol="0" anchor="t">
            <a:spAutoFit/>
          </a:bodyPr>
          <a:lstStyle/>
          <a:p>
            <a:pPr marL="1079275" lvl="1" indent="-539638" algn="just">
              <a:lnSpc>
                <a:spcPts val="6998"/>
              </a:lnSpc>
              <a:buFont typeface="Arial"/>
              <a:buChar char="•"/>
            </a:pPr>
            <a:r>
              <a:rPr lang="en-US" sz="4998">
                <a:solidFill>
                  <a:srgbClr val="000000"/>
                </a:solidFill>
                <a:latin typeface="Roboto Condensed Bold"/>
              </a:rPr>
              <a:t>MB Trực tiếp:</a:t>
            </a:r>
          </a:p>
          <a:p>
            <a:pPr algn="just">
              <a:lnSpc>
                <a:spcPts val="6999"/>
              </a:lnSpc>
            </a:pPr>
            <a:r>
              <a:rPr lang="en-US" sz="4998">
                <a:solidFill>
                  <a:srgbClr val="000000"/>
                </a:solidFill>
                <a:latin typeface="Roboto Condensed"/>
              </a:rPr>
              <a:t>Người viết mở đầu bằng cách nêu trực tiếp vấn đề trọng tâm của bài (Không có các câu dẫn dắt)</a:t>
            </a:r>
          </a:p>
        </p:txBody>
      </p:sp>
      <p:sp>
        <p:nvSpPr>
          <p:cNvPr id="12" name="TextBox 12"/>
          <p:cNvSpPr txBox="1"/>
          <p:nvPr/>
        </p:nvSpPr>
        <p:spPr>
          <a:xfrm>
            <a:off x="4465255" y="6843072"/>
            <a:ext cx="12384348" cy="2625713"/>
          </a:xfrm>
          <a:prstGeom prst="rect">
            <a:avLst/>
          </a:prstGeom>
        </p:spPr>
        <p:txBody>
          <a:bodyPr lIns="0" tIns="0" rIns="0" bIns="0" rtlCol="0" anchor="t">
            <a:spAutoFit/>
          </a:bodyPr>
          <a:lstStyle/>
          <a:p>
            <a:pPr marL="1079275" lvl="1" indent="-539638" algn="just">
              <a:lnSpc>
                <a:spcPts val="6998"/>
              </a:lnSpc>
              <a:buFont typeface="Arial"/>
              <a:buChar char="•"/>
            </a:pPr>
            <a:r>
              <a:rPr lang="en-US" sz="4998">
                <a:solidFill>
                  <a:srgbClr val="000000"/>
                </a:solidFill>
                <a:latin typeface="Roboto Condensed Bold"/>
              </a:rPr>
              <a:t>MB Gián tiếp:</a:t>
            </a:r>
          </a:p>
          <a:p>
            <a:pPr algn="just">
              <a:lnSpc>
                <a:spcPts val="6999"/>
              </a:lnSpc>
            </a:pPr>
            <a:r>
              <a:rPr lang="en-US" sz="4998">
                <a:solidFill>
                  <a:srgbClr val="000000"/>
                </a:solidFill>
                <a:latin typeface="Roboto Condensed"/>
              </a:rPr>
              <a:t>Người viết mở đầu bằng một số câu dẫn dắt, từ đó, nêu ra vấn đề trọng tâm của bài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982" y="363072"/>
            <a:ext cx="5454174" cy="958564"/>
            <a:chOff x="0" y="0"/>
            <a:chExt cx="7272232" cy="1278085"/>
          </a:xfrm>
        </p:grpSpPr>
        <p:sp>
          <p:nvSpPr>
            <p:cNvPr id="3" name="Freeform 3"/>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4" name="Freeform 4"/>
          <p:cNvSpPr/>
          <p:nvPr/>
        </p:nvSpPr>
        <p:spPr>
          <a:xfrm>
            <a:off x="584405" y="5414032"/>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5" name="Freeform 5"/>
          <p:cNvSpPr/>
          <p:nvPr/>
        </p:nvSpPr>
        <p:spPr>
          <a:xfrm>
            <a:off x="14733809" y="4622165"/>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6" name="Freeform 6"/>
          <p:cNvSpPr/>
          <p:nvPr/>
        </p:nvSpPr>
        <p:spPr>
          <a:xfrm>
            <a:off x="4483661" y="1455249"/>
            <a:ext cx="7172510" cy="1120705"/>
          </a:xfrm>
          <a:custGeom>
            <a:avLst/>
            <a:gdLst/>
            <a:ahLst/>
            <a:cxnLst/>
            <a:rect l="l" t="t" r="r" b="b"/>
            <a:pathLst>
              <a:path w="7172510" h="1120705">
                <a:moveTo>
                  <a:pt x="0" y="0"/>
                </a:moveTo>
                <a:lnTo>
                  <a:pt x="7172510" y="0"/>
                </a:lnTo>
                <a:lnTo>
                  <a:pt x="7172510" y="1120705"/>
                </a:lnTo>
                <a:lnTo>
                  <a:pt x="0" y="1120705"/>
                </a:lnTo>
                <a:lnTo>
                  <a:pt x="0" y="0"/>
                </a:lnTo>
                <a:close/>
              </a:path>
            </a:pathLst>
          </a:custGeom>
          <a:blipFill>
            <a:blip r:embed="rId3"/>
            <a:stretch>
              <a:fillRect b="-548"/>
            </a:stretch>
          </a:blipFill>
        </p:spPr>
      </p:sp>
      <p:sp>
        <p:nvSpPr>
          <p:cNvPr id="7" name="Freeform 7"/>
          <p:cNvSpPr/>
          <p:nvPr/>
        </p:nvSpPr>
        <p:spPr>
          <a:xfrm>
            <a:off x="3581400" y="2933700"/>
            <a:ext cx="9878028" cy="5825096"/>
          </a:xfrm>
          <a:custGeom>
            <a:avLst/>
            <a:gdLst/>
            <a:ahLst/>
            <a:cxnLst/>
            <a:rect l="l" t="t" r="r" b="b"/>
            <a:pathLst>
              <a:path w="13116528" h="6986054">
                <a:moveTo>
                  <a:pt x="0" y="0"/>
                </a:moveTo>
                <a:lnTo>
                  <a:pt x="13116528" y="0"/>
                </a:lnTo>
                <a:lnTo>
                  <a:pt x="13116528" y="6986054"/>
                </a:lnTo>
                <a:lnTo>
                  <a:pt x="0" y="6986054"/>
                </a:lnTo>
                <a:lnTo>
                  <a:pt x="0" y="0"/>
                </a:lnTo>
                <a:close/>
              </a:path>
            </a:pathLst>
          </a:custGeom>
          <a:blipFill>
            <a:blip r:embed="rId3"/>
            <a:stretch>
              <a:fillRect l="-119506" r="-119506"/>
            </a:stretch>
          </a:blipFill>
        </p:spPr>
      </p:sp>
      <p:sp>
        <p:nvSpPr>
          <p:cNvPr id="8" name="Freeform 8"/>
          <p:cNvSpPr/>
          <p:nvPr/>
        </p:nvSpPr>
        <p:spPr>
          <a:xfrm>
            <a:off x="304800" y="3009900"/>
            <a:ext cx="3321030" cy="1664666"/>
          </a:xfrm>
          <a:custGeom>
            <a:avLst/>
            <a:gdLst/>
            <a:ahLst/>
            <a:cxnLst/>
            <a:rect l="l" t="t" r="r" b="b"/>
            <a:pathLst>
              <a:path w="3321030" h="1664666">
                <a:moveTo>
                  <a:pt x="0" y="0"/>
                </a:moveTo>
                <a:lnTo>
                  <a:pt x="3321030" y="0"/>
                </a:lnTo>
                <a:lnTo>
                  <a:pt x="3321030" y="1664666"/>
                </a:lnTo>
                <a:lnTo>
                  <a:pt x="0" y="1664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Ví dụ</a:t>
            </a:r>
          </a:p>
        </p:txBody>
      </p:sp>
      <p:sp>
        <p:nvSpPr>
          <p:cNvPr id="10" name="TextBox 10"/>
          <p:cNvSpPr txBox="1"/>
          <p:nvPr/>
        </p:nvSpPr>
        <p:spPr>
          <a:xfrm>
            <a:off x="5385910" y="1574270"/>
            <a:ext cx="11463693" cy="854024"/>
          </a:xfrm>
          <a:prstGeom prst="rect">
            <a:avLst/>
          </a:prstGeom>
        </p:spPr>
        <p:txBody>
          <a:bodyPr lIns="0" tIns="0" rIns="0" bIns="0" rtlCol="0" anchor="t">
            <a:spAutoFit/>
          </a:bodyPr>
          <a:lstStyle/>
          <a:p>
            <a:pPr algn="just">
              <a:lnSpc>
                <a:spcPts val="6999"/>
              </a:lnSpc>
            </a:pPr>
            <a:r>
              <a:rPr lang="en-US" sz="4998">
                <a:solidFill>
                  <a:srgbClr val="000000"/>
                </a:solidFill>
                <a:latin typeface="Roboto Condensed Bold"/>
              </a:rPr>
              <a:t>Cách viết MB</a:t>
            </a:r>
          </a:p>
        </p:txBody>
      </p:sp>
      <p:sp>
        <p:nvSpPr>
          <p:cNvPr id="11" name="TextBox 11"/>
          <p:cNvSpPr txBox="1"/>
          <p:nvPr/>
        </p:nvSpPr>
        <p:spPr>
          <a:xfrm>
            <a:off x="13868400" y="3314700"/>
            <a:ext cx="3962400" cy="5277086"/>
          </a:xfrm>
          <a:prstGeom prst="rect">
            <a:avLst/>
          </a:prstGeom>
          <a:solidFill>
            <a:schemeClr val="accent2">
              <a:lumMod val="20000"/>
              <a:lumOff val="80000"/>
            </a:schemeClr>
          </a:solidFill>
        </p:spPr>
        <p:txBody>
          <a:bodyPr wrap="square" lIns="0" tIns="0" rIns="0" bIns="0" rtlCol="0" anchor="t">
            <a:spAutoFit/>
          </a:bodyPr>
          <a:lstStyle/>
          <a:p>
            <a:pPr marL="1079275" lvl="1" indent="-539638" algn="just">
              <a:lnSpc>
                <a:spcPts val="6998"/>
              </a:lnSpc>
              <a:buFont typeface="Arial"/>
              <a:buChar char="•"/>
            </a:pPr>
            <a:r>
              <a:rPr lang="en-US" sz="3600">
                <a:solidFill>
                  <a:srgbClr val="000000"/>
                </a:solidFill>
                <a:latin typeface="Roboto Condensed Bold"/>
              </a:rPr>
              <a:t>MB Trực tiếp:</a:t>
            </a:r>
          </a:p>
          <a:p>
            <a:pPr algn="just">
              <a:lnSpc>
                <a:spcPts val="6999"/>
              </a:lnSpc>
            </a:pPr>
            <a:r>
              <a:rPr lang="en-US" sz="3600">
                <a:solidFill>
                  <a:srgbClr val="000000"/>
                </a:solidFill>
                <a:latin typeface="Roboto Condensed"/>
              </a:rPr>
              <a:t>Người viết mở đầu bằng cách </a:t>
            </a:r>
            <a:r>
              <a:rPr lang="en-US" sz="3600" b="1">
                <a:solidFill>
                  <a:srgbClr val="000000"/>
                </a:solidFill>
                <a:latin typeface="Roboto Condensed"/>
              </a:rPr>
              <a:t>nêu trực tiếp </a:t>
            </a:r>
            <a:r>
              <a:rPr lang="en-US" sz="3600">
                <a:solidFill>
                  <a:srgbClr val="000000"/>
                </a:solidFill>
                <a:latin typeface="Roboto Condensed"/>
              </a:rPr>
              <a:t>vấn đề trọng tâm của bài (Không có các câu dẫn dắt)</a:t>
            </a:r>
          </a:p>
        </p:txBody>
      </p:sp>
      <p:sp>
        <p:nvSpPr>
          <p:cNvPr id="13" name="TextBox 11">
            <a:extLst>
              <a:ext uri="{FF2B5EF4-FFF2-40B4-BE49-F238E27FC236}">
                <a16:creationId xmlns:a16="http://schemas.microsoft.com/office/drawing/2014/main" id="{DE153736-C02C-64FB-FAD6-4C59376C7B86}"/>
              </a:ext>
            </a:extLst>
          </p:cNvPr>
          <p:cNvSpPr txBox="1"/>
          <p:nvPr/>
        </p:nvSpPr>
        <p:spPr>
          <a:xfrm>
            <a:off x="3810000" y="3543300"/>
            <a:ext cx="8991600" cy="4376198"/>
          </a:xfrm>
          <a:prstGeom prst="rect">
            <a:avLst/>
          </a:prstGeom>
        </p:spPr>
        <p:txBody>
          <a:bodyPr wrap="square" lIns="0" tIns="0" rIns="0" bIns="0" rtlCol="0" anchor="t">
            <a:spAutoFit/>
          </a:bodyPr>
          <a:lstStyle/>
          <a:p>
            <a:pPr marL="539637" lvl="1" algn="just">
              <a:lnSpc>
                <a:spcPts val="6998"/>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a:t>
            </a:r>
            <a:r>
              <a:rPr lang="vi-VN" sz="3500">
                <a:latin typeface="Roboto Condensed" panose="02000000000000000000" pitchFamily="2" charset="0"/>
                <a:ea typeface="Roboto Condensed" panose="02000000000000000000" pitchFamily="2" charset="0"/>
                <a:cs typeface="Roboto Condensed" panose="02000000000000000000" pitchFamily="2" charset="0"/>
              </a:rPr>
              <a:t>Những hoạt động xã hội thường mang đến nhiều giá trị nhân văn tốt đẹp. Một trong những hoạt động xã hội mà tôi vẫn thường tham gia là ủng hộ đồng bào miền Trung khắc phục hậu quả do thiên tai gây ra do trường học tổ chức.</a:t>
            </a:r>
            <a:endParaRPr lang="en-US" sz="35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165313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a:off x="0" y="0"/>
            <a:ext cx="4106894" cy="10287000"/>
          </a:xfrm>
          <a:custGeom>
            <a:avLst/>
            <a:gdLst/>
            <a:ahLst/>
            <a:cxnLst/>
            <a:rect l="l" t="t" r="r" b="b"/>
            <a:pathLst>
              <a:path w="4106894" h="10287000">
                <a:moveTo>
                  <a:pt x="0" y="0"/>
                </a:moveTo>
                <a:lnTo>
                  <a:pt x="4106894" y="0"/>
                </a:lnTo>
                <a:lnTo>
                  <a:pt x="4106894" y="10287000"/>
                </a:lnTo>
                <a:lnTo>
                  <a:pt x="0" y="10287000"/>
                </a:lnTo>
                <a:lnTo>
                  <a:pt x="0" y="0"/>
                </a:lnTo>
                <a:close/>
              </a:path>
            </a:pathLst>
          </a:custGeom>
          <a:blipFill>
            <a:blip r:embed="rId2"/>
            <a:stretch>
              <a:fillRect r="-37974"/>
            </a:stretch>
          </a:blipFill>
        </p:spPr>
      </p:sp>
      <p:sp>
        <p:nvSpPr>
          <p:cNvPr id="3" name="Freeform 3"/>
          <p:cNvSpPr/>
          <p:nvPr/>
        </p:nvSpPr>
        <p:spPr>
          <a:xfrm>
            <a:off x="16016083" y="8498744"/>
            <a:ext cx="945575" cy="1498750"/>
          </a:xfrm>
          <a:custGeom>
            <a:avLst/>
            <a:gdLst/>
            <a:ahLst/>
            <a:cxnLst/>
            <a:rect l="l" t="t" r="r" b="b"/>
            <a:pathLst>
              <a:path w="945575" h="1498750">
                <a:moveTo>
                  <a:pt x="0" y="0"/>
                </a:moveTo>
                <a:lnTo>
                  <a:pt x="945575" y="0"/>
                </a:lnTo>
                <a:lnTo>
                  <a:pt x="945575" y="1498751"/>
                </a:lnTo>
                <a:lnTo>
                  <a:pt x="0" y="1498751"/>
                </a:lnTo>
                <a:lnTo>
                  <a:pt x="0" y="0"/>
                </a:lnTo>
                <a:close/>
              </a:path>
            </a:pathLst>
          </a:custGeom>
          <a:blipFill>
            <a:blip r:embed="rId3"/>
            <a:stretch>
              <a:fillRect r="-72"/>
            </a:stretch>
          </a:blipFill>
        </p:spPr>
      </p:sp>
      <p:sp>
        <p:nvSpPr>
          <p:cNvPr id="4" name="Freeform 4"/>
          <p:cNvSpPr/>
          <p:nvPr/>
        </p:nvSpPr>
        <p:spPr>
          <a:xfrm rot="1784233">
            <a:off x="17093017" y="8987038"/>
            <a:ext cx="752006" cy="1191940"/>
          </a:xfrm>
          <a:custGeom>
            <a:avLst/>
            <a:gdLst/>
            <a:ahLst/>
            <a:cxnLst/>
            <a:rect l="l" t="t" r="r" b="b"/>
            <a:pathLst>
              <a:path w="752006" h="1191940">
                <a:moveTo>
                  <a:pt x="0" y="0"/>
                </a:moveTo>
                <a:lnTo>
                  <a:pt x="752005" y="0"/>
                </a:lnTo>
                <a:lnTo>
                  <a:pt x="752005" y="1191940"/>
                </a:lnTo>
                <a:lnTo>
                  <a:pt x="0" y="1191940"/>
                </a:lnTo>
                <a:lnTo>
                  <a:pt x="0" y="0"/>
                </a:lnTo>
                <a:close/>
              </a:path>
            </a:pathLst>
          </a:custGeom>
          <a:blipFill>
            <a:blip r:embed="rId3"/>
            <a:stretch>
              <a:fillRect r="-72"/>
            </a:stretch>
          </a:blipFill>
        </p:spPr>
      </p:sp>
      <p:sp>
        <p:nvSpPr>
          <p:cNvPr id="5" name="Freeform 5"/>
          <p:cNvSpPr/>
          <p:nvPr/>
        </p:nvSpPr>
        <p:spPr>
          <a:xfrm>
            <a:off x="15298143" y="9120053"/>
            <a:ext cx="590856" cy="936516"/>
          </a:xfrm>
          <a:custGeom>
            <a:avLst/>
            <a:gdLst/>
            <a:ahLst/>
            <a:cxnLst/>
            <a:rect l="l" t="t" r="r" b="b"/>
            <a:pathLst>
              <a:path w="590856" h="936516">
                <a:moveTo>
                  <a:pt x="0" y="0"/>
                </a:moveTo>
                <a:lnTo>
                  <a:pt x="590857" y="0"/>
                </a:lnTo>
                <a:lnTo>
                  <a:pt x="590857" y="936516"/>
                </a:lnTo>
                <a:lnTo>
                  <a:pt x="0" y="936516"/>
                </a:lnTo>
                <a:lnTo>
                  <a:pt x="0" y="0"/>
                </a:lnTo>
                <a:close/>
              </a:path>
            </a:pathLst>
          </a:custGeom>
          <a:blipFill>
            <a:blip r:embed="rId3"/>
            <a:stretch>
              <a:fillRect r="-72"/>
            </a:stretch>
          </a:blipFill>
        </p:spPr>
      </p:sp>
      <p:sp>
        <p:nvSpPr>
          <p:cNvPr id="6" name="Freeform 6"/>
          <p:cNvSpPr/>
          <p:nvPr/>
        </p:nvSpPr>
        <p:spPr>
          <a:xfrm>
            <a:off x="14846983" y="-1687860"/>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4"/>
            <a:stretch>
              <a:fillRect b="-19"/>
            </a:stretch>
          </a:blipFill>
        </p:spPr>
      </p:sp>
      <p:sp>
        <p:nvSpPr>
          <p:cNvPr id="7" name="Freeform 7"/>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5"/>
            <a:stretch>
              <a:fillRect r="-53"/>
            </a:stretch>
          </a:blipFill>
        </p:spPr>
      </p:sp>
      <p:sp>
        <p:nvSpPr>
          <p:cNvPr id="8" name="Freeform 8"/>
          <p:cNvSpPr/>
          <p:nvPr/>
        </p:nvSpPr>
        <p:spPr>
          <a:xfrm>
            <a:off x="11893555" y="9285986"/>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9" name="Freeform 9"/>
          <p:cNvSpPr/>
          <p:nvPr/>
        </p:nvSpPr>
        <p:spPr>
          <a:xfrm flipH="1">
            <a:off x="5133781" y="1223130"/>
            <a:ext cx="1426801" cy="1237750"/>
          </a:xfrm>
          <a:custGeom>
            <a:avLst/>
            <a:gdLst/>
            <a:ahLst/>
            <a:cxnLst/>
            <a:rect l="l" t="t" r="r" b="b"/>
            <a:pathLst>
              <a:path w="1426801" h="1237750">
                <a:moveTo>
                  <a:pt x="1426801" y="0"/>
                </a:moveTo>
                <a:lnTo>
                  <a:pt x="0" y="0"/>
                </a:lnTo>
                <a:lnTo>
                  <a:pt x="0" y="1237750"/>
                </a:lnTo>
                <a:lnTo>
                  <a:pt x="1426801" y="1237750"/>
                </a:lnTo>
                <a:lnTo>
                  <a:pt x="1426801" y="0"/>
                </a:lnTo>
                <a:close/>
              </a:path>
            </a:pathLst>
          </a:custGeom>
          <a:blipFill>
            <a:blip r:embed="rId7"/>
            <a:stretch>
              <a:fillRect r="-80"/>
            </a:stretch>
          </a:blipFill>
        </p:spPr>
      </p:sp>
      <p:grpSp>
        <p:nvGrpSpPr>
          <p:cNvPr id="13" name="Group 13"/>
          <p:cNvGrpSpPr/>
          <p:nvPr/>
        </p:nvGrpSpPr>
        <p:grpSpPr>
          <a:xfrm>
            <a:off x="4458110" y="8348528"/>
            <a:ext cx="9966562" cy="1543050"/>
            <a:chOff x="0" y="0"/>
            <a:chExt cx="2624938" cy="406400"/>
          </a:xfrm>
        </p:grpSpPr>
        <p:sp>
          <p:nvSpPr>
            <p:cNvPr id="14" name="Freeform 14"/>
            <p:cNvSpPr/>
            <p:nvPr/>
          </p:nvSpPr>
          <p:spPr>
            <a:xfrm>
              <a:off x="0" y="0"/>
              <a:ext cx="2624938" cy="406400"/>
            </a:xfrm>
            <a:custGeom>
              <a:avLst/>
              <a:gdLst/>
              <a:ahLst/>
              <a:cxnLst/>
              <a:rect l="l" t="t" r="r" b="b"/>
              <a:pathLst>
                <a:path w="2624938" h="406400">
                  <a:moveTo>
                    <a:pt x="39616" y="0"/>
                  </a:moveTo>
                  <a:lnTo>
                    <a:pt x="2585322" y="0"/>
                  </a:lnTo>
                  <a:cubicBezTo>
                    <a:pt x="2595829" y="0"/>
                    <a:pt x="2605905" y="4174"/>
                    <a:pt x="2613335" y="11603"/>
                  </a:cubicBezTo>
                  <a:cubicBezTo>
                    <a:pt x="2620764" y="19033"/>
                    <a:pt x="2624938" y="29109"/>
                    <a:pt x="2624938" y="39616"/>
                  </a:cubicBezTo>
                  <a:lnTo>
                    <a:pt x="2624938" y="366784"/>
                  </a:lnTo>
                  <a:cubicBezTo>
                    <a:pt x="2624938" y="388663"/>
                    <a:pt x="2607202" y="406400"/>
                    <a:pt x="2585322" y="406400"/>
                  </a:cubicBezTo>
                  <a:lnTo>
                    <a:pt x="39616" y="406400"/>
                  </a:lnTo>
                  <a:cubicBezTo>
                    <a:pt x="17737" y="406400"/>
                    <a:pt x="0" y="388663"/>
                    <a:pt x="0" y="366784"/>
                  </a:cubicBezTo>
                  <a:lnTo>
                    <a:pt x="0" y="39616"/>
                  </a:lnTo>
                  <a:cubicBezTo>
                    <a:pt x="0" y="17737"/>
                    <a:pt x="17737" y="0"/>
                    <a:pt x="39616" y="0"/>
                  </a:cubicBezTo>
                  <a:close/>
                </a:path>
              </a:pathLst>
            </a:custGeom>
            <a:solidFill>
              <a:srgbClr val="6E9277"/>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6050858" y="2381940"/>
            <a:ext cx="9247286" cy="6358701"/>
            <a:chOff x="0" y="0"/>
            <a:chExt cx="6159500" cy="4235450"/>
          </a:xfrm>
        </p:grpSpPr>
        <p:sp>
          <p:nvSpPr>
            <p:cNvPr id="17" name="Freeform 17"/>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8"/>
              <a:stretch>
                <a:fillRect l="-1572" r="-1572"/>
              </a:stretch>
            </a:blipFill>
          </p:spPr>
        </p:sp>
      </p:grpSp>
      <p:sp>
        <p:nvSpPr>
          <p:cNvPr id="18" name="TextBox 18"/>
          <p:cNvSpPr txBox="1"/>
          <p:nvPr/>
        </p:nvSpPr>
        <p:spPr>
          <a:xfrm rot="-5400000">
            <a:off x="-2226615" y="3405430"/>
            <a:ext cx="8129205" cy="2057425"/>
          </a:xfrm>
          <a:prstGeom prst="rect">
            <a:avLst/>
          </a:prstGeom>
        </p:spPr>
        <p:txBody>
          <a:bodyPr lIns="0" tIns="0" rIns="0" bIns="0" rtlCol="0" anchor="t">
            <a:spAutoFit/>
          </a:bodyPr>
          <a:lstStyle/>
          <a:p>
            <a:pPr algn="ctr">
              <a:lnSpc>
                <a:spcPts val="16801"/>
              </a:lnSpc>
            </a:pPr>
            <a:r>
              <a:rPr lang="en-US" sz="12001">
                <a:solidFill>
                  <a:srgbClr val="FFFFFF"/>
                </a:solidFill>
                <a:latin typeface="Fraunces"/>
              </a:rPr>
              <a:t>Khởi động</a:t>
            </a:r>
          </a:p>
        </p:txBody>
      </p:sp>
      <p:sp>
        <p:nvSpPr>
          <p:cNvPr id="20" name="TextBox 20"/>
          <p:cNvSpPr txBox="1"/>
          <p:nvPr/>
        </p:nvSpPr>
        <p:spPr>
          <a:xfrm>
            <a:off x="5001568" y="8635866"/>
            <a:ext cx="8284865" cy="863600"/>
          </a:xfrm>
          <a:prstGeom prst="rect">
            <a:avLst/>
          </a:prstGeom>
        </p:spPr>
        <p:txBody>
          <a:bodyPr lIns="0" tIns="0" rIns="0" bIns="0" rtlCol="0" anchor="t">
            <a:spAutoFit/>
          </a:bodyPr>
          <a:lstStyle/>
          <a:p>
            <a:pPr algn="ctr">
              <a:lnSpc>
                <a:spcPts val="7000"/>
              </a:lnSpc>
            </a:pPr>
            <a:r>
              <a:rPr lang="en-US" sz="5000">
                <a:solidFill>
                  <a:srgbClr val="FFFFFF"/>
                </a:solidFill>
                <a:latin typeface="Roboto Condensed"/>
              </a:rPr>
              <a:t>Tham quan danh lam thắng cảnh</a:t>
            </a:r>
          </a:p>
        </p:txBody>
      </p:sp>
      <p:grpSp>
        <p:nvGrpSpPr>
          <p:cNvPr id="21" name="Group 20">
            <a:extLst>
              <a:ext uri="{FF2B5EF4-FFF2-40B4-BE49-F238E27FC236}">
                <a16:creationId xmlns:a16="http://schemas.microsoft.com/office/drawing/2014/main" id="{7AD1A044-8958-C36D-DFD1-723CE5E402C4}"/>
              </a:ext>
            </a:extLst>
          </p:cNvPr>
          <p:cNvGrpSpPr/>
          <p:nvPr/>
        </p:nvGrpSpPr>
        <p:grpSpPr>
          <a:xfrm>
            <a:off x="6705600" y="190500"/>
            <a:ext cx="8284865" cy="2125734"/>
            <a:chOff x="6798738" y="650699"/>
            <a:chExt cx="8284865" cy="2125734"/>
          </a:xfrm>
        </p:grpSpPr>
        <p:grpSp>
          <p:nvGrpSpPr>
            <p:cNvPr id="22" name="Group 10">
              <a:extLst>
                <a:ext uri="{FF2B5EF4-FFF2-40B4-BE49-F238E27FC236}">
                  <a16:creationId xmlns:a16="http://schemas.microsoft.com/office/drawing/2014/main" id="{75CAFA28-BCDF-6CE0-263A-EC581020F81E}"/>
                </a:ext>
              </a:extLst>
            </p:cNvPr>
            <p:cNvGrpSpPr/>
            <p:nvPr/>
          </p:nvGrpSpPr>
          <p:grpSpPr>
            <a:xfrm>
              <a:off x="6858000" y="650699"/>
              <a:ext cx="7924048" cy="2125734"/>
              <a:chOff x="0" y="0"/>
              <a:chExt cx="1945087" cy="559864"/>
            </a:xfrm>
          </p:grpSpPr>
          <p:sp>
            <p:nvSpPr>
              <p:cNvPr id="24" name="Freeform 11">
                <a:extLst>
                  <a:ext uri="{FF2B5EF4-FFF2-40B4-BE49-F238E27FC236}">
                    <a16:creationId xmlns:a16="http://schemas.microsoft.com/office/drawing/2014/main" id="{7578FC9E-96B6-6DE1-86C4-7A53C49F6A25}"/>
                  </a:ext>
                </a:extLst>
              </p:cNvPr>
              <p:cNvSpPr/>
              <p:nvPr/>
            </p:nvSpPr>
            <p:spPr>
              <a:xfrm>
                <a:off x="0" y="0"/>
                <a:ext cx="1945087" cy="559864"/>
              </a:xfrm>
              <a:custGeom>
                <a:avLst/>
                <a:gdLst/>
                <a:ahLst/>
                <a:cxnLst/>
                <a:rect l="l" t="t" r="r" b="b"/>
                <a:pathLst>
                  <a:path w="1945087" h="559864">
                    <a:moveTo>
                      <a:pt x="53463" y="0"/>
                    </a:moveTo>
                    <a:lnTo>
                      <a:pt x="1891624" y="0"/>
                    </a:lnTo>
                    <a:cubicBezTo>
                      <a:pt x="1905803" y="0"/>
                      <a:pt x="1919402" y="5633"/>
                      <a:pt x="1929428" y="15659"/>
                    </a:cubicBezTo>
                    <a:cubicBezTo>
                      <a:pt x="1939454" y="25685"/>
                      <a:pt x="1945087" y="39284"/>
                      <a:pt x="1945087" y="53463"/>
                    </a:cubicBezTo>
                    <a:lnTo>
                      <a:pt x="1945087" y="506401"/>
                    </a:lnTo>
                    <a:cubicBezTo>
                      <a:pt x="1945087" y="520580"/>
                      <a:pt x="1939454" y="534179"/>
                      <a:pt x="1929428" y="544205"/>
                    </a:cubicBezTo>
                    <a:cubicBezTo>
                      <a:pt x="1919402" y="554231"/>
                      <a:pt x="1905803" y="559864"/>
                      <a:pt x="1891624" y="559864"/>
                    </a:cubicBezTo>
                    <a:lnTo>
                      <a:pt x="53463" y="559864"/>
                    </a:lnTo>
                    <a:cubicBezTo>
                      <a:pt x="39284" y="559864"/>
                      <a:pt x="25685" y="554231"/>
                      <a:pt x="15659" y="544205"/>
                    </a:cubicBezTo>
                    <a:cubicBezTo>
                      <a:pt x="5633" y="534179"/>
                      <a:pt x="0" y="520580"/>
                      <a:pt x="0" y="506401"/>
                    </a:cubicBezTo>
                    <a:lnTo>
                      <a:pt x="0" y="53463"/>
                    </a:lnTo>
                    <a:cubicBezTo>
                      <a:pt x="0" y="39284"/>
                      <a:pt x="5633" y="25685"/>
                      <a:pt x="15659" y="15659"/>
                    </a:cubicBezTo>
                    <a:cubicBezTo>
                      <a:pt x="25685" y="5633"/>
                      <a:pt x="39284" y="0"/>
                      <a:pt x="53463" y="0"/>
                    </a:cubicBezTo>
                    <a:close/>
                  </a:path>
                </a:pathLst>
              </a:custGeom>
              <a:solidFill>
                <a:srgbClr val="6E9277"/>
              </a:solidFill>
            </p:spPr>
          </p:sp>
          <p:sp>
            <p:nvSpPr>
              <p:cNvPr id="25" name="TextBox 12">
                <a:extLst>
                  <a:ext uri="{FF2B5EF4-FFF2-40B4-BE49-F238E27FC236}">
                    <a16:creationId xmlns:a16="http://schemas.microsoft.com/office/drawing/2014/main" id="{363E91BD-406D-EA2F-3A23-7CB31A4F10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5">
              <a:extLst>
                <a:ext uri="{FF2B5EF4-FFF2-40B4-BE49-F238E27FC236}">
                  <a16:creationId xmlns:a16="http://schemas.microsoft.com/office/drawing/2014/main" id="{1AA6940F-8BB7-75C0-7499-8BB66BBF03E3}"/>
                </a:ext>
              </a:extLst>
            </p:cNvPr>
            <p:cNvSpPr txBox="1"/>
            <p:nvPr/>
          </p:nvSpPr>
          <p:spPr>
            <a:xfrm>
              <a:off x="6798738" y="753672"/>
              <a:ext cx="8284865" cy="1988820"/>
            </a:xfrm>
            <a:prstGeom prst="rect">
              <a:avLst/>
            </a:prstGeom>
          </p:spPr>
          <p:txBody>
            <a:bodyPr lIns="0" tIns="0" rIns="0" bIns="0" rtlCol="0" anchor="t">
              <a:spAutoFit/>
            </a:bodyPr>
            <a:lstStyle/>
            <a:p>
              <a:pPr algn="ctr">
                <a:lnSpc>
                  <a:spcPts val="7979"/>
                </a:lnSpc>
              </a:pPr>
              <a:r>
                <a:rPr lang="en-US" sz="5699">
                  <a:solidFill>
                    <a:srgbClr val="FFFFFF"/>
                  </a:solidFill>
                  <a:latin typeface="#9Slide07 SVNPosterizer KG Inli" panose="02000503000000020003" pitchFamily="2" charset="0"/>
                </a:rPr>
                <a:t>Tay khéo ghép tranh</a:t>
              </a:r>
            </a:p>
            <a:p>
              <a:pPr algn="ctr">
                <a:lnSpc>
                  <a:spcPts val="7979"/>
                </a:lnSpc>
              </a:pPr>
              <a:r>
                <a:rPr lang="en-US" sz="5699">
                  <a:solidFill>
                    <a:srgbClr val="FFFFFF"/>
                  </a:solidFill>
                  <a:latin typeface="#9Slide07 SVNPosterizer KG Inli" panose="02000503000000020003" pitchFamily="2" charset="0"/>
                </a:rPr>
                <a:t>Mắt tinh đoán ý</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982" y="363072"/>
            <a:ext cx="5454174" cy="958564"/>
            <a:chOff x="0" y="0"/>
            <a:chExt cx="7272232" cy="1278085"/>
          </a:xfrm>
        </p:grpSpPr>
        <p:sp>
          <p:nvSpPr>
            <p:cNvPr id="3" name="Freeform 3"/>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4" name="Freeform 4"/>
          <p:cNvSpPr/>
          <p:nvPr/>
        </p:nvSpPr>
        <p:spPr>
          <a:xfrm>
            <a:off x="584405" y="5414032"/>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5" name="Freeform 5"/>
          <p:cNvSpPr/>
          <p:nvPr/>
        </p:nvSpPr>
        <p:spPr>
          <a:xfrm>
            <a:off x="14733809" y="4622165"/>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6" name="Freeform 6"/>
          <p:cNvSpPr/>
          <p:nvPr/>
        </p:nvSpPr>
        <p:spPr>
          <a:xfrm>
            <a:off x="3810000" y="1485900"/>
            <a:ext cx="7172510" cy="1120705"/>
          </a:xfrm>
          <a:custGeom>
            <a:avLst/>
            <a:gdLst/>
            <a:ahLst/>
            <a:cxnLst/>
            <a:rect l="l" t="t" r="r" b="b"/>
            <a:pathLst>
              <a:path w="7172510" h="1120705">
                <a:moveTo>
                  <a:pt x="0" y="0"/>
                </a:moveTo>
                <a:lnTo>
                  <a:pt x="7172510" y="0"/>
                </a:lnTo>
                <a:lnTo>
                  <a:pt x="7172510" y="1120705"/>
                </a:lnTo>
                <a:lnTo>
                  <a:pt x="0" y="1120705"/>
                </a:lnTo>
                <a:lnTo>
                  <a:pt x="0" y="0"/>
                </a:lnTo>
                <a:close/>
              </a:path>
            </a:pathLst>
          </a:custGeom>
          <a:blipFill>
            <a:blip r:embed="rId3"/>
            <a:stretch>
              <a:fillRect b="-548"/>
            </a:stretch>
          </a:blipFill>
        </p:spPr>
      </p:sp>
      <p:sp>
        <p:nvSpPr>
          <p:cNvPr id="7" name="Freeform 7"/>
          <p:cNvSpPr/>
          <p:nvPr/>
        </p:nvSpPr>
        <p:spPr>
          <a:xfrm>
            <a:off x="2667000" y="2933700"/>
            <a:ext cx="11582400" cy="6986054"/>
          </a:xfrm>
          <a:custGeom>
            <a:avLst/>
            <a:gdLst/>
            <a:ahLst/>
            <a:cxnLst/>
            <a:rect l="l" t="t" r="r" b="b"/>
            <a:pathLst>
              <a:path w="13116528" h="6986054">
                <a:moveTo>
                  <a:pt x="0" y="0"/>
                </a:moveTo>
                <a:lnTo>
                  <a:pt x="13116528" y="0"/>
                </a:lnTo>
                <a:lnTo>
                  <a:pt x="13116528" y="6986054"/>
                </a:lnTo>
                <a:lnTo>
                  <a:pt x="0" y="6986054"/>
                </a:lnTo>
                <a:lnTo>
                  <a:pt x="0" y="0"/>
                </a:lnTo>
                <a:close/>
              </a:path>
            </a:pathLst>
          </a:custGeom>
          <a:blipFill>
            <a:blip r:embed="rId3"/>
            <a:stretch>
              <a:fillRect l="-119506" r="-119506"/>
            </a:stretch>
          </a:blipFill>
        </p:spPr>
      </p:sp>
      <p:sp>
        <p:nvSpPr>
          <p:cNvPr id="8" name="Freeform 8"/>
          <p:cNvSpPr/>
          <p:nvPr/>
        </p:nvSpPr>
        <p:spPr>
          <a:xfrm>
            <a:off x="-609600" y="3086100"/>
            <a:ext cx="3321030" cy="1664666"/>
          </a:xfrm>
          <a:custGeom>
            <a:avLst/>
            <a:gdLst/>
            <a:ahLst/>
            <a:cxnLst/>
            <a:rect l="l" t="t" r="r" b="b"/>
            <a:pathLst>
              <a:path w="3321030" h="1664666">
                <a:moveTo>
                  <a:pt x="0" y="0"/>
                </a:moveTo>
                <a:lnTo>
                  <a:pt x="3321030" y="0"/>
                </a:lnTo>
                <a:lnTo>
                  <a:pt x="3321030" y="1664666"/>
                </a:lnTo>
                <a:lnTo>
                  <a:pt x="0" y="1664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Ví dụ</a:t>
            </a:r>
          </a:p>
        </p:txBody>
      </p:sp>
      <p:sp>
        <p:nvSpPr>
          <p:cNvPr id="10" name="TextBox 10"/>
          <p:cNvSpPr txBox="1"/>
          <p:nvPr/>
        </p:nvSpPr>
        <p:spPr>
          <a:xfrm>
            <a:off x="5385911" y="1574270"/>
            <a:ext cx="4977290" cy="854024"/>
          </a:xfrm>
          <a:prstGeom prst="rect">
            <a:avLst/>
          </a:prstGeom>
        </p:spPr>
        <p:txBody>
          <a:bodyPr wrap="square" lIns="0" tIns="0" rIns="0" bIns="0" rtlCol="0" anchor="t">
            <a:spAutoFit/>
          </a:bodyPr>
          <a:lstStyle/>
          <a:p>
            <a:pPr algn="just">
              <a:lnSpc>
                <a:spcPts val="6999"/>
              </a:lnSpc>
            </a:pPr>
            <a:r>
              <a:rPr lang="en-US" sz="4998">
                <a:solidFill>
                  <a:srgbClr val="000000"/>
                </a:solidFill>
                <a:latin typeface="Roboto Condensed Bold"/>
              </a:rPr>
              <a:t>Cách viết MB</a:t>
            </a:r>
          </a:p>
        </p:txBody>
      </p:sp>
      <p:sp>
        <p:nvSpPr>
          <p:cNvPr id="12" name="TextBox 12"/>
          <p:cNvSpPr txBox="1"/>
          <p:nvPr/>
        </p:nvSpPr>
        <p:spPr>
          <a:xfrm>
            <a:off x="2819400" y="3467100"/>
            <a:ext cx="11201400" cy="6238887"/>
          </a:xfrm>
          <a:prstGeom prst="rect">
            <a:avLst/>
          </a:prstGeom>
        </p:spPr>
        <p:txBody>
          <a:bodyPr wrap="square" lIns="0" tIns="0" rIns="0" bIns="0" rtlCol="0" anchor="t">
            <a:spAutoFit/>
          </a:bodyPr>
          <a:lstStyle/>
          <a:p>
            <a:pPr marL="1079275" lvl="1" indent="-539638" algn="just">
              <a:lnSpc>
                <a:spcPct val="130000"/>
              </a:lnSpc>
              <a:buFont typeface="Arial"/>
              <a:buChar char="•"/>
            </a:pPr>
            <a:r>
              <a:rPr lang="en-US" sz="35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MB Gián tiếp:</a:t>
            </a:r>
          </a:p>
          <a:p>
            <a:pPr algn="just">
              <a:lnSpc>
                <a:spcPct val="130000"/>
              </a:lnSpc>
            </a:pPr>
            <a:r>
              <a:rPr lang="en-GB" sz="3500">
                <a:latin typeface="Roboto Condensed" panose="02000000000000000000" pitchFamily="2" charset="0"/>
                <a:ea typeface="Roboto Condensed" panose="02000000000000000000" pitchFamily="2" charset="0"/>
                <a:cs typeface="Roboto Condensed" panose="02000000000000000000" pitchFamily="2" charset="0"/>
              </a:rPr>
              <a:t>	</a:t>
            </a:r>
            <a:r>
              <a:rPr lang="vi-VN" sz="3500" i="1">
                <a:latin typeface="Roboto Condensed" panose="02000000000000000000" pitchFamily="2" charset="0"/>
                <a:ea typeface="Roboto Condensed" panose="02000000000000000000" pitchFamily="2" charset="0"/>
                <a:cs typeface="Roboto Condensed" panose="02000000000000000000" pitchFamily="2" charset="0"/>
              </a:rPr>
              <a:t>Mỗi năm, miền Trung thường phải hứng chịu những cơn bão. Dù người dân đã có những biện pháp phòng chống như gia cố nhà cửa, cất trữ lương thực lên cao hay di tản khỏi vùng tâm bão</a:t>
            </a:r>
            <a:r>
              <a:rPr lang="en-GB" sz="3500" i="1">
                <a:latin typeface="Roboto Condensed" panose="02000000000000000000" pitchFamily="2" charset="0"/>
                <a:ea typeface="Roboto Condensed" panose="02000000000000000000" pitchFamily="2" charset="0"/>
                <a:cs typeface="Roboto Condensed" panose="02000000000000000000" pitchFamily="2" charset="0"/>
              </a:rPr>
              <a:t>, n</a:t>
            </a:r>
            <a:r>
              <a:rPr lang="vi-VN" sz="3500" i="1">
                <a:latin typeface="Roboto Condensed" panose="02000000000000000000" pitchFamily="2" charset="0"/>
                <a:ea typeface="Roboto Condensed" panose="02000000000000000000" pitchFamily="2" charset="0"/>
                <a:cs typeface="Roboto Condensed" panose="02000000000000000000" pitchFamily="2" charset="0"/>
              </a:rPr>
              <a:t>hưng sau mỗi cơn bão, hậu quả ngay ra cho con người vẫn rất nặng nề. Chính vì vậy, nhân dân khắp cả nước đã cùng hướng về miền Trung ruột thịt với nhiều hoạt động ý nghĩa.</a:t>
            </a:r>
            <a:r>
              <a:rPr lang="en-GB" sz="3500" i="1">
                <a:latin typeface="Roboto Condensed" panose="02000000000000000000" pitchFamily="2" charset="0"/>
                <a:ea typeface="Roboto Condensed" panose="02000000000000000000" pitchFamily="2" charset="0"/>
                <a:cs typeface="Roboto Condensed" panose="02000000000000000000" pitchFamily="2" charset="0"/>
              </a:rPr>
              <a:t> </a:t>
            </a:r>
            <a:r>
              <a:rPr lang="en-GB" sz="3500" b="1">
                <a:latin typeface="Roboto Condensed" panose="02000000000000000000" pitchFamily="2" charset="0"/>
                <a:ea typeface="Roboto Condensed" panose="02000000000000000000" pitchFamily="2" charset="0"/>
                <a:cs typeface="Roboto Condensed" panose="02000000000000000000" pitchFamily="2" charset="0"/>
              </a:rPr>
              <a:t>Năm học này, lớp chúng tôi cũng có một chuyến đi thiện nguyện tại vùng đất này.</a:t>
            </a:r>
            <a:endParaRPr lang="en-US" sz="35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TextBox 12">
            <a:extLst>
              <a:ext uri="{FF2B5EF4-FFF2-40B4-BE49-F238E27FC236}">
                <a16:creationId xmlns:a16="http://schemas.microsoft.com/office/drawing/2014/main" id="{EAC20EAB-FBC5-F8D4-05EF-803DD75C4AB7}"/>
              </a:ext>
            </a:extLst>
          </p:cNvPr>
          <p:cNvSpPr txBox="1"/>
          <p:nvPr/>
        </p:nvSpPr>
        <p:spPr>
          <a:xfrm>
            <a:off x="14782800" y="5676900"/>
            <a:ext cx="2667000" cy="707886"/>
          </a:xfrm>
          <a:prstGeom prst="rect">
            <a:avLst/>
          </a:prstGeom>
          <a:solidFill>
            <a:schemeClr val="accent2">
              <a:lumMod val="20000"/>
              <a:lumOff val="80000"/>
            </a:schemeClr>
          </a:solidFill>
        </p:spPr>
        <p:txBody>
          <a:bodyPr wrap="square" rtlCol="0">
            <a:spAutoFit/>
          </a:bodyPr>
          <a:lstStyle/>
          <a:p>
            <a:pPr algn="ctr"/>
            <a:r>
              <a:rPr lang="en-GB" sz="4000" b="1">
                <a:latin typeface="Roboto Condensed" panose="02000000000000000000" pitchFamily="2" charset="0"/>
                <a:ea typeface="Roboto Condensed" panose="02000000000000000000" pitchFamily="2" charset="0"/>
                <a:cs typeface="Roboto Condensed" panose="02000000000000000000" pitchFamily="2" charset="0"/>
              </a:rPr>
              <a:t>Dẫn dắt</a:t>
            </a:r>
          </a:p>
        </p:txBody>
      </p:sp>
      <p:sp>
        <p:nvSpPr>
          <p:cNvPr id="14" name="TextBox 13">
            <a:extLst>
              <a:ext uri="{FF2B5EF4-FFF2-40B4-BE49-F238E27FC236}">
                <a16:creationId xmlns:a16="http://schemas.microsoft.com/office/drawing/2014/main" id="{66583848-8EE7-5F65-19B6-F740C2398446}"/>
              </a:ext>
            </a:extLst>
          </p:cNvPr>
          <p:cNvSpPr txBox="1"/>
          <p:nvPr/>
        </p:nvSpPr>
        <p:spPr>
          <a:xfrm>
            <a:off x="14401800" y="8420100"/>
            <a:ext cx="3505200" cy="630942"/>
          </a:xfrm>
          <a:prstGeom prst="rect">
            <a:avLst/>
          </a:prstGeom>
          <a:solidFill>
            <a:schemeClr val="accent2">
              <a:lumMod val="20000"/>
              <a:lumOff val="80000"/>
            </a:schemeClr>
          </a:solidFill>
        </p:spPr>
        <p:txBody>
          <a:bodyPr wrap="square" rtlCol="0">
            <a:spAutoFit/>
          </a:bodyPr>
          <a:lstStyle/>
          <a:p>
            <a:pPr algn="ctr"/>
            <a:r>
              <a:rPr lang="en-GB" sz="3500" b="1">
                <a:latin typeface="Roboto Condensed" panose="02000000000000000000" pitchFamily="2" charset="0"/>
                <a:ea typeface="Roboto Condensed" panose="02000000000000000000" pitchFamily="2" charset="0"/>
                <a:cs typeface="Roboto Condensed" panose="02000000000000000000" pitchFamily="2" charset="0"/>
              </a:rPr>
              <a:t>Trọng tâm bài viết</a:t>
            </a:r>
          </a:p>
        </p:txBody>
      </p:sp>
    </p:spTree>
    <p:extLst>
      <p:ext uri="{BB962C8B-B14F-4D97-AF65-F5344CB8AC3E}">
        <p14:creationId xmlns:p14="http://schemas.microsoft.com/office/powerpoint/2010/main" val="1119886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277982" y="363072"/>
            <a:ext cx="5454174" cy="958564"/>
            <a:chOff x="0" y="0"/>
            <a:chExt cx="7272232" cy="1278085"/>
          </a:xfrm>
        </p:grpSpPr>
        <p:sp>
          <p:nvSpPr>
            <p:cNvPr id="3" name="Freeform 3"/>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4" name="Freeform 4"/>
          <p:cNvSpPr/>
          <p:nvPr/>
        </p:nvSpPr>
        <p:spPr>
          <a:xfrm>
            <a:off x="617447" y="9354450"/>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5" name="Freeform 5"/>
          <p:cNvSpPr/>
          <p:nvPr/>
        </p:nvSpPr>
        <p:spPr>
          <a:xfrm>
            <a:off x="14733809" y="4622165"/>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6" name="Freeform 6"/>
          <p:cNvSpPr/>
          <p:nvPr/>
        </p:nvSpPr>
        <p:spPr>
          <a:xfrm>
            <a:off x="4483661" y="1455249"/>
            <a:ext cx="7172510" cy="1120705"/>
          </a:xfrm>
          <a:custGeom>
            <a:avLst/>
            <a:gdLst/>
            <a:ahLst/>
            <a:cxnLst/>
            <a:rect l="l" t="t" r="r" b="b"/>
            <a:pathLst>
              <a:path w="7172510" h="1120705">
                <a:moveTo>
                  <a:pt x="0" y="0"/>
                </a:moveTo>
                <a:lnTo>
                  <a:pt x="7172510" y="0"/>
                </a:lnTo>
                <a:lnTo>
                  <a:pt x="7172510" y="1120705"/>
                </a:lnTo>
                <a:lnTo>
                  <a:pt x="0" y="1120705"/>
                </a:lnTo>
                <a:lnTo>
                  <a:pt x="0" y="0"/>
                </a:lnTo>
                <a:close/>
              </a:path>
            </a:pathLst>
          </a:custGeom>
          <a:blipFill>
            <a:blip r:embed="rId3"/>
            <a:stretch>
              <a:fillRect b="-548"/>
            </a:stretch>
          </a:blipFill>
        </p:spPr>
      </p:sp>
      <p:sp>
        <p:nvSpPr>
          <p:cNvPr id="7" name="TextBox 7"/>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LƯU Ý</a:t>
            </a:r>
          </a:p>
        </p:txBody>
      </p:sp>
      <p:sp>
        <p:nvSpPr>
          <p:cNvPr id="8" name="TextBox 8"/>
          <p:cNvSpPr txBox="1"/>
          <p:nvPr/>
        </p:nvSpPr>
        <p:spPr>
          <a:xfrm>
            <a:off x="5385910" y="1574270"/>
            <a:ext cx="11463693" cy="854024"/>
          </a:xfrm>
          <a:prstGeom prst="rect">
            <a:avLst/>
          </a:prstGeom>
        </p:spPr>
        <p:txBody>
          <a:bodyPr lIns="0" tIns="0" rIns="0" bIns="0" rtlCol="0" anchor="t">
            <a:spAutoFit/>
          </a:bodyPr>
          <a:lstStyle/>
          <a:p>
            <a:pPr algn="just">
              <a:lnSpc>
                <a:spcPts val="6999"/>
              </a:lnSpc>
            </a:pPr>
            <a:r>
              <a:rPr lang="en-US" sz="4998">
                <a:solidFill>
                  <a:srgbClr val="000000"/>
                </a:solidFill>
                <a:latin typeface="Roboto Condensed Bold"/>
              </a:rPr>
              <a:t>Cách viết MB và KB</a:t>
            </a:r>
          </a:p>
        </p:txBody>
      </p:sp>
      <p:sp>
        <p:nvSpPr>
          <p:cNvPr id="9" name="Freeform 9"/>
          <p:cNvSpPr/>
          <p:nvPr/>
        </p:nvSpPr>
        <p:spPr>
          <a:xfrm>
            <a:off x="2466986" y="3385662"/>
            <a:ext cx="14673564" cy="6362915"/>
          </a:xfrm>
          <a:custGeom>
            <a:avLst/>
            <a:gdLst/>
            <a:ahLst/>
            <a:cxnLst/>
            <a:rect l="l" t="t" r="r" b="b"/>
            <a:pathLst>
              <a:path w="14673564" h="6362915">
                <a:moveTo>
                  <a:pt x="0" y="0"/>
                </a:moveTo>
                <a:lnTo>
                  <a:pt x="14673564" y="0"/>
                </a:lnTo>
                <a:lnTo>
                  <a:pt x="14673564" y="6362915"/>
                </a:lnTo>
                <a:lnTo>
                  <a:pt x="0" y="6362915"/>
                </a:lnTo>
                <a:lnTo>
                  <a:pt x="0" y="0"/>
                </a:lnTo>
                <a:close/>
              </a:path>
            </a:pathLst>
          </a:custGeom>
          <a:blipFill>
            <a:blip r:embed="rId3"/>
            <a:stretch>
              <a:fillRect l="-140878" t="-38312" r="-140878"/>
            </a:stretch>
          </a:blipFill>
        </p:spPr>
      </p:sp>
      <p:sp>
        <p:nvSpPr>
          <p:cNvPr id="10" name="Freeform 10"/>
          <p:cNvSpPr/>
          <p:nvPr/>
        </p:nvSpPr>
        <p:spPr>
          <a:xfrm>
            <a:off x="843347" y="3339812"/>
            <a:ext cx="2951454" cy="1479416"/>
          </a:xfrm>
          <a:custGeom>
            <a:avLst/>
            <a:gdLst/>
            <a:ahLst/>
            <a:cxnLst/>
            <a:rect l="l" t="t" r="r" b="b"/>
            <a:pathLst>
              <a:path w="2951454" h="1479416">
                <a:moveTo>
                  <a:pt x="0" y="0"/>
                </a:moveTo>
                <a:lnTo>
                  <a:pt x="2951454" y="0"/>
                </a:lnTo>
                <a:lnTo>
                  <a:pt x="2951454" y="1479416"/>
                </a:lnTo>
                <a:lnTo>
                  <a:pt x="0" y="14794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3611594" y="3954484"/>
            <a:ext cx="12384348" cy="5283188"/>
          </a:xfrm>
          <a:prstGeom prst="rect">
            <a:avLst/>
          </a:prstGeom>
        </p:spPr>
        <p:txBody>
          <a:bodyPr lIns="0" tIns="0" rIns="0" bIns="0" rtlCol="0" anchor="t">
            <a:spAutoFit/>
          </a:bodyPr>
          <a:lstStyle/>
          <a:p>
            <a:pPr algn="just">
              <a:lnSpc>
                <a:spcPts val="6998"/>
              </a:lnSpc>
            </a:pPr>
            <a:r>
              <a:rPr lang="en-US" sz="4998">
                <a:solidFill>
                  <a:srgbClr val="000000"/>
                </a:solidFill>
                <a:latin typeface="Roboto Condensed Bold"/>
              </a:rPr>
              <a:t>   KẾT BÀI:</a:t>
            </a:r>
          </a:p>
          <a:p>
            <a:pPr marL="1079275" lvl="1" indent="-539638" algn="just">
              <a:lnSpc>
                <a:spcPts val="6998"/>
              </a:lnSpc>
              <a:buFont typeface="Arial"/>
              <a:buChar char="•"/>
            </a:pPr>
            <a:r>
              <a:rPr lang="en-US" sz="4998">
                <a:solidFill>
                  <a:srgbClr val="000000"/>
                </a:solidFill>
                <a:latin typeface="Roboto Condensed"/>
              </a:rPr>
              <a:t>Người viết tổng hợp lại các ND đã trình bày ở Thân bài và thể hiện bằng một đoạn văn để kết thúc bài viết .</a:t>
            </a:r>
          </a:p>
          <a:p>
            <a:pPr marL="1079275" lvl="1" indent="-539638" algn="just">
              <a:lnSpc>
                <a:spcPts val="6999"/>
              </a:lnSpc>
              <a:buFont typeface="Arial"/>
              <a:buChar char="•"/>
            </a:pPr>
            <a:r>
              <a:rPr lang="en-US" sz="4998">
                <a:solidFill>
                  <a:srgbClr val="000000"/>
                </a:solidFill>
                <a:latin typeface="Roboto Condensed"/>
              </a:rPr>
              <a:t>ND KB thường nêu lên suy nghĩ của người viết về ý nghĩa và bài học từ vấn đề đã  viết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982" y="363072"/>
            <a:ext cx="5454174" cy="958564"/>
            <a:chOff x="0" y="0"/>
            <a:chExt cx="7272232" cy="1278085"/>
          </a:xfrm>
        </p:grpSpPr>
        <p:sp>
          <p:nvSpPr>
            <p:cNvPr id="3" name="Freeform 3"/>
            <p:cNvSpPr/>
            <p:nvPr/>
          </p:nvSpPr>
          <p:spPr>
            <a:xfrm>
              <a:off x="0" y="0"/>
              <a:ext cx="7272148" cy="1278128"/>
            </a:xfrm>
            <a:custGeom>
              <a:avLst/>
              <a:gdLst/>
              <a:ahLst/>
              <a:cxnLst/>
              <a:rect l="l" t="t" r="r" b="b"/>
              <a:pathLst>
                <a:path w="7272148" h="1278128">
                  <a:moveTo>
                    <a:pt x="366522" y="0"/>
                  </a:moveTo>
                  <a:lnTo>
                    <a:pt x="6905752" y="0"/>
                  </a:lnTo>
                  <a:cubicBezTo>
                    <a:pt x="7002907" y="0"/>
                    <a:pt x="7096125" y="38608"/>
                    <a:pt x="7164832" y="107315"/>
                  </a:cubicBezTo>
                  <a:cubicBezTo>
                    <a:pt x="7233539" y="176022"/>
                    <a:pt x="7272148" y="269240"/>
                    <a:pt x="7272148" y="366522"/>
                  </a:cubicBezTo>
                  <a:lnTo>
                    <a:pt x="7272148" y="911606"/>
                  </a:lnTo>
                  <a:cubicBezTo>
                    <a:pt x="7272148" y="1008761"/>
                    <a:pt x="7233539" y="1101979"/>
                    <a:pt x="7164832" y="1170813"/>
                  </a:cubicBezTo>
                  <a:cubicBezTo>
                    <a:pt x="7096125" y="1239647"/>
                    <a:pt x="7002907" y="1278128"/>
                    <a:pt x="6905752" y="1278128"/>
                  </a:cubicBezTo>
                  <a:lnTo>
                    <a:pt x="366522" y="1278128"/>
                  </a:lnTo>
                  <a:cubicBezTo>
                    <a:pt x="269367" y="1278128"/>
                    <a:pt x="176149" y="1239520"/>
                    <a:pt x="107315" y="1170813"/>
                  </a:cubicBezTo>
                  <a:cubicBezTo>
                    <a:pt x="38481" y="1102106"/>
                    <a:pt x="0" y="1008761"/>
                    <a:pt x="0" y="911606"/>
                  </a:cubicBezTo>
                  <a:lnTo>
                    <a:pt x="0" y="366522"/>
                  </a:lnTo>
                  <a:cubicBezTo>
                    <a:pt x="0" y="269240"/>
                    <a:pt x="38608" y="176022"/>
                    <a:pt x="107315" y="107315"/>
                  </a:cubicBezTo>
                  <a:cubicBezTo>
                    <a:pt x="176022" y="38608"/>
                    <a:pt x="269240" y="0"/>
                    <a:pt x="366522" y="0"/>
                  </a:cubicBezTo>
                  <a:close/>
                </a:path>
              </a:pathLst>
            </a:custGeom>
            <a:solidFill>
              <a:srgbClr val="6E9277"/>
            </a:solidFill>
          </p:spPr>
        </p:sp>
      </p:grpSp>
      <p:sp>
        <p:nvSpPr>
          <p:cNvPr id="4" name="Freeform 4"/>
          <p:cNvSpPr/>
          <p:nvPr/>
        </p:nvSpPr>
        <p:spPr>
          <a:xfrm>
            <a:off x="617447" y="9354450"/>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5" name="Freeform 5"/>
          <p:cNvSpPr/>
          <p:nvPr/>
        </p:nvSpPr>
        <p:spPr>
          <a:xfrm>
            <a:off x="14733809" y="4622165"/>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2"/>
            <a:stretch>
              <a:fillRect b="-114"/>
            </a:stretch>
          </a:blipFill>
        </p:spPr>
      </p:sp>
      <p:sp>
        <p:nvSpPr>
          <p:cNvPr id="6" name="Freeform 6"/>
          <p:cNvSpPr/>
          <p:nvPr/>
        </p:nvSpPr>
        <p:spPr>
          <a:xfrm>
            <a:off x="4483661" y="1455249"/>
            <a:ext cx="7172510" cy="1120705"/>
          </a:xfrm>
          <a:custGeom>
            <a:avLst/>
            <a:gdLst/>
            <a:ahLst/>
            <a:cxnLst/>
            <a:rect l="l" t="t" r="r" b="b"/>
            <a:pathLst>
              <a:path w="7172510" h="1120705">
                <a:moveTo>
                  <a:pt x="0" y="0"/>
                </a:moveTo>
                <a:lnTo>
                  <a:pt x="7172510" y="0"/>
                </a:lnTo>
                <a:lnTo>
                  <a:pt x="7172510" y="1120705"/>
                </a:lnTo>
                <a:lnTo>
                  <a:pt x="0" y="1120705"/>
                </a:lnTo>
                <a:lnTo>
                  <a:pt x="0" y="0"/>
                </a:lnTo>
                <a:close/>
              </a:path>
            </a:pathLst>
          </a:custGeom>
          <a:blipFill>
            <a:blip r:embed="rId3"/>
            <a:stretch>
              <a:fillRect b="-548"/>
            </a:stretch>
          </a:blipFill>
        </p:spPr>
      </p:sp>
      <p:sp>
        <p:nvSpPr>
          <p:cNvPr id="7" name="TextBox 7"/>
          <p:cNvSpPr txBox="1"/>
          <p:nvPr/>
        </p:nvSpPr>
        <p:spPr>
          <a:xfrm>
            <a:off x="0" y="572216"/>
            <a:ext cx="5846676" cy="629895"/>
          </a:xfrm>
          <a:prstGeom prst="rect">
            <a:avLst/>
          </a:prstGeom>
        </p:spPr>
        <p:txBody>
          <a:bodyPr lIns="0" tIns="0" rIns="0" bIns="0" rtlCol="0" anchor="t">
            <a:spAutoFit/>
          </a:bodyPr>
          <a:lstStyle/>
          <a:p>
            <a:pPr algn="ctr">
              <a:lnSpc>
                <a:spcPts val="5179"/>
              </a:lnSpc>
            </a:pPr>
            <a:r>
              <a:rPr lang="en-US" sz="3699">
                <a:solidFill>
                  <a:srgbClr val="FFFFFF"/>
                </a:solidFill>
                <a:latin typeface="#9Slide07 SVNPosterizer KG Inli" panose="02000503000000020003" pitchFamily="2" charset="0"/>
              </a:rPr>
              <a:t>Ví dụ</a:t>
            </a:r>
          </a:p>
        </p:txBody>
      </p:sp>
      <p:sp>
        <p:nvSpPr>
          <p:cNvPr id="8" name="TextBox 8"/>
          <p:cNvSpPr txBox="1"/>
          <p:nvPr/>
        </p:nvSpPr>
        <p:spPr>
          <a:xfrm>
            <a:off x="5385911" y="1574270"/>
            <a:ext cx="5358290" cy="854024"/>
          </a:xfrm>
          <a:prstGeom prst="rect">
            <a:avLst/>
          </a:prstGeom>
        </p:spPr>
        <p:txBody>
          <a:bodyPr wrap="square" lIns="0" tIns="0" rIns="0" bIns="0" rtlCol="0" anchor="t">
            <a:spAutoFit/>
          </a:bodyPr>
          <a:lstStyle/>
          <a:p>
            <a:pPr algn="ctr">
              <a:lnSpc>
                <a:spcPts val="6999"/>
              </a:lnSpc>
            </a:pPr>
            <a:r>
              <a:rPr lang="en-US" sz="4998">
                <a:solidFill>
                  <a:srgbClr val="000000"/>
                </a:solidFill>
                <a:latin typeface="Roboto Condensed Bold"/>
              </a:rPr>
              <a:t>Cách viết KB</a:t>
            </a:r>
          </a:p>
        </p:txBody>
      </p:sp>
      <p:sp>
        <p:nvSpPr>
          <p:cNvPr id="9" name="Freeform 9"/>
          <p:cNvSpPr/>
          <p:nvPr/>
        </p:nvSpPr>
        <p:spPr>
          <a:xfrm>
            <a:off x="2819400" y="3238500"/>
            <a:ext cx="14673564" cy="6362915"/>
          </a:xfrm>
          <a:custGeom>
            <a:avLst/>
            <a:gdLst/>
            <a:ahLst/>
            <a:cxnLst/>
            <a:rect l="l" t="t" r="r" b="b"/>
            <a:pathLst>
              <a:path w="14673564" h="6362915">
                <a:moveTo>
                  <a:pt x="0" y="0"/>
                </a:moveTo>
                <a:lnTo>
                  <a:pt x="14673564" y="0"/>
                </a:lnTo>
                <a:lnTo>
                  <a:pt x="14673564" y="6362915"/>
                </a:lnTo>
                <a:lnTo>
                  <a:pt x="0" y="6362915"/>
                </a:lnTo>
                <a:lnTo>
                  <a:pt x="0" y="0"/>
                </a:lnTo>
                <a:close/>
              </a:path>
            </a:pathLst>
          </a:custGeom>
          <a:blipFill>
            <a:blip r:embed="rId3"/>
            <a:stretch>
              <a:fillRect l="-140878" t="-38312" r="-140878"/>
            </a:stretch>
          </a:blipFill>
        </p:spPr>
      </p:sp>
      <p:sp>
        <p:nvSpPr>
          <p:cNvPr id="10" name="Freeform 10"/>
          <p:cNvSpPr/>
          <p:nvPr/>
        </p:nvSpPr>
        <p:spPr>
          <a:xfrm>
            <a:off x="843347" y="3339812"/>
            <a:ext cx="2951454" cy="1479416"/>
          </a:xfrm>
          <a:custGeom>
            <a:avLst/>
            <a:gdLst/>
            <a:ahLst/>
            <a:cxnLst/>
            <a:rect l="l" t="t" r="r" b="b"/>
            <a:pathLst>
              <a:path w="2951454" h="1479416">
                <a:moveTo>
                  <a:pt x="0" y="0"/>
                </a:moveTo>
                <a:lnTo>
                  <a:pt x="2951454" y="0"/>
                </a:lnTo>
                <a:lnTo>
                  <a:pt x="2951454" y="1479416"/>
                </a:lnTo>
                <a:lnTo>
                  <a:pt x="0" y="14794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3611594" y="3954484"/>
            <a:ext cx="12384348" cy="833498"/>
          </a:xfrm>
          <a:prstGeom prst="rect">
            <a:avLst/>
          </a:prstGeom>
        </p:spPr>
        <p:txBody>
          <a:bodyPr lIns="0" tIns="0" rIns="0" bIns="0" rtlCol="0" anchor="t">
            <a:spAutoFit/>
          </a:bodyPr>
          <a:lstStyle/>
          <a:p>
            <a:pPr algn="just">
              <a:lnSpc>
                <a:spcPts val="6998"/>
              </a:lnSpc>
            </a:pPr>
            <a:r>
              <a:rPr lang="en-US" sz="4998">
                <a:solidFill>
                  <a:srgbClr val="000000"/>
                </a:solidFill>
                <a:latin typeface="Roboto Condensed Bold"/>
              </a:rPr>
              <a:t>   KẾT BÀI:</a:t>
            </a:r>
          </a:p>
        </p:txBody>
      </p:sp>
      <p:sp>
        <p:nvSpPr>
          <p:cNvPr id="12" name="TextBox 12">
            <a:extLst>
              <a:ext uri="{FF2B5EF4-FFF2-40B4-BE49-F238E27FC236}">
                <a16:creationId xmlns:a16="http://schemas.microsoft.com/office/drawing/2014/main" id="{9F06D64B-B213-5A65-64BE-B852ACA8FAE8}"/>
              </a:ext>
            </a:extLst>
          </p:cNvPr>
          <p:cNvSpPr txBox="1"/>
          <p:nvPr/>
        </p:nvSpPr>
        <p:spPr>
          <a:xfrm>
            <a:off x="4038600" y="5295900"/>
            <a:ext cx="12192000" cy="3129062"/>
          </a:xfrm>
          <a:prstGeom prst="rect">
            <a:avLst/>
          </a:prstGeom>
        </p:spPr>
        <p:txBody>
          <a:bodyPr wrap="square" lIns="0" tIns="0" rIns="0" bIns="0" rtlCol="0" anchor="t">
            <a:spAutoFit/>
          </a:bodyPr>
          <a:lstStyle/>
          <a:p>
            <a:pPr marL="539637" lvl="1" algn="just">
              <a:lnSpc>
                <a:spcPct val="130000"/>
              </a:lnSpc>
            </a:pPr>
            <a:r>
              <a:rPr lang="en-GB" sz="4000">
                <a:latin typeface="Roboto Condensed" panose="02000000000000000000" pitchFamily="2" charset="0"/>
                <a:ea typeface="Roboto Condensed" panose="02000000000000000000" pitchFamily="2" charset="0"/>
                <a:cs typeface="Roboto Condensed" panose="02000000000000000000" pitchFamily="2" charset="0"/>
              </a:rPr>
              <a:t>	</a:t>
            </a:r>
            <a:r>
              <a:rPr lang="vi-VN" sz="4000">
                <a:latin typeface="Roboto Condensed" panose="02000000000000000000" pitchFamily="2" charset="0"/>
                <a:ea typeface="Roboto Condensed" panose="02000000000000000000" pitchFamily="2" charset="0"/>
                <a:cs typeface="Roboto Condensed" panose="02000000000000000000" pitchFamily="2" charset="0"/>
              </a:rPr>
              <a:t>Con người Việt Nam vốn giàu truyền thống tương thân tương ái. Những hoạt động xã hội mang đến ý nghĩa tích cực, </a:t>
            </a:r>
            <a:r>
              <a:rPr lang="en-GB" sz="4000">
                <a:latin typeface="Roboto Condensed" panose="02000000000000000000" pitchFamily="2" charset="0"/>
                <a:ea typeface="Roboto Condensed" panose="02000000000000000000" pitchFamily="2" charset="0"/>
                <a:cs typeface="Roboto Condensed" panose="02000000000000000000" pitchFamily="2" charset="0"/>
              </a:rPr>
              <a:t>chúng ta </a:t>
            </a:r>
            <a:r>
              <a:rPr lang="vi-VN" sz="4000">
                <a:latin typeface="Roboto Condensed" panose="02000000000000000000" pitchFamily="2" charset="0"/>
                <a:ea typeface="Roboto Condensed" panose="02000000000000000000" pitchFamily="2" charset="0"/>
                <a:cs typeface="Roboto Condensed" panose="02000000000000000000" pitchFamily="2" charset="0"/>
              </a:rPr>
              <a:t>hãy cùng lan tỏa để mang đến điều tốt đẹp cho mọi người xung quanh.</a:t>
            </a:r>
            <a:endParaRPr lang="en-US" sz="4000" b="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154112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2"/>
            <a:stretch>
              <a:fillRect r="-53"/>
            </a:stretch>
          </a:blipFill>
        </p:spPr>
      </p:sp>
      <p:grpSp>
        <p:nvGrpSpPr>
          <p:cNvPr id="3" name="Group 3"/>
          <p:cNvGrpSpPr/>
          <p:nvPr/>
        </p:nvGrpSpPr>
        <p:grpSpPr>
          <a:xfrm>
            <a:off x="-152400" y="29595"/>
            <a:ext cx="15797569" cy="1217347"/>
            <a:chOff x="0" y="0"/>
            <a:chExt cx="15914866" cy="1623130"/>
          </a:xfrm>
        </p:grpSpPr>
        <p:sp>
          <p:nvSpPr>
            <p:cNvPr id="4" name="Freeform 4"/>
            <p:cNvSpPr/>
            <p:nvPr/>
          </p:nvSpPr>
          <p:spPr>
            <a:xfrm>
              <a:off x="0" y="0"/>
              <a:ext cx="15914914" cy="1623159"/>
            </a:xfrm>
            <a:custGeom>
              <a:avLst/>
              <a:gdLst/>
              <a:ahLst/>
              <a:cxnLst/>
              <a:rect l="l" t="t" r="r" b="b"/>
              <a:pathLst>
                <a:path w="15914914" h="1623159">
                  <a:moveTo>
                    <a:pt x="0" y="0"/>
                  </a:moveTo>
                  <a:lnTo>
                    <a:pt x="15914914" y="0"/>
                  </a:lnTo>
                  <a:lnTo>
                    <a:pt x="15914914" y="1623159"/>
                  </a:lnTo>
                  <a:lnTo>
                    <a:pt x="0" y="1623159"/>
                  </a:lnTo>
                  <a:close/>
                </a:path>
              </a:pathLst>
            </a:custGeom>
            <a:solidFill>
              <a:srgbClr val="FFFFFF"/>
            </a:solidFill>
          </p:spPr>
        </p:sp>
      </p:grpSp>
      <p:sp>
        <p:nvSpPr>
          <p:cNvPr id="5" name="Freeform 5"/>
          <p:cNvSpPr/>
          <p:nvPr/>
        </p:nvSpPr>
        <p:spPr>
          <a:xfrm flipV="1">
            <a:off x="14820663" y="-966947"/>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3"/>
            <a:stretch>
              <a:fillRect r="-12"/>
            </a:stretch>
          </a:blipFill>
        </p:spPr>
      </p:sp>
      <p:sp>
        <p:nvSpPr>
          <p:cNvPr id="6" name="Freeform 6"/>
          <p:cNvSpPr/>
          <p:nvPr/>
        </p:nvSpPr>
        <p:spPr>
          <a:xfrm>
            <a:off x="-326350" y="6817204"/>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2"/>
            <a:stretch>
              <a:fillRect r="-53"/>
            </a:stretch>
          </a:blipFill>
        </p:spPr>
      </p:sp>
      <p:sp>
        <p:nvSpPr>
          <p:cNvPr id="7" name="Freeform 7"/>
          <p:cNvSpPr/>
          <p:nvPr/>
        </p:nvSpPr>
        <p:spPr>
          <a:xfrm>
            <a:off x="15077184" y="7651211"/>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4"/>
            <a:stretch>
              <a:fillRect r="-33"/>
            </a:stretch>
          </a:blipFill>
        </p:spPr>
      </p:sp>
      <p:grpSp>
        <p:nvGrpSpPr>
          <p:cNvPr id="8" name="Group 8"/>
          <p:cNvGrpSpPr/>
          <p:nvPr/>
        </p:nvGrpSpPr>
        <p:grpSpPr>
          <a:xfrm>
            <a:off x="743642" y="29595"/>
            <a:ext cx="3086100" cy="1084526"/>
            <a:chOff x="0" y="0"/>
            <a:chExt cx="4114800" cy="1446035"/>
          </a:xfrm>
        </p:grpSpPr>
        <p:sp>
          <p:nvSpPr>
            <p:cNvPr id="9" name="Freeform 9"/>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pic>
        <p:nvPicPr>
          <p:cNvPr id="10" name="Picture 10"/>
          <p:cNvPicPr>
            <a:picLocks noChangeAspect="1"/>
          </p:cNvPicPr>
          <p:nvPr/>
        </p:nvPicPr>
        <p:blipFill>
          <a:blip r:embed="rId5"/>
          <a:srcRect/>
          <a:stretch>
            <a:fillRect/>
          </a:stretch>
        </p:blipFill>
        <p:spPr>
          <a:xfrm rot="-5238392">
            <a:off x="4613835" y="1048831"/>
            <a:ext cx="1980947" cy="2213349"/>
          </a:xfrm>
          <a:prstGeom prst="rect">
            <a:avLst/>
          </a:prstGeom>
        </p:spPr>
      </p:pic>
      <p:sp>
        <p:nvSpPr>
          <p:cNvPr id="11" name="Freeform 11"/>
          <p:cNvSpPr/>
          <p:nvPr/>
        </p:nvSpPr>
        <p:spPr>
          <a:xfrm>
            <a:off x="4042771" y="1473638"/>
            <a:ext cx="16136896" cy="7557967"/>
          </a:xfrm>
          <a:custGeom>
            <a:avLst/>
            <a:gdLst/>
            <a:ahLst/>
            <a:cxnLst/>
            <a:rect l="l" t="t" r="r" b="b"/>
            <a:pathLst>
              <a:path w="16136896" h="7557967">
                <a:moveTo>
                  <a:pt x="0" y="0"/>
                </a:moveTo>
                <a:lnTo>
                  <a:pt x="16136895" y="0"/>
                </a:lnTo>
                <a:lnTo>
                  <a:pt x="16136895" y="7557967"/>
                </a:lnTo>
                <a:lnTo>
                  <a:pt x="0" y="7557967"/>
                </a:lnTo>
                <a:lnTo>
                  <a:pt x="0" y="0"/>
                </a:lnTo>
                <a:close/>
              </a:path>
            </a:pathLst>
          </a:custGeom>
          <a:blipFill>
            <a:blip r:embed="rId6"/>
            <a:stretch>
              <a:fillRect t="-523" r="-11139" b="-523"/>
            </a:stretch>
          </a:blipFill>
        </p:spPr>
      </p:sp>
      <p:sp>
        <p:nvSpPr>
          <p:cNvPr id="12" name="TextBox 12"/>
          <p:cNvSpPr txBox="1"/>
          <p:nvPr/>
        </p:nvSpPr>
        <p:spPr>
          <a:xfrm>
            <a:off x="6858000" y="2857500"/>
            <a:ext cx="11125199" cy="5241820"/>
          </a:xfrm>
          <a:prstGeom prst="rect">
            <a:avLst/>
          </a:prstGeom>
        </p:spPr>
        <p:txBody>
          <a:bodyPr wrap="square" lIns="0" tIns="0" rIns="0" bIns="0" rtlCol="0" anchor="t">
            <a:spAutoFit/>
          </a:bodyPr>
          <a:lstStyle/>
          <a:p>
            <a:pPr marL="906785" lvl="1" indent="-453392" algn="just">
              <a:lnSpc>
                <a:spcPts val="5880"/>
              </a:lnSpc>
              <a:buFont typeface="Arial"/>
              <a:buChar char="•"/>
            </a:pPr>
            <a:r>
              <a:rPr lang="en-US" sz="4200">
                <a:solidFill>
                  <a:srgbClr val="000000"/>
                </a:solidFill>
                <a:latin typeface="Roboto Condensed"/>
              </a:rPr>
              <a:t> Lớp chia 4 nhóm</a:t>
            </a:r>
          </a:p>
          <a:p>
            <a:pPr algn="just">
              <a:lnSpc>
                <a:spcPts val="5880"/>
              </a:lnSpc>
            </a:pPr>
            <a:r>
              <a:rPr lang="en-US" sz="4200">
                <a:solidFill>
                  <a:srgbClr val="000000"/>
                </a:solidFill>
                <a:latin typeface="Roboto Condensed Bold"/>
              </a:rPr>
              <a:t>Mỗi nhóm lập dàn ý cho bài văn kể lại một chuyến đi hoặc một hoạt động xã hội giàu ý nghĩa. </a:t>
            </a:r>
          </a:p>
          <a:p>
            <a:pPr algn="just">
              <a:lnSpc>
                <a:spcPts val="5880"/>
              </a:lnSpc>
            </a:pPr>
            <a:r>
              <a:rPr lang="en-US" sz="4200">
                <a:solidFill>
                  <a:srgbClr val="000000"/>
                </a:solidFill>
                <a:latin typeface="Roboto Condensed Bold"/>
              </a:rPr>
              <a:t>(phiếu học tập số 3)</a:t>
            </a:r>
          </a:p>
          <a:p>
            <a:pPr marL="906785" lvl="1" indent="-453392" algn="just">
              <a:lnSpc>
                <a:spcPts val="5880"/>
              </a:lnSpc>
              <a:buFont typeface="Arial"/>
              <a:buChar char="•"/>
            </a:pPr>
            <a:r>
              <a:rPr lang="en-US" sz="4200">
                <a:solidFill>
                  <a:srgbClr val="000000"/>
                </a:solidFill>
                <a:latin typeface="Roboto Condensed"/>
              </a:rPr>
              <a:t>Thời gian lập dàn ý: 15 phút</a:t>
            </a:r>
          </a:p>
          <a:p>
            <a:pPr marL="906785" lvl="1" indent="-453392" algn="just">
              <a:lnSpc>
                <a:spcPts val="5880"/>
              </a:lnSpc>
              <a:buFont typeface="Arial"/>
              <a:buChar char="•"/>
            </a:pPr>
            <a:r>
              <a:rPr lang="en-US" sz="4200">
                <a:solidFill>
                  <a:srgbClr val="000000"/>
                </a:solidFill>
                <a:latin typeface="Roboto Condensed"/>
              </a:rPr>
              <a:t>Thời gian trình bày: 3 phút/nhóm</a:t>
            </a:r>
          </a:p>
          <a:p>
            <a:pPr algn="just">
              <a:lnSpc>
                <a:spcPts val="5880"/>
              </a:lnSpc>
              <a:spcBef>
                <a:spcPct val="0"/>
              </a:spcBef>
            </a:pPr>
            <a:endParaRPr lang="en-US" sz="4200">
              <a:solidFill>
                <a:srgbClr val="000000"/>
              </a:solidFill>
              <a:latin typeface="Roboto Condensed"/>
            </a:endParaRPr>
          </a:p>
        </p:txBody>
      </p:sp>
      <p:sp>
        <p:nvSpPr>
          <p:cNvPr id="13" name="Freeform 13"/>
          <p:cNvSpPr/>
          <p:nvPr/>
        </p:nvSpPr>
        <p:spPr>
          <a:xfrm>
            <a:off x="0" y="3614908"/>
            <a:ext cx="7086451" cy="5643392"/>
          </a:xfrm>
          <a:custGeom>
            <a:avLst/>
            <a:gdLst/>
            <a:ahLst/>
            <a:cxnLst/>
            <a:rect l="l" t="t" r="r" b="b"/>
            <a:pathLst>
              <a:path w="7086451" h="5643392">
                <a:moveTo>
                  <a:pt x="0" y="0"/>
                </a:moveTo>
                <a:lnTo>
                  <a:pt x="7086451" y="0"/>
                </a:lnTo>
                <a:lnTo>
                  <a:pt x="7086451" y="5643392"/>
                </a:lnTo>
                <a:lnTo>
                  <a:pt x="0" y="56433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TextBox 14"/>
          <p:cNvSpPr txBox="1"/>
          <p:nvPr/>
        </p:nvSpPr>
        <p:spPr>
          <a:xfrm>
            <a:off x="6309500" y="-262"/>
            <a:ext cx="5425300" cy="1009608"/>
          </a:xfrm>
          <a:prstGeom prst="rect">
            <a:avLst/>
          </a:prstGeom>
        </p:spPr>
        <p:txBody>
          <a:bodyPr wrap="square" lIns="0" tIns="0" rIns="0" bIns="0" rtlCol="0" anchor="t">
            <a:spAutoFit/>
          </a:bodyPr>
          <a:lstStyle/>
          <a:p>
            <a:pPr algn="ctr">
              <a:lnSpc>
                <a:spcPts val="8399"/>
              </a:lnSpc>
              <a:spcBef>
                <a:spcPct val="0"/>
              </a:spcBef>
            </a:pPr>
            <a:r>
              <a:rPr lang="en-US" sz="5998">
                <a:solidFill>
                  <a:srgbClr val="6E9277"/>
                </a:solidFill>
                <a:latin typeface="Fraunces Bold"/>
              </a:rPr>
              <a:t>LUYỆN TẬP</a:t>
            </a:r>
          </a:p>
        </p:txBody>
      </p:sp>
      <p:sp>
        <p:nvSpPr>
          <p:cNvPr id="15" name="TextBox 15"/>
          <p:cNvSpPr txBox="1"/>
          <p:nvPr/>
        </p:nvSpPr>
        <p:spPr>
          <a:xfrm>
            <a:off x="743642" y="145746"/>
            <a:ext cx="3086100" cy="863600"/>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IV</a:t>
            </a:r>
          </a:p>
        </p:txBody>
      </p:sp>
      <p:grpSp>
        <p:nvGrpSpPr>
          <p:cNvPr id="16" name="Group 16"/>
          <p:cNvGrpSpPr/>
          <p:nvPr/>
        </p:nvGrpSpPr>
        <p:grpSpPr>
          <a:xfrm>
            <a:off x="1028700" y="1464487"/>
            <a:ext cx="3423451" cy="1203079"/>
            <a:chOff x="0" y="0"/>
            <a:chExt cx="4114799" cy="1446035"/>
          </a:xfrm>
        </p:grpSpPr>
        <p:sp>
          <p:nvSpPr>
            <p:cNvPr id="17" name="Freeform 17"/>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16879B"/>
            </a:solidFill>
          </p:spPr>
        </p:sp>
      </p:grpSp>
      <p:sp>
        <p:nvSpPr>
          <p:cNvPr id="18" name="TextBox 18"/>
          <p:cNvSpPr txBox="1"/>
          <p:nvPr/>
        </p:nvSpPr>
        <p:spPr>
          <a:xfrm>
            <a:off x="1438080" y="1624398"/>
            <a:ext cx="2604691" cy="755271"/>
          </a:xfrm>
          <a:prstGeom prst="rect">
            <a:avLst/>
          </a:prstGeom>
        </p:spPr>
        <p:txBody>
          <a:bodyPr lIns="0" tIns="0" rIns="0" bIns="0" rtlCol="0" anchor="t">
            <a:spAutoFit/>
          </a:bodyPr>
          <a:lstStyle/>
          <a:p>
            <a:pPr algn="ctr">
              <a:lnSpc>
                <a:spcPts val="6439"/>
              </a:lnSpc>
              <a:spcBef>
                <a:spcPct val="0"/>
              </a:spcBef>
            </a:pPr>
            <a:r>
              <a:rPr lang="en-US" sz="4599">
                <a:solidFill>
                  <a:srgbClr val="FFFFFF"/>
                </a:solidFill>
                <a:latin typeface="#9Slide07 SVNPosterizer KG Inli" panose="02000503000000020003" pitchFamily="2" charset="0"/>
              </a:rPr>
              <a:t>Chuẩn bị</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4661967" y="759640"/>
            <a:ext cx="13233618" cy="1973684"/>
            <a:chOff x="0" y="0"/>
            <a:chExt cx="17644824" cy="2631579"/>
          </a:xfrm>
        </p:grpSpPr>
        <p:sp>
          <p:nvSpPr>
            <p:cNvPr id="3" name="Freeform 3"/>
            <p:cNvSpPr/>
            <p:nvPr/>
          </p:nvSpPr>
          <p:spPr>
            <a:xfrm>
              <a:off x="0" y="0"/>
              <a:ext cx="17644872" cy="2631567"/>
            </a:xfrm>
            <a:custGeom>
              <a:avLst/>
              <a:gdLst/>
              <a:ahLst/>
              <a:cxnLst/>
              <a:rect l="l" t="t" r="r" b="b"/>
              <a:pathLst>
                <a:path w="17644872" h="2631567">
                  <a:moveTo>
                    <a:pt x="0" y="0"/>
                  </a:moveTo>
                  <a:lnTo>
                    <a:pt x="17644872" y="0"/>
                  </a:lnTo>
                  <a:lnTo>
                    <a:pt x="17644872" y="2631567"/>
                  </a:lnTo>
                  <a:lnTo>
                    <a:pt x="0" y="2631567"/>
                  </a:lnTo>
                  <a:close/>
                </a:path>
              </a:pathLst>
            </a:custGeom>
            <a:solidFill>
              <a:srgbClr val="FFFFFF"/>
            </a:solidFill>
          </p:spPr>
        </p:sp>
      </p:grpSp>
      <p:sp>
        <p:nvSpPr>
          <p:cNvPr id="4" name="Freeform 4"/>
          <p:cNvSpPr/>
          <p:nvPr/>
        </p:nvSpPr>
        <p:spPr>
          <a:xfrm flipH="1">
            <a:off x="4896105" y="0"/>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2"/>
            <a:stretch>
              <a:fillRect r="-80"/>
            </a:stretch>
          </a:blipFill>
        </p:spPr>
      </p:sp>
      <p:grpSp>
        <p:nvGrpSpPr>
          <p:cNvPr id="5" name="Group 5"/>
          <p:cNvGrpSpPr/>
          <p:nvPr/>
        </p:nvGrpSpPr>
        <p:grpSpPr>
          <a:xfrm>
            <a:off x="1238516" y="974175"/>
            <a:ext cx="3423451" cy="1203079"/>
            <a:chOff x="0" y="0"/>
            <a:chExt cx="4114799" cy="1446035"/>
          </a:xfrm>
        </p:grpSpPr>
        <p:sp>
          <p:nvSpPr>
            <p:cNvPr id="6" name="Freeform 6"/>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16879B"/>
            </a:solidFill>
          </p:spPr>
        </p:sp>
      </p:grpSp>
      <p:sp>
        <p:nvSpPr>
          <p:cNvPr id="7" name="Freeform 7"/>
          <p:cNvSpPr/>
          <p:nvPr/>
        </p:nvSpPr>
        <p:spPr>
          <a:xfrm flipV="1">
            <a:off x="15511917" y="-145767"/>
            <a:ext cx="3001831" cy="1174467"/>
          </a:xfrm>
          <a:custGeom>
            <a:avLst/>
            <a:gdLst/>
            <a:ahLst/>
            <a:cxnLst/>
            <a:rect l="l" t="t" r="r" b="b"/>
            <a:pathLst>
              <a:path w="3001831" h="1174467">
                <a:moveTo>
                  <a:pt x="0" y="1174467"/>
                </a:moveTo>
                <a:lnTo>
                  <a:pt x="3001831" y="1174467"/>
                </a:lnTo>
                <a:lnTo>
                  <a:pt x="3001831" y="0"/>
                </a:lnTo>
                <a:lnTo>
                  <a:pt x="0" y="0"/>
                </a:lnTo>
                <a:lnTo>
                  <a:pt x="0" y="1174467"/>
                </a:lnTo>
                <a:close/>
              </a:path>
            </a:pathLst>
          </a:custGeom>
          <a:blipFill>
            <a:blip r:embed="rId3"/>
            <a:stretch>
              <a:fillRect r="-12"/>
            </a:stretch>
          </a:blipFill>
        </p:spPr>
      </p:sp>
      <p:sp>
        <p:nvSpPr>
          <p:cNvPr id="8" name="Freeform 8"/>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4"/>
            <a:stretch>
              <a:fillRect r="-53"/>
            </a:stretch>
          </a:blipFill>
        </p:spPr>
      </p:sp>
      <p:sp>
        <p:nvSpPr>
          <p:cNvPr id="9" name="Freeform 9"/>
          <p:cNvSpPr/>
          <p:nvPr/>
        </p:nvSpPr>
        <p:spPr>
          <a:xfrm>
            <a:off x="13808827" y="7621892"/>
            <a:ext cx="4479173" cy="2665108"/>
          </a:xfrm>
          <a:custGeom>
            <a:avLst/>
            <a:gdLst/>
            <a:ahLst/>
            <a:cxnLst/>
            <a:rect l="l" t="t" r="r" b="b"/>
            <a:pathLst>
              <a:path w="4479173" h="2665108">
                <a:moveTo>
                  <a:pt x="0" y="0"/>
                </a:moveTo>
                <a:lnTo>
                  <a:pt x="4479173" y="0"/>
                </a:lnTo>
                <a:lnTo>
                  <a:pt x="4479173" y="2665108"/>
                </a:lnTo>
                <a:lnTo>
                  <a:pt x="0" y="2665108"/>
                </a:lnTo>
                <a:lnTo>
                  <a:pt x="0" y="0"/>
                </a:lnTo>
                <a:close/>
              </a:path>
            </a:pathLst>
          </a:custGeom>
          <a:blipFill>
            <a:blip r:embed="rId5"/>
            <a:stretch>
              <a:fillRect r="-33"/>
            </a:stretch>
          </a:blipFill>
        </p:spPr>
      </p:sp>
      <p:sp>
        <p:nvSpPr>
          <p:cNvPr id="10" name="Freeform 10"/>
          <p:cNvSpPr/>
          <p:nvPr/>
        </p:nvSpPr>
        <p:spPr>
          <a:xfrm>
            <a:off x="879801" y="7003837"/>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1" name="Freeform 11"/>
          <p:cNvSpPr/>
          <p:nvPr/>
        </p:nvSpPr>
        <p:spPr>
          <a:xfrm>
            <a:off x="15029205" y="6211970"/>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2" name="TextBox 12"/>
          <p:cNvSpPr txBox="1"/>
          <p:nvPr/>
        </p:nvSpPr>
        <p:spPr>
          <a:xfrm>
            <a:off x="4333376" y="1194581"/>
            <a:ext cx="11715037" cy="890118"/>
          </a:xfrm>
          <a:prstGeom prst="rect">
            <a:avLst/>
          </a:prstGeom>
        </p:spPr>
        <p:txBody>
          <a:bodyPr lIns="0" tIns="0" rIns="0" bIns="0" rtlCol="0" anchor="t">
            <a:spAutoFit/>
          </a:bodyPr>
          <a:lstStyle/>
          <a:p>
            <a:pPr algn="ctr">
              <a:lnSpc>
                <a:spcPts val="7167"/>
              </a:lnSpc>
            </a:pPr>
            <a:r>
              <a:rPr lang="en-US" sz="5688">
                <a:solidFill>
                  <a:srgbClr val="DF8A46"/>
                </a:solidFill>
                <a:latin typeface="Fraunces Bold"/>
              </a:rPr>
              <a:t>CHIA SẺ DÀN Ý</a:t>
            </a:r>
          </a:p>
        </p:txBody>
      </p:sp>
      <p:sp>
        <p:nvSpPr>
          <p:cNvPr id="13" name="TextBox 13"/>
          <p:cNvSpPr txBox="1"/>
          <p:nvPr/>
        </p:nvSpPr>
        <p:spPr>
          <a:xfrm>
            <a:off x="879801" y="3027673"/>
            <a:ext cx="5705195" cy="819125"/>
          </a:xfrm>
          <a:prstGeom prst="rect">
            <a:avLst/>
          </a:prstGeom>
        </p:spPr>
        <p:txBody>
          <a:bodyPr lIns="0" tIns="0" rIns="0" bIns="0" rtlCol="0" anchor="t">
            <a:spAutoFit/>
          </a:bodyPr>
          <a:lstStyle/>
          <a:p>
            <a:pPr algn="just">
              <a:lnSpc>
                <a:spcPts val="6598"/>
              </a:lnSpc>
            </a:pPr>
            <a:r>
              <a:rPr lang="en-US" sz="5498">
                <a:solidFill>
                  <a:srgbClr val="859E9F"/>
                </a:solidFill>
                <a:latin typeface="Fraunces Bold"/>
              </a:rPr>
              <a:t>Lưu ý:</a:t>
            </a:r>
          </a:p>
        </p:txBody>
      </p:sp>
      <p:sp>
        <p:nvSpPr>
          <p:cNvPr id="14" name="TextBox 14"/>
          <p:cNvSpPr txBox="1"/>
          <p:nvPr/>
        </p:nvSpPr>
        <p:spPr>
          <a:xfrm>
            <a:off x="1028700" y="4394321"/>
            <a:ext cx="16612951" cy="3934174"/>
          </a:xfrm>
          <a:prstGeom prst="rect">
            <a:avLst/>
          </a:prstGeom>
        </p:spPr>
        <p:txBody>
          <a:bodyPr lIns="0" tIns="0" rIns="0" bIns="0" rtlCol="0" anchor="t">
            <a:spAutoFit/>
          </a:bodyPr>
          <a:lstStyle/>
          <a:p>
            <a:pPr marL="1028700" lvl="2" indent="-342900" algn="just">
              <a:lnSpc>
                <a:spcPts val="6295"/>
              </a:lnSpc>
              <a:buFont typeface="Arial"/>
              <a:buChar char="⚬"/>
            </a:pPr>
            <a:r>
              <a:rPr lang="en-US" sz="4500">
                <a:solidFill>
                  <a:srgbClr val="000000"/>
                </a:solidFill>
                <a:latin typeface="Roboto Condensed"/>
              </a:rPr>
              <a:t>Lí lẽ phong phú, xác đáng giúp người đọc hiểu được vì sao em lại có ý kiến như vậy về câu tục ngữ/ danh ngôn</a:t>
            </a:r>
          </a:p>
          <a:p>
            <a:pPr marL="1028700" lvl="2" indent="-342900" algn="just">
              <a:lnSpc>
                <a:spcPts val="6295"/>
              </a:lnSpc>
              <a:buFont typeface="Arial"/>
              <a:buChar char="⚬"/>
            </a:pPr>
            <a:r>
              <a:rPr lang="en-US" sz="4500">
                <a:solidFill>
                  <a:srgbClr val="000000"/>
                </a:solidFill>
                <a:latin typeface="Roboto Condensed"/>
              </a:rPr>
              <a:t>Dẫn chứng tiêu biểu, đa dạng để làm sáng tỏ lí lẽ</a:t>
            </a:r>
          </a:p>
          <a:p>
            <a:pPr marL="1028700" lvl="2" indent="-342900" algn="just">
              <a:lnSpc>
                <a:spcPts val="6295"/>
              </a:lnSpc>
              <a:buFont typeface="Arial"/>
              <a:buChar char="⚬"/>
            </a:pPr>
            <a:r>
              <a:rPr lang="en-US" sz="4500">
                <a:solidFill>
                  <a:srgbClr val="000000"/>
                </a:solidFill>
                <a:latin typeface="Roboto Condensed"/>
              </a:rPr>
              <a:t>Trình tự lí lẽ, bằng chứng được sắp xếp hợp lí</a:t>
            </a:r>
          </a:p>
          <a:p>
            <a:pPr marL="1028700" lvl="2" indent="-342900" algn="just">
              <a:lnSpc>
                <a:spcPts val="6298"/>
              </a:lnSpc>
              <a:buFont typeface="Arial"/>
              <a:buChar char="⚬"/>
            </a:pPr>
            <a:endParaRPr lang="en-US" sz="4500">
              <a:solidFill>
                <a:srgbClr val="000000"/>
              </a:solidFill>
              <a:latin typeface="Roboto Condensed"/>
            </a:endParaRPr>
          </a:p>
        </p:txBody>
      </p:sp>
      <p:sp>
        <p:nvSpPr>
          <p:cNvPr id="15" name="TextBox 15"/>
          <p:cNvSpPr txBox="1"/>
          <p:nvPr/>
        </p:nvSpPr>
        <p:spPr>
          <a:xfrm>
            <a:off x="1447800" y="1104900"/>
            <a:ext cx="2918123" cy="755271"/>
          </a:xfrm>
          <a:prstGeom prst="rect">
            <a:avLst/>
          </a:prstGeom>
        </p:spPr>
        <p:txBody>
          <a:bodyPr lIns="0" tIns="0" rIns="0" bIns="0" rtlCol="0" anchor="t">
            <a:spAutoFit/>
          </a:bodyPr>
          <a:lstStyle/>
          <a:p>
            <a:pPr algn="ctr">
              <a:lnSpc>
                <a:spcPts val="6439"/>
              </a:lnSpc>
              <a:spcBef>
                <a:spcPct val="0"/>
              </a:spcBef>
            </a:pPr>
            <a:r>
              <a:rPr lang="en-US" sz="4599">
                <a:solidFill>
                  <a:srgbClr val="FFFFFF"/>
                </a:solidFill>
                <a:latin typeface="#9Slide07 SVNPosterizer KG Inli" panose="02000503000000020003" pitchFamily="2" charset="0"/>
              </a:rPr>
              <a:t>Lập dàn ý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52400" y="455572"/>
            <a:ext cx="17794051" cy="1973684"/>
            <a:chOff x="0" y="0"/>
            <a:chExt cx="17644824" cy="2631579"/>
          </a:xfrm>
        </p:grpSpPr>
        <p:sp>
          <p:nvSpPr>
            <p:cNvPr id="3" name="Freeform 3"/>
            <p:cNvSpPr/>
            <p:nvPr/>
          </p:nvSpPr>
          <p:spPr>
            <a:xfrm>
              <a:off x="0" y="0"/>
              <a:ext cx="17644872" cy="2631567"/>
            </a:xfrm>
            <a:custGeom>
              <a:avLst/>
              <a:gdLst/>
              <a:ahLst/>
              <a:cxnLst/>
              <a:rect l="l" t="t" r="r" b="b"/>
              <a:pathLst>
                <a:path w="17644872" h="2631567">
                  <a:moveTo>
                    <a:pt x="0" y="0"/>
                  </a:moveTo>
                  <a:lnTo>
                    <a:pt x="17644872" y="0"/>
                  </a:lnTo>
                  <a:lnTo>
                    <a:pt x="17644872" y="2631567"/>
                  </a:lnTo>
                  <a:lnTo>
                    <a:pt x="0" y="2631567"/>
                  </a:lnTo>
                  <a:close/>
                </a:path>
              </a:pathLst>
            </a:custGeom>
            <a:solidFill>
              <a:srgbClr val="FFFFFF"/>
            </a:solidFill>
          </p:spPr>
        </p:sp>
      </p:grpSp>
      <p:sp>
        <p:nvSpPr>
          <p:cNvPr id="4" name="Freeform 4"/>
          <p:cNvSpPr/>
          <p:nvPr/>
        </p:nvSpPr>
        <p:spPr>
          <a:xfrm flipH="1">
            <a:off x="4896105" y="0"/>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2"/>
            <a:stretch>
              <a:fillRect r="-80"/>
            </a:stretch>
          </a:blipFill>
        </p:spPr>
      </p:sp>
      <p:grpSp>
        <p:nvGrpSpPr>
          <p:cNvPr id="5" name="Group 5"/>
          <p:cNvGrpSpPr/>
          <p:nvPr/>
        </p:nvGrpSpPr>
        <p:grpSpPr>
          <a:xfrm>
            <a:off x="1506535" y="888642"/>
            <a:ext cx="3086100" cy="1084526"/>
            <a:chOff x="0" y="0"/>
            <a:chExt cx="4114799" cy="1446035"/>
          </a:xfrm>
        </p:grpSpPr>
        <p:sp>
          <p:nvSpPr>
            <p:cNvPr id="6" name="Freeform 6"/>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16879B"/>
            </a:solidFill>
          </p:spPr>
        </p:sp>
      </p:grpSp>
      <p:sp>
        <p:nvSpPr>
          <p:cNvPr id="7" name="TextBox 7"/>
          <p:cNvSpPr txBox="1"/>
          <p:nvPr/>
        </p:nvSpPr>
        <p:spPr>
          <a:xfrm>
            <a:off x="4688298" y="-857185"/>
            <a:ext cx="2984500" cy="3441408"/>
          </a:xfrm>
          <a:prstGeom prst="rect">
            <a:avLst/>
          </a:prstGeom>
        </p:spPr>
        <p:txBody>
          <a:bodyPr lIns="0" tIns="0" rIns="0" bIns="0" rtlCol="0" anchor="t">
            <a:spAutoFit/>
          </a:bodyPr>
          <a:lstStyle/>
          <a:p>
            <a:pPr algn="ctr">
              <a:lnSpc>
                <a:spcPts val="6439"/>
              </a:lnSpc>
            </a:pPr>
            <a:r>
              <a:rPr lang="en-US" sz="4599">
                <a:solidFill>
                  <a:srgbClr val="6E9277"/>
                </a:solidFill>
                <a:latin typeface="Fraunces Bold"/>
              </a:rPr>
              <a:t>III.</a:t>
            </a:r>
          </a:p>
        </p:txBody>
      </p:sp>
      <p:sp>
        <p:nvSpPr>
          <p:cNvPr id="8" name="Freeform 8"/>
          <p:cNvSpPr/>
          <p:nvPr/>
        </p:nvSpPr>
        <p:spPr>
          <a:xfrm flipV="1">
            <a:off x="15511917" y="-145767"/>
            <a:ext cx="3001831" cy="1174467"/>
          </a:xfrm>
          <a:custGeom>
            <a:avLst/>
            <a:gdLst/>
            <a:ahLst/>
            <a:cxnLst/>
            <a:rect l="l" t="t" r="r" b="b"/>
            <a:pathLst>
              <a:path w="3001831" h="1174467">
                <a:moveTo>
                  <a:pt x="0" y="1174467"/>
                </a:moveTo>
                <a:lnTo>
                  <a:pt x="3001831" y="1174467"/>
                </a:lnTo>
                <a:lnTo>
                  <a:pt x="3001831" y="0"/>
                </a:lnTo>
                <a:lnTo>
                  <a:pt x="0" y="0"/>
                </a:lnTo>
                <a:lnTo>
                  <a:pt x="0" y="1174467"/>
                </a:lnTo>
                <a:close/>
              </a:path>
            </a:pathLst>
          </a:custGeom>
          <a:blipFill>
            <a:blip r:embed="rId3"/>
            <a:stretch>
              <a:fillRect r="-12"/>
            </a:stretch>
          </a:blipFill>
        </p:spPr>
      </p:sp>
      <p:sp>
        <p:nvSpPr>
          <p:cNvPr id="9" name="Freeform 9"/>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4"/>
            <a:stretch>
              <a:fillRect r="-53"/>
            </a:stretch>
          </a:blipFill>
        </p:spPr>
      </p:sp>
      <p:sp>
        <p:nvSpPr>
          <p:cNvPr id="10" name="Freeform 10"/>
          <p:cNvSpPr/>
          <p:nvPr/>
        </p:nvSpPr>
        <p:spPr>
          <a:xfrm>
            <a:off x="13808827" y="7621892"/>
            <a:ext cx="4479173" cy="2665108"/>
          </a:xfrm>
          <a:custGeom>
            <a:avLst/>
            <a:gdLst/>
            <a:ahLst/>
            <a:cxnLst/>
            <a:rect l="l" t="t" r="r" b="b"/>
            <a:pathLst>
              <a:path w="4479173" h="2665108">
                <a:moveTo>
                  <a:pt x="0" y="0"/>
                </a:moveTo>
                <a:lnTo>
                  <a:pt x="4479173" y="0"/>
                </a:lnTo>
                <a:lnTo>
                  <a:pt x="4479173" y="2665108"/>
                </a:lnTo>
                <a:lnTo>
                  <a:pt x="0" y="2665108"/>
                </a:lnTo>
                <a:lnTo>
                  <a:pt x="0" y="0"/>
                </a:lnTo>
                <a:close/>
              </a:path>
            </a:pathLst>
          </a:custGeom>
          <a:blipFill>
            <a:blip r:embed="rId5"/>
            <a:stretch>
              <a:fillRect r="-33"/>
            </a:stretch>
          </a:blipFill>
        </p:spPr>
      </p:sp>
      <p:sp>
        <p:nvSpPr>
          <p:cNvPr id="11" name="Freeform 11"/>
          <p:cNvSpPr/>
          <p:nvPr/>
        </p:nvSpPr>
        <p:spPr>
          <a:xfrm>
            <a:off x="879801" y="7003837"/>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2" name="Freeform 12"/>
          <p:cNvSpPr/>
          <p:nvPr/>
        </p:nvSpPr>
        <p:spPr>
          <a:xfrm>
            <a:off x="15029205" y="6211970"/>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3" name="TextBox 13"/>
          <p:cNvSpPr txBox="1"/>
          <p:nvPr/>
        </p:nvSpPr>
        <p:spPr>
          <a:xfrm>
            <a:off x="5167324" y="860067"/>
            <a:ext cx="11715037" cy="890118"/>
          </a:xfrm>
          <a:prstGeom prst="rect">
            <a:avLst/>
          </a:prstGeom>
        </p:spPr>
        <p:txBody>
          <a:bodyPr lIns="0" tIns="0" rIns="0" bIns="0" rtlCol="0" anchor="t">
            <a:spAutoFit/>
          </a:bodyPr>
          <a:lstStyle/>
          <a:p>
            <a:pPr algn="ctr">
              <a:lnSpc>
                <a:spcPts val="7167"/>
              </a:lnSpc>
            </a:pPr>
            <a:r>
              <a:rPr lang="en-US" sz="5688">
                <a:solidFill>
                  <a:srgbClr val="DF8A46"/>
                </a:solidFill>
                <a:latin typeface="Fraunces Bold"/>
              </a:rPr>
              <a:t>VIẾT</a:t>
            </a:r>
          </a:p>
        </p:txBody>
      </p:sp>
      <p:sp>
        <p:nvSpPr>
          <p:cNvPr id="14" name="TextBox 14"/>
          <p:cNvSpPr txBox="1"/>
          <p:nvPr/>
        </p:nvSpPr>
        <p:spPr>
          <a:xfrm>
            <a:off x="1028700" y="2733500"/>
            <a:ext cx="16612951" cy="4724749"/>
          </a:xfrm>
          <a:prstGeom prst="rect">
            <a:avLst/>
          </a:prstGeom>
        </p:spPr>
        <p:txBody>
          <a:bodyPr lIns="0" tIns="0" rIns="0" bIns="0" rtlCol="0" anchor="t">
            <a:spAutoFit/>
          </a:bodyPr>
          <a:lstStyle/>
          <a:p>
            <a:pPr marL="1028700" lvl="2" indent="-342900" algn="just">
              <a:lnSpc>
                <a:spcPts val="6295"/>
              </a:lnSpc>
              <a:buFont typeface="Arial"/>
              <a:buChar char="⚬"/>
            </a:pPr>
            <a:r>
              <a:rPr lang="en-US" sz="4500">
                <a:solidFill>
                  <a:srgbClr val="000000"/>
                </a:solidFill>
                <a:latin typeface="Roboto Condensed Bold"/>
              </a:rPr>
              <a:t>Lưu ý:</a:t>
            </a:r>
          </a:p>
          <a:p>
            <a:pPr marL="1028700" lvl="2" indent="-342900" algn="just">
              <a:lnSpc>
                <a:spcPts val="6295"/>
              </a:lnSpc>
              <a:buFont typeface="Arial"/>
              <a:buChar char="⚬"/>
            </a:pPr>
            <a:r>
              <a:rPr lang="en-US" sz="4500">
                <a:solidFill>
                  <a:srgbClr val="000000"/>
                </a:solidFill>
                <a:latin typeface="Roboto Condensed"/>
              </a:rPr>
              <a:t>Đủ cấu trúc ba phần: MB, TB, KB</a:t>
            </a:r>
          </a:p>
          <a:p>
            <a:pPr marL="1028700" lvl="2" indent="-342900" algn="just">
              <a:lnSpc>
                <a:spcPts val="6295"/>
              </a:lnSpc>
              <a:buFont typeface="Arial"/>
              <a:buChar char="⚬"/>
            </a:pPr>
            <a:r>
              <a:rPr lang="en-US" sz="4500">
                <a:solidFill>
                  <a:srgbClr val="000000"/>
                </a:solidFill>
                <a:latin typeface="Roboto Condensed"/>
              </a:rPr>
              <a:t>Có thể MB trực tiếp hoặc gián tiếp</a:t>
            </a:r>
          </a:p>
          <a:p>
            <a:pPr marL="1028700" lvl="2" indent="-342900" algn="just">
              <a:lnSpc>
                <a:spcPts val="6295"/>
              </a:lnSpc>
              <a:buFont typeface="Arial"/>
              <a:buChar char="⚬"/>
            </a:pPr>
            <a:r>
              <a:rPr lang="en-US" sz="4500">
                <a:solidFill>
                  <a:srgbClr val="000000"/>
                </a:solidFill>
                <a:latin typeface="Roboto Condensed"/>
              </a:rPr>
              <a:t>TB gồm các đoạn văn, mỗi đoạn văn là một ý lớn</a:t>
            </a:r>
          </a:p>
          <a:p>
            <a:pPr marL="1028700" lvl="2" indent="-342900" algn="just">
              <a:lnSpc>
                <a:spcPts val="6295"/>
              </a:lnSpc>
              <a:buFont typeface="Arial"/>
              <a:buChar char="⚬"/>
            </a:pPr>
            <a:r>
              <a:rPr lang="en-US" sz="4500">
                <a:solidFill>
                  <a:srgbClr val="000000"/>
                </a:solidFill>
                <a:latin typeface="Roboto Condensed"/>
              </a:rPr>
              <a:t>KB cần tổng hợp dược các ý đã nêu ở phần TB.</a:t>
            </a:r>
          </a:p>
          <a:p>
            <a:pPr algn="just">
              <a:lnSpc>
                <a:spcPts val="6298"/>
              </a:lnSpc>
            </a:pPr>
            <a:endParaRPr lang="en-US" sz="4500">
              <a:solidFill>
                <a:srgbClr val="000000"/>
              </a:solidFill>
              <a:latin typeface="Roboto Condensed"/>
            </a:endParaRPr>
          </a:p>
        </p:txBody>
      </p:sp>
      <p:sp>
        <p:nvSpPr>
          <p:cNvPr id="15" name="TextBox 15"/>
          <p:cNvSpPr txBox="1"/>
          <p:nvPr/>
        </p:nvSpPr>
        <p:spPr>
          <a:xfrm>
            <a:off x="1939227" y="989276"/>
            <a:ext cx="2220714" cy="755271"/>
          </a:xfrm>
          <a:prstGeom prst="rect">
            <a:avLst/>
          </a:prstGeom>
        </p:spPr>
        <p:txBody>
          <a:bodyPr lIns="0" tIns="0" rIns="0" bIns="0" rtlCol="0" anchor="t">
            <a:spAutoFit/>
          </a:bodyPr>
          <a:lstStyle/>
          <a:p>
            <a:pPr algn="ctr">
              <a:lnSpc>
                <a:spcPts val="6439"/>
              </a:lnSpc>
              <a:spcBef>
                <a:spcPct val="0"/>
              </a:spcBef>
            </a:pPr>
            <a:r>
              <a:rPr lang="en-US" sz="4599">
                <a:solidFill>
                  <a:srgbClr val="FFFFFF"/>
                </a:solidFill>
                <a:latin typeface="#9Slide07 SVNPosterizer KG Inli" panose="02000503000000020003" pitchFamily="2" charset="0"/>
              </a:rPr>
              <a:t>Viết bài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52400" y="788207"/>
            <a:ext cx="18807278" cy="1973684"/>
            <a:chOff x="0" y="0"/>
            <a:chExt cx="17644824" cy="2631579"/>
          </a:xfrm>
        </p:grpSpPr>
        <p:sp>
          <p:nvSpPr>
            <p:cNvPr id="3" name="Freeform 3"/>
            <p:cNvSpPr/>
            <p:nvPr/>
          </p:nvSpPr>
          <p:spPr>
            <a:xfrm>
              <a:off x="0" y="0"/>
              <a:ext cx="17644872" cy="2631567"/>
            </a:xfrm>
            <a:custGeom>
              <a:avLst/>
              <a:gdLst/>
              <a:ahLst/>
              <a:cxnLst/>
              <a:rect l="l" t="t" r="r" b="b"/>
              <a:pathLst>
                <a:path w="17644872" h="2631567">
                  <a:moveTo>
                    <a:pt x="0" y="0"/>
                  </a:moveTo>
                  <a:lnTo>
                    <a:pt x="17644872" y="0"/>
                  </a:lnTo>
                  <a:lnTo>
                    <a:pt x="17644872" y="2631567"/>
                  </a:lnTo>
                  <a:lnTo>
                    <a:pt x="0" y="2631567"/>
                  </a:lnTo>
                  <a:close/>
                </a:path>
              </a:pathLst>
            </a:custGeom>
            <a:solidFill>
              <a:srgbClr val="FFFFFF"/>
            </a:solidFill>
          </p:spPr>
        </p:sp>
      </p:grpSp>
      <p:sp>
        <p:nvSpPr>
          <p:cNvPr id="4" name="Freeform 4"/>
          <p:cNvSpPr/>
          <p:nvPr/>
        </p:nvSpPr>
        <p:spPr>
          <a:xfrm flipH="1">
            <a:off x="4896105" y="0"/>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2"/>
            <a:stretch>
              <a:fillRect r="-80"/>
            </a:stretch>
          </a:blipFill>
        </p:spPr>
      </p:sp>
      <p:grpSp>
        <p:nvGrpSpPr>
          <p:cNvPr id="5" name="Group 5"/>
          <p:cNvGrpSpPr/>
          <p:nvPr/>
        </p:nvGrpSpPr>
        <p:grpSpPr>
          <a:xfrm>
            <a:off x="1143000" y="1315711"/>
            <a:ext cx="3753105" cy="1084526"/>
            <a:chOff x="0" y="0"/>
            <a:chExt cx="4114800" cy="1446035"/>
          </a:xfrm>
          <a:solidFill>
            <a:schemeClr val="accent5">
              <a:lumMod val="75000"/>
            </a:schemeClr>
          </a:solidFill>
        </p:grpSpPr>
        <p:sp>
          <p:nvSpPr>
            <p:cNvPr id="6" name="Freeform 6"/>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grpFill/>
          </p:spPr>
        </p:sp>
      </p:grpSp>
      <p:sp>
        <p:nvSpPr>
          <p:cNvPr id="7" name="Freeform 7"/>
          <p:cNvSpPr/>
          <p:nvPr/>
        </p:nvSpPr>
        <p:spPr>
          <a:xfrm flipV="1">
            <a:off x="15511917" y="-145767"/>
            <a:ext cx="3001831" cy="1174467"/>
          </a:xfrm>
          <a:custGeom>
            <a:avLst/>
            <a:gdLst/>
            <a:ahLst/>
            <a:cxnLst/>
            <a:rect l="l" t="t" r="r" b="b"/>
            <a:pathLst>
              <a:path w="3001831" h="1174467">
                <a:moveTo>
                  <a:pt x="0" y="1174467"/>
                </a:moveTo>
                <a:lnTo>
                  <a:pt x="3001831" y="1174467"/>
                </a:lnTo>
                <a:lnTo>
                  <a:pt x="3001831" y="0"/>
                </a:lnTo>
                <a:lnTo>
                  <a:pt x="0" y="0"/>
                </a:lnTo>
                <a:lnTo>
                  <a:pt x="0" y="1174467"/>
                </a:lnTo>
                <a:close/>
              </a:path>
            </a:pathLst>
          </a:custGeom>
          <a:blipFill>
            <a:blip r:embed="rId3"/>
            <a:stretch>
              <a:fillRect r="-12"/>
            </a:stretch>
          </a:blipFill>
        </p:spPr>
      </p:sp>
      <p:sp>
        <p:nvSpPr>
          <p:cNvPr id="8" name="Freeform 8"/>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4"/>
            <a:stretch>
              <a:fillRect r="-53"/>
            </a:stretch>
          </a:blipFill>
        </p:spPr>
      </p:sp>
      <p:sp>
        <p:nvSpPr>
          <p:cNvPr id="9" name="Freeform 9"/>
          <p:cNvSpPr/>
          <p:nvPr/>
        </p:nvSpPr>
        <p:spPr>
          <a:xfrm>
            <a:off x="13808827" y="7621892"/>
            <a:ext cx="4479173" cy="2665108"/>
          </a:xfrm>
          <a:custGeom>
            <a:avLst/>
            <a:gdLst/>
            <a:ahLst/>
            <a:cxnLst/>
            <a:rect l="l" t="t" r="r" b="b"/>
            <a:pathLst>
              <a:path w="4479173" h="2665108">
                <a:moveTo>
                  <a:pt x="0" y="0"/>
                </a:moveTo>
                <a:lnTo>
                  <a:pt x="4479173" y="0"/>
                </a:lnTo>
                <a:lnTo>
                  <a:pt x="4479173" y="2665108"/>
                </a:lnTo>
                <a:lnTo>
                  <a:pt x="0" y="2665108"/>
                </a:lnTo>
                <a:lnTo>
                  <a:pt x="0" y="0"/>
                </a:lnTo>
                <a:close/>
              </a:path>
            </a:pathLst>
          </a:custGeom>
          <a:blipFill>
            <a:blip r:embed="rId5"/>
            <a:stretch>
              <a:fillRect r="-33"/>
            </a:stretch>
          </a:blipFill>
        </p:spPr>
      </p:sp>
      <p:sp>
        <p:nvSpPr>
          <p:cNvPr id="10" name="Freeform 10"/>
          <p:cNvSpPr/>
          <p:nvPr/>
        </p:nvSpPr>
        <p:spPr>
          <a:xfrm>
            <a:off x="879801" y="7003837"/>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1" name="Freeform 11"/>
          <p:cNvSpPr/>
          <p:nvPr/>
        </p:nvSpPr>
        <p:spPr>
          <a:xfrm>
            <a:off x="15029205" y="6211970"/>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2" name="Freeform 12"/>
          <p:cNvSpPr/>
          <p:nvPr/>
        </p:nvSpPr>
        <p:spPr>
          <a:xfrm>
            <a:off x="1028700" y="3657714"/>
            <a:ext cx="4762194" cy="4262163"/>
          </a:xfrm>
          <a:custGeom>
            <a:avLst/>
            <a:gdLst/>
            <a:ahLst/>
            <a:cxnLst/>
            <a:rect l="l" t="t" r="r" b="b"/>
            <a:pathLst>
              <a:path w="4762194" h="4262163">
                <a:moveTo>
                  <a:pt x="0" y="0"/>
                </a:moveTo>
                <a:lnTo>
                  <a:pt x="4762194" y="0"/>
                </a:lnTo>
                <a:lnTo>
                  <a:pt x="4762194" y="4262163"/>
                </a:lnTo>
                <a:lnTo>
                  <a:pt x="0" y="42621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6180548" y="1287136"/>
            <a:ext cx="11715037" cy="772386"/>
          </a:xfrm>
          <a:prstGeom prst="rect">
            <a:avLst/>
          </a:prstGeom>
        </p:spPr>
        <p:txBody>
          <a:bodyPr lIns="0" tIns="0" rIns="0" bIns="0" rtlCol="0" anchor="t">
            <a:spAutoFit/>
          </a:bodyPr>
          <a:lstStyle/>
          <a:p>
            <a:pPr algn="just">
              <a:lnSpc>
                <a:spcPts val="6160"/>
              </a:lnSpc>
            </a:pPr>
            <a:r>
              <a:rPr lang="en-US" sz="4889">
                <a:solidFill>
                  <a:srgbClr val="DF8A46"/>
                </a:solidFill>
                <a:latin typeface="Fraunces Bold"/>
              </a:rPr>
              <a:t>CHỈNH SỬA BÀI THEO BẢNG KIỂM</a:t>
            </a:r>
          </a:p>
        </p:txBody>
      </p:sp>
      <p:sp>
        <p:nvSpPr>
          <p:cNvPr id="14" name="TextBox 14"/>
          <p:cNvSpPr txBox="1"/>
          <p:nvPr/>
        </p:nvSpPr>
        <p:spPr>
          <a:xfrm>
            <a:off x="5181600" y="3924300"/>
            <a:ext cx="13318064" cy="1598079"/>
          </a:xfrm>
          <a:prstGeom prst="rect">
            <a:avLst/>
          </a:prstGeom>
        </p:spPr>
        <p:txBody>
          <a:bodyPr lIns="0" tIns="0" rIns="0" bIns="0" rtlCol="0" anchor="t">
            <a:spAutoFit/>
          </a:bodyPr>
          <a:lstStyle/>
          <a:p>
            <a:pPr marL="1053841" lvl="2" indent="-351280" algn="just">
              <a:lnSpc>
                <a:spcPts val="6452"/>
              </a:lnSpc>
              <a:buFont typeface="Arial"/>
              <a:buChar char="⚬"/>
            </a:pPr>
            <a:r>
              <a:rPr lang="en-US" sz="4609">
                <a:solidFill>
                  <a:srgbClr val="000000"/>
                </a:solidFill>
                <a:latin typeface="Roboto Condensed"/>
              </a:rPr>
              <a:t>Đánh giá bài viết và chỉnh sửa theo bảng kiểm</a:t>
            </a:r>
          </a:p>
          <a:p>
            <a:pPr marL="1053841" lvl="2" indent="-351280" algn="just">
              <a:lnSpc>
                <a:spcPts val="6452"/>
              </a:lnSpc>
              <a:buFont typeface="Arial"/>
              <a:buChar char="⚬"/>
            </a:pPr>
            <a:r>
              <a:rPr lang="en-US" sz="4609">
                <a:solidFill>
                  <a:srgbClr val="000000"/>
                </a:solidFill>
                <a:latin typeface="Roboto Condensed"/>
              </a:rPr>
              <a:t>Chú ý lỗi từ vựng, ngữ pháp, diễn đạt</a:t>
            </a:r>
          </a:p>
        </p:txBody>
      </p:sp>
      <p:sp>
        <p:nvSpPr>
          <p:cNvPr id="15" name="TextBox 15"/>
          <p:cNvSpPr txBox="1"/>
          <p:nvPr/>
        </p:nvSpPr>
        <p:spPr>
          <a:xfrm>
            <a:off x="1600201" y="1333420"/>
            <a:ext cx="3215686" cy="755271"/>
          </a:xfrm>
          <a:prstGeom prst="rect">
            <a:avLst/>
          </a:prstGeom>
        </p:spPr>
        <p:txBody>
          <a:bodyPr wrap="square" lIns="0" tIns="0" rIns="0" bIns="0" rtlCol="0" anchor="t">
            <a:spAutoFit/>
          </a:bodyPr>
          <a:lstStyle/>
          <a:p>
            <a:pPr algn="ctr">
              <a:lnSpc>
                <a:spcPts val="6439"/>
              </a:lnSpc>
              <a:spcBef>
                <a:spcPct val="0"/>
              </a:spcBef>
            </a:pPr>
            <a:r>
              <a:rPr lang="en-US" sz="4599">
                <a:solidFill>
                  <a:srgbClr val="FFFFFF"/>
                </a:solidFill>
                <a:latin typeface="#9Slide07 SVNPosterizer KG Inli" panose="02000503000000020003" pitchFamily="2" charset="0"/>
              </a:rPr>
              <a:t>Chỉnh sửa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0" y="911144"/>
            <a:ext cx="18287996" cy="1973684"/>
            <a:chOff x="0" y="0"/>
            <a:chExt cx="24383995" cy="2631579"/>
          </a:xfrm>
        </p:grpSpPr>
        <p:sp>
          <p:nvSpPr>
            <p:cNvPr id="3" name="Freeform 3"/>
            <p:cNvSpPr/>
            <p:nvPr/>
          </p:nvSpPr>
          <p:spPr>
            <a:xfrm>
              <a:off x="0" y="0"/>
              <a:ext cx="24384000" cy="2631567"/>
            </a:xfrm>
            <a:custGeom>
              <a:avLst/>
              <a:gdLst/>
              <a:ahLst/>
              <a:cxnLst/>
              <a:rect l="l" t="t" r="r" b="b"/>
              <a:pathLst>
                <a:path w="24384000" h="2631567">
                  <a:moveTo>
                    <a:pt x="0" y="0"/>
                  </a:moveTo>
                  <a:lnTo>
                    <a:pt x="24384000" y="0"/>
                  </a:lnTo>
                  <a:lnTo>
                    <a:pt x="24384000" y="2631567"/>
                  </a:lnTo>
                  <a:lnTo>
                    <a:pt x="0" y="2631567"/>
                  </a:lnTo>
                  <a:close/>
                </a:path>
              </a:pathLst>
            </a:custGeom>
            <a:solidFill>
              <a:srgbClr val="FFFFFF"/>
            </a:solidFill>
          </p:spPr>
        </p:sp>
      </p:grpSp>
      <p:sp>
        <p:nvSpPr>
          <p:cNvPr id="4" name="Freeform 4"/>
          <p:cNvSpPr/>
          <p:nvPr/>
        </p:nvSpPr>
        <p:spPr>
          <a:xfrm flipH="1">
            <a:off x="4896105" y="0"/>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2"/>
            <a:stretch>
              <a:fillRect r="-80"/>
            </a:stretch>
          </a:blipFill>
        </p:spPr>
      </p:sp>
      <p:grpSp>
        <p:nvGrpSpPr>
          <p:cNvPr id="5" name="Group 5"/>
          <p:cNvGrpSpPr/>
          <p:nvPr/>
        </p:nvGrpSpPr>
        <p:grpSpPr>
          <a:xfrm>
            <a:off x="3733800" y="1104900"/>
            <a:ext cx="3086100" cy="1084516"/>
            <a:chOff x="-192547" y="-185775"/>
            <a:chExt cx="4114800" cy="1446022"/>
          </a:xfrm>
          <a:solidFill>
            <a:schemeClr val="accent5">
              <a:lumMod val="75000"/>
            </a:schemeClr>
          </a:solidFill>
        </p:grpSpPr>
        <p:sp>
          <p:nvSpPr>
            <p:cNvPr id="6" name="Freeform 6"/>
            <p:cNvSpPr/>
            <p:nvPr/>
          </p:nvSpPr>
          <p:spPr>
            <a:xfrm>
              <a:off x="-192547" y="-185775"/>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grpFill/>
          </p:spPr>
        </p:sp>
      </p:grpSp>
      <p:sp>
        <p:nvSpPr>
          <p:cNvPr id="7" name="TextBox 7"/>
          <p:cNvSpPr txBox="1"/>
          <p:nvPr/>
        </p:nvSpPr>
        <p:spPr>
          <a:xfrm>
            <a:off x="3929010" y="1148981"/>
            <a:ext cx="2984500" cy="761747"/>
          </a:xfrm>
          <a:prstGeom prst="rect">
            <a:avLst/>
          </a:prstGeom>
        </p:spPr>
        <p:txBody>
          <a:bodyPr lIns="0" tIns="0" rIns="0" bIns="0" rtlCol="0" anchor="t">
            <a:spAutoFit/>
          </a:bodyPr>
          <a:lstStyle/>
          <a:p>
            <a:pPr algn="ctr">
              <a:lnSpc>
                <a:spcPts val="6439"/>
              </a:lnSpc>
            </a:pPr>
            <a:r>
              <a:rPr lang="en-US" sz="4599">
                <a:solidFill>
                  <a:schemeClr val="bg1"/>
                </a:solidFill>
                <a:latin typeface="Fraunces Bold"/>
              </a:rPr>
              <a:t>V.</a:t>
            </a:r>
          </a:p>
        </p:txBody>
      </p:sp>
      <p:sp>
        <p:nvSpPr>
          <p:cNvPr id="8" name="Freeform 8"/>
          <p:cNvSpPr/>
          <p:nvPr/>
        </p:nvSpPr>
        <p:spPr>
          <a:xfrm flipV="1">
            <a:off x="15511917" y="-145767"/>
            <a:ext cx="3001831" cy="1174467"/>
          </a:xfrm>
          <a:custGeom>
            <a:avLst/>
            <a:gdLst/>
            <a:ahLst/>
            <a:cxnLst/>
            <a:rect l="l" t="t" r="r" b="b"/>
            <a:pathLst>
              <a:path w="3001831" h="1174467">
                <a:moveTo>
                  <a:pt x="0" y="1174467"/>
                </a:moveTo>
                <a:lnTo>
                  <a:pt x="3001831" y="1174467"/>
                </a:lnTo>
                <a:lnTo>
                  <a:pt x="3001831" y="0"/>
                </a:lnTo>
                <a:lnTo>
                  <a:pt x="0" y="0"/>
                </a:lnTo>
                <a:lnTo>
                  <a:pt x="0" y="1174467"/>
                </a:lnTo>
                <a:close/>
              </a:path>
            </a:pathLst>
          </a:custGeom>
          <a:blipFill>
            <a:blip r:embed="rId3"/>
            <a:stretch>
              <a:fillRect r="-12"/>
            </a:stretch>
          </a:blipFill>
        </p:spPr>
      </p:sp>
      <p:sp>
        <p:nvSpPr>
          <p:cNvPr id="9" name="Freeform 9"/>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4"/>
            <a:stretch>
              <a:fillRect r="-53"/>
            </a:stretch>
          </a:blipFill>
        </p:spPr>
      </p:sp>
      <p:sp>
        <p:nvSpPr>
          <p:cNvPr id="10" name="Freeform 10"/>
          <p:cNvSpPr/>
          <p:nvPr/>
        </p:nvSpPr>
        <p:spPr>
          <a:xfrm>
            <a:off x="13808827" y="7621892"/>
            <a:ext cx="4479173" cy="2665108"/>
          </a:xfrm>
          <a:custGeom>
            <a:avLst/>
            <a:gdLst/>
            <a:ahLst/>
            <a:cxnLst/>
            <a:rect l="l" t="t" r="r" b="b"/>
            <a:pathLst>
              <a:path w="4479173" h="2665108">
                <a:moveTo>
                  <a:pt x="0" y="0"/>
                </a:moveTo>
                <a:lnTo>
                  <a:pt x="4479173" y="0"/>
                </a:lnTo>
                <a:lnTo>
                  <a:pt x="4479173" y="2665108"/>
                </a:lnTo>
                <a:lnTo>
                  <a:pt x="0" y="2665108"/>
                </a:lnTo>
                <a:lnTo>
                  <a:pt x="0" y="0"/>
                </a:lnTo>
                <a:close/>
              </a:path>
            </a:pathLst>
          </a:custGeom>
          <a:blipFill>
            <a:blip r:embed="rId5"/>
            <a:stretch>
              <a:fillRect r="-33"/>
            </a:stretch>
          </a:blipFill>
        </p:spPr>
      </p:sp>
      <p:sp>
        <p:nvSpPr>
          <p:cNvPr id="11" name="Freeform 11"/>
          <p:cNvSpPr/>
          <p:nvPr/>
        </p:nvSpPr>
        <p:spPr>
          <a:xfrm>
            <a:off x="879801" y="7003837"/>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2" name="Freeform 12"/>
          <p:cNvSpPr/>
          <p:nvPr/>
        </p:nvSpPr>
        <p:spPr>
          <a:xfrm>
            <a:off x="15029205" y="6211970"/>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13" name="TextBox 13"/>
          <p:cNvSpPr txBox="1"/>
          <p:nvPr/>
        </p:nvSpPr>
        <p:spPr>
          <a:xfrm>
            <a:off x="1028700" y="3463790"/>
            <a:ext cx="15019713" cy="4397763"/>
          </a:xfrm>
          <a:prstGeom prst="rect">
            <a:avLst/>
          </a:prstGeom>
        </p:spPr>
        <p:txBody>
          <a:bodyPr lIns="0" tIns="0" rIns="0" bIns="0" rtlCol="0" anchor="t">
            <a:spAutoFit/>
          </a:bodyPr>
          <a:lstStyle/>
          <a:p>
            <a:pPr marL="1142997" lvl="2" indent="-380999" algn="just">
              <a:lnSpc>
                <a:spcPts val="6994"/>
              </a:lnSpc>
              <a:buFont typeface="Arial"/>
              <a:buChar char="⚬"/>
            </a:pPr>
            <a:r>
              <a:rPr lang="en-US" sz="4999">
                <a:solidFill>
                  <a:srgbClr val="000000"/>
                </a:solidFill>
                <a:latin typeface="Roboto Condensed"/>
              </a:rPr>
              <a:t>Viết hoàn chỉnh bài văn theo dàn ý đã thống nhất</a:t>
            </a:r>
          </a:p>
          <a:p>
            <a:pPr marL="1142997" lvl="2" indent="-380999" algn="just">
              <a:lnSpc>
                <a:spcPts val="6994"/>
              </a:lnSpc>
              <a:buFont typeface="Arial"/>
              <a:buChar char="⚬"/>
            </a:pPr>
            <a:r>
              <a:rPr lang="en-US" sz="4999">
                <a:solidFill>
                  <a:srgbClr val="000000"/>
                </a:solidFill>
                <a:latin typeface="Roboto Condensed"/>
              </a:rPr>
              <a:t>Đối chiếu và tự đánh giá theo bảng kiểm</a:t>
            </a:r>
          </a:p>
          <a:p>
            <a:pPr marL="1142997" lvl="2" indent="-380999" algn="just">
              <a:lnSpc>
                <a:spcPts val="6994"/>
              </a:lnSpc>
              <a:buFont typeface="Arial"/>
              <a:buChar char="⚬"/>
            </a:pPr>
            <a:r>
              <a:rPr lang="en-US" sz="4999">
                <a:solidFill>
                  <a:srgbClr val="000000"/>
                </a:solidFill>
                <a:latin typeface="Roboto Condensed"/>
              </a:rPr>
              <a:t>Rút kinh nghiệm, bổ sung, hoàn thiện bài theo đánh giá nhận xét của giáo viên.</a:t>
            </a:r>
          </a:p>
          <a:p>
            <a:pPr algn="just">
              <a:lnSpc>
                <a:spcPts val="6998"/>
              </a:lnSpc>
            </a:pPr>
            <a:endParaRPr lang="en-US" sz="4999">
              <a:solidFill>
                <a:srgbClr val="000000"/>
              </a:solidFill>
              <a:latin typeface="Roboto Condensed"/>
            </a:endParaRPr>
          </a:p>
        </p:txBody>
      </p:sp>
      <p:sp>
        <p:nvSpPr>
          <p:cNvPr id="14" name="Freeform 14"/>
          <p:cNvSpPr/>
          <p:nvPr/>
        </p:nvSpPr>
        <p:spPr>
          <a:xfrm>
            <a:off x="13994587" y="5849679"/>
            <a:ext cx="4652013" cy="4871218"/>
          </a:xfrm>
          <a:custGeom>
            <a:avLst/>
            <a:gdLst/>
            <a:ahLst/>
            <a:cxnLst/>
            <a:rect l="l" t="t" r="r" b="b"/>
            <a:pathLst>
              <a:path w="4652013" h="4871218">
                <a:moveTo>
                  <a:pt x="0" y="0"/>
                </a:moveTo>
                <a:lnTo>
                  <a:pt x="4652013" y="0"/>
                </a:lnTo>
                <a:lnTo>
                  <a:pt x="4652013" y="4871218"/>
                </a:lnTo>
                <a:lnTo>
                  <a:pt x="0" y="4871218"/>
                </a:lnTo>
                <a:lnTo>
                  <a:pt x="0" y="0"/>
                </a:lnTo>
                <a:close/>
              </a:path>
            </a:pathLst>
          </a:custGeom>
          <a:blipFill>
            <a:blip r:embed="rId7"/>
            <a:stretch>
              <a:fillRect b="-10"/>
            </a:stretch>
          </a:blipFill>
        </p:spPr>
      </p:sp>
      <p:sp>
        <p:nvSpPr>
          <p:cNvPr id="15" name="TextBox 15"/>
          <p:cNvSpPr txBox="1"/>
          <p:nvPr/>
        </p:nvSpPr>
        <p:spPr>
          <a:xfrm>
            <a:off x="5058289" y="1268747"/>
            <a:ext cx="11715037" cy="890118"/>
          </a:xfrm>
          <a:prstGeom prst="rect">
            <a:avLst/>
          </a:prstGeom>
        </p:spPr>
        <p:txBody>
          <a:bodyPr lIns="0" tIns="0" rIns="0" bIns="0" rtlCol="0" anchor="t">
            <a:spAutoFit/>
          </a:bodyPr>
          <a:lstStyle/>
          <a:p>
            <a:pPr algn="ctr">
              <a:lnSpc>
                <a:spcPts val="7167"/>
              </a:lnSpc>
            </a:pPr>
            <a:r>
              <a:rPr lang="en-US" sz="5688">
                <a:solidFill>
                  <a:srgbClr val="DF8A46"/>
                </a:solidFill>
                <a:latin typeface="Fraunces Bold"/>
              </a:rPr>
              <a:t>BÀI TẬP VỀ NHÀ</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a:off x="0" y="0"/>
            <a:ext cx="4106894" cy="10287000"/>
          </a:xfrm>
          <a:custGeom>
            <a:avLst/>
            <a:gdLst/>
            <a:ahLst/>
            <a:cxnLst/>
            <a:rect l="l" t="t" r="r" b="b"/>
            <a:pathLst>
              <a:path w="4106894" h="10287000">
                <a:moveTo>
                  <a:pt x="0" y="0"/>
                </a:moveTo>
                <a:lnTo>
                  <a:pt x="4106894" y="0"/>
                </a:lnTo>
                <a:lnTo>
                  <a:pt x="4106894" y="10287000"/>
                </a:lnTo>
                <a:lnTo>
                  <a:pt x="0" y="10287000"/>
                </a:lnTo>
                <a:lnTo>
                  <a:pt x="0" y="0"/>
                </a:lnTo>
                <a:close/>
              </a:path>
            </a:pathLst>
          </a:custGeom>
          <a:blipFill>
            <a:blip r:embed="rId2"/>
            <a:stretch>
              <a:fillRect r="-37974"/>
            </a:stretch>
          </a:blipFill>
        </p:spPr>
      </p:sp>
      <p:sp>
        <p:nvSpPr>
          <p:cNvPr id="3" name="Freeform 3"/>
          <p:cNvSpPr/>
          <p:nvPr/>
        </p:nvSpPr>
        <p:spPr>
          <a:xfrm>
            <a:off x="16016083" y="8498744"/>
            <a:ext cx="945575" cy="1498750"/>
          </a:xfrm>
          <a:custGeom>
            <a:avLst/>
            <a:gdLst/>
            <a:ahLst/>
            <a:cxnLst/>
            <a:rect l="l" t="t" r="r" b="b"/>
            <a:pathLst>
              <a:path w="945575" h="1498750">
                <a:moveTo>
                  <a:pt x="0" y="0"/>
                </a:moveTo>
                <a:lnTo>
                  <a:pt x="945575" y="0"/>
                </a:lnTo>
                <a:lnTo>
                  <a:pt x="945575" y="1498751"/>
                </a:lnTo>
                <a:lnTo>
                  <a:pt x="0" y="1498751"/>
                </a:lnTo>
                <a:lnTo>
                  <a:pt x="0" y="0"/>
                </a:lnTo>
                <a:close/>
              </a:path>
            </a:pathLst>
          </a:custGeom>
          <a:blipFill>
            <a:blip r:embed="rId3"/>
            <a:stretch>
              <a:fillRect r="-72"/>
            </a:stretch>
          </a:blipFill>
        </p:spPr>
      </p:sp>
      <p:sp>
        <p:nvSpPr>
          <p:cNvPr id="4" name="Freeform 4"/>
          <p:cNvSpPr/>
          <p:nvPr/>
        </p:nvSpPr>
        <p:spPr>
          <a:xfrm rot="1784233">
            <a:off x="17093017" y="8987038"/>
            <a:ext cx="752006" cy="1191940"/>
          </a:xfrm>
          <a:custGeom>
            <a:avLst/>
            <a:gdLst/>
            <a:ahLst/>
            <a:cxnLst/>
            <a:rect l="l" t="t" r="r" b="b"/>
            <a:pathLst>
              <a:path w="752006" h="1191940">
                <a:moveTo>
                  <a:pt x="0" y="0"/>
                </a:moveTo>
                <a:lnTo>
                  <a:pt x="752005" y="0"/>
                </a:lnTo>
                <a:lnTo>
                  <a:pt x="752005" y="1191940"/>
                </a:lnTo>
                <a:lnTo>
                  <a:pt x="0" y="1191940"/>
                </a:lnTo>
                <a:lnTo>
                  <a:pt x="0" y="0"/>
                </a:lnTo>
                <a:close/>
              </a:path>
            </a:pathLst>
          </a:custGeom>
          <a:blipFill>
            <a:blip r:embed="rId3"/>
            <a:stretch>
              <a:fillRect r="-72"/>
            </a:stretch>
          </a:blipFill>
        </p:spPr>
      </p:sp>
      <p:sp>
        <p:nvSpPr>
          <p:cNvPr id="5" name="Freeform 5"/>
          <p:cNvSpPr/>
          <p:nvPr/>
        </p:nvSpPr>
        <p:spPr>
          <a:xfrm>
            <a:off x="15298143" y="9120053"/>
            <a:ext cx="590856" cy="936516"/>
          </a:xfrm>
          <a:custGeom>
            <a:avLst/>
            <a:gdLst/>
            <a:ahLst/>
            <a:cxnLst/>
            <a:rect l="l" t="t" r="r" b="b"/>
            <a:pathLst>
              <a:path w="590856" h="936516">
                <a:moveTo>
                  <a:pt x="0" y="0"/>
                </a:moveTo>
                <a:lnTo>
                  <a:pt x="590857" y="0"/>
                </a:lnTo>
                <a:lnTo>
                  <a:pt x="590857" y="936516"/>
                </a:lnTo>
                <a:lnTo>
                  <a:pt x="0" y="936516"/>
                </a:lnTo>
                <a:lnTo>
                  <a:pt x="0" y="0"/>
                </a:lnTo>
                <a:close/>
              </a:path>
            </a:pathLst>
          </a:custGeom>
          <a:blipFill>
            <a:blip r:embed="rId3"/>
            <a:stretch>
              <a:fillRect r="-72"/>
            </a:stretch>
          </a:blipFill>
        </p:spPr>
      </p:sp>
      <p:sp>
        <p:nvSpPr>
          <p:cNvPr id="6" name="Freeform 6"/>
          <p:cNvSpPr/>
          <p:nvPr/>
        </p:nvSpPr>
        <p:spPr>
          <a:xfrm>
            <a:off x="14846983" y="-1687860"/>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4"/>
            <a:stretch>
              <a:fillRect b="-19"/>
            </a:stretch>
          </a:blipFill>
        </p:spPr>
      </p:sp>
      <p:sp>
        <p:nvSpPr>
          <p:cNvPr id="7" name="Freeform 7"/>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5"/>
            <a:stretch>
              <a:fillRect r="-53"/>
            </a:stretch>
          </a:blipFill>
        </p:spPr>
      </p:sp>
      <p:sp>
        <p:nvSpPr>
          <p:cNvPr id="8" name="Freeform 8"/>
          <p:cNvSpPr/>
          <p:nvPr/>
        </p:nvSpPr>
        <p:spPr>
          <a:xfrm>
            <a:off x="11893555" y="9285986"/>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9" name="Freeform 9"/>
          <p:cNvSpPr/>
          <p:nvPr/>
        </p:nvSpPr>
        <p:spPr>
          <a:xfrm flipH="1">
            <a:off x="5133781" y="1223130"/>
            <a:ext cx="1426801" cy="1237750"/>
          </a:xfrm>
          <a:custGeom>
            <a:avLst/>
            <a:gdLst/>
            <a:ahLst/>
            <a:cxnLst/>
            <a:rect l="l" t="t" r="r" b="b"/>
            <a:pathLst>
              <a:path w="1426801" h="1237750">
                <a:moveTo>
                  <a:pt x="1426801" y="0"/>
                </a:moveTo>
                <a:lnTo>
                  <a:pt x="0" y="0"/>
                </a:lnTo>
                <a:lnTo>
                  <a:pt x="0" y="1237750"/>
                </a:lnTo>
                <a:lnTo>
                  <a:pt x="1426801" y="1237750"/>
                </a:lnTo>
                <a:lnTo>
                  <a:pt x="1426801" y="0"/>
                </a:lnTo>
                <a:close/>
              </a:path>
            </a:pathLst>
          </a:custGeom>
          <a:blipFill>
            <a:blip r:embed="rId7"/>
            <a:stretch>
              <a:fillRect r="-80"/>
            </a:stretch>
          </a:blipFill>
        </p:spPr>
      </p:sp>
      <p:grpSp>
        <p:nvGrpSpPr>
          <p:cNvPr id="13" name="Group 13"/>
          <p:cNvGrpSpPr/>
          <p:nvPr/>
        </p:nvGrpSpPr>
        <p:grpSpPr>
          <a:xfrm>
            <a:off x="4458110" y="8711525"/>
            <a:ext cx="11557972" cy="1543050"/>
            <a:chOff x="0" y="0"/>
            <a:chExt cx="3044075" cy="406400"/>
          </a:xfrm>
        </p:grpSpPr>
        <p:sp>
          <p:nvSpPr>
            <p:cNvPr id="14" name="Freeform 14"/>
            <p:cNvSpPr/>
            <p:nvPr/>
          </p:nvSpPr>
          <p:spPr>
            <a:xfrm>
              <a:off x="0" y="0"/>
              <a:ext cx="3044075" cy="406400"/>
            </a:xfrm>
            <a:custGeom>
              <a:avLst/>
              <a:gdLst/>
              <a:ahLst/>
              <a:cxnLst/>
              <a:rect l="l" t="t" r="r" b="b"/>
              <a:pathLst>
                <a:path w="3044075" h="406400">
                  <a:moveTo>
                    <a:pt x="34162" y="0"/>
                  </a:moveTo>
                  <a:lnTo>
                    <a:pt x="3009914" y="0"/>
                  </a:lnTo>
                  <a:cubicBezTo>
                    <a:pt x="3018974" y="0"/>
                    <a:pt x="3027663" y="3599"/>
                    <a:pt x="3034069" y="10006"/>
                  </a:cubicBezTo>
                  <a:cubicBezTo>
                    <a:pt x="3040476" y="16412"/>
                    <a:pt x="3044075" y="25101"/>
                    <a:pt x="3044075" y="34162"/>
                  </a:cubicBezTo>
                  <a:lnTo>
                    <a:pt x="3044075" y="372238"/>
                  </a:lnTo>
                  <a:cubicBezTo>
                    <a:pt x="3044075" y="381299"/>
                    <a:pt x="3040476" y="389988"/>
                    <a:pt x="3034069" y="396394"/>
                  </a:cubicBezTo>
                  <a:cubicBezTo>
                    <a:pt x="3027663" y="402801"/>
                    <a:pt x="3018974" y="406400"/>
                    <a:pt x="3009914" y="406400"/>
                  </a:cubicBezTo>
                  <a:lnTo>
                    <a:pt x="34162" y="406400"/>
                  </a:lnTo>
                  <a:cubicBezTo>
                    <a:pt x="25101" y="406400"/>
                    <a:pt x="16412" y="402801"/>
                    <a:pt x="10006" y="396394"/>
                  </a:cubicBezTo>
                  <a:cubicBezTo>
                    <a:pt x="3599" y="389988"/>
                    <a:pt x="0" y="381299"/>
                    <a:pt x="0" y="372238"/>
                  </a:cubicBezTo>
                  <a:lnTo>
                    <a:pt x="0" y="34162"/>
                  </a:lnTo>
                  <a:cubicBezTo>
                    <a:pt x="0" y="25101"/>
                    <a:pt x="3599" y="16412"/>
                    <a:pt x="10006" y="10006"/>
                  </a:cubicBezTo>
                  <a:cubicBezTo>
                    <a:pt x="16412" y="3599"/>
                    <a:pt x="25101" y="0"/>
                    <a:pt x="34162" y="0"/>
                  </a:cubicBezTo>
                  <a:close/>
                </a:path>
              </a:pathLst>
            </a:custGeom>
            <a:solidFill>
              <a:srgbClr val="6E9277"/>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6050858" y="2381940"/>
            <a:ext cx="9247286" cy="6358701"/>
            <a:chOff x="0" y="0"/>
            <a:chExt cx="6159500" cy="4235450"/>
          </a:xfrm>
        </p:grpSpPr>
        <p:sp>
          <p:nvSpPr>
            <p:cNvPr id="17" name="Freeform 17"/>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8"/>
              <a:stretch>
                <a:fillRect t="-1505" b="-1505"/>
              </a:stretch>
            </a:blipFill>
          </p:spPr>
        </p:sp>
      </p:grpSp>
      <p:sp>
        <p:nvSpPr>
          <p:cNvPr id="18" name="TextBox 18"/>
          <p:cNvSpPr txBox="1"/>
          <p:nvPr/>
        </p:nvSpPr>
        <p:spPr>
          <a:xfrm rot="-5400000">
            <a:off x="-2226615" y="3405430"/>
            <a:ext cx="8129205" cy="2057425"/>
          </a:xfrm>
          <a:prstGeom prst="rect">
            <a:avLst/>
          </a:prstGeom>
        </p:spPr>
        <p:txBody>
          <a:bodyPr lIns="0" tIns="0" rIns="0" bIns="0" rtlCol="0" anchor="t">
            <a:spAutoFit/>
          </a:bodyPr>
          <a:lstStyle/>
          <a:p>
            <a:pPr algn="ctr">
              <a:lnSpc>
                <a:spcPts val="16801"/>
              </a:lnSpc>
            </a:pPr>
            <a:r>
              <a:rPr lang="en-US" sz="12001">
                <a:solidFill>
                  <a:srgbClr val="FFFFFF"/>
                </a:solidFill>
                <a:latin typeface="Fraunces"/>
              </a:rPr>
              <a:t>Khởi động</a:t>
            </a:r>
          </a:p>
        </p:txBody>
      </p:sp>
      <p:sp>
        <p:nvSpPr>
          <p:cNvPr id="20" name="TextBox 20"/>
          <p:cNvSpPr txBox="1"/>
          <p:nvPr/>
        </p:nvSpPr>
        <p:spPr>
          <a:xfrm>
            <a:off x="5001568" y="9098820"/>
            <a:ext cx="10887432" cy="863600"/>
          </a:xfrm>
          <a:prstGeom prst="rect">
            <a:avLst/>
          </a:prstGeom>
        </p:spPr>
        <p:txBody>
          <a:bodyPr lIns="0" tIns="0" rIns="0" bIns="0" rtlCol="0" anchor="t">
            <a:spAutoFit/>
          </a:bodyPr>
          <a:lstStyle/>
          <a:p>
            <a:pPr algn="ctr">
              <a:lnSpc>
                <a:spcPts val="7000"/>
              </a:lnSpc>
            </a:pPr>
            <a:r>
              <a:rPr lang="en-US" sz="5000">
                <a:solidFill>
                  <a:srgbClr val="FFFFFF"/>
                </a:solidFill>
                <a:latin typeface="Roboto Condensed"/>
              </a:rPr>
              <a:t>Hoạt động tình nguyện bảo vệ môi trường</a:t>
            </a:r>
          </a:p>
        </p:txBody>
      </p:sp>
      <p:grpSp>
        <p:nvGrpSpPr>
          <p:cNvPr id="21" name="Group 20">
            <a:extLst>
              <a:ext uri="{FF2B5EF4-FFF2-40B4-BE49-F238E27FC236}">
                <a16:creationId xmlns:a16="http://schemas.microsoft.com/office/drawing/2014/main" id="{0F0358AE-E569-7674-7C70-D51B8C0A7807}"/>
              </a:ext>
            </a:extLst>
          </p:cNvPr>
          <p:cNvGrpSpPr/>
          <p:nvPr/>
        </p:nvGrpSpPr>
        <p:grpSpPr>
          <a:xfrm>
            <a:off x="6705600" y="419101"/>
            <a:ext cx="8284865" cy="3317699"/>
            <a:chOff x="6705600" y="419101"/>
            <a:chExt cx="8284865" cy="3317699"/>
          </a:xfrm>
        </p:grpSpPr>
        <p:grpSp>
          <p:nvGrpSpPr>
            <p:cNvPr id="22" name="Group 10">
              <a:extLst>
                <a:ext uri="{FF2B5EF4-FFF2-40B4-BE49-F238E27FC236}">
                  <a16:creationId xmlns:a16="http://schemas.microsoft.com/office/drawing/2014/main" id="{AC127F59-3015-6F38-4077-752A78734CCB}"/>
                </a:ext>
              </a:extLst>
            </p:cNvPr>
            <p:cNvGrpSpPr/>
            <p:nvPr/>
          </p:nvGrpSpPr>
          <p:grpSpPr>
            <a:xfrm>
              <a:off x="6858000" y="419101"/>
              <a:ext cx="7924048" cy="3317699"/>
              <a:chOff x="0" y="-60997"/>
              <a:chExt cx="1945087" cy="873797"/>
            </a:xfrm>
          </p:grpSpPr>
          <p:sp>
            <p:nvSpPr>
              <p:cNvPr id="24" name="Freeform 11">
                <a:extLst>
                  <a:ext uri="{FF2B5EF4-FFF2-40B4-BE49-F238E27FC236}">
                    <a16:creationId xmlns:a16="http://schemas.microsoft.com/office/drawing/2014/main" id="{F8AA0219-6C1F-2FB8-A547-1D38327A1ADF}"/>
                  </a:ext>
                </a:extLst>
              </p:cNvPr>
              <p:cNvSpPr/>
              <p:nvPr/>
            </p:nvSpPr>
            <p:spPr>
              <a:xfrm>
                <a:off x="0" y="-60997"/>
                <a:ext cx="1945087" cy="559864"/>
              </a:xfrm>
              <a:custGeom>
                <a:avLst/>
                <a:gdLst/>
                <a:ahLst/>
                <a:cxnLst/>
                <a:rect l="l" t="t" r="r" b="b"/>
                <a:pathLst>
                  <a:path w="1945087" h="559864">
                    <a:moveTo>
                      <a:pt x="53463" y="0"/>
                    </a:moveTo>
                    <a:lnTo>
                      <a:pt x="1891624" y="0"/>
                    </a:lnTo>
                    <a:cubicBezTo>
                      <a:pt x="1905803" y="0"/>
                      <a:pt x="1919402" y="5633"/>
                      <a:pt x="1929428" y="15659"/>
                    </a:cubicBezTo>
                    <a:cubicBezTo>
                      <a:pt x="1939454" y="25685"/>
                      <a:pt x="1945087" y="39284"/>
                      <a:pt x="1945087" y="53463"/>
                    </a:cubicBezTo>
                    <a:lnTo>
                      <a:pt x="1945087" y="506401"/>
                    </a:lnTo>
                    <a:cubicBezTo>
                      <a:pt x="1945087" y="520580"/>
                      <a:pt x="1939454" y="534179"/>
                      <a:pt x="1929428" y="544205"/>
                    </a:cubicBezTo>
                    <a:cubicBezTo>
                      <a:pt x="1919402" y="554231"/>
                      <a:pt x="1905803" y="559864"/>
                      <a:pt x="1891624" y="559864"/>
                    </a:cubicBezTo>
                    <a:lnTo>
                      <a:pt x="53463" y="559864"/>
                    </a:lnTo>
                    <a:cubicBezTo>
                      <a:pt x="39284" y="559864"/>
                      <a:pt x="25685" y="554231"/>
                      <a:pt x="15659" y="544205"/>
                    </a:cubicBezTo>
                    <a:cubicBezTo>
                      <a:pt x="5633" y="534179"/>
                      <a:pt x="0" y="520580"/>
                      <a:pt x="0" y="506401"/>
                    </a:cubicBezTo>
                    <a:lnTo>
                      <a:pt x="0" y="53463"/>
                    </a:lnTo>
                    <a:cubicBezTo>
                      <a:pt x="0" y="39284"/>
                      <a:pt x="5633" y="25685"/>
                      <a:pt x="15659" y="15659"/>
                    </a:cubicBezTo>
                    <a:cubicBezTo>
                      <a:pt x="25685" y="5633"/>
                      <a:pt x="39284" y="0"/>
                      <a:pt x="53463" y="0"/>
                    </a:cubicBezTo>
                    <a:close/>
                  </a:path>
                </a:pathLst>
              </a:custGeom>
              <a:solidFill>
                <a:srgbClr val="6E9277"/>
              </a:solidFill>
            </p:spPr>
          </p:sp>
          <p:sp>
            <p:nvSpPr>
              <p:cNvPr id="25" name="TextBox 12">
                <a:extLst>
                  <a:ext uri="{FF2B5EF4-FFF2-40B4-BE49-F238E27FC236}">
                    <a16:creationId xmlns:a16="http://schemas.microsoft.com/office/drawing/2014/main" id="{1E1EDE3C-A701-AE97-3AF2-23EBFECC375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5">
              <a:extLst>
                <a:ext uri="{FF2B5EF4-FFF2-40B4-BE49-F238E27FC236}">
                  <a16:creationId xmlns:a16="http://schemas.microsoft.com/office/drawing/2014/main" id="{F999D7FE-51C0-277C-5597-7312A9941076}"/>
                </a:ext>
              </a:extLst>
            </p:cNvPr>
            <p:cNvSpPr txBox="1"/>
            <p:nvPr/>
          </p:nvSpPr>
          <p:spPr>
            <a:xfrm>
              <a:off x="6705600" y="495300"/>
              <a:ext cx="8284865" cy="1988820"/>
            </a:xfrm>
            <a:prstGeom prst="rect">
              <a:avLst/>
            </a:prstGeom>
          </p:spPr>
          <p:txBody>
            <a:bodyPr lIns="0" tIns="0" rIns="0" bIns="0" rtlCol="0" anchor="t">
              <a:spAutoFit/>
            </a:bodyPr>
            <a:lstStyle/>
            <a:p>
              <a:pPr algn="ctr">
                <a:lnSpc>
                  <a:spcPts val="7979"/>
                </a:lnSpc>
              </a:pPr>
              <a:r>
                <a:rPr lang="en-US" sz="5699">
                  <a:solidFill>
                    <a:srgbClr val="FFFFFF"/>
                  </a:solidFill>
                  <a:latin typeface="#9Slide07 SVNPosterizer KG Inli" panose="02000503000000020003" pitchFamily="2" charset="0"/>
                </a:rPr>
                <a:t>Tay khéo ghép tranh</a:t>
              </a:r>
            </a:p>
            <a:p>
              <a:pPr algn="ctr">
                <a:lnSpc>
                  <a:spcPts val="7979"/>
                </a:lnSpc>
              </a:pPr>
              <a:r>
                <a:rPr lang="en-US" sz="5699">
                  <a:solidFill>
                    <a:srgbClr val="FFFFFF"/>
                  </a:solidFill>
                  <a:latin typeface="#9Slide07 SVNPosterizer KG Inli" panose="02000503000000020003" pitchFamily="2" charset="0"/>
                </a:rPr>
                <a:t>Mắt tinh đoán ý</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a:off x="0" y="0"/>
            <a:ext cx="4106894" cy="10287000"/>
          </a:xfrm>
          <a:custGeom>
            <a:avLst/>
            <a:gdLst/>
            <a:ahLst/>
            <a:cxnLst/>
            <a:rect l="l" t="t" r="r" b="b"/>
            <a:pathLst>
              <a:path w="4106894" h="10287000">
                <a:moveTo>
                  <a:pt x="0" y="0"/>
                </a:moveTo>
                <a:lnTo>
                  <a:pt x="4106894" y="0"/>
                </a:lnTo>
                <a:lnTo>
                  <a:pt x="4106894" y="10287000"/>
                </a:lnTo>
                <a:lnTo>
                  <a:pt x="0" y="10287000"/>
                </a:lnTo>
                <a:lnTo>
                  <a:pt x="0" y="0"/>
                </a:lnTo>
                <a:close/>
              </a:path>
            </a:pathLst>
          </a:custGeom>
          <a:blipFill>
            <a:blip r:embed="rId2"/>
            <a:stretch>
              <a:fillRect r="-37974"/>
            </a:stretch>
          </a:blipFill>
        </p:spPr>
      </p:sp>
      <p:sp>
        <p:nvSpPr>
          <p:cNvPr id="3" name="Freeform 3"/>
          <p:cNvSpPr/>
          <p:nvPr/>
        </p:nvSpPr>
        <p:spPr>
          <a:xfrm>
            <a:off x="16016083" y="8498744"/>
            <a:ext cx="945575" cy="1498750"/>
          </a:xfrm>
          <a:custGeom>
            <a:avLst/>
            <a:gdLst/>
            <a:ahLst/>
            <a:cxnLst/>
            <a:rect l="l" t="t" r="r" b="b"/>
            <a:pathLst>
              <a:path w="945575" h="1498750">
                <a:moveTo>
                  <a:pt x="0" y="0"/>
                </a:moveTo>
                <a:lnTo>
                  <a:pt x="945575" y="0"/>
                </a:lnTo>
                <a:lnTo>
                  <a:pt x="945575" y="1498751"/>
                </a:lnTo>
                <a:lnTo>
                  <a:pt x="0" y="1498751"/>
                </a:lnTo>
                <a:lnTo>
                  <a:pt x="0" y="0"/>
                </a:lnTo>
                <a:close/>
              </a:path>
            </a:pathLst>
          </a:custGeom>
          <a:blipFill>
            <a:blip r:embed="rId3"/>
            <a:stretch>
              <a:fillRect r="-72"/>
            </a:stretch>
          </a:blipFill>
        </p:spPr>
      </p:sp>
      <p:sp>
        <p:nvSpPr>
          <p:cNvPr id="4" name="Freeform 4"/>
          <p:cNvSpPr/>
          <p:nvPr/>
        </p:nvSpPr>
        <p:spPr>
          <a:xfrm rot="1784233">
            <a:off x="17093017" y="8987038"/>
            <a:ext cx="752006" cy="1191940"/>
          </a:xfrm>
          <a:custGeom>
            <a:avLst/>
            <a:gdLst/>
            <a:ahLst/>
            <a:cxnLst/>
            <a:rect l="l" t="t" r="r" b="b"/>
            <a:pathLst>
              <a:path w="752006" h="1191940">
                <a:moveTo>
                  <a:pt x="0" y="0"/>
                </a:moveTo>
                <a:lnTo>
                  <a:pt x="752005" y="0"/>
                </a:lnTo>
                <a:lnTo>
                  <a:pt x="752005" y="1191940"/>
                </a:lnTo>
                <a:lnTo>
                  <a:pt x="0" y="1191940"/>
                </a:lnTo>
                <a:lnTo>
                  <a:pt x="0" y="0"/>
                </a:lnTo>
                <a:close/>
              </a:path>
            </a:pathLst>
          </a:custGeom>
          <a:blipFill>
            <a:blip r:embed="rId3"/>
            <a:stretch>
              <a:fillRect r="-72"/>
            </a:stretch>
          </a:blipFill>
        </p:spPr>
      </p:sp>
      <p:sp>
        <p:nvSpPr>
          <p:cNvPr id="5" name="Freeform 5"/>
          <p:cNvSpPr/>
          <p:nvPr/>
        </p:nvSpPr>
        <p:spPr>
          <a:xfrm>
            <a:off x="15298143" y="9120053"/>
            <a:ext cx="590856" cy="936516"/>
          </a:xfrm>
          <a:custGeom>
            <a:avLst/>
            <a:gdLst/>
            <a:ahLst/>
            <a:cxnLst/>
            <a:rect l="l" t="t" r="r" b="b"/>
            <a:pathLst>
              <a:path w="590856" h="936516">
                <a:moveTo>
                  <a:pt x="0" y="0"/>
                </a:moveTo>
                <a:lnTo>
                  <a:pt x="590857" y="0"/>
                </a:lnTo>
                <a:lnTo>
                  <a:pt x="590857" y="936516"/>
                </a:lnTo>
                <a:lnTo>
                  <a:pt x="0" y="936516"/>
                </a:lnTo>
                <a:lnTo>
                  <a:pt x="0" y="0"/>
                </a:lnTo>
                <a:close/>
              </a:path>
            </a:pathLst>
          </a:custGeom>
          <a:blipFill>
            <a:blip r:embed="rId3"/>
            <a:stretch>
              <a:fillRect r="-72"/>
            </a:stretch>
          </a:blipFill>
        </p:spPr>
      </p:sp>
      <p:sp>
        <p:nvSpPr>
          <p:cNvPr id="6" name="Freeform 6"/>
          <p:cNvSpPr/>
          <p:nvPr/>
        </p:nvSpPr>
        <p:spPr>
          <a:xfrm>
            <a:off x="14846983" y="-1687860"/>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4"/>
            <a:stretch>
              <a:fillRect b="-19"/>
            </a:stretch>
          </a:blipFill>
        </p:spPr>
      </p:sp>
      <p:sp>
        <p:nvSpPr>
          <p:cNvPr id="7" name="Freeform 7"/>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5"/>
            <a:stretch>
              <a:fillRect r="-53"/>
            </a:stretch>
          </a:blipFill>
        </p:spPr>
      </p:sp>
      <p:sp>
        <p:nvSpPr>
          <p:cNvPr id="8" name="Freeform 8"/>
          <p:cNvSpPr/>
          <p:nvPr/>
        </p:nvSpPr>
        <p:spPr>
          <a:xfrm>
            <a:off x="11893555" y="9285986"/>
            <a:ext cx="1501435" cy="394127"/>
          </a:xfrm>
          <a:custGeom>
            <a:avLst/>
            <a:gdLst/>
            <a:ahLst/>
            <a:cxnLst/>
            <a:rect l="l" t="t" r="r" b="b"/>
            <a:pathLst>
              <a:path w="1501435" h="394127">
                <a:moveTo>
                  <a:pt x="0" y="0"/>
                </a:moveTo>
                <a:lnTo>
                  <a:pt x="1501435" y="0"/>
                </a:lnTo>
                <a:lnTo>
                  <a:pt x="1501435" y="394127"/>
                </a:lnTo>
                <a:lnTo>
                  <a:pt x="0" y="394127"/>
                </a:lnTo>
                <a:lnTo>
                  <a:pt x="0" y="0"/>
                </a:lnTo>
                <a:close/>
              </a:path>
            </a:pathLst>
          </a:custGeom>
          <a:blipFill>
            <a:blip r:embed="rId6"/>
            <a:stretch>
              <a:fillRect b="-114"/>
            </a:stretch>
          </a:blipFill>
        </p:spPr>
      </p:sp>
      <p:sp>
        <p:nvSpPr>
          <p:cNvPr id="9" name="Freeform 9"/>
          <p:cNvSpPr/>
          <p:nvPr/>
        </p:nvSpPr>
        <p:spPr>
          <a:xfrm flipH="1">
            <a:off x="5133781" y="1223130"/>
            <a:ext cx="1426801" cy="1237750"/>
          </a:xfrm>
          <a:custGeom>
            <a:avLst/>
            <a:gdLst/>
            <a:ahLst/>
            <a:cxnLst/>
            <a:rect l="l" t="t" r="r" b="b"/>
            <a:pathLst>
              <a:path w="1426801" h="1237750">
                <a:moveTo>
                  <a:pt x="1426801" y="0"/>
                </a:moveTo>
                <a:lnTo>
                  <a:pt x="0" y="0"/>
                </a:lnTo>
                <a:lnTo>
                  <a:pt x="0" y="1237750"/>
                </a:lnTo>
                <a:lnTo>
                  <a:pt x="1426801" y="1237750"/>
                </a:lnTo>
                <a:lnTo>
                  <a:pt x="1426801" y="0"/>
                </a:lnTo>
                <a:close/>
              </a:path>
            </a:pathLst>
          </a:custGeom>
          <a:blipFill>
            <a:blip r:embed="rId7"/>
            <a:stretch>
              <a:fillRect r="-80"/>
            </a:stretch>
          </a:blipFill>
        </p:spPr>
      </p:sp>
      <p:grpSp>
        <p:nvGrpSpPr>
          <p:cNvPr id="13" name="Group 13"/>
          <p:cNvGrpSpPr/>
          <p:nvPr/>
        </p:nvGrpSpPr>
        <p:grpSpPr>
          <a:xfrm>
            <a:off x="4458110" y="8711525"/>
            <a:ext cx="11557972" cy="1543050"/>
            <a:chOff x="0" y="0"/>
            <a:chExt cx="3044075" cy="406400"/>
          </a:xfrm>
        </p:grpSpPr>
        <p:sp>
          <p:nvSpPr>
            <p:cNvPr id="14" name="Freeform 14"/>
            <p:cNvSpPr/>
            <p:nvPr/>
          </p:nvSpPr>
          <p:spPr>
            <a:xfrm>
              <a:off x="0" y="0"/>
              <a:ext cx="3044075" cy="406400"/>
            </a:xfrm>
            <a:custGeom>
              <a:avLst/>
              <a:gdLst/>
              <a:ahLst/>
              <a:cxnLst/>
              <a:rect l="l" t="t" r="r" b="b"/>
              <a:pathLst>
                <a:path w="3044075" h="406400">
                  <a:moveTo>
                    <a:pt x="34162" y="0"/>
                  </a:moveTo>
                  <a:lnTo>
                    <a:pt x="3009914" y="0"/>
                  </a:lnTo>
                  <a:cubicBezTo>
                    <a:pt x="3018974" y="0"/>
                    <a:pt x="3027663" y="3599"/>
                    <a:pt x="3034069" y="10006"/>
                  </a:cubicBezTo>
                  <a:cubicBezTo>
                    <a:pt x="3040476" y="16412"/>
                    <a:pt x="3044075" y="25101"/>
                    <a:pt x="3044075" y="34162"/>
                  </a:cubicBezTo>
                  <a:lnTo>
                    <a:pt x="3044075" y="372238"/>
                  </a:lnTo>
                  <a:cubicBezTo>
                    <a:pt x="3044075" y="381299"/>
                    <a:pt x="3040476" y="389988"/>
                    <a:pt x="3034069" y="396394"/>
                  </a:cubicBezTo>
                  <a:cubicBezTo>
                    <a:pt x="3027663" y="402801"/>
                    <a:pt x="3018974" y="406400"/>
                    <a:pt x="3009914" y="406400"/>
                  </a:cubicBezTo>
                  <a:lnTo>
                    <a:pt x="34162" y="406400"/>
                  </a:lnTo>
                  <a:cubicBezTo>
                    <a:pt x="25101" y="406400"/>
                    <a:pt x="16412" y="402801"/>
                    <a:pt x="10006" y="396394"/>
                  </a:cubicBezTo>
                  <a:cubicBezTo>
                    <a:pt x="3599" y="389988"/>
                    <a:pt x="0" y="381299"/>
                    <a:pt x="0" y="372238"/>
                  </a:cubicBezTo>
                  <a:lnTo>
                    <a:pt x="0" y="34162"/>
                  </a:lnTo>
                  <a:cubicBezTo>
                    <a:pt x="0" y="25101"/>
                    <a:pt x="3599" y="16412"/>
                    <a:pt x="10006" y="10006"/>
                  </a:cubicBezTo>
                  <a:cubicBezTo>
                    <a:pt x="16412" y="3599"/>
                    <a:pt x="25101" y="0"/>
                    <a:pt x="34162" y="0"/>
                  </a:cubicBezTo>
                  <a:close/>
                </a:path>
              </a:pathLst>
            </a:custGeom>
            <a:solidFill>
              <a:srgbClr val="6E9277"/>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5283739" y="2520348"/>
            <a:ext cx="10309832" cy="5799208"/>
            <a:chOff x="0" y="0"/>
            <a:chExt cx="11289030" cy="6350000"/>
          </a:xfrm>
        </p:grpSpPr>
        <p:sp>
          <p:nvSpPr>
            <p:cNvPr id="17" name="Freeform 1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8"/>
              <a:stretch>
                <a:fillRect t="-2116" b="-2116"/>
              </a:stretch>
            </a:blipFill>
          </p:spPr>
        </p:sp>
      </p:grpSp>
      <p:sp>
        <p:nvSpPr>
          <p:cNvPr id="18" name="TextBox 18"/>
          <p:cNvSpPr txBox="1"/>
          <p:nvPr/>
        </p:nvSpPr>
        <p:spPr>
          <a:xfrm rot="-5400000">
            <a:off x="-2226615" y="3405430"/>
            <a:ext cx="8129205" cy="2057425"/>
          </a:xfrm>
          <a:prstGeom prst="rect">
            <a:avLst/>
          </a:prstGeom>
        </p:spPr>
        <p:txBody>
          <a:bodyPr lIns="0" tIns="0" rIns="0" bIns="0" rtlCol="0" anchor="t">
            <a:spAutoFit/>
          </a:bodyPr>
          <a:lstStyle/>
          <a:p>
            <a:pPr algn="ctr">
              <a:lnSpc>
                <a:spcPts val="16801"/>
              </a:lnSpc>
            </a:pPr>
            <a:r>
              <a:rPr lang="en-US" sz="12001">
                <a:solidFill>
                  <a:srgbClr val="FFFFFF"/>
                </a:solidFill>
                <a:latin typeface="Fraunces"/>
              </a:rPr>
              <a:t>Khởi động</a:t>
            </a:r>
          </a:p>
        </p:txBody>
      </p:sp>
      <p:sp>
        <p:nvSpPr>
          <p:cNvPr id="20" name="TextBox 20"/>
          <p:cNvSpPr txBox="1"/>
          <p:nvPr/>
        </p:nvSpPr>
        <p:spPr>
          <a:xfrm>
            <a:off x="5001568" y="9098820"/>
            <a:ext cx="10887432" cy="863600"/>
          </a:xfrm>
          <a:prstGeom prst="rect">
            <a:avLst/>
          </a:prstGeom>
        </p:spPr>
        <p:txBody>
          <a:bodyPr lIns="0" tIns="0" rIns="0" bIns="0" rtlCol="0" anchor="t">
            <a:spAutoFit/>
          </a:bodyPr>
          <a:lstStyle/>
          <a:p>
            <a:pPr algn="ctr">
              <a:lnSpc>
                <a:spcPts val="7000"/>
              </a:lnSpc>
            </a:pPr>
            <a:r>
              <a:rPr lang="en-US" sz="5000">
                <a:solidFill>
                  <a:srgbClr val="FFFFFF"/>
                </a:solidFill>
                <a:latin typeface="Roboto Condensed"/>
              </a:rPr>
              <a:t>Hoạt động từ thiện trong cộng đồng</a:t>
            </a:r>
          </a:p>
        </p:txBody>
      </p:sp>
      <p:grpSp>
        <p:nvGrpSpPr>
          <p:cNvPr id="21" name="Group 20">
            <a:extLst>
              <a:ext uri="{FF2B5EF4-FFF2-40B4-BE49-F238E27FC236}">
                <a16:creationId xmlns:a16="http://schemas.microsoft.com/office/drawing/2014/main" id="{B093A7E6-33E4-ED4C-621B-FDEDE4C4C1FC}"/>
              </a:ext>
            </a:extLst>
          </p:cNvPr>
          <p:cNvGrpSpPr/>
          <p:nvPr/>
        </p:nvGrpSpPr>
        <p:grpSpPr>
          <a:xfrm>
            <a:off x="6781800" y="190500"/>
            <a:ext cx="8284865" cy="2125734"/>
            <a:chOff x="6798738" y="650699"/>
            <a:chExt cx="8284865" cy="2125734"/>
          </a:xfrm>
        </p:grpSpPr>
        <p:grpSp>
          <p:nvGrpSpPr>
            <p:cNvPr id="22" name="Group 10">
              <a:extLst>
                <a:ext uri="{FF2B5EF4-FFF2-40B4-BE49-F238E27FC236}">
                  <a16:creationId xmlns:a16="http://schemas.microsoft.com/office/drawing/2014/main" id="{A0262F80-B3DE-31ED-33E8-166B5E9874E7}"/>
                </a:ext>
              </a:extLst>
            </p:cNvPr>
            <p:cNvGrpSpPr/>
            <p:nvPr/>
          </p:nvGrpSpPr>
          <p:grpSpPr>
            <a:xfrm>
              <a:off x="6858000" y="650699"/>
              <a:ext cx="7924048" cy="2125734"/>
              <a:chOff x="0" y="0"/>
              <a:chExt cx="1945087" cy="559864"/>
            </a:xfrm>
          </p:grpSpPr>
          <p:sp>
            <p:nvSpPr>
              <p:cNvPr id="24" name="Freeform 11">
                <a:extLst>
                  <a:ext uri="{FF2B5EF4-FFF2-40B4-BE49-F238E27FC236}">
                    <a16:creationId xmlns:a16="http://schemas.microsoft.com/office/drawing/2014/main" id="{FA168537-AB2C-9932-8C7F-BC897CFF8D9F}"/>
                  </a:ext>
                </a:extLst>
              </p:cNvPr>
              <p:cNvSpPr/>
              <p:nvPr/>
            </p:nvSpPr>
            <p:spPr>
              <a:xfrm>
                <a:off x="0" y="0"/>
                <a:ext cx="1945087" cy="559864"/>
              </a:xfrm>
              <a:custGeom>
                <a:avLst/>
                <a:gdLst/>
                <a:ahLst/>
                <a:cxnLst/>
                <a:rect l="l" t="t" r="r" b="b"/>
                <a:pathLst>
                  <a:path w="1945087" h="559864">
                    <a:moveTo>
                      <a:pt x="53463" y="0"/>
                    </a:moveTo>
                    <a:lnTo>
                      <a:pt x="1891624" y="0"/>
                    </a:lnTo>
                    <a:cubicBezTo>
                      <a:pt x="1905803" y="0"/>
                      <a:pt x="1919402" y="5633"/>
                      <a:pt x="1929428" y="15659"/>
                    </a:cubicBezTo>
                    <a:cubicBezTo>
                      <a:pt x="1939454" y="25685"/>
                      <a:pt x="1945087" y="39284"/>
                      <a:pt x="1945087" y="53463"/>
                    </a:cubicBezTo>
                    <a:lnTo>
                      <a:pt x="1945087" y="506401"/>
                    </a:lnTo>
                    <a:cubicBezTo>
                      <a:pt x="1945087" y="520580"/>
                      <a:pt x="1939454" y="534179"/>
                      <a:pt x="1929428" y="544205"/>
                    </a:cubicBezTo>
                    <a:cubicBezTo>
                      <a:pt x="1919402" y="554231"/>
                      <a:pt x="1905803" y="559864"/>
                      <a:pt x="1891624" y="559864"/>
                    </a:cubicBezTo>
                    <a:lnTo>
                      <a:pt x="53463" y="559864"/>
                    </a:lnTo>
                    <a:cubicBezTo>
                      <a:pt x="39284" y="559864"/>
                      <a:pt x="25685" y="554231"/>
                      <a:pt x="15659" y="544205"/>
                    </a:cubicBezTo>
                    <a:cubicBezTo>
                      <a:pt x="5633" y="534179"/>
                      <a:pt x="0" y="520580"/>
                      <a:pt x="0" y="506401"/>
                    </a:cubicBezTo>
                    <a:lnTo>
                      <a:pt x="0" y="53463"/>
                    </a:lnTo>
                    <a:cubicBezTo>
                      <a:pt x="0" y="39284"/>
                      <a:pt x="5633" y="25685"/>
                      <a:pt x="15659" y="15659"/>
                    </a:cubicBezTo>
                    <a:cubicBezTo>
                      <a:pt x="25685" y="5633"/>
                      <a:pt x="39284" y="0"/>
                      <a:pt x="53463" y="0"/>
                    </a:cubicBezTo>
                    <a:close/>
                  </a:path>
                </a:pathLst>
              </a:custGeom>
              <a:solidFill>
                <a:srgbClr val="6E9277"/>
              </a:solidFill>
            </p:spPr>
          </p:sp>
          <p:sp>
            <p:nvSpPr>
              <p:cNvPr id="25" name="TextBox 12">
                <a:extLst>
                  <a:ext uri="{FF2B5EF4-FFF2-40B4-BE49-F238E27FC236}">
                    <a16:creationId xmlns:a16="http://schemas.microsoft.com/office/drawing/2014/main" id="{DB534CA7-174B-7024-82A0-5702F74B488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5">
              <a:extLst>
                <a:ext uri="{FF2B5EF4-FFF2-40B4-BE49-F238E27FC236}">
                  <a16:creationId xmlns:a16="http://schemas.microsoft.com/office/drawing/2014/main" id="{C19317E8-CF04-7292-AF09-0147EB1089E8}"/>
                </a:ext>
              </a:extLst>
            </p:cNvPr>
            <p:cNvSpPr txBox="1"/>
            <p:nvPr/>
          </p:nvSpPr>
          <p:spPr>
            <a:xfrm>
              <a:off x="6798738" y="753672"/>
              <a:ext cx="8284865" cy="1988820"/>
            </a:xfrm>
            <a:prstGeom prst="rect">
              <a:avLst/>
            </a:prstGeom>
          </p:spPr>
          <p:txBody>
            <a:bodyPr lIns="0" tIns="0" rIns="0" bIns="0" rtlCol="0" anchor="t">
              <a:spAutoFit/>
            </a:bodyPr>
            <a:lstStyle/>
            <a:p>
              <a:pPr algn="ctr">
                <a:lnSpc>
                  <a:spcPts val="7979"/>
                </a:lnSpc>
              </a:pPr>
              <a:r>
                <a:rPr lang="en-US" sz="5699">
                  <a:solidFill>
                    <a:srgbClr val="FFFFFF"/>
                  </a:solidFill>
                  <a:latin typeface="#9Slide07 SVNPosterizer KG Inli" panose="02000503000000020003" pitchFamily="2" charset="0"/>
                </a:rPr>
                <a:t>Tay khéo ghép tranh</a:t>
              </a:r>
            </a:p>
            <a:p>
              <a:pPr algn="ctr">
                <a:lnSpc>
                  <a:spcPts val="7979"/>
                </a:lnSpc>
              </a:pPr>
              <a:r>
                <a:rPr lang="en-US" sz="5699">
                  <a:solidFill>
                    <a:srgbClr val="FFFFFF"/>
                  </a:solidFill>
                  <a:latin typeface="#9Slide07 SVNPosterizer KG Inli" panose="02000503000000020003" pitchFamily="2" charset="0"/>
                </a:rPr>
                <a:t>Mắt tinh đoán ý</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Freeform 2"/>
          <p:cNvSpPr/>
          <p:nvPr/>
        </p:nvSpPr>
        <p:spPr>
          <a:xfrm>
            <a:off x="0" y="0"/>
            <a:ext cx="4106894" cy="10287000"/>
          </a:xfrm>
          <a:custGeom>
            <a:avLst/>
            <a:gdLst/>
            <a:ahLst/>
            <a:cxnLst/>
            <a:rect l="l" t="t" r="r" b="b"/>
            <a:pathLst>
              <a:path w="4106894" h="10287000">
                <a:moveTo>
                  <a:pt x="0" y="0"/>
                </a:moveTo>
                <a:lnTo>
                  <a:pt x="4106894" y="0"/>
                </a:lnTo>
                <a:lnTo>
                  <a:pt x="4106894" y="10287000"/>
                </a:lnTo>
                <a:lnTo>
                  <a:pt x="0" y="10287000"/>
                </a:lnTo>
                <a:lnTo>
                  <a:pt x="0" y="0"/>
                </a:lnTo>
                <a:close/>
              </a:path>
            </a:pathLst>
          </a:custGeom>
          <a:blipFill>
            <a:blip r:embed="rId2"/>
            <a:stretch>
              <a:fillRect r="-37974"/>
            </a:stretch>
          </a:blipFill>
        </p:spPr>
      </p:sp>
      <p:sp>
        <p:nvSpPr>
          <p:cNvPr id="3" name="Freeform 3"/>
          <p:cNvSpPr/>
          <p:nvPr/>
        </p:nvSpPr>
        <p:spPr>
          <a:xfrm>
            <a:off x="16164815" y="6681887"/>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4" name="Freeform 4"/>
          <p:cNvSpPr/>
          <p:nvPr/>
        </p:nvSpPr>
        <p:spPr>
          <a:xfrm>
            <a:off x="14846983" y="-1687860"/>
            <a:ext cx="5441058" cy="41148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4"/>
            <a:stretch>
              <a:fillRect b="-19"/>
            </a:stretch>
          </a:blipFill>
        </p:spPr>
      </p:sp>
      <p:sp>
        <p:nvSpPr>
          <p:cNvPr id="5" name="Freeform 5"/>
          <p:cNvSpPr/>
          <p:nvPr/>
        </p:nvSpPr>
        <p:spPr>
          <a:xfrm>
            <a:off x="-588471" y="9258300"/>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3"/>
            <a:stretch>
              <a:fillRect r="-53"/>
            </a:stretch>
          </a:blipFill>
        </p:spPr>
      </p:sp>
      <p:sp>
        <p:nvSpPr>
          <p:cNvPr id="6" name="Freeform 6"/>
          <p:cNvSpPr/>
          <p:nvPr/>
        </p:nvSpPr>
        <p:spPr>
          <a:xfrm flipH="1">
            <a:off x="5133781" y="1223130"/>
            <a:ext cx="1426801" cy="1237750"/>
          </a:xfrm>
          <a:custGeom>
            <a:avLst/>
            <a:gdLst/>
            <a:ahLst/>
            <a:cxnLst/>
            <a:rect l="l" t="t" r="r" b="b"/>
            <a:pathLst>
              <a:path w="1426801" h="1237750">
                <a:moveTo>
                  <a:pt x="1426801" y="0"/>
                </a:moveTo>
                <a:lnTo>
                  <a:pt x="0" y="0"/>
                </a:lnTo>
                <a:lnTo>
                  <a:pt x="0" y="1237750"/>
                </a:lnTo>
                <a:lnTo>
                  <a:pt x="1426801" y="1237750"/>
                </a:lnTo>
                <a:lnTo>
                  <a:pt x="1426801" y="0"/>
                </a:lnTo>
                <a:close/>
              </a:path>
            </a:pathLst>
          </a:custGeom>
          <a:blipFill>
            <a:blip r:embed="rId5"/>
            <a:stretch>
              <a:fillRect r="-80"/>
            </a:stretch>
          </a:blipFill>
        </p:spPr>
      </p:sp>
      <p:grpSp>
        <p:nvGrpSpPr>
          <p:cNvPr id="7" name="Group 7"/>
          <p:cNvGrpSpPr/>
          <p:nvPr/>
        </p:nvGrpSpPr>
        <p:grpSpPr>
          <a:xfrm rot="339838">
            <a:off x="8269622" y="4650783"/>
            <a:ext cx="9966562" cy="1543050"/>
            <a:chOff x="0" y="0"/>
            <a:chExt cx="2624938" cy="406400"/>
          </a:xfrm>
        </p:grpSpPr>
        <p:sp>
          <p:nvSpPr>
            <p:cNvPr id="8" name="Freeform 8"/>
            <p:cNvSpPr/>
            <p:nvPr/>
          </p:nvSpPr>
          <p:spPr>
            <a:xfrm>
              <a:off x="0" y="0"/>
              <a:ext cx="2624938" cy="406400"/>
            </a:xfrm>
            <a:custGeom>
              <a:avLst/>
              <a:gdLst/>
              <a:ahLst/>
              <a:cxnLst/>
              <a:rect l="l" t="t" r="r" b="b"/>
              <a:pathLst>
                <a:path w="2624938" h="406400">
                  <a:moveTo>
                    <a:pt x="39616" y="0"/>
                  </a:moveTo>
                  <a:lnTo>
                    <a:pt x="2585322" y="0"/>
                  </a:lnTo>
                  <a:cubicBezTo>
                    <a:pt x="2595829" y="0"/>
                    <a:pt x="2605905" y="4174"/>
                    <a:pt x="2613335" y="11603"/>
                  </a:cubicBezTo>
                  <a:cubicBezTo>
                    <a:pt x="2620764" y="19033"/>
                    <a:pt x="2624938" y="29109"/>
                    <a:pt x="2624938" y="39616"/>
                  </a:cubicBezTo>
                  <a:lnTo>
                    <a:pt x="2624938" y="366784"/>
                  </a:lnTo>
                  <a:cubicBezTo>
                    <a:pt x="2624938" y="388663"/>
                    <a:pt x="2607202" y="406400"/>
                    <a:pt x="2585322" y="406400"/>
                  </a:cubicBezTo>
                  <a:lnTo>
                    <a:pt x="39616" y="406400"/>
                  </a:lnTo>
                  <a:cubicBezTo>
                    <a:pt x="17737" y="406400"/>
                    <a:pt x="0" y="388663"/>
                    <a:pt x="0" y="366784"/>
                  </a:cubicBezTo>
                  <a:lnTo>
                    <a:pt x="0" y="39616"/>
                  </a:lnTo>
                  <a:cubicBezTo>
                    <a:pt x="0" y="17737"/>
                    <a:pt x="17737" y="0"/>
                    <a:pt x="39616" y="0"/>
                  </a:cubicBezTo>
                  <a:close/>
                </a:path>
              </a:pathLst>
            </a:custGeom>
            <a:solidFill>
              <a:srgbClr val="6E927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339838">
            <a:off x="7641098" y="488054"/>
            <a:ext cx="9966562" cy="1543050"/>
            <a:chOff x="0" y="0"/>
            <a:chExt cx="2624938" cy="406400"/>
          </a:xfrm>
        </p:grpSpPr>
        <p:sp>
          <p:nvSpPr>
            <p:cNvPr id="11" name="Freeform 11"/>
            <p:cNvSpPr/>
            <p:nvPr/>
          </p:nvSpPr>
          <p:spPr>
            <a:xfrm>
              <a:off x="0" y="0"/>
              <a:ext cx="2624938" cy="406400"/>
            </a:xfrm>
            <a:custGeom>
              <a:avLst/>
              <a:gdLst/>
              <a:ahLst/>
              <a:cxnLst/>
              <a:rect l="l" t="t" r="r" b="b"/>
              <a:pathLst>
                <a:path w="2624938" h="406400">
                  <a:moveTo>
                    <a:pt x="39616" y="0"/>
                  </a:moveTo>
                  <a:lnTo>
                    <a:pt x="2585322" y="0"/>
                  </a:lnTo>
                  <a:cubicBezTo>
                    <a:pt x="2595829" y="0"/>
                    <a:pt x="2605905" y="4174"/>
                    <a:pt x="2613335" y="11603"/>
                  </a:cubicBezTo>
                  <a:cubicBezTo>
                    <a:pt x="2620764" y="19033"/>
                    <a:pt x="2624938" y="29109"/>
                    <a:pt x="2624938" y="39616"/>
                  </a:cubicBezTo>
                  <a:lnTo>
                    <a:pt x="2624938" y="366784"/>
                  </a:lnTo>
                  <a:cubicBezTo>
                    <a:pt x="2624938" y="388663"/>
                    <a:pt x="2607202" y="406400"/>
                    <a:pt x="2585322" y="406400"/>
                  </a:cubicBezTo>
                  <a:lnTo>
                    <a:pt x="39616" y="406400"/>
                  </a:lnTo>
                  <a:cubicBezTo>
                    <a:pt x="17737" y="406400"/>
                    <a:pt x="0" y="388663"/>
                    <a:pt x="0" y="366784"/>
                  </a:cubicBezTo>
                  <a:lnTo>
                    <a:pt x="0" y="39616"/>
                  </a:lnTo>
                  <a:cubicBezTo>
                    <a:pt x="0" y="17737"/>
                    <a:pt x="17737" y="0"/>
                    <a:pt x="39616" y="0"/>
                  </a:cubicBezTo>
                  <a:close/>
                </a:path>
              </a:pathLst>
            </a:custGeom>
            <a:solidFill>
              <a:srgbClr val="6E9277"/>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rot="356061">
            <a:off x="8486512" y="775591"/>
            <a:ext cx="8284865" cy="863600"/>
          </a:xfrm>
          <a:prstGeom prst="rect">
            <a:avLst/>
          </a:prstGeom>
        </p:spPr>
        <p:txBody>
          <a:bodyPr lIns="0" tIns="0" rIns="0" bIns="0" rtlCol="0" anchor="t">
            <a:spAutoFit/>
          </a:bodyPr>
          <a:lstStyle/>
          <a:p>
            <a:pPr algn="ctr">
              <a:lnSpc>
                <a:spcPts val="7000"/>
              </a:lnSpc>
            </a:pPr>
            <a:r>
              <a:rPr lang="en-US" sz="5000">
                <a:solidFill>
                  <a:srgbClr val="FFFFFF"/>
                </a:solidFill>
                <a:latin typeface="Roboto Condensed"/>
              </a:rPr>
              <a:t>Tham quan danh lam thắng cảnh</a:t>
            </a:r>
          </a:p>
        </p:txBody>
      </p:sp>
      <p:grpSp>
        <p:nvGrpSpPr>
          <p:cNvPr id="14" name="Group 14"/>
          <p:cNvGrpSpPr/>
          <p:nvPr/>
        </p:nvGrpSpPr>
        <p:grpSpPr>
          <a:xfrm rot="-307943">
            <a:off x="4850517" y="2176124"/>
            <a:ext cx="9966562" cy="1970845"/>
            <a:chOff x="0" y="0"/>
            <a:chExt cx="2624938" cy="519070"/>
          </a:xfrm>
        </p:grpSpPr>
        <p:sp>
          <p:nvSpPr>
            <p:cNvPr id="15" name="Freeform 15"/>
            <p:cNvSpPr/>
            <p:nvPr/>
          </p:nvSpPr>
          <p:spPr>
            <a:xfrm>
              <a:off x="0" y="0"/>
              <a:ext cx="2624938" cy="519070"/>
            </a:xfrm>
            <a:custGeom>
              <a:avLst/>
              <a:gdLst/>
              <a:ahLst/>
              <a:cxnLst/>
              <a:rect l="l" t="t" r="r" b="b"/>
              <a:pathLst>
                <a:path w="2624938" h="519070">
                  <a:moveTo>
                    <a:pt x="39616" y="0"/>
                  </a:moveTo>
                  <a:lnTo>
                    <a:pt x="2585322" y="0"/>
                  </a:lnTo>
                  <a:cubicBezTo>
                    <a:pt x="2595829" y="0"/>
                    <a:pt x="2605905" y="4174"/>
                    <a:pt x="2613335" y="11603"/>
                  </a:cubicBezTo>
                  <a:cubicBezTo>
                    <a:pt x="2620764" y="19033"/>
                    <a:pt x="2624938" y="29109"/>
                    <a:pt x="2624938" y="39616"/>
                  </a:cubicBezTo>
                  <a:lnTo>
                    <a:pt x="2624938" y="479454"/>
                  </a:lnTo>
                  <a:cubicBezTo>
                    <a:pt x="2624938" y="501333"/>
                    <a:pt x="2607202" y="519070"/>
                    <a:pt x="2585322" y="519070"/>
                  </a:cubicBezTo>
                  <a:lnTo>
                    <a:pt x="39616" y="519070"/>
                  </a:lnTo>
                  <a:cubicBezTo>
                    <a:pt x="17737" y="519070"/>
                    <a:pt x="0" y="501333"/>
                    <a:pt x="0" y="479454"/>
                  </a:cubicBezTo>
                  <a:lnTo>
                    <a:pt x="0" y="39616"/>
                  </a:lnTo>
                  <a:cubicBezTo>
                    <a:pt x="0" y="17737"/>
                    <a:pt x="17737" y="0"/>
                    <a:pt x="39616" y="0"/>
                  </a:cubicBezTo>
                  <a:close/>
                </a:path>
              </a:pathLst>
            </a:custGeom>
            <a:solidFill>
              <a:srgbClr val="617884"/>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3800721" y="5148829"/>
            <a:ext cx="12066154" cy="5138171"/>
          </a:xfrm>
          <a:custGeom>
            <a:avLst/>
            <a:gdLst/>
            <a:ahLst/>
            <a:cxnLst/>
            <a:rect l="l" t="t" r="r" b="b"/>
            <a:pathLst>
              <a:path w="12066154" h="5138171">
                <a:moveTo>
                  <a:pt x="0" y="0"/>
                </a:moveTo>
                <a:lnTo>
                  <a:pt x="12066154" y="0"/>
                </a:lnTo>
                <a:lnTo>
                  <a:pt x="12066154" y="5138171"/>
                </a:lnTo>
                <a:lnTo>
                  <a:pt x="0" y="5138171"/>
                </a:lnTo>
                <a:lnTo>
                  <a:pt x="0" y="0"/>
                </a:lnTo>
                <a:close/>
              </a:path>
            </a:pathLst>
          </a:custGeom>
          <a:blipFill>
            <a:blip r:embed="rId6"/>
            <a:stretch>
              <a:fillRect/>
            </a:stretch>
          </a:blipFill>
        </p:spPr>
      </p:sp>
      <p:sp>
        <p:nvSpPr>
          <p:cNvPr id="18" name="TextBox 18"/>
          <p:cNvSpPr txBox="1"/>
          <p:nvPr/>
        </p:nvSpPr>
        <p:spPr>
          <a:xfrm rot="-5400000">
            <a:off x="-2226615" y="3405430"/>
            <a:ext cx="8129205" cy="2057425"/>
          </a:xfrm>
          <a:prstGeom prst="rect">
            <a:avLst/>
          </a:prstGeom>
        </p:spPr>
        <p:txBody>
          <a:bodyPr lIns="0" tIns="0" rIns="0" bIns="0" rtlCol="0" anchor="t">
            <a:spAutoFit/>
          </a:bodyPr>
          <a:lstStyle/>
          <a:p>
            <a:pPr algn="ctr">
              <a:lnSpc>
                <a:spcPts val="16801"/>
              </a:lnSpc>
            </a:pPr>
            <a:r>
              <a:rPr lang="en-US" sz="12001">
                <a:solidFill>
                  <a:srgbClr val="FFFFFF"/>
                </a:solidFill>
                <a:latin typeface="Fraunces"/>
              </a:rPr>
              <a:t>Khởi động</a:t>
            </a:r>
          </a:p>
        </p:txBody>
      </p:sp>
      <p:sp>
        <p:nvSpPr>
          <p:cNvPr id="19" name="TextBox 19"/>
          <p:cNvSpPr txBox="1"/>
          <p:nvPr/>
        </p:nvSpPr>
        <p:spPr>
          <a:xfrm rot="-293818">
            <a:off x="5330852" y="2400052"/>
            <a:ext cx="8284865" cy="1749425"/>
          </a:xfrm>
          <a:prstGeom prst="rect">
            <a:avLst/>
          </a:prstGeom>
        </p:spPr>
        <p:txBody>
          <a:bodyPr lIns="0" tIns="0" rIns="0" bIns="0" rtlCol="0" anchor="t">
            <a:spAutoFit/>
          </a:bodyPr>
          <a:lstStyle/>
          <a:p>
            <a:pPr algn="ctr">
              <a:lnSpc>
                <a:spcPts val="7000"/>
              </a:lnSpc>
            </a:pPr>
            <a:r>
              <a:rPr lang="en-US" sz="5000">
                <a:solidFill>
                  <a:srgbClr val="FFFFFF"/>
                </a:solidFill>
                <a:latin typeface="Roboto Condensed"/>
              </a:rPr>
              <a:t>Hoạt động tình nguyện bảo vệ môi trường</a:t>
            </a:r>
          </a:p>
        </p:txBody>
      </p:sp>
      <p:sp>
        <p:nvSpPr>
          <p:cNvPr id="20" name="TextBox 20"/>
          <p:cNvSpPr txBox="1"/>
          <p:nvPr/>
        </p:nvSpPr>
        <p:spPr>
          <a:xfrm rot="356061">
            <a:off x="8842361" y="4798696"/>
            <a:ext cx="9114390" cy="863600"/>
          </a:xfrm>
          <a:prstGeom prst="rect">
            <a:avLst/>
          </a:prstGeom>
        </p:spPr>
        <p:txBody>
          <a:bodyPr lIns="0" tIns="0" rIns="0" bIns="0" rtlCol="0" anchor="t">
            <a:spAutoFit/>
          </a:bodyPr>
          <a:lstStyle/>
          <a:p>
            <a:pPr algn="ctr">
              <a:lnSpc>
                <a:spcPts val="7000"/>
              </a:lnSpc>
            </a:pPr>
            <a:r>
              <a:rPr lang="en-US" sz="5000">
                <a:solidFill>
                  <a:srgbClr val="FFFFFF"/>
                </a:solidFill>
                <a:latin typeface="Roboto Condensed"/>
              </a:rPr>
              <a:t>Hoạt động từ thiện trong cộng đồng</a:t>
            </a:r>
          </a:p>
        </p:txBody>
      </p:sp>
      <p:sp>
        <p:nvSpPr>
          <p:cNvPr id="21" name="TextBox 21"/>
          <p:cNvSpPr txBox="1"/>
          <p:nvPr/>
        </p:nvSpPr>
        <p:spPr>
          <a:xfrm>
            <a:off x="5528173" y="6443510"/>
            <a:ext cx="7866817" cy="2407258"/>
          </a:xfrm>
          <a:prstGeom prst="rect">
            <a:avLst/>
          </a:prstGeom>
        </p:spPr>
        <p:txBody>
          <a:bodyPr lIns="0" tIns="0" rIns="0" bIns="0" rtlCol="0" anchor="t">
            <a:spAutoFit/>
          </a:bodyPr>
          <a:lstStyle/>
          <a:p>
            <a:pPr algn="ctr">
              <a:lnSpc>
                <a:spcPts val="6439"/>
              </a:lnSpc>
              <a:spcBef>
                <a:spcPct val="0"/>
              </a:spcBef>
            </a:pPr>
            <a:r>
              <a:rPr lang="en-US" sz="4599">
                <a:solidFill>
                  <a:srgbClr val="000000"/>
                </a:solidFill>
                <a:latin typeface="Roboto Condensed"/>
              </a:rPr>
              <a:t>Em đã tham gia hoặc chứng kiến hoạt động nào tương tự? Giới thiệu ngắn gọn về hoạt động đó.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10287000"/>
            <a:chOff x="0" y="0"/>
            <a:chExt cx="4114800" cy="13716000"/>
          </a:xfrm>
        </p:grpSpPr>
        <p:sp>
          <p:nvSpPr>
            <p:cNvPr id="3" name="Freeform 3"/>
            <p:cNvSpPr/>
            <p:nvPr/>
          </p:nvSpPr>
          <p:spPr>
            <a:xfrm>
              <a:off x="0" y="0"/>
              <a:ext cx="4114800" cy="13716000"/>
            </a:xfrm>
            <a:custGeom>
              <a:avLst/>
              <a:gdLst/>
              <a:ahLst/>
              <a:cxnLst/>
              <a:rect l="l" t="t" r="r" b="b"/>
              <a:pathLst>
                <a:path w="4114800" h="13716000">
                  <a:moveTo>
                    <a:pt x="0" y="0"/>
                  </a:moveTo>
                  <a:lnTo>
                    <a:pt x="4114800" y="0"/>
                  </a:lnTo>
                  <a:lnTo>
                    <a:pt x="4114800" y="13716000"/>
                  </a:lnTo>
                  <a:lnTo>
                    <a:pt x="0" y="13716000"/>
                  </a:lnTo>
                  <a:close/>
                </a:path>
              </a:pathLst>
            </a:custGeom>
            <a:solidFill>
              <a:srgbClr val="FFFFFF"/>
            </a:solidFill>
          </p:spPr>
        </p:sp>
      </p:grpSp>
      <p:sp>
        <p:nvSpPr>
          <p:cNvPr id="4" name="Freeform 4"/>
          <p:cNvSpPr/>
          <p:nvPr/>
        </p:nvSpPr>
        <p:spPr>
          <a:xfrm>
            <a:off x="15201900" y="-159313"/>
            <a:ext cx="10446313" cy="10446313"/>
          </a:xfrm>
          <a:custGeom>
            <a:avLst/>
            <a:gdLst/>
            <a:ahLst/>
            <a:cxnLst/>
            <a:rect l="l" t="t" r="r" b="b"/>
            <a:pathLst>
              <a:path w="10446313" h="10446313">
                <a:moveTo>
                  <a:pt x="0" y="0"/>
                </a:moveTo>
                <a:lnTo>
                  <a:pt x="10446313" y="0"/>
                </a:lnTo>
                <a:lnTo>
                  <a:pt x="10446313" y="10446313"/>
                </a:lnTo>
                <a:lnTo>
                  <a:pt x="0" y="10446313"/>
                </a:lnTo>
                <a:lnTo>
                  <a:pt x="0" y="0"/>
                </a:lnTo>
                <a:close/>
              </a:path>
            </a:pathLst>
          </a:custGeom>
          <a:blipFill>
            <a:blip r:embed="rId2"/>
            <a:stretch>
              <a:fillRect/>
            </a:stretch>
          </a:blipFill>
        </p:spPr>
      </p:sp>
      <p:sp>
        <p:nvSpPr>
          <p:cNvPr id="5" name="Freeform 5"/>
          <p:cNvSpPr/>
          <p:nvPr/>
        </p:nvSpPr>
        <p:spPr>
          <a:xfrm flipH="1">
            <a:off x="13200488" y="5049375"/>
            <a:ext cx="7724996" cy="5455778"/>
          </a:xfrm>
          <a:custGeom>
            <a:avLst/>
            <a:gdLst/>
            <a:ahLst/>
            <a:cxnLst/>
            <a:rect l="l" t="t" r="r" b="b"/>
            <a:pathLst>
              <a:path w="7724996" h="5455778">
                <a:moveTo>
                  <a:pt x="7724996" y="0"/>
                </a:moveTo>
                <a:lnTo>
                  <a:pt x="0" y="0"/>
                </a:lnTo>
                <a:lnTo>
                  <a:pt x="0" y="5455778"/>
                </a:lnTo>
                <a:lnTo>
                  <a:pt x="7724996" y="5455778"/>
                </a:lnTo>
                <a:lnTo>
                  <a:pt x="7724996" y="0"/>
                </a:lnTo>
                <a:close/>
              </a:path>
            </a:pathLst>
          </a:custGeom>
          <a:blipFill>
            <a:blip r:embed="rId3"/>
            <a:stretch>
              <a:fillRect r="-35"/>
            </a:stretch>
          </a:blipFill>
        </p:spPr>
      </p:sp>
      <p:sp>
        <p:nvSpPr>
          <p:cNvPr id="6" name="Freeform 6"/>
          <p:cNvSpPr/>
          <p:nvPr/>
        </p:nvSpPr>
        <p:spPr>
          <a:xfrm>
            <a:off x="244280" y="-527946"/>
            <a:ext cx="10980458" cy="14838457"/>
          </a:xfrm>
          <a:custGeom>
            <a:avLst/>
            <a:gdLst/>
            <a:ahLst/>
            <a:cxnLst/>
            <a:rect l="l" t="t" r="r" b="b"/>
            <a:pathLst>
              <a:path w="10980458" h="14838457">
                <a:moveTo>
                  <a:pt x="0" y="0"/>
                </a:moveTo>
                <a:lnTo>
                  <a:pt x="10980458" y="0"/>
                </a:lnTo>
                <a:lnTo>
                  <a:pt x="10980458" y="14838457"/>
                </a:lnTo>
                <a:lnTo>
                  <a:pt x="0" y="14838457"/>
                </a:lnTo>
                <a:lnTo>
                  <a:pt x="0" y="0"/>
                </a:lnTo>
                <a:close/>
              </a:path>
            </a:pathLst>
          </a:custGeom>
          <a:blipFill>
            <a:blip r:embed="rId4"/>
            <a:stretch>
              <a:fillRect/>
            </a:stretch>
          </a:blipFill>
        </p:spPr>
      </p:sp>
      <p:sp>
        <p:nvSpPr>
          <p:cNvPr id="7" name="Freeform 7"/>
          <p:cNvSpPr/>
          <p:nvPr/>
        </p:nvSpPr>
        <p:spPr>
          <a:xfrm>
            <a:off x="10184123" y="4831222"/>
            <a:ext cx="6878863" cy="9479289"/>
          </a:xfrm>
          <a:custGeom>
            <a:avLst/>
            <a:gdLst/>
            <a:ahLst/>
            <a:cxnLst/>
            <a:rect l="l" t="t" r="r" b="b"/>
            <a:pathLst>
              <a:path w="6878863" h="9479289">
                <a:moveTo>
                  <a:pt x="0" y="0"/>
                </a:moveTo>
                <a:lnTo>
                  <a:pt x="6878863" y="0"/>
                </a:lnTo>
                <a:lnTo>
                  <a:pt x="6878863" y="9479289"/>
                </a:lnTo>
                <a:lnTo>
                  <a:pt x="0" y="94792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540187" y="838200"/>
            <a:ext cx="10237784" cy="2159980"/>
          </a:xfrm>
          <a:prstGeom prst="rect">
            <a:avLst/>
          </a:prstGeom>
        </p:spPr>
        <p:txBody>
          <a:bodyPr lIns="0" tIns="0" rIns="0" bIns="0" rtlCol="0" anchor="t">
            <a:spAutoFit/>
          </a:bodyPr>
          <a:lstStyle/>
          <a:p>
            <a:pPr algn="ctr">
              <a:lnSpc>
                <a:spcPts val="8849"/>
              </a:lnSpc>
            </a:pPr>
            <a:r>
              <a:rPr lang="en-US" sz="5673">
                <a:solidFill>
                  <a:srgbClr val="DF8A46"/>
                </a:solidFill>
                <a:latin typeface="Fraunces Bold"/>
              </a:rPr>
              <a:t>BÀI 1: </a:t>
            </a:r>
          </a:p>
          <a:p>
            <a:pPr algn="ctr">
              <a:lnSpc>
                <a:spcPts val="8849"/>
              </a:lnSpc>
            </a:pPr>
            <a:r>
              <a:rPr lang="en-US" sz="5673">
                <a:solidFill>
                  <a:srgbClr val="DF8A46"/>
                </a:solidFill>
                <a:latin typeface="Fraunces Bold"/>
              </a:rPr>
              <a:t>TRUYỆN NGẮN</a:t>
            </a:r>
          </a:p>
        </p:txBody>
      </p:sp>
      <p:sp>
        <p:nvSpPr>
          <p:cNvPr id="9" name="TextBox 9"/>
          <p:cNvSpPr txBox="1"/>
          <p:nvPr/>
        </p:nvSpPr>
        <p:spPr>
          <a:xfrm>
            <a:off x="2821447" y="3722224"/>
            <a:ext cx="5675263" cy="1327151"/>
          </a:xfrm>
          <a:prstGeom prst="rect">
            <a:avLst/>
          </a:prstGeom>
        </p:spPr>
        <p:txBody>
          <a:bodyPr lIns="0" tIns="0" rIns="0" bIns="0" rtlCol="0" anchor="t">
            <a:spAutoFit/>
          </a:bodyPr>
          <a:lstStyle/>
          <a:p>
            <a:pPr algn="ctr">
              <a:lnSpc>
                <a:spcPts val="9799"/>
              </a:lnSpc>
            </a:pPr>
            <a:r>
              <a:rPr lang="en-US" sz="6998">
                <a:solidFill>
                  <a:srgbClr val="596262"/>
                </a:solidFill>
                <a:latin typeface="Paytone One"/>
              </a:rPr>
              <a:t>Kĩ năng viết </a:t>
            </a:r>
          </a:p>
        </p:txBody>
      </p:sp>
      <p:sp>
        <p:nvSpPr>
          <p:cNvPr id="10" name="TextBox 10"/>
          <p:cNvSpPr txBox="1"/>
          <p:nvPr/>
        </p:nvSpPr>
        <p:spPr>
          <a:xfrm>
            <a:off x="1028700" y="5197373"/>
            <a:ext cx="9411617" cy="3197319"/>
          </a:xfrm>
          <a:prstGeom prst="rect">
            <a:avLst/>
          </a:prstGeom>
        </p:spPr>
        <p:txBody>
          <a:bodyPr lIns="0" tIns="0" rIns="0" bIns="0" rtlCol="0" anchor="t">
            <a:spAutoFit/>
          </a:bodyPr>
          <a:lstStyle/>
          <a:p>
            <a:pPr algn="ctr">
              <a:lnSpc>
                <a:spcPts val="8555"/>
              </a:lnSpc>
            </a:pPr>
            <a:r>
              <a:rPr lang="en-US" sz="5484">
                <a:solidFill>
                  <a:srgbClr val="6E9277"/>
                </a:solidFill>
                <a:latin typeface="Fraunces Bold"/>
              </a:rPr>
              <a:t>KỂ LẠI MỘT CHUYẾN ĐI HOẶC MỘT HOẠT ĐỘNG XÃ HỘI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152400" y="1647085"/>
            <a:ext cx="18807278" cy="1734290"/>
            <a:chOff x="0" y="0"/>
            <a:chExt cx="17644824" cy="2312387"/>
          </a:xfrm>
        </p:grpSpPr>
        <p:sp>
          <p:nvSpPr>
            <p:cNvPr id="3" name="Freeform 3"/>
            <p:cNvSpPr/>
            <p:nvPr/>
          </p:nvSpPr>
          <p:spPr>
            <a:xfrm>
              <a:off x="0" y="0"/>
              <a:ext cx="17644872" cy="2312416"/>
            </a:xfrm>
            <a:custGeom>
              <a:avLst/>
              <a:gdLst/>
              <a:ahLst/>
              <a:cxnLst/>
              <a:rect l="l" t="t" r="r" b="b"/>
              <a:pathLst>
                <a:path w="17644872" h="2312416">
                  <a:moveTo>
                    <a:pt x="0" y="0"/>
                  </a:moveTo>
                  <a:lnTo>
                    <a:pt x="17644872" y="0"/>
                  </a:lnTo>
                  <a:lnTo>
                    <a:pt x="17644872" y="2312416"/>
                  </a:lnTo>
                  <a:lnTo>
                    <a:pt x="0" y="2312416"/>
                  </a:lnTo>
                  <a:close/>
                </a:path>
              </a:pathLst>
            </a:custGeom>
            <a:solidFill>
              <a:srgbClr val="FFFFFF"/>
            </a:solidFill>
          </p:spPr>
        </p:sp>
      </p:grpSp>
      <p:sp>
        <p:nvSpPr>
          <p:cNvPr id="4" name="Freeform 4"/>
          <p:cNvSpPr/>
          <p:nvPr/>
        </p:nvSpPr>
        <p:spPr>
          <a:xfrm rot="5400000">
            <a:off x="734113" y="-893426"/>
            <a:ext cx="2276501" cy="4063354"/>
          </a:xfrm>
          <a:custGeom>
            <a:avLst/>
            <a:gdLst/>
            <a:ahLst/>
            <a:cxnLst/>
            <a:rect l="l" t="t" r="r" b="b"/>
            <a:pathLst>
              <a:path w="2276501" h="4063354">
                <a:moveTo>
                  <a:pt x="0" y="0"/>
                </a:moveTo>
                <a:lnTo>
                  <a:pt x="2276501" y="0"/>
                </a:lnTo>
                <a:lnTo>
                  <a:pt x="2276501" y="4063353"/>
                </a:lnTo>
                <a:lnTo>
                  <a:pt x="0" y="4063353"/>
                </a:lnTo>
                <a:lnTo>
                  <a:pt x="0" y="0"/>
                </a:lnTo>
                <a:close/>
              </a:path>
            </a:pathLst>
          </a:custGeom>
          <a:blipFill>
            <a:blip r:embed="rId2"/>
            <a:stretch>
              <a:fillRect t="-27196" r="-36602" b="-11740"/>
            </a:stretch>
          </a:blipFill>
        </p:spPr>
      </p:sp>
      <p:grpSp>
        <p:nvGrpSpPr>
          <p:cNvPr id="5" name="Group 5"/>
          <p:cNvGrpSpPr/>
          <p:nvPr/>
        </p:nvGrpSpPr>
        <p:grpSpPr>
          <a:xfrm>
            <a:off x="5876144" y="524474"/>
            <a:ext cx="3086100" cy="1084526"/>
            <a:chOff x="0" y="0"/>
            <a:chExt cx="4114800" cy="1446035"/>
          </a:xfrm>
        </p:grpSpPr>
        <p:sp>
          <p:nvSpPr>
            <p:cNvPr id="6" name="Freeform 6"/>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sp>
        <p:nvSpPr>
          <p:cNvPr id="7" name="Freeform 7"/>
          <p:cNvSpPr/>
          <p:nvPr/>
        </p:nvSpPr>
        <p:spPr>
          <a:xfrm flipV="1">
            <a:off x="13474292" y="-793776"/>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3"/>
            <a:stretch>
              <a:fillRect r="-12"/>
            </a:stretch>
          </a:blipFill>
        </p:spPr>
      </p:sp>
      <p:sp>
        <p:nvSpPr>
          <p:cNvPr id="8" name="Freeform 8"/>
          <p:cNvSpPr/>
          <p:nvPr/>
        </p:nvSpPr>
        <p:spPr>
          <a:xfrm>
            <a:off x="-1928683" y="9643178"/>
            <a:ext cx="7602093" cy="8229600"/>
          </a:xfrm>
          <a:custGeom>
            <a:avLst/>
            <a:gdLst/>
            <a:ahLst/>
            <a:cxnLst/>
            <a:rect l="l" t="t" r="r" b="b"/>
            <a:pathLst>
              <a:path w="7602093" h="8229600">
                <a:moveTo>
                  <a:pt x="0" y="0"/>
                </a:moveTo>
                <a:lnTo>
                  <a:pt x="7602093" y="0"/>
                </a:lnTo>
                <a:lnTo>
                  <a:pt x="7602093" y="8229600"/>
                </a:lnTo>
                <a:lnTo>
                  <a:pt x="0" y="8229600"/>
                </a:lnTo>
                <a:lnTo>
                  <a:pt x="0" y="0"/>
                </a:lnTo>
                <a:close/>
              </a:path>
            </a:pathLst>
          </a:custGeom>
          <a:blipFill>
            <a:blip r:embed="rId4"/>
            <a:stretch>
              <a:fillRect r="-53"/>
            </a:stretch>
          </a:blipFill>
        </p:spPr>
      </p:sp>
      <p:sp>
        <p:nvSpPr>
          <p:cNvPr id="9" name="Freeform 9"/>
          <p:cNvSpPr/>
          <p:nvPr/>
        </p:nvSpPr>
        <p:spPr>
          <a:xfrm>
            <a:off x="13474292" y="7609936"/>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5"/>
            <a:stretch>
              <a:fillRect r="-33"/>
            </a:stretch>
          </a:blipFill>
        </p:spPr>
      </p:sp>
      <p:sp>
        <p:nvSpPr>
          <p:cNvPr id="10" name="Freeform 10"/>
          <p:cNvSpPr/>
          <p:nvPr/>
        </p:nvSpPr>
        <p:spPr>
          <a:xfrm>
            <a:off x="-1720350" y="-2472033"/>
            <a:ext cx="7596494" cy="7615533"/>
          </a:xfrm>
          <a:custGeom>
            <a:avLst/>
            <a:gdLst/>
            <a:ahLst/>
            <a:cxnLst/>
            <a:rect l="l" t="t" r="r" b="b"/>
            <a:pathLst>
              <a:path w="7596494" h="7615533">
                <a:moveTo>
                  <a:pt x="0" y="0"/>
                </a:moveTo>
                <a:lnTo>
                  <a:pt x="7596494" y="0"/>
                </a:lnTo>
                <a:lnTo>
                  <a:pt x="7596494" y="7615533"/>
                </a:lnTo>
                <a:lnTo>
                  <a:pt x="0" y="7615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TextBox 11"/>
          <p:cNvSpPr txBox="1"/>
          <p:nvPr/>
        </p:nvSpPr>
        <p:spPr>
          <a:xfrm>
            <a:off x="6432747" y="2039885"/>
            <a:ext cx="12081001" cy="891540"/>
          </a:xfrm>
          <a:prstGeom prst="rect">
            <a:avLst/>
          </a:prstGeom>
        </p:spPr>
        <p:txBody>
          <a:bodyPr lIns="0" tIns="0" rIns="0" bIns="0" rtlCol="0" anchor="t">
            <a:spAutoFit/>
          </a:bodyPr>
          <a:lstStyle/>
          <a:p>
            <a:pPr algn="l">
              <a:lnSpc>
                <a:spcPts val="6928"/>
              </a:lnSpc>
            </a:pPr>
            <a:r>
              <a:rPr lang="en-US" sz="5498">
                <a:solidFill>
                  <a:srgbClr val="6E9277"/>
                </a:solidFill>
                <a:latin typeface="Fraunces Bold"/>
              </a:rPr>
              <a:t>YÊU CẦU CỦA KIỂU VĂN BẢN</a:t>
            </a:r>
          </a:p>
        </p:txBody>
      </p:sp>
      <p:sp>
        <p:nvSpPr>
          <p:cNvPr id="12" name="TextBox 12"/>
          <p:cNvSpPr txBox="1"/>
          <p:nvPr/>
        </p:nvSpPr>
        <p:spPr>
          <a:xfrm>
            <a:off x="5876144" y="451738"/>
            <a:ext cx="3086100" cy="968375"/>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a:t>
            </a:r>
          </a:p>
        </p:txBody>
      </p:sp>
      <p:sp>
        <p:nvSpPr>
          <p:cNvPr id="13" name="TextBox 13"/>
          <p:cNvSpPr txBox="1"/>
          <p:nvPr/>
        </p:nvSpPr>
        <p:spPr>
          <a:xfrm>
            <a:off x="-750572" y="189343"/>
            <a:ext cx="5656938" cy="2263776"/>
          </a:xfrm>
          <a:prstGeom prst="rect">
            <a:avLst/>
          </a:prstGeom>
        </p:spPr>
        <p:txBody>
          <a:bodyPr lIns="0" tIns="0" rIns="0" bIns="0" rtlCol="0" anchor="t">
            <a:spAutoFit/>
          </a:bodyPr>
          <a:lstStyle/>
          <a:p>
            <a:pPr algn="ctr">
              <a:lnSpc>
                <a:spcPts val="9099"/>
              </a:lnSpc>
            </a:pPr>
            <a:r>
              <a:rPr lang="en-US" sz="6499">
                <a:solidFill>
                  <a:srgbClr val="596262"/>
                </a:solidFill>
                <a:latin typeface="Fraunces Bold"/>
              </a:rPr>
              <a:t>TIA </a:t>
            </a:r>
          </a:p>
          <a:p>
            <a:pPr algn="ctr">
              <a:lnSpc>
                <a:spcPts val="9099"/>
              </a:lnSpc>
            </a:pPr>
            <a:r>
              <a:rPr lang="en-US" sz="6499">
                <a:solidFill>
                  <a:srgbClr val="596262"/>
                </a:solidFill>
                <a:latin typeface="Fraunces Bold"/>
              </a:rPr>
              <a:t>CHỚP</a:t>
            </a:r>
          </a:p>
        </p:txBody>
      </p:sp>
      <p:sp>
        <p:nvSpPr>
          <p:cNvPr id="14" name="TextBox 14"/>
          <p:cNvSpPr txBox="1"/>
          <p:nvPr/>
        </p:nvSpPr>
        <p:spPr>
          <a:xfrm>
            <a:off x="4166403" y="3924300"/>
            <a:ext cx="13720613" cy="5292725"/>
          </a:xfrm>
          <a:prstGeom prst="rect">
            <a:avLst/>
          </a:prstGeom>
        </p:spPr>
        <p:txBody>
          <a:bodyPr lIns="0" tIns="0" rIns="0" bIns="0" rtlCol="0" anchor="t">
            <a:spAutoFit/>
          </a:bodyPr>
          <a:lstStyle/>
          <a:p>
            <a:pPr algn="just">
              <a:lnSpc>
                <a:spcPts val="7000"/>
              </a:lnSpc>
            </a:pPr>
            <a:r>
              <a:rPr lang="en-US" sz="5000">
                <a:solidFill>
                  <a:srgbClr val="000000"/>
                </a:solidFill>
                <a:latin typeface="Roboto Condensed"/>
              </a:rPr>
              <a:t>HS thực hiện các nhiệm vụ theo cặp đôi sau đó viết nhanh ra giấy trong 1 phút:</a:t>
            </a:r>
          </a:p>
          <a:p>
            <a:pPr marL="1079501" lvl="1" indent="-539750" algn="just">
              <a:lnSpc>
                <a:spcPts val="7000"/>
              </a:lnSpc>
              <a:buFont typeface="Arial"/>
              <a:buChar char="•"/>
            </a:pPr>
            <a:r>
              <a:rPr lang="en-US" sz="5000">
                <a:solidFill>
                  <a:srgbClr val="000000"/>
                </a:solidFill>
                <a:latin typeface="Roboto Condensed"/>
              </a:rPr>
              <a:t>Mục đích của bài văn kể lại một chuyến đi hoặc một hoạt động xã hội là gì? </a:t>
            </a:r>
          </a:p>
          <a:p>
            <a:pPr marL="1079501" lvl="1" indent="-539750" algn="just">
              <a:lnSpc>
                <a:spcPts val="7000"/>
              </a:lnSpc>
              <a:buFont typeface="Arial"/>
              <a:buChar char="•"/>
            </a:pPr>
            <a:r>
              <a:rPr lang="en-US" sz="5000">
                <a:solidFill>
                  <a:srgbClr val="000000"/>
                </a:solidFill>
                <a:latin typeface="Roboto Condensed"/>
              </a:rPr>
              <a:t>Bài văn kể lại một chuyến đi hoặc một hoạt động xã hội cần đáp ứng yêu cầu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barn(inVertical)">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5421260" y="1647085"/>
            <a:ext cx="13233618" cy="1734290"/>
            <a:chOff x="0" y="0"/>
            <a:chExt cx="17644824" cy="2312387"/>
          </a:xfrm>
        </p:grpSpPr>
        <p:sp>
          <p:nvSpPr>
            <p:cNvPr id="3" name="Freeform 3"/>
            <p:cNvSpPr/>
            <p:nvPr/>
          </p:nvSpPr>
          <p:spPr>
            <a:xfrm>
              <a:off x="0" y="0"/>
              <a:ext cx="17644872" cy="2312416"/>
            </a:xfrm>
            <a:custGeom>
              <a:avLst/>
              <a:gdLst/>
              <a:ahLst/>
              <a:cxnLst/>
              <a:rect l="l" t="t" r="r" b="b"/>
              <a:pathLst>
                <a:path w="17644872" h="2312416">
                  <a:moveTo>
                    <a:pt x="0" y="0"/>
                  </a:moveTo>
                  <a:lnTo>
                    <a:pt x="17644872" y="0"/>
                  </a:lnTo>
                  <a:lnTo>
                    <a:pt x="17644872" y="2312416"/>
                  </a:lnTo>
                  <a:lnTo>
                    <a:pt x="0" y="2312416"/>
                  </a:lnTo>
                  <a:close/>
                </a:path>
              </a:pathLst>
            </a:custGeom>
            <a:solidFill>
              <a:srgbClr val="FFFFFF"/>
            </a:solidFill>
          </p:spPr>
        </p:sp>
      </p:grpSp>
      <p:sp>
        <p:nvSpPr>
          <p:cNvPr id="4" name="Freeform 4"/>
          <p:cNvSpPr/>
          <p:nvPr/>
        </p:nvSpPr>
        <p:spPr>
          <a:xfrm rot="5400000">
            <a:off x="1327041" y="-1327041"/>
            <a:ext cx="3381375" cy="6035457"/>
          </a:xfrm>
          <a:custGeom>
            <a:avLst/>
            <a:gdLst/>
            <a:ahLst/>
            <a:cxnLst/>
            <a:rect l="l" t="t" r="r" b="b"/>
            <a:pathLst>
              <a:path w="3381375" h="6035457">
                <a:moveTo>
                  <a:pt x="0" y="0"/>
                </a:moveTo>
                <a:lnTo>
                  <a:pt x="3381375" y="0"/>
                </a:lnTo>
                <a:lnTo>
                  <a:pt x="3381375" y="6035457"/>
                </a:lnTo>
                <a:lnTo>
                  <a:pt x="0" y="6035457"/>
                </a:lnTo>
                <a:lnTo>
                  <a:pt x="0" y="0"/>
                </a:lnTo>
                <a:close/>
              </a:path>
            </a:pathLst>
          </a:custGeom>
          <a:blipFill>
            <a:blip r:embed="rId3"/>
            <a:stretch>
              <a:fillRect t="-27196" r="-36602" b="-11740"/>
            </a:stretch>
          </a:blipFill>
        </p:spPr>
      </p:sp>
      <p:sp>
        <p:nvSpPr>
          <p:cNvPr id="5" name="Freeform 5"/>
          <p:cNvSpPr/>
          <p:nvPr/>
        </p:nvSpPr>
        <p:spPr>
          <a:xfrm flipH="1">
            <a:off x="4825834" y="155593"/>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4"/>
            <a:stretch>
              <a:fillRect r="-80"/>
            </a:stretch>
          </a:blipFill>
        </p:spPr>
      </p:sp>
      <p:grpSp>
        <p:nvGrpSpPr>
          <p:cNvPr id="6" name="Group 6"/>
          <p:cNvGrpSpPr/>
          <p:nvPr/>
        </p:nvGrpSpPr>
        <p:grpSpPr>
          <a:xfrm>
            <a:off x="5876144" y="524474"/>
            <a:ext cx="3086100" cy="1084526"/>
            <a:chOff x="0" y="0"/>
            <a:chExt cx="4114800" cy="1446035"/>
          </a:xfrm>
        </p:grpSpPr>
        <p:sp>
          <p:nvSpPr>
            <p:cNvPr id="7" name="Freeform 7"/>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sp>
        <p:nvSpPr>
          <p:cNvPr id="8" name="Freeform 8"/>
          <p:cNvSpPr/>
          <p:nvPr/>
        </p:nvSpPr>
        <p:spPr>
          <a:xfrm flipV="1">
            <a:off x="13110147" y="-793776"/>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5"/>
            <a:stretch>
              <a:fillRect r="-12"/>
            </a:stretch>
          </a:blipFill>
        </p:spPr>
      </p:sp>
      <p:sp>
        <p:nvSpPr>
          <p:cNvPr id="9" name="Freeform 9"/>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6"/>
            <a:stretch>
              <a:fillRect r="-33"/>
            </a:stretch>
          </a:blipFill>
        </p:spPr>
      </p:sp>
      <p:grpSp>
        <p:nvGrpSpPr>
          <p:cNvPr id="10" name="Group 10"/>
          <p:cNvGrpSpPr/>
          <p:nvPr/>
        </p:nvGrpSpPr>
        <p:grpSpPr>
          <a:xfrm>
            <a:off x="733371" y="3609975"/>
            <a:ext cx="17116721" cy="6150775"/>
            <a:chOff x="0" y="0"/>
            <a:chExt cx="22822294" cy="8201033"/>
          </a:xfrm>
        </p:grpSpPr>
        <p:sp>
          <p:nvSpPr>
            <p:cNvPr id="11" name="Freeform 11"/>
            <p:cNvSpPr/>
            <p:nvPr/>
          </p:nvSpPr>
          <p:spPr>
            <a:xfrm>
              <a:off x="0" y="0"/>
              <a:ext cx="22822115" cy="8200820"/>
            </a:xfrm>
            <a:custGeom>
              <a:avLst/>
              <a:gdLst/>
              <a:ahLst/>
              <a:cxnLst/>
              <a:rect l="l" t="t" r="r" b="b"/>
              <a:pathLst>
                <a:path w="22822115" h="8200820">
                  <a:moveTo>
                    <a:pt x="263367" y="0"/>
                  </a:moveTo>
                  <a:lnTo>
                    <a:pt x="22558939" y="0"/>
                  </a:lnTo>
                  <a:cubicBezTo>
                    <a:pt x="22628738" y="0"/>
                    <a:pt x="22695677" y="26166"/>
                    <a:pt x="22745069" y="72904"/>
                  </a:cubicBezTo>
                  <a:cubicBezTo>
                    <a:pt x="22794463" y="119642"/>
                    <a:pt x="22822115" y="182982"/>
                    <a:pt x="22822115" y="249029"/>
                  </a:cubicBezTo>
                  <a:lnTo>
                    <a:pt x="22822115" y="7951790"/>
                  </a:lnTo>
                  <a:cubicBezTo>
                    <a:pt x="22822115" y="8017837"/>
                    <a:pt x="22794463" y="8081177"/>
                    <a:pt x="22745069" y="8127915"/>
                  </a:cubicBezTo>
                  <a:cubicBezTo>
                    <a:pt x="22695677" y="8174653"/>
                    <a:pt x="22628738" y="8200820"/>
                    <a:pt x="22558939" y="8200820"/>
                  </a:cubicBezTo>
                  <a:lnTo>
                    <a:pt x="263367" y="8200820"/>
                  </a:lnTo>
                  <a:cubicBezTo>
                    <a:pt x="193568" y="8200820"/>
                    <a:pt x="126630" y="8174653"/>
                    <a:pt x="77236" y="8127915"/>
                  </a:cubicBezTo>
                  <a:cubicBezTo>
                    <a:pt x="27843" y="8081177"/>
                    <a:pt x="0" y="8018018"/>
                    <a:pt x="0" y="7951790"/>
                  </a:cubicBezTo>
                  <a:lnTo>
                    <a:pt x="0" y="249210"/>
                  </a:lnTo>
                  <a:cubicBezTo>
                    <a:pt x="0" y="183163"/>
                    <a:pt x="27653" y="119823"/>
                    <a:pt x="77046" y="73085"/>
                  </a:cubicBezTo>
                  <a:cubicBezTo>
                    <a:pt x="126439" y="26347"/>
                    <a:pt x="193568" y="0"/>
                    <a:pt x="263367" y="0"/>
                  </a:cubicBezTo>
                  <a:close/>
                </a:path>
              </a:pathLst>
            </a:custGeom>
            <a:solidFill>
              <a:srgbClr val="FFE8A8"/>
            </a:solidFill>
          </p:spPr>
        </p:sp>
      </p:grpSp>
      <p:sp>
        <p:nvSpPr>
          <p:cNvPr id="12" name="TextBox 12"/>
          <p:cNvSpPr txBox="1"/>
          <p:nvPr/>
        </p:nvSpPr>
        <p:spPr>
          <a:xfrm>
            <a:off x="370901" y="671538"/>
            <a:ext cx="4454933" cy="2038299"/>
          </a:xfrm>
          <a:prstGeom prst="rect">
            <a:avLst/>
          </a:prstGeom>
        </p:spPr>
        <p:txBody>
          <a:bodyPr lIns="0" tIns="0" rIns="0" bIns="0" rtlCol="0" anchor="t">
            <a:spAutoFit/>
          </a:bodyPr>
          <a:lstStyle/>
          <a:p>
            <a:pPr algn="ctr">
              <a:lnSpc>
                <a:spcPts val="8038"/>
              </a:lnSpc>
            </a:pPr>
            <a:r>
              <a:rPr lang="en-US" sz="6698">
                <a:solidFill>
                  <a:srgbClr val="FFFFFF"/>
                </a:solidFill>
                <a:latin typeface="Climate crisis 1979"/>
              </a:rPr>
              <a:t>Mục đích</a:t>
            </a:r>
          </a:p>
        </p:txBody>
      </p:sp>
      <p:sp>
        <p:nvSpPr>
          <p:cNvPr id="13" name="TextBox 13"/>
          <p:cNvSpPr txBox="1"/>
          <p:nvPr/>
        </p:nvSpPr>
        <p:spPr>
          <a:xfrm>
            <a:off x="6432747" y="2039885"/>
            <a:ext cx="12081001" cy="891540"/>
          </a:xfrm>
          <a:prstGeom prst="rect">
            <a:avLst/>
          </a:prstGeom>
        </p:spPr>
        <p:txBody>
          <a:bodyPr lIns="0" tIns="0" rIns="0" bIns="0" rtlCol="0" anchor="t">
            <a:spAutoFit/>
          </a:bodyPr>
          <a:lstStyle/>
          <a:p>
            <a:pPr algn="l">
              <a:lnSpc>
                <a:spcPts val="6928"/>
              </a:lnSpc>
            </a:pPr>
            <a:r>
              <a:rPr lang="en-US" sz="5498">
                <a:solidFill>
                  <a:srgbClr val="6E9277"/>
                </a:solidFill>
                <a:latin typeface="Fraunces Bold"/>
              </a:rPr>
              <a:t>YÊU CẦU CỦA KIỂU VĂN BẢN</a:t>
            </a:r>
          </a:p>
        </p:txBody>
      </p:sp>
      <p:sp>
        <p:nvSpPr>
          <p:cNvPr id="14" name="TextBox 14"/>
          <p:cNvSpPr txBox="1"/>
          <p:nvPr/>
        </p:nvSpPr>
        <p:spPr>
          <a:xfrm>
            <a:off x="5876144" y="451738"/>
            <a:ext cx="3086100" cy="968375"/>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a:t>
            </a:r>
          </a:p>
        </p:txBody>
      </p:sp>
      <p:sp>
        <p:nvSpPr>
          <p:cNvPr id="15" name="TextBox 15"/>
          <p:cNvSpPr txBox="1"/>
          <p:nvPr/>
        </p:nvSpPr>
        <p:spPr>
          <a:xfrm>
            <a:off x="685800" y="3653347"/>
            <a:ext cx="16992600" cy="5838137"/>
          </a:xfrm>
          <a:prstGeom prst="rect">
            <a:avLst/>
          </a:prstGeom>
        </p:spPr>
        <p:txBody>
          <a:bodyPr wrap="square" lIns="0" tIns="0" rIns="0" bIns="0" rtlCol="0" anchor="t">
            <a:spAutoFit/>
          </a:bodyPr>
          <a:lstStyle/>
          <a:p>
            <a:pPr marL="842008" lvl="1" indent="-421004" algn="just">
              <a:lnSpc>
                <a:spcPts val="6629"/>
              </a:lnSpc>
              <a:buFont typeface="Arial"/>
              <a:buChar char="•"/>
            </a:pPr>
            <a:r>
              <a:rPr lang="en-US" sz="3899">
                <a:solidFill>
                  <a:srgbClr val="000000"/>
                </a:solidFill>
                <a:latin typeface="Roboto Condensed Bold"/>
              </a:rPr>
              <a:t>Kể lại một sự kiện đã diễn ra mà để lại cho bản thân và người tham gia nhiều suy nghĩ và tình cảm sâu sắc.</a:t>
            </a:r>
          </a:p>
          <a:p>
            <a:pPr marL="842008" lvl="1" indent="-421004" algn="just">
              <a:lnSpc>
                <a:spcPts val="6629"/>
              </a:lnSpc>
              <a:buFont typeface="Arial"/>
              <a:buChar char="•"/>
            </a:pPr>
            <a:r>
              <a:rPr lang="en-US" sz="3899">
                <a:solidFill>
                  <a:srgbClr val="000000"/>
                </a:solidFill>
                <a:latin typeface="Roboto Condensed"/>
              </a:rPr>
              <a:t>Gợi ý một số lựa chọn cho bài văn:</a:t>
            </a:r>
          </a:p>
          <a:p>
            <a:pPr algn="just">
              <a:lnSpc>
                <a:spcPts val="6629"/>
              </a:lnSpc>
            </a:pPr>
            <a:r>
              <a:rPr lang="en-US" sz="3899">
                <a:solidFill>
                  <a:srgbClr val="000000"/>
                </a:solidFill>
                <a:latin typeface="Roboto Condensed"/>
              </a:rPr>
              <a:t>     </a:t>
            </a:r>
            <a:r>
              <a:rPr lang="en-US" sz="3899">
                <a:solidFill>
                  <a:srgbClr val="000000"/>
                </a:solidFill>
                <a:latin typeface="Roboto Condensed Bold"/>
              </a:rPr>
              <a:t>+</a:t>
            </a:r>
            <a:r>
              <a:rPr lang="en-US" sz="3899">
                <a:solidFill>
                  <a:srgbClr val="000000"/>
                </a:solidFill>
                <a:latin typeface="Roboto Condensed Bold Italics"/>
              </a:rPr>
              <a:t> Một chuyến đi:</a:t>
            </a:r>
            <a:r>
              <a:rPr lang="en-US" sz="3899">
                <a:solidFill>
                  <a:srgbClr val="000000"/>
                </a:solidFill>
                <a:latin typeface="Roboto Condensed"/>
              </a:rPr>
              <a:t> du lịch, tham quan danh lam thắng cảnh, tham quan di tích lịch sử, thăm người thân, …</a:t>
            </a:r>
          </a:p>
          <a:p>
            <a:pPr algn="just">
              <a:lnSpc>
                <a:spcPts val="6629"/>
              </a:lnSpc>
            </a:pPr>
            <a:r>
              <a:rPr lang="en-US" sz="3899">
                <a:solidFill>
                  <a:srgbClr val="000000"/>
                </a:solidFill>
                <a:latin typeface="Roboto Condensed"/>
              </a:rPr>
              <a:t>    </a:t>
            </a:r>
            <a:r>
              <a:rPr lang="en-US" sz="3899">
                <a:solidFill>
                  <a:srgbClr val="000000"/>
                </a:solidFill>
                <a:latin typeface="Roboto Condensed Bold Italics"/>
              </a:rPr>
              <a:t>+ Hoạt động xã hội:</a:t>
            </a:r>
            <a:r>
              <a:rPr lang="en-US" sz="3899">
                <a:solidFill>
                  <a:srgbClr val="000000"/>
                </a:solidFill>
                <a:latin typeface="Roboto Condensed"/>
              </a:rPr>
              <a:t> sinh hoạt đoàn đội, công việc công ích, hoạt động thiện nguyện… </a:t>
            </a:r>
          </a:p>
          <a:p>
            <a:pPr algn="just">
              <a:lnSpc>
                <a:spcPts val="6629"/>
              </a:lnSpc>
            </a:pPr>
            <a:endParaRPr lang="en-US" sz="3899">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grpSp>
        <p:nvGrpSpPr>
          <p:cNvPr id="2" name="Group 2"/>
          <p:cNvGrpSpPr/>
          <p:nvPr/>
        </p:nvGrpSpPr>
        <p:grpSpPr>
          <a:xfrm>
            <a:off x="5421260" y="1647085"/>
            <a:ext cx="13233618" cy="1734290"/>
            <a:chOff x="0" y="0"/>
            <a:chExt cx="17644824" cy="2312387"/>
          </a:xfrm>
        </p:grpSpPr>
        <p:sp>
          <p:nvSpPr>
            <p:cNvPr id="3" name="Freeform 3"/>
            <p:cNvSpPr/>
            <p:nvPr/>
          </p:nvSpPr>
          <p:spPr>
            <a:xfrm>
              <a:off x="0" y="0"/>
              <a:ext cx="17644872" cy="2312416"/>
            </a:xfrm>
            <a:custGeom>
              <a:avLst/>
              <a:gdLst/>
              <a:ahLst/>
              <a:cxnLst/>
              <a:rect l="l" t="t" r="r" b="b"/>
              <a:pathLst>
                <a:path w="17644872" h="2312416">
                  <a:moveTo>
                    <a:pt x="0" y="0"/>
                  </a:moveTo>
                  <a:lnTo>
                    <a:pt x="17644872" y="0"/>
                  </a:lnTo>
                  <a:lnTo>
                    <a:pt x="17644872" y="2312416"/>
                  </a:lnTo>
                  <a:lnTo>
                    <a:pt x="0" y="2312416"/>
                  </a:lnTo>
                  <a:close/>
                </a:path>
              </a:pathLst>
            </a:custGeom>
            <a:solidFill>
              <a:srgbClr val="FFFFFF"/>
            </a:solidFill>
          </p:spPr>
        </p:sp>
      </p:grpSp>
      <p:sp>
        <p:nvSpPr>
          <p:cNvPr id="4" name="Freeform 4"/>
          <p:cNvSpPr/>
          <p:nvPr/>
        </p:nvSpPr>
        <p:spPr>
          <a:xfrm rot="5400000">
            <a:off x="1327041" y="-1327041"/>
            <a:ext cx="3381375" cy="6035457"/>
          </a:xfrm>
          <a:custGeom>
            <a:avLst/>
            <a:gdLst/>
            <a:ahLst/>
            <a:cxnLst/>
            <a:rect l="l" t="t" r="r" b="b"/>
            <a:pathLst>
              <a:path w="3381375" h="6035457">
                <a:moveTo>
                  <a:pt x="0" y="0"/>
                </a:moveTo>
                <a:lnTo>
                  <a:pt x="3381375" y="0"/>
                </a:lnTo>
                <a:lnTo>
                  <a:pt x="3381375" y="6035457"/>
                </a:lnTo>
                <a:lnTo>
                  <a:pt x="0" y="6035457"/>
                </a:lnTo>
                <a:lnTo>
                  <a:pt x="0" y="0"/>
                </a:lnTo>
                <a:close/>
              </a:path>
            </a:pathLst>
          </a:custGeom>
          <a:blipFill>
            <a:blip r:embed="rId3"/>
            <a:stretch>
              <a:fillRect t="-27196" r="-36602" b="-11740"/>
            </a:stretch>
          </a:blipFill>
        </p:spPr>
      </p:sp>
      <p:sp>
        <p:nvSpPr>
          <p:cNvPr id="5" name="Freeform 5"/>
          <p:cNvSpPr/>
          <p:nvPr/>
        </p:nvSpPr>
        <p:spPr>
          <a:xfrm flipH="1">
            <a:off x="4825834" y="155593"/>
            <a:ext cx="1050310" cy="911144"/>
          </a:xfrm>
          <a:custGeom>
            <a:avLst/>
            <a:gdLst/>
            <a:ahLst/>
            <a:cxnLst/>
            <a:rect l="l" t="t" r="r" b="b"/>
            <a:pathLst>
              <a:path w="1050310" h="911144">
                <a:moveTo>
                  <a:pt x="1050310" y="0"/>
                </a:moveTo>
                <a:lnTo>
                  <a:pt x="0" y="0"/>
                </a:lnTo>
                <a:lnTo>
                  <a:pt x="0" y="911144"/>
                </a:lnTo>
                <a:lnTo>
                  <a:pt x="1050310" y="911144"/>
                </a:lnTo>
                <a:lnTo>
                  <a:pt x="1050310" y="0"/>
                </a:lnTo>
                <a:close/>
              </a:path>
            </a:pathLst>
          </a:custGeom>
          <a:blipFill>
            <a:blip r:embed="rId4"/>
            <a:stretch>
              <a:fillRect r="-80"/>
            </a:stretch>
          </a:blipFill>
        </p:spPr>
      </p:sp>
      <p:grpSp>
        <p:nvGrpSpPr>
          <p:cNvPr id="6" name="Group 6"/>
          <p:cNvGrpSpPr/>
          <p:nvPr/>
        </p:nvGrpSpPr>
        <p:grpSpPr>
          <a:xfrm>
            <a:off x="5876144" y="524474"/>
            <a:ext cx="3086100" cy="1084526"/>
            <a:chOff x="0" y="0"/>
            <a:chExt cx="4114800" cy="1446035"/>
          </a:xfrm>
        </p:grpSpPr>
        <p:sp>
          <p:nvSpPr>
            <p:cNvPr id="7" name="Freeform 7"/>
            <p:cNvSpPr/>
            <p:nvPr/>
          </p:nvSpPr>
          <p:spPr>
            <a:xfrm>
              <a:off x="0" y="0"/>
              <a:ext cx="4114800" cy="1446022"/>
            </a:xfrm>
            <a:custGeom>
              <a:avLst/>
              <a:gdLst/>
              <a:ahLst/>
              <a:cxnLst/>
              <a:rect l="l" t="t" r="r" b="b"/>
              <a:pathLst>
                <a:path w="4114800" h="1446022">
                  <a:moveTo>
                    <a:pt x="647700" y="0"/>
                  </a:moveTo>
                  <a:lnTo>
                    <a:pt x="3467100" y="0"/>
                  </a:lnTo>
                  <a:cubicBezTo>
                    <a:pt x="3638931" y="0"/>
                    <a:pt x="3803650" y="68199"/>
                    <a:pt x="3925062" y="189738"/>
                  </a:cubicBezTo>
                  <a:cubicBezTo>
                    <a:pt x="4046474" y="311277"/>
                    <a:pt x="4114800" y="475869"/>
                    <a:pt x="4114800" y="647700"/>
                  </a:cubicBezTo>
                  <a:lnTo>
                    <a:pt x="4114800" y="798322"/>
                  </a:lnTo>
                  <a:cubicBezTo>
                    <a:pt x="4114800" y="1156081"/>
                    <a:pt x="3824859" y="1446022"/>
                    <a:pt x="3467100" y="1446022"/>
                  </a:cubicBezTo>
                  <a:lnTo>
                    <a:pt x="647700" y="1446022"/>
                  </a:lnTo>
                  <a:cubicBezTo>
                    <a:pt x="475869" y="1446022"/>
                    <a:pt x="311150" y="1377823"/>
                    <a:pt x="189738" y="1256284"/>
                  </a:cubicBezTo>
                  <a:cubicBezTo>
                    <a:pt x="68326" y="1134745"/>
                    <a:pt x="0" y="970153"/>
                    <a:pt x="0" y="798322"/>
                  </a:cubicBezTo>
                  <a:lnTo>
                    <a:pt x="0" y="647700"/>
                  </a:lnTo>
                  <a:cubicBezTo>
                    <a:pt x="0" y="475869"/>
                    <a:pt x="68199" y="311150"/>
                    <a:pt x="189738" y="189738"/>
                  </a:cubicBezTo>
                  <a:cubicBezTo>
                    <a:pt x="311277" y="68326"/>
                    <a:pt x="475869" y="0"/>
                    <a:pt x="647700" y="0"/>
                  </a:cubicBezTo>
                  <a:close/>
                </a:path>
              </a:pathLst>
            </a:custGeom>
            <a:solidFill>
              <a:srgbClr val="F7AF76"/>
            </a:solidFill>
          </p:spPr>
        </p:sp>
      </p:grpSp>
      <p:sp>
        <p:nvSpPr>
          <p:cNvPr id="8" name="Freeform 8"/>
          <p:cNvSpPr/>
          <p:nvPr/>
        </p:nvSpPr>
        <p:spPr>
          <a:xfrm flipV="1">
            <a:off x="13110147" y="-793776"/>
            <a:ext cx="5658501" cy="2213889"/>
          </a:xfrm>
          <a:custGeom>
            <a:avLst/>
            <a:gdLst/>
            <a:ahLst/>
            <a:cxnLst/>
            <a:rect l="l" t="t" r="r" b="b"/>
            <a:pathLst>
              <a:path w="5658501" h="2213889">
                <a:moveTo>
                  <a:pt x="0" y="2213889"/>
                </a:moveTo>
                <a:lnTo>
                  <a:pt x="5658501" y="2213889"/>
                </a:lnTo>
                <a:lnTo>
                  <a:pt x="5658501" y="0"/>
                </a:lnTo>
                <a:lnTo>
                  <a:pt x="0" y="0"/>
                </a:lnTo>
                <a:lnTo>
                  <a:pt x="0" y="2213889"/>
                </a:lnTo>
                <a:close/>
              </a:path>
            </a:pathLst>
          </a:custGeom>
          <a:blipFill>
            <a:blip r:embed="rId5"/>
            <a:stretch>
              <a:fillRect r="-12"/>
            </a:stretch>
          </a:blipFill>
        </p:spPr>
      </p:sp>
      <p:sp>
        <p:nvSpPr>
          <p:cNvPr id="9" name="Freeform 9"/>
          <p:cNvSpPr/>
          <p:nvPr/>
        </p:nvSpPr>
        <p:spPr>
          <a:xfrm>
            <a:off x="12886020" y="7072822"/>
            <a:ext cx="5401980" cy="3214178"/>
          </a:xfrm>
          <a:custGeom>
            <a:avLst/>
            <a:gdLst/>
            <a:ahLst/>
            <a:cxnLst/>
            <a:rect l="l" t="t" r="r" b="b"/>
            <a:pathLst>
              <a:path w="5401980" h="3214178">
                <a:moveTo>
                  <a:pt x="0" y="0"/>
                </a:moveTo>
                <a:lnTo>
                  <a:pt x="5401980" y="0"/>
                </a:lnTo>
                <a:lnTo>
                  <a:pt x="5401980" y="3214178"/>
                </a:lnTo>
                <a:lnTo>
                  <a:pt x="0" y="3214178"/>
                </a:lnTo>
                <a:lnTo>
                  <a:pt x="0" y="0"/>
                </a:lnTo>
                <a:close/>
              </a:path>
            </a:pathLst>
          </a:custGeom>
          <a:blipFill>
            <a:blip r:embed="rId6"/>
            <a:stretch>
              <a:fillRect r="-33"/>
            </a:stretch>
          </a:blipFill>
        </p:spPr>
      </p:sp>
      <p:grpSp>
        <p:nvGrpSpPr>
          <p:cNvPr id="10" name="Group 10"/>
          <p:cNvGrpSpPr/>
          <p:nvPr/>
        </p:nvGrpSpPr>
        <p:grpSpPr>
          <a:xfrm>
            <a:off x="733371" y="3609975"/>
            <a:ext cx="17116721" cy="6150775"/>
            <a:chOff x="0" y="0"/>
            <a:chExt cx="22822294" cy="8201033"/>
          </a:xfrm>
        </p:grpSpPr>
        <p:sp>
          <p:nvSpPr>
            <p:cNvPr id="11" name="Freeform 11"/>
            <p:cNvSpPr/>
            <p:nvPr/>
          </p:nvSpPr>
          <p:spPr>
            <a:xfrm>
              <a:off x="0" y="0"/>
              <a:ext cx="22822115" cy="8200820"/>
            </a:xfrm>
            <a:custGeom>
              <a:avLst/>
              <a:gdLst/>
              <a:ahLst/>
              <a:cxnLst/>
              <a:rect l="l" t="t" r="r" b="b"/>
              <a:pathLst>
                <a:path w="22822115" h="8200820">
                  <a:moveTo>
                    <a:pt x="263367" y="0"/>
                  </a:moveTo>
                  <a:lnTo>
                    <a:pt x="22558939" y="0"/>
                  </a:lnTo>
                  <a:cubicBezTo>
                    <a:pt x="22628738" y="0"/>
                    <a:pt x="22695677" y="26166"/>
                    <a:pt x="22745069" y="72904"/>
                  </a:cubicBezTo>
                  <a:cubicBezTo>
                    <a:pt x="22794463" y="119642"/>
                    <a:pt x="22822115" y="182982"/>
                    <a:pt x="22822115" y="249029"/>
                  </a:cubicBezTo>
                  <a:lnTo>
                    <a:pt x="22822115" y="7951790"/>
                  </a:lnTo>
                  <a:cubicBezTo>
                    <a:pt x="22822115" y="8017837"/>
                    <a:pt x="22794463" y="8081177"/>
                    <a:pt x="22745069" y="8127915"/>
                  </a:cubicBezTo>
                  <a:cubicBezTo>
                    <a:pt x="22695677" y="8174653"/>
                    <a:pt x="22628738" y="8200820"/>
                    <a:pt x="22558939" y="8200820"/>
                  </a:cubicBezTo>
                  <a:lnTo>
                    <a:pt x="263367" y="8200820"/>
                  </a:lnTo>
                  <a:cubicBezTo>
                    <a:pt x="193568" y="8200820"/>
                    <a:pt x="126630" y="8174653"/>
                    <a:pt x="77236" y="8127915"/>
                  </a:cubicBezTo>
                  <a:cubicBezTo>
                    <a:pt x="27843" y="8081177"/>
                    <a:pt x="0" y="8018018"/>
                    <a:pt x="0" y="7951790"/>
                  </a:cubicBezTo>
                  <a:lnTo>
                    <a:pt x="0" y="249210"/>
                  </a:lnTo>
                  <a:cubicBezTo>
                    <a:pt x="0" y="183163"/>
                    <a:pt x="27653" y="119823"/>
                    <a:pt x="77046" y="73085"/>
                  </a:cubicBezTo>
                  <a:cubicBezTo>
                    <a:pt x="126439" y="26347"/>
                    <a:pt x="193568" y="0"/>
                    <a:pt x="263367" y="0"/>
                  </a:cubicBezTo>
                  <a:close/>
                </a:path>
              </a:pathLst>
            </a:custGeom>
            <a:solidFill>
              <a:srgbClr val="FFE8A8"/>
            </a:solidFill>
          </p:spPr>
        </p:sp>
      </p:grpSp>
      <p:sp>
        <p:nvSpPr>
          <p:cNvPr id="12" name="TextBox 12"/>
          <p:cNvSpPr txBox="1"/>
          <p:nvPr/>
        </p:nvSpPr>
        <p:spPr>
          <a:xfrm>
            <a:off x="370901" y="671538"/>
            <a:ext cx="4454933" cy="2038299"/>
          </a:xfrm>
          <a:prstGeom prst="rect">
            <a:avLst/>
          </a:prstGeom>
        </p:spPr>
        <p:txBody>
          <a:bodyPr lIns="0" tIns="0" rIns="0" bIns="0" rtlCol="0" anchor="t">
            <a:spAutoFit/>
          </a:bodyPr>
          <a:lstStyle/>
          <a:p>
            <a:pPr algn="ctr">
              <a:lnSpc>
                <a:spcPts val="8038"/>
              </a:lnSpc>
            </a:pPr>
            <a:r>
              <a:rPr lang="en-US" sz="6698">
                <a:solidFill>
                  <a:srgbClr val="FFFFFF"/>
                </a:solidFill>
                <a:latin typeface="Climate crisis 1979"/>
              </a:rPr>
              <a:t>Yêu cầu</a:t>
            </a:r>
          </a:p>
        </p:txBody>
      </p:sp>
      <p:sp>
        <p:nvSpPr>
          <p:cNvPr id="13" name="TextBox 13"/>
          <p:cNvSpPr txBox="1"/>
          <p:nvPr/>
        </p:nvSpPr>
        <p:spPr>
          <a:xfrm>
            <a:off x="6432747" y="2039885"/>
            <a:ext cx="12081001" cy="891540"/>
          </a:xfrm>
          <a:prstGeom prst="rect">
            <a:avLst/>
          </a:prstGeom>
        </p:spPr>
        <p:txBody>
          <a:bodyPr lIns="0" tIns="0" rIns="0" bIns="0" rtlCol="0" anchor="t">
            <a:spAutoFit/>
          </a:bodyPr>
          <a:lstStyle/>
          <a:p>
            <a:pPr algn="l">
              <a:lnSpc>
                <a:spcPts val="6928"/>
              </a:lnSpc>
            </a:pPr>
            <a:r>
              <a:rPr lang="en-US" sz="5498">
                <a:solidFill>
                  <a:srgbClr val="6E9277"/>
                </a:solidFill>
                <a:latin typeface="Fraunces Bold"/>
              </a:rPr>
              <a:t>YÊU CẦU CỦA KIỂU VĂN BẢN</a:t>
            </a:r>
          </a:p>
        </p:txBody>
      </p:sp>
      <p:sp>
        <p:nvSpPr>
          <p:cNvPr id="14" name="TextBox 14"/>
          <p:cNvSpPr txBox="1"/>
          <p:nvPr/>
        </p:nvSpPr>
        <p:spPr>
          <a:xfrm>
            <a:off x="5876144" y="451738"/>
            <a:ext cx="3086100" cy="968375"/>
          </a:xfrm>
          <a:prstGeom prst="rect">
            <a:avLst/>
          </a:prstGeom>
        </p:spPr>
        <p:txBody>
          <a:bodyPr lIns="0" tIns="0" rIns="0" bIns="0" rtlCol="0" anchor="t">
            <a:spAutoFit/>
          </a:bodyPr>
          <a:lstStyle/>
          <a:p>
            <a:pPr algn="ctr">
              <a:lnSpc>
                <a:spcPts val="7000"/>
              </a:lnSpc>
            </a:pPr>
            <a:r>
              <a:rPr lang="en-US" sz="4999">
                <a:solidFill>
                  <a:srgbClr val="FFFAEF"/>
                </a:solidFill>
                <a:latin typeface="Fraunces Bold"/>
              </a:rPr>
              <a:t>I</a:t>
            </a:r>
          </a:p>
        </p:txBody>
      </p:sp>
      <p:sp>
        <p:nvSpPr>
          <p:cNvPr id="15" name="TextBox 15"/>
          <p:cNvSpPr txBox="1"/>
          <p:nvPr/>
        </p:nvSpPr>
        <p:spPr>
          <a:xfrm>
            <a:off x="1028700" y="3724275"/>
            <a:ext cx="16267524" cy="6105527"/>
          </a:xfrm>
          <a:prstGeom prst="rect">
            <a:avLst/>
          </a:prstGeom>
        </p:spPr>
        <p:txBody>
          <a:bodyPr lIns="0" tIns="0" rIns="0" bIns="0" rtlCol="0" anchor="t">
            <a:spAutoFit/>
          </a:bodyPr>
          <a:lstStyle/>
          <a:p>
            <a:pPr marL="1036314" lvl="1" indent="-518157" algn="just">
              <a:lnSpc>
                <a:spcPts val="8159"/>
              </a:lnSpc>
              <a:buFont typeface="Arial"/>
              <a:buChar char="•"/>
            </a:pPr>
            <a:r>
              <a:rPr lang="en-US" sz="4799">
                <a:solidFill>
                  <a:srgbClr val="000000"/>
                </a:solidFill>
                <a:latin typeface="Roboto Condensed"/>
              </a:rPr>
              <a:t>Người viết phải là người tham gia trực tiếp và sử dụng ngôi kể thứ nhất</a:t>
            </a:r>
          </a:p>
          <a:p>
            <a:pPr marL="1036314" lvl="1" indent="-518157" algn="just">
              <a:lnSpc>
                <a:spcPts val="8159"/>
              </a:lnSpc>
              <a:buFont typeface="Arial"/>
              <a:buChar char="•"/>
            </a:pPr>
            <a:r>
              <a:rPr lang="en-US" sz="4799">
                <a:solidFill>
                  <a:srgbClr val="000000"/>
                </a:solidFill>
                <a:latin typeface="Roboto Condensed"/>
              </a:rPr>
              <a:t>Kể lại những gì đã chứng kiến (sự việc, phong cảnh thiên nhiên, con người…), những hoạt động mình đã tham gia, thực hiện.</a:t>
            </a:r>
          </a:p>
          <a:p>
            <a:pPr marL="1036314" lvl="1" indent="-518157" algn="just">
              <a:lnSpc>
                <a:spcPts val="8159"/>
              </a:lnSpc>
              <a:buFont typeface="Arial"/>
              <a:buChar char="•"/>
            </a:pPr>
            <a:r>
              <a:rPr lang="en-US" sz="4799">
                <a:solidFill>
                  <a:srgbClr val="000000"/>
                </a:solidFill>
                <a:latin typeface="Roboto Condensed"/>
              </a:rPr>
              <a:t>Khi kể cần kết hợp yếu tố miêu tả và biểu cảm.</a:t>
            </a:r>
          </a:p>
          <a:p>
            <a:pPr algn="just">
              <a:lnSpc>
                <a:spcPts val="8159"/>
              </a:lnSpc>
            </a:pPr>
            <a:endParaRPr lang="en-US" sz="4799">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1726</Words>
  <Application>Microsoft Office PowerPoint</Application>
  <PresentationFormat>Custom</PresentationFormat>
  <Paragraphs>200</Paragraphs>
  <Slides>27</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Roboto Condensed Bold</vt:lpstr>
      <vt:lpstr>Climate crisis 1979</vt:lpstr>
      <vt:lpstr>Calibri</vt:lpstr>
      <vt:lpstr>Fraunces Bold</vt:lpstr>
      <vt:lpstr>Roboto Condensed</vt:lpstr>
      <vt:lpstr>Paytone One</vt:lpstr>
      <vt:lpstr>Roboto Condensed Bold Italics</vt:lpstr>
      <vt:lpstr>Arial</vt:lpstr>
      <vt:lpstr>Fraunces</vt:lpstr>
      <vt:lpstr>#9Slide05 SVNEgregio Script</vt:lpstr>
      <vt:lpstr>#9Slide07 SVNPosterizer KG Inli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8CD_B1 - Viet.pptx</dc:title>
  <dc:creator>Administrator</dc:creator>
  <cp:lastModifiedBy>Admin</cp:lastModifiedBy>
  <cp:revision>4</cp:revision>
  <dcterms:created xsi:type="dcterms:W3CDTF">2006-08-16T00:00:00Z</dcterms:created>
  <dcterms:modified xsi:type="dcterms:W3CDTF">2023-08-30T14:24:36Z</dcterms:modified>
  <dc:identifier>DAFma6Hbzko</dc:identifier>
</cp:coreProperties>
</file>