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</p:sldIdLst>
  <p:sldSz cx="18288000" cy="10287000"/>
  <p:notesSz cx="6858000" cy="9144000"/>
  <p:embeddedFontLst>
    <p:embeddedFont>
      <p:font typeface="Roboto Condensed" charset="0"/>
      <p:regular r:id="rId10"/>
      <p:bold r:id="rId11"/>
      <p:italic r:id="rId12"/>
      <p:boldItalic r:id="rId13"/>
    </p:embeddedFont>
    <p:embeddedFont>
      <p:font typeface="Roboto Condensed Bold Italics" charset="0"/>
      <p:regular r:id="rId14"/>
    </p:embeddedFont>
    <p:embeddedFont>
      <p:font typeface="Fraunces Bold" charset="0"/>
      <p:regular r:id="rId15"/>
    </p:embeddedFont>
    <p:embeddedFont>
      <p:font typeface="#9Slide07 Crocante" charset="0"/>
      <p:regular r:id="rId16"/>
    </p:embeddedFont>
    <p:embeddedFont>
      <p:font typeface="Roboto Condensed Bold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91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3.6.2024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562600" y="419100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172200" y="419100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Tìm trợ từ trong các câu dưới đây và cho biết tác dụng của trợ từ: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80727"/>
              </p:ext>
            </p:extLst>
          </p:nvPr>
        </p:nvGraphicFramePr>
        <p:xfrm>
          <a:off x="619461" y="2311557"/>
          <a:ext cx="17146176" cy="7832109"/>
        </p:xfrm>
        <a:graphic>
          <a:graphicData uri="http://schemas.openxmlformats.org/drawingml/2006/table">
            <a:tbl>
              <a:tblPr/>
              <a:tblGrid>
                <a:gridCol w="2071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48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6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458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0593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"/>
                        </a:rPr>
                        <a:t>"cả ngày":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là một cụm từ thống nhất, từ cả ở đây không xuất hiện nhằm nhấn mạnh ý nào trong câu.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660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"cả":  từ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cả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được thêm vào để nhấn mạnh sự đông đúc của sân trường Mĩ Lí ngày hôm ấy.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95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"chính": từ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chính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được thêm vào để nhấn mạnh thời điểm mà sự việc xảy ra.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076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"chính":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chính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ở đây không xuất hiện nhằm nhấn mạnh ý nào trong câu. Nó là tính từ.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2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tr.24-25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Tìm thán từ trong các câu dưới đây và cho biết tác dụng của chúng: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2181184" y="2311557"/>
          <a:ext cx="14124583" cy="7276718"/>
        </p:xfrm>
        <a:graphic>
          <a:graphicData uri="http://schemas.openxmlformats.org/drawingml/2006/table">
            <a:tbl>
              <a:tblPr/>
              <a:tblGrid>
                <a:gridCol w="2174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30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193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Tác dụng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lộc cảm xúc của nhân vật.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dùng để đáp lời.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7742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Ôi chào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 cảm xúc.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28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Vâng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dùng để đáp lời.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828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Ô hay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bộc lộ cảm xúc.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3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Trong các từ in đậm dưới đây, từ nào là thán từ, vì sao?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399682" y="2399258"/>
          <a:ext cx="16859618" cy="6296026"/>
        </p:xfrm>
        <a:graphic>
          <a:graphicData uri="http://schemas.openxmlformats.org/drawingml/2006/table">
            <a:tbl>
              <a:tblPr/>
              <a:tblGrid>
                <a:gridCol w="395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0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8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8708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8659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"những cảm giác trong sáng </a:t>
                      </a: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ấy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 (là chỉ từ - Không phải là thán từ)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8659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Ấy,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rẽ lối này cơ mà.</a:t>
                      </a:r>
                      <a:endParaRPr lang="en-US" sz="1100"/>
                    </a:p>
                    <a:p>
                      <a:pPr algn="ctr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Là thán từ dùng để bộc lộ cảm xúc.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4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Yêu cầu: 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Trong các từ in đậm dưới đây, từ nào là thán từ, vì sao?</a:t>
            </a:r>
          </a:p>
        </p:txBody>
      </p:sp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803376"/>
              </p:ext>
            </p:extLst>
          </p:nvPr>
        </p:nvGraphicFramePr>
        <p:xfrm>
          <a:off x="838200" y="3086100"/>
          <a:ext cx="16859618" cy="5610225"/>
        </p:xfrm>
        <a:graphic>
          <a:graphicData uri="http://schemas.openxmlformats.org/drawingml/2006/table">
            <a:tbl>
              <a:tblPr/>
              <a:tblGrid>
                <a:gridCol w="395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0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8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9586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Câu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Không phải 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0564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"con đường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này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tôi đã quen..."</a:t>
                      </a:r>
                      <a:endParaRPr lang="en-US" sz="1100"/>
                    </a:p>
                    <a:p>
                      <a:pPr algn="just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Không phải là thán từ vì từ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Bold"/>
                        </a:rPr>
                        <a:t>này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 ở đây dùng để chỉ con đường.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0075"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u="sng">
                          <a:solidFill>
                            <a:srgbClr val="DD3F4C"/>
                          </a:solidFill>
                          <a:latin typeface="Roboto Condensed Bold"/>
                        </a:rPr>
                        <a:t>"Này </a:t>
                      </a:r>
                      <a:r>
                        <a:rPr lang="en-US" sz="3899">
                          <a:solidFill>
                            <a:srgbClr val="DD3F4C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thầy nó ạ.</a:t>
                      </a:r>
                      <a:r>
                        <a:rPr lang="en-US" sz="3899">
                          <a:solidFill>
                            <a:srgbClr val="DD3F4C"/>
                          </a:solidFill>
                          <a:latin typeface="Roboto Condensed Bold"/>
                        </a:rPr>
                        <a:t>"</a:t>
                      </a:r>
                      <a:endParaRPr lang="en-US" sz="1100"/>
                    </a:p>
                    <a:p>
                      <a:pPr algn="ctr">
                        <a:lnSpc>
                          <a:spcPts val="5459"/>
                        </a:lnSpc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"/>
                        </a:rPr>
                        <a:t>Là thán từ dùng để gọi.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4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 rot="-155696">
            <a:off x="683117" y="88290"/>
            <a:ext cx="4038894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Bài tập 4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SGK tr.25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5837" y="2101735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2" b="-106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  <p:sp>
        <p:nvSpPr>
          <p:cNvPr id="5" name="Freeform 5"/>
          <p:cNvSpPr/>
          <p:nvPr/>
        </p:nvSpPr>
        <p:spPr>
          <a:xfrm rot="-275878">
            <a:off x="-1142356" y="-3542620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12" b="-295"/>
            </a:stretch>
          </a:blipFill>
        </p:spPr>
      </p:sp>
      <p:sp>
        <p:nvSpPr>
          <p:cNvPr id="6" name="Freeform 6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7" b="-2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71420"/>
            <a:ext cx="4958970" cy="4252317"/>
          </a:xfrm>
          <a:custGeom>
            <a:avLst/>
            <a:gdLst/>
            <a:ahLst/>
            <a:cxnLst/>
            <a:rect l="l" t="t" r="r" b="b"/>
            <a:pathLst>
              <a:path w="4958970" h="4252317">
                <a:moveTo>
                  <a:pt x="0" y="0"/>
                </a:moveTo>
                <a:lnTo>
                  <a:pt x="4958970" y="0"/>
                </a:lnTo>
                <a:lnTo>
                  <a:pt x="4958970" y="4252317"/>
                </a:lnTo>
                <a:lnTo>
                  <a:pt x="0" y="4252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72" b="-13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70016" y="1693691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5304" y="1531839"/>
            <a:ext cx="13083996" cy="494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Cho đề bài: Chọn một trong hai đề sau: (PHT số 3)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a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. Viết đoạn văn khoảng 8 câu 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 Italics"/>
              </a:rPr>
              <a:t>kể lại một kỉ niệm thời học sinh của em khiến em nhớ mãi,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trong đó có sử dụng một trợ từ và một thán từ, gạch chân và chú thích rõ trợ từ và thán từ đó.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"/>
              </a:rPr>
              <a:t>b.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 Viết đoạn văn khoảng 8 câu văn 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 Bold Italics"/>
              </a:rPr>
              <a:t>trình bày suy nghĩ của em về một nhân vật trong truyện ngắn đã học trong Bài 1</a:t>
            </a:r>
            <a:r>
              <a:rPr lang="en-US" sz="3500">
                <a:solidFill>
                  <a:schemeClr val="accent2">
                    <a:lumMod val="75000"/>
                  </a:schemeClr>
                </a:solidFill>
                <a:latin typeface="Roboto Condensed"/>
              </a:rPr>
              <a:t>; trong đó có sử dụng một trợ từ và một thán từ, gạch chân và chú thích rõ trợ từ và thán từ đó.</a:t>
            </a:r>
          </a:p>
          <a:p>
            <a:pPr algn="just">
              <a:lnSpc>
                <a:spcPts val="4900"/>
              </a:lnSpc>
            </a:pPr>
            <a:endParaRPr lang="en-US" sz="3500">
              <a:solidFill>
                <a:schemeClr val="accent2">
                  <a:lumMod val="75000"/>
                </a:schemeClr>
              </a:solidFill>
              <a:latin typeface="Roboto Condensed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479485" y="6648450"/>
          <a:ext cx="11260278" cy="3159189"/>
        </p:xfrm>
        <a:graphic>
          <a:graphicData uri="http://schemas.openxmlformats.org/drawingml/2006/table">
            <a:tbl>
              <a:tblPr/>
              <a:tblGrid>
                <a:gridCol w="2982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78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3445709" y="6420954"/>
            <a:ext cx="5050772" cy="4482560"/>
          </a:xfrm>
          <a:custGeom>
            <a:avLst/>
            <a:gdLst/>
            <a:ahLst/>
            <a:cxnLst/>
            <a:rect l="l" t="t" r="r" b="b"/>
            <a:pathLst>
              <a:path w="5050772" h="4482560">
                <a:moveTo>
                  <a:pt x="0" y="0"/>
                </a:moveTo>
                <a:lnTo>
                  <a:pt x="5050772" y="0"/>
                </a:lnTo>
                <a:lnTo>
                  <a:pt x="5050772" y="4482560"/>
                </a:lnTo>
                <a:lnTo>
                  <a:pt x="0" y="4482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906634" y="4812745"/>
            <a:ext cx="2304733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0587" y="3493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2" b="-1062"/>
            </a:stretch>
          </a:blipFill>
        </p:spPr>
      </p:sp>
      <p:sp>
        <p:nvSpPr>
          <p:cNvPr id="4" name="Freeform 4"/>
          <p:cNvSpPr/>
          <p:nvPr/>
        </p:nvSpPr>
        <p:spPr>
          <a:xfrm rot="-2633616">
            <a:off x="-2582715" y="-3564946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2" b="-2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4106" y="-269271"/>
            <a:ext cx="4526755" cy="3881692"/>
          </a:xfrm>
          <a:custGeom>
            <a:avLst/>
            <a:gdLst/>
            <a:ahLst/>
            <a:cxnLst/>
            <a:rect l="l" t="t" r="r" b="b"/>
            <a:pathLst>
              <a:path w="4526755" h="3881692">
                <a:moveTo>
                  <a:pt x="0" y="0"/>
                </a:moveTo>
                <a:lnTo>
                  <a:pt x="4526755" y="0"/>
                </a:lnTo>
                <a:lnTo>
                  <a:pt x="4526755" y="3881692"/>
                </a:lnTo>
                <a:lnTo>
                  <a:pt x="0" y="3881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2" b="-13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7585" y="669805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33776" y="1585850"/>
            <a:ext cx="12381560" cy="6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Tại lớp:</a:t>
            </a:r>
            <a:r>
              <a:rPr lang="en-US" sz="3500">
                <a:solidFill>
                  <a:srgbClr val="000000"/>
                </a:solidFill>
                <a:latin typeface="Roboto Condensed Bold"/>
              </a:rPr>
              <a:t> Lập dàn ý cho đoạn văn theo mô hình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249679" y="3197060"/>
          <a:ext cx="14009621" cy="6510842"/>
        </p:xfrm>
        <a:graphic>
          <a:graphicData uri="http://schemas.openxmlformats.org/drawingml/2006/table">
            <a:tbl>
              <a:tblPr/>
              <a:tblGrid>
                <a:gridCol w="2369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40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4167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ấn tượng chung về kỉ niệm thời học sinh của em.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458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(6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Kể các sự việc chính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Chú ý đan xen kể với miêu tả khung cảnh và tâm trạng.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458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Lí giải vì sao em lựa chọn câu chuyện này để kể.</a:t>
                      </a:r>
                      <a:endParaRPr lang="en-US" sz="1100"/>
                    </a:p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Bài học/ý nghĩa câu chuyện để lại trong em.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57" b="-2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90861" y="2353781"/>
            <a:ext cx="8867391" cy="5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999">
                <a:solidFill>
                  <a:srgbClr val="000000"/>
                </a:solidFill>
                <a:latin typeface="#9Slide05 Aphrodite Pro Italics"/>
              </a:rPr>
              <a:t>Đoạn văn thứ nhất: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4928" y="717043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0587" y="3493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2" b="-1062"/>
            </a:stretch>
          </a:blipFill>
        </p:spPr>
      </p:sp>
      <p:sp>
        <p:nvSpPr>
          <p:cNvPr id="4" name="Freeform 4"/>
          <p:cNvSpPr/>
          <p:nvPr/>
        </p:nvSpPr>
        <p:spPr>
          <a:xfrm rot="-2633616">
            <a:off x="-2582715" y="-3564946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2" b="-295"/>
            </a:stretch>
          </a:blipFill>
        </p:spPr>
      </p:sp>
      <p:sp>
        <p:nvSpPr>
          <p:cNvPr id="5" name="Freeform 5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7" b="-2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5164" y="-287723"/>
            <a:ext cx="4371600" cy="3748647"/>
          </a:xfrm>
          <a:custGeom>
            <a:avLst/>
            <a:gdLst/>
            <a:ahLst/>
            <a:cxnLst/>
            <a:rect l="l" t="t" r="r" b="b"/>
            <a:pathLst>
              <a:path w="4371600" h="3748647">
                <a:moveTo>
                  <a:pt x="0" y="0"/>
                </a:moveTo>
                <a:lnTo>
                  <a:pt x="4371600" y="0"/>
                </a:lnTo>
                <a:lnTo>
                  <a:pt x="4371600" y="3748646"/>
                </a:lnTo>
                <a:lnTo>
                  <a:pt x="0" y="374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72" b="-1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782712"/>
            <a:ext cx="4328103" cy="16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Viết</a:t>
            </a:r>
          </a:p>
          <a:p>
            <a:pPr algn="ctr">
              <a:lnSpc>
                <a:spcPts val="6240"/>
              </a:lnSpc>
            </a:pPr>
            <a:r>
              <a:rPr lang="en-US" sz="6000">
                <a:solidFill>
                  <a:srgbClr val="000000"/>
                </a:solidFill>
                <a:latin typeface="#9Slide05 Aphrodite Pro Italics"/>
              </a:rPr>
              <a:t> ngắn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49679" y="1320792"/>
            <a:ext cx="12381560" cy="6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Tại lớp:</a:t>
            </a:r>
            <a:r>
              <a:rPr lang="en-US" sz="3500">
                <a:solidFill>
                  <a:srgbClr val="000000"/>
                </a:solidFill>
                <a:latin typeface="Roboto Condensed Bold"/>
              </a:rPr>
              <a:t> Lập dàn ý cho đoạn văn theo mô hình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249679" y="2930360"/>
          <a:ext cx="13787644" cy="6894071"/>
        </p:xfrm>
        <a:graphic>
          <a:graphicData uri="http://schemas.openxmlformats.org/drawingml/2006/table">
            <a:tbl>
              <a:tblPr/>
              <a:tblGrid>
                <a:gridCol w="2369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18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3456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về truyện/tác phẩm văn học em chọn.</a:t>
                      </a:r>
                      <a:endParaRPr lang="en-US" sz="1100"/>
                    </a:p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nhân vật cùng đánh giá khái quát về nhân vật đó.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005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(6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hoàn cảnh của nhân vật. 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Ấn tượng về nhân vật trong truyện (cảm nhận về ngoại hình, cảm nhận về vẻ đẹp tâm hồn, bài học ứng xử từ nhân vật…)</a:t>
                      </a:r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Đặc sắc nghệ thuật của truyện trong xây dựng nhân vật.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945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Ý nghĩa, bài học của nhân vật trong truyện/tác phẩm văn học đối với cuộc sống hiện nay.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5006764" y="2086153"/>
            <a:ext cx="8867391" cy="5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999">
                <a:solidFill>
                  <a:srgbClr val="000000"/>
                </a:solidFill>
                <a:latin typeface="#9Slide05 Aphrodite Pro Italics"/>
              </a:rPr>
              <a:t>Đoạn văn thứ hai: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7200">
                <a:solidFill>
                  <a:srgbClr val="DD3F4C"/>
                </a:solidFill>
                <a:latin typeface="Fraunces Bold"/>
              </a:rPr>
              <a:t>II. 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740</Words>
  <Application>Microsoft Office PowerPoint</Application>
  <PresentationFormat>Custom</PresentationFormat>
  <Paragraphs>133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Roboto Condensed</vt:lpstr>
      <vt:lpstr>Roboto Condensed Bold Italics</vt:lpstr>
      <vt:lpstr>Fraunces Bold</vt:lpstr>
      <vt:lpstr>#9Slide07 Crocante</vt:lpstr>
      <vt:lpstr>#9Slide05 Aphrodite Pro Italics</vt:lpstr>
      <vt:lpstr>Roboto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8CD_B1_Tieng Viet</dc:title>
  <dc:creator>Administrator</dc:creator>
  <cp:lastModifiedBy>YEN_STD</cp:lastModifiedBy>
  <cp:revision>4</cp:revision>
  <dcterms:created xsi:type="dcterms:W3CDTF">2006-08-16T00:00:00Z</dcterms:created>
  <dcterms:modified xsi:type="dcterms:W3CDTF">2024-06-03T03:07:52Z</dcterms:modified>
  <dc:identifier>DAFmXvsevQk</dc:identifier>
</cp:coreProperties>
</file>