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61" r:id="rId5"/>
    <p:sldId id="258" r:id="rId6"/>
    <p:sldId id="262" r:id="rId7"/>
    <p:sldId id="263" r:id="rId8"/>
    <p:sldId id="264" r:id="rId9"/>
    <p:sldId id="259" r:id="rId10"/>
    <p:sldId id="266" r:id="rId11"/>
    <p:sldId id="267" r:id="rId12"/>
    <p:sldId id="268" r:id="rId13"/>
    <p:sldId id="270" r:id="rId14"/>
    <p:sldId id="271" r:id="rId15"/>
    <p:sldId id="269" r:id="rId16"/>
    <p:sldId id="272" r:id="rId17"/>
    <p:sldId id="273" r:id="rId18"/>
    <p:sldId id="275" r:id="rId19"/>
    <p:sldId id="274" r:id="rId20"/>
    <p:sldId id="276" r:id="rId21"/>
    <p:sldId id="277" r:id="rId22"/>
    <p:sldId id="278" r:id="rId23"/>
    <p:sldId id="279" r:id="rId24"/>
    <p:sldId id="260"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64" d="100"/>
          <a:sy n="64" d="100"/>
        </p:scale>
        <p:origin x="63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9B218-DC36-4741-B549-8330776F7BCD}" type="datetimeFigureOut">
              <a:rPr lang="en-US" smtClean="0"/>
              <a:t>13/6/2024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180692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B218-DC36-4741-B549-8330776F7BCD}" type="datetimeFigureOut">
              <a:rPr lang="en-US" smtClean="0"/>
              <a:t>13/6/2024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289881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B218-DC36-4741-B549-8330776F7BCD}" type="datetimeFigureOut">
              <a:rPr lang="en-US" smtClean="0"/>
              <a:t>13/6/2024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387967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B218-DC36-4741-B549-8330776F7BCD}" type="datetimeFigureOut">
              <a:rPr lang="en-US" smtClean="0"/>
              <a:t>13/6/2024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111591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09B218-DC36-4741-B549-8330776F7BCD}" type="datetimeFigureOut">
              <a:rPr lang="en-US" smtClean="0"/>
              <a:t>13/6/2024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377888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9B218-DC36-4741-B549-8330776F7BCD}" type="datetimeFigureOut">
              <a:rPr lang="en-US" smtClean="0"/>
              <a:t>13/6/2024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343780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9B218-DC36-4741-B549-8330776F7BCD}" type="datetimeFigureOut">
              <a:rPr lang="en-US" smtClean="0"/>
              <a:t>13/6/2024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157210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9B218-DC36-4741-B549-8330776F7BCD}" type="datetimeFigureOut">
              <a:rPr lang="en-US" smtClean="0"/>
              <a:t>13/6/2024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275388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9B218-DC36-4741-B549-8330776F7BCD}" type="datetimeFigureOut">
              <a:rPr lang="en-US" smtClean="0"/>
              <a:t>13/6/2024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299845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09B218-DC36-4741-B549-8330776F7BCD}" type="datetimeFigureOut">
              <a:rPr lang="en-US" smtClean="0"/>
              <a:t>13/6/2024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51533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09B218-DC36-4741-B549-8330776F7BCD}" type="datetimeFigureOut">
              <a:rPr lang="en-US" smtClean="0"/>
              <a:t>13/6/2024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E9ED3-AE6F-4BD2-88B9-FFD43B12903C}" type="slidenum">
              <a:rPr lang="en-US" smtClean="0"/>
              <a:t>‹#›</a:t>
            </a:fld>
            <a:endParaRPr lang="en-US"/>
          </a:p>
        </p:txBody>
      </p:sp>
    </p:spTree>
    <p:extLst>
      <p:ext uri="{BB962C8B-B14F-4D97-AF65-F5344CB8AC3E}">
        <p14:creationId xmlns:p14="http://schemas.microsoft.com/office/powerpoint/2010/main" val="343795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9B218-DC36-4741-B549-8330776F7BCD}" type="datetimeFigureOut">
              <a:rPr lang="en-US" smtClean="0"/>
              <a:t>13/6/2024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E9ED3-AE6F-4BD2-88B9-FFD43B12903C}" type="slidenum">
              <a:rPr lang="en-US" smtClean="0"/>
              <a:t>‹#›</a:t>
            </a:fld>
            <a:endParaRPr lang="en-US"/>
          </a:p>
        </p:txBody>
      </p:sp>
    </p:spTree>
    <p:extLst>
      <p:ext uri="{BB962C8B-B14F-4D97-AF65-F5344CB8AC3E}">
        <p14:creationId xmlns:p14="http://schemas.microsoft.com/office/powerpoint/2010/main" val="2682336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8" y="-51490"/>
            <a:ext cx="12398036" cy="6960980"/>
          </a:xfrm>
          <a:prstGeom prst="rect">
            <a:avLst/>
          </a:prstGeom>
        </p:spPr>
      </p:pic>
    </p:spTree>
    <p:extLst>
      <p:ext uri="{BB962C8B-B14F-4D97-AF65-F5344CB8AC3E}">
        <p14:creationId xmlns:p14="http://schemas.microsoft.com/office/powerpoint/2010/main" val="3374883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1827565" cy="6858000"/>
          </a:xfrm>
        </p:spPr>
      </p:pic>
      <p:sp>
        <p:nvSpPr>
          <p:cNvPr id="5" name="Rectangle 4"/>
          <p:cNvSpPr/>
          <p:nvPr/>
        </p:nvSpPr>
        <p:spPr>
          <a:xfrm>
            <a:off x="632790" y="96946"/>
            <a:ext cx="11194773" cy="5078313"/>
          </a:xfrm>
          <a:prstGeom prst="rect">
            <a:avLst/>
          </a:prstGeom>
        </p:spPr>
        <p:txBody>
          <a:bodyPr wrap="square">
            <a:spAutoFit/>
          </a:bodyPr>
          <a:lstStyle/>
          <a:p>
            <a:pPr marL="30480" marR="30480" algn="just">
              <a:lnSpc>
                <a:spcPct val="150000"/>
              </a:lnSpc>
              <a:spcAft>
                <a:spcPts val="1200"/>
              </a:spcAft>
            </a:pPr>
            <a:r>
              <a:rPr lang="en-US" sz="2800" b="1" dirty="0">
                <a:solidFill>
                  <a:srgbClr val="FF0000"/>
                </a:solidFill>
                <a:latin typeface="Times New Roman" panose="02020603050405020304" pitchFamily="18" charset="0"/>
                <a:ea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rPr>
              <a:t>Thực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hành</a:t>
            </a:r>
            <a:endParaRPr lang="en-US" sz="2800" dirty="0" smtClean="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2800" b="1" dirty="0">
                <a:solidFill>
                  <a:srgbClr val="000000"/>
                </a:solidFill>
                <a:latin typeface="Times New Roman" panose="02020603050405020304" pitchFamily="18" charset="0"/>
                <a:ea typeface="Times New Roman" panose="02020603050405020304" pitchFamily="18" charset="0"/>
              </a:rPr>
              <a:t>a) Chuẩn bị:</a:t>
            </a:r>
            <a:endParaRPr lang="en-US" sz="2800" dirty="0" smtClean="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2800" dirty="0">
                <a:solidFill>
                  <a:srgbClr val="000000"/>
                </a:solidFill>
                <a:latin typeface="Times New Roman" panose="02020603050405020304" pitchFamily="18" charset="0"/>
                <a:ea typeface="Times New Roman" panose="02020603050405020304" pitchFamily="18" charset="0"/>
              </a:rPr>
              <a:t>- Chuẩn bị (ở nhà) ý kiến của cá nhân về sự giống nhau và khác nhau giữa bài thơ </a:t>
            </a:r>
            <a:r>
              <a:rPr lang="vi-VN" sz="2800" i="1" dirty="0">
                <a:solidFill>
                  <a:srgbClr val="000000"/>
                </a:solidFill>
                <a:latin typeface="Times New Roman" panose="02020603050405020304" pitchFamily="18" charset="0"/>
                <a:ea typeface="Times New Roman" panose="02020603050405020304" pitchFamily="18" charset="0"/>
              </a:rPr>
              <a:t>Sông núi nước Nam</a:t>
            </a:r>
            <a:r>
              <a:rPr lang="vi-VN" sz="2800" dirty="0">
                <a:solidFill>
                  <a:srgbClr val="000000"/>
                </a:solidFill>
                <a:latin typeface="Times New Roman" panose="02020603050405020304" pitchFamily="18" charset="0"/>
                <a:ea typeface="Times New Roman" panose="02020603050405020304" pitchFamily="18" charset="0"/>
              </a:rPr>
              <a:t> và văn bản </a:t>
            </a:r>
            <a:r>
              <a:rPr lang="vi-VN" sz="2800" i="1" dirty="0">
                <a:solidFill>
                  <a:srgbClr val="000000"/>
                </a:solidFill>
                <a:latin typeface="Times New Roman" panose="02020603050405020304" pitchFamily="18" charset="0"/>
                <a:ea typeface="Times New Roman" panose="02020603050405020304" pitchFamily="18" charset="0"/>
              </a:rPr>
              <a:t>Nước Đại Việt ta</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2800" dirty="0">
                <a:solidFill>
                  <a:srgbClr val="000000"/>
                </a:solidFill>
                <a:latin typeface="Times New Roman" panose="02020603050405020304" pitchFamily="18" charset="0"/>
                <a:ea typeface="Times New Roman" panose="02020603050405020304" pitchFamily="18" charset="0"/>
              </a:rPr>
              <a:t>- Xem lại các hướng dẫn trong mục 1. Định hướng để nắm được cách nghe và nhận biết tính thuyết phục của một ý kiến, những hạn chế trong khi trình bày ý kiến</a:t>
            </a:r>
            <a:r>
              <a:rPr lang="vi-VN" sz="2800" dirty="0" smtClean="0">
                <a:solidFill>
                  <a:srgbClr val="000000"/>
                </a:solidFill>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5554310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1827565" cy="6858000"/>
          </a:xfrm>
        </p:spPr>
      </p:pic>
      <p:sp>
        <p:nvSpPr>
          <p:cNvPr id="5" name="Rectangle 4"/>
          <p:cNvSpPr/>
          <p:nvPr/>
        </p:nvSpPr>
        <p:spPr>
          <a:xfrm>
            <a:off x="632790" y="96946"/>
            <a:ext cx="11194773" cy="4431983"/>
          </a:xfrm>
          <a:prstGeom prst="rect">
            <a:avLst/>
          </a:prstGeom>
        </p:spPr>
        <p:txBody>
          <a:bodyPr wrap="square">
            <a:spAutoFit/>
          </a:bodyPr>
          <a:lstStyle/>
          <a:p>
            <a:pPr marL="30480" marR="30480" algn="just">
              <a:lnSpc>
                <a:spcPct val="150000"/>
              </a:lnSpc>
              <a:spcAft>
                <a:spcPts val="1200"/>
              </a:spcAft>
            </a:pPr>
            <a:r>
              <a:rPr lang="en-US" sz="2800" b="1" dirty="0">
                <a:solidFill>
                  <a:srgbClr val="FF0000"/>
                </a:solidFill>
                <a:latin typeface="Times New Roman" panose="02020603050405020304" pitchFamily="18" charset="0"/>
                <a:ea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rPr>
              <a:t>Thực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hành</a:t>
            </a:r>
            <a:endParaRPr lang="en-US" sz="2800" dirty="0" smtClean="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2800" dirty="0" smtClean="0">
                <a:solidFill>
                  <a:srgbClr val="000000"/>
                </a:solidFill>
                <a:latin typeface="Times New Roman" panose="02020603050405020304" pitchFamily="18" charset="0"/>
                <a:ea typeface="Times New Roman" panose="02020603050405020304" pitchFamily="18" charset="0"/>
              </a:rPr>
              <a:t>b</a:t>
            </a:r>
            <a:r>
              <a:rPr lang="vi-VN" sz="2800" dirty="0">
                <a:solidFill>
                  <a:srgbClr val="000000"/>
                </a:solidFill>
                <a:latin typeface="Times New Roman" panose="02020603050405020304" pitchFamily="18" charset="0"/>
                <a:ea typeface="Times New Roman" panose="02020603050405020304" pitchFamily="18" charset="0"/>
              </a:rPr>
              <a:t>) Tìm ý và lập dàn ý</a:t>
            </a:r>
            <a:endParaRPr lang="en-US" sz="2800" dirty="0" smtClean="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nói: Tập trung vào vấn đề đã nêu ở bài tập, dựa vào gợi ý trong mục 1. Định hướng để tìm ý và lập dàn ý cho bài trình bày.</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125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613" y="0"/>
            <a:ext cx="11194774" cy="6659772"/>
          </a:xfrm>
          <a:prstGeom prst="rect">
            <a:avLst/>
          </a:prstGeom>
        </p:spPr>
        <p:txBody>
          <a:bodyPr wrap="square">
            <a:spAutoFit/>
          </a:bodyPr>
          <a:lstStyle/>
          <a:p>
            <a:pPr marL="30480" marR="30480" algn="ctr">
              <a:lnSpc>
                <a:spcPct val="130000"/>
              </a:lnSpc>
              <a:spcAft>
                <a:spcPts val="1200"/>
              </a:spcAft>
            </a:pPr>
            <a:r>
              <a:rPr lang="vi-VN" sz="2800" b="1" i="1" dirty="0">
                <a:solidFill>
                  <a:srgbClr val="FF0000"/>
                </a:solidFill>
                <a:latin typeface="Times New Roman" panose="02020603050405020304" pitchFamily="18" charset="0"/>
                <a:ea typeface="Times New Roman" panose="02020603050405020304" pitchFamily="18" charset="0"/>
              </a:rPr>
              <a:t>Dàn ý</a:t>
            </a:r>
            <a:endParaRPr lang="en-US" sz="28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en-US" sz="2800" b="1" dirty="0">
                <a:solidFill>
                  <a:srgbClr val="00B050"/>
                </a:solidFill>
                <a:latin typeface="Times New Roman" panose="02020603050405020304" pitchFamily="18" charset="0"/>
                <a:ea typeface="Times New Roman" panose="02020603050405020304" pitchFamily="18" charset="0"/>
              </a:rPr>
              <a:t>-</a:t>
            </a:r>
            <a:r>
              <a:rPr lang="vi-VN" sz="2800" b="1" dirty="0">
                <a:solidFill>
                  <a:srgbClr val="00B050"/>
                </a:solidFill>
                <a:latin typeface="Times New Roman" panose="02020603050405020304" pitchFamily="18" charset="0"/>
                <a:ea typeface="Times New Roman" panose="02020603050405020304" pitchFamily="18" charset="0"/>
              </a:rPr>
              <a:t> Mở đầu: </a:t>
            </a:r>
            <a:r>
              <a:rPr lang="vi-VN" sz="2800" dirty="0">
                <a:solidFill>
                  <a:srgbClr val="000000"/>
                </a:solidFill>
                <a:latin typeface="Times New Roman" panose="02020603050405020304" pitchFamily="18" charset="0"/>
                <a:ea typeface="Times New Roman" panose="02020603050405020304" pitchFamily="18" charset="0"/>
              </a:rPr>
              <a:t>nêu vấn đề, mục đích bài nói là chỉ ra sự giống nhau và khác nhau của hai văn bản.</a:t>
            </a:r>
            <a:endParaRPr lang="en-US" sz="2800" dirty="0">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en-US" sz="2800" b="1" dirty="0">
                <a:solidFill>
                  <a:srgbClr val="00B050"/>
                </a:solidFill>
                <a:latin typeface="Times New Roman" panose="02020603050405020304" pitchFamily="18" charset="0"/>
                <a:ea typeface="Times New Roman" panose="02020603050405020304" pitchFamily="18" charset="0"/>
              </a:rPr>
              <a:t>-</a:t>
            </a:r>
            <a:r>
              <a:rPr lang="vi-VN" sz="2800" b="1" dirty="0">
                <a:solidFill>
                  <a:srgbClr val="00B050"/>
                </a:solidFill>
                <a:latin typeface="Times New Roman" panose="02020603050405020304" pitchFamily="18" charset="0"/>
                <a:ea typeface="Times New Roman" panose="02020603050405020304" pitchFamily="18" charset="0"/>
              </a:rPr>
              <a:t> Nội dung chính: </a:t>
            </a:r>
            <a:r>
              <a:rPr lang="vi-VN" sz="2800" dirty="0">
                <a:solidFill>
                  <a:srgbClr val="000000"/>
                </a:solidFill>
                <a:latin typeface="Times New Roman" panose="02020603050405020304" pitchFamily="18" charset="0"/>
                <a:ea typeface="Times New Roman" panose="02020603050405020304" pitchFamily="18" charset="0"/>
              </a:rPr>
              <a:t>Nêu những điểm giống nhau và khác nhau của hai văn bản Sông núi nước Nam và Nước Đại Việt ta theo một số tiêu chỉ như bối cảnh ra đời, đề tài, nội dung chính, tư tưởng và tình cảm của người viết, vai trò và sự tác động của tác phẩm, thể loại, ngôn ngữ và biện pháp nghệ thuật đặc sắc... Mỗi điểm cần có các lí lẽ và bằng chứng cụ thể dẫn ra từ hai văn bản.</a:t>
            </a:r>
            <a:endParaRPr lang="en-US" sz="2800" dirty="0">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en-US" sz="2800" b="1" dirty="0">
                <a:solidFill>
                  <a:srgbClr val="00B050"/>
                </a:solidFill>
                <a:latin typeface="Times New Roman" panose="02020603050405020304" pitchFamily="18" charset="0"/>
                <a:ea typeface="Times New Roman" panose="02020603050405020304" pitchFamily="18" charset="0"/>
              </a:rPr>
              <a:t>-</a:t>
            </a:r>
            <a:r>
              <a:rPr lang="vi-VN" sz="2800" b="1" dirty="0">
                <a:solidFill>
                  <a:srgbClr val="00B050"/>
                </a:solidFill>
                <a:latin typeface="Times New Roman" panose="02020603050405020304" pitchFamily="18" charset="0"/>
                <a:ea typeface="Times New Roman" panose="02020603050405020304" pitchFamily="18" charset="0"/>
              </a:rPr>
              <a:t> Kết thúc: </a:t>
            </a:r>
            <a:r>
              <a:rPr lang="vi-VN" sz="2800" dirty="0">
                <a:solidFill>
                  <a:srgbClr val="000000"/>
                </a:solidFill>
                <a:latin typeface="Times New Roman" panose="02020603050405020304" pitchFamily="18" charset="0"/>
                <a:ea typeface="Times New Roman" panose="02020603050405020304" pitchFamily="18" charset="0"/>
              </a:rPr>
              <a:t>Khẳng định ý nghĩa và vị trí của hai văn bản đối với lịch sử dân tộc nói chung và văn học nói riêng.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46510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996529" cy="6907249"/>
          </a:xfrm>
        </p:spPr>
      </p:pic>
      <p:sp>
        <p:nvSpPr>
          <p:cNvPr id="5" name="Rectangle 4"/>
          <p:cNvSpPr/>
          <p:nvPr/>
        </p:nvSpPr>
        <p:spPr>
          <a:xfrm>
            <a:off x="2543589" y="2090172"/>
            <a:ext cx="7104822" cy="267765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endParaRPr lang="en-US" sz="2800" b="1"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0942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6006" y="213859"/>
            <a:ext cx="5429115"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GHI CHÉP PHẦN NGHE</a:t>
            </a:r>
            <a:endParaRPr lang="en-US"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86912634"/>
              </p:ext>
            </p:extLst>
          </p:nvPr>
        </p:nvGraphicFramePr>
        <p:xfrm>
          <a:off x="457201" y="830579"/>
          <a:ext cx="10942981" cy="5192014"/>
        </p:xfrm>
        <a:graphic>
          <a:graphicData uri="http://schemas.openxmlformats.org/drawingml/2006/table">
            <a:tbl>
              <a:tblPr firstRow="1" firstCol="1" bandRow="1">
                <a:tableStyleId>{E8B1032C-EA38-4F05-BA0D-38AFFFC7BED3}</a:tableStyleId>
              </a:tblPr>
              <a:tblGrid>
                <a:gridCol w="10942981">
                  <a:extLst>
                    <a:ext uri="{9D8B030D-6E8A-4147-A177-3AD203B41FA5}">
                      <a16:colId xmlns:a16="http://schemas.microsoft.com/office/drawing/2014/main" val="3959452856"/>
                    </a:ext>
                  </a:extLst>
                </a:gridCol>
              </a:tblGrid>
              <a:tr h="118900">
                <a:tc>
                  <a:txBody>
                    <a:bodyPr/>
                    <a:lstStyle/>
                    <a:p>
                      <a:pPr marR="30480" algn="ctr">
                        <a:lnSpc>
                          <a:spcPts val="1800"/>
                        </a:lnSpc>
                        <a:spcAft>
                          <a:spcPts val="1200"/>
                        </a:spcAft>
                      </a:pPr>
                      <a:r>
                        <a:rPr lang="en-US" sz="2800" b="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70" marR="356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076384"/>
                  </a:ext>
                </a:extLst>
              </a:tr>
              <a:tr h="4232438">
                <a:tc>
                  <a:txBody>
                    <a:bodyPr/>
                    <a:lstStyle/>
                    <a:p>
                      <a:pPr algn="just">
                        <a:lnSpc>
                          <a:spcPct val="130000"/>
                        </a:lnSpc>
                        <a:spcAft>
                          <a:spcPts val="0"/>
                        </a:spcAft>
                        <a:tabLst>
                          <a:tab pos="1386840" algn="l"/>
                        </a:tabLst>
                      </a:pPr>
                      <a:r>
                        <a:rPr lang="vi-VN" sz="2800" b="0" dirty="0">
                          <a:effectLst/>
                          <a:latin typeface="Times New Roman" panose="02020603050405020304" pitchFamily="18" charset="0"/>
                          <a:cs typeface="Times New Roman" panose="02020603050405020304" pitchFamily="18" charset="0"/>
                        </a:rPr>
                        <a:t>Người nói:……………………………………</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vi-VN" sz="2800" b="0" dirty="0">
                          <a:effectLst/>
                          <a:latin typeface="Times New Roman" panose="02020603050405020304" pitchFamily="18" charset="0"/>
                          <a:cs typeface="Times New Roman" panose="02020603050405020304" pitchFamily="18" charset="0"/>
                        </a:rPr>
                        <a:t>Người nghe:………………………………</a:t>
                      </a:r>
                      <a:r>
                        <a:rPr lang="en-US" sz="2800" b="0" dirty="0">
                          <a:effectLst/>
                          <a:latin typeface="Times New Roman" panose="02020603050405020304" pitchFamily="18" charset="0"/>
                          <a:cs typeface="Times New Roman" panose="02020603050405020304" pitchFamily="18" charset="0"/>
                        </a:rPr>
                        <a:t>….</a:t>
                      </a:r>
                    </a:p>
                    <a:p>
                      <a:pPr algn="just">
                        <a:lnSpc>
                          <a:spcPct val="130000"/>
                        </a:lnSpc>
                        <a:spcAft>
                          <a:spcPts val="0"/>
                        </a:spcAft>
                        <a:tabLst>
                          <a:tab pos="1386840" algn="l"/>
                        </a:tabLst>
                      </a:pPr>
                      <a:r>
                        <a:rPr lang="vi-VN" sz="2800" b="0" dirty="0">
                          <a:effectLst/>
                          <a:latin typeface="Times New Roman" panose="02020603050405020304" pitchFamily="18" charset="0"/>
                          <a:cs typeface="Times New Roman" panose="02020603050405020304" pitchFamily="18" charset="0"/>
                        </a:rPr>
                        <a:t>*Nhận xét về nội dung và cách thức thuyết trình của bài nói: Người nghe </a:t>
                      </a:r>
                      <a:r>
                        <a:rPr lang="en-US" sz="2800" b="0" dirty="0" err="1">
                          <a:effectLst/>
                          <a:latin typeface="Times New Roman" panose="02020603050405020304" pitchFamily="18" charset="0"/>
                          <a:cs typeface="Times New Roman" panose="02020603050405020304" pitchFamily="18" charset="0"/>
                        </a:rPr>
                        <a:t>thực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hiện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yêu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cầu</a:t>
                      </a:r>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sau:</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en-US" sz="2800" b="0" dirty="0" err="1">
                          <a:effectLst/>
                          <a:latin typeface="Times New Roman" panose="02020603050405020304" pitchFamily="18" charset="0"/>
                          <a:cs typeface="Times New Roman" panose="02020603050405020304" pitchFamily="18" charset="0"/>
                        </a:rPr>
                        <a:t>Nội</a:t>
                      </a:r>
                      <a:r>
                        <a:rPr lang="en-US" sz="2800" b="0" dirty="0">
                          <a:effectLst/>
                          <a:latin typeface="Times New Roman" panose="02020603050405020304" pitchFamily="18" charset="0"/>
                          <a:cs typeface="Times New Roman" panose="02020603050405020304" pitchFamily="18" charset="0"/>
                        </a:rPr>
                        <a:t> dung </a:t>
                      </a:r>
                      <a:r>
                        <a:rPr lang="en-US" sz="2800" b="0" dirty="0" err="1">
                          <a:effectLst/>
                          <a:latin typeface="Times New Roman" panose="02020603050405020304" pitchFamily="18" charset="0"/>
                          <a:cs typeface="Times New Roman" panose="02020603050405020304" pitchFamily="18" charset="0"/>
                        </a:rPr>
                        <a:t>chính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nói</a:t>
                      </a:r>
                      <a:r>
                        <a:rPr lang="en-US" sz="2800" b="0" dirty="0">
                          <a:effectLst/>
                          <a:latin typeface="Times New Roman" panose="02020603050405020304" pitchFamily="18" charset="0"/>
                          <a:cs typeface="Times New Roman" panose="02020603050405020304" pitchFamily="18" charset="0"/>
                        </a:rPr>
                        <a:t>: </a:t>
                      </a:r>
                    </a:p>
                    <a:p>
                      <a:pPr marL="342900" lvl="0" indent="-342900" algn="just">
                        <a:lnSpc>
                          <a:spcPct val="130000"/>
                        </a:lnSpc>
                        <a:spcAft>
                          <a:spcPts val="0"/>
                        </a:spcAft>
                        <a:buSzPts val="1400"/>
                        <a:buFont typeface="Times New Roman" panose="02020603050405020304" pitchFamily="18" charset="0"/>
                        <a:buChar char="-"/>
                        <a:tabLst>
                          <a:tab pos="1386840" algn="l"/>
                        </a:tabLst>
                      </a:pPr>
                      <a:r>
                        <a:rPr lang="en-US" sz="2800" b="0" dirty="0" err="1">
                          <a:effectLst/>
                          <a:latin typeface="Times New Roman" panose="02020603050405020304" pitchFamily="18" charset="0"/>
                          <a:cs typeface="Times New Roman" panose="02020603050405020304" pitchFamily="18" charset="0"/>
                        </a:rPr>
                        <a:t>Điểm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giống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nhau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marL="342900" lvl="0" indent="-342900" algn="just">
                        <a:lnSpc>
                          <a:spcPct val="130000"/>
                        </a:lnSpc>
                        <a:spcAft>
                          <a:spcPts val="0"/>
                        </a:spcAft>
                        <a:buSzPts val="1400"/>
                        <a:buFont typeface="Times New Roman" panose="02020603050405020304" pitchFamily="18" charset="0"/>
                        <a:buChar char="-"/>
                        <a:tabLst>
                          <a:tab pos="1386840" algn="l"/>
                        </a:tabLst>
                      </a:pPr>
                      <a:r>
                        <a:rPr lang="en-US" sz="2800" b="0" dirty="0" err="1">
                          <a:effectLst/>
                          <a:latin typeface="Times New Roman" panose="02020603050405020304" pitchFamily="18" charset="0"/>
                          <a:cs typeface="Times New Roman" panose="02020603050405020304" pitchFamily="18" charset="0"/>
                        </a:rPr>
                        <a:t>Điểm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nhau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vi-VN" sz="2800" b="0" dirty="0" smtClean="0">
                          <a:effectLst/>
                          <a:latin typeface="Times New Roman" panose="02020603050405020304" pitchFamily="18" charset="0"/>
                          <a:cs typeface="Times New Roman" panose="02020603050405020304" pitchFamily="18" charset="0"/>
                        </a:rPr>
                        <a:t>....................................................................................</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txBody>
                  <a:tcPr marL="35670" marR="356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006065"/>
                  </a:ext>
                </a:extLst>
              </a:tr>
            </a:tbl>
          </a:graphicData>
        </a:graphic>
      </p:graphicFrame>
    </p:spTree>
    <p:extLst>
      <p:ext uri="{BB962C8B-B14F-4D97-AF65-F5344CB8AC3E}">
        <p14:creationId xmlns:p14="http://schemas.microsoft.com/office/powerpoint/2010/main" val="25650745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6006" y="213859"/>
            <a:ext cx="5429115"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GHI CHÉP PHẦN NGHE</a:t>
            </a:r>
            <a:endParaRPr lang="en-US"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7453905"/>
              </p:ext>
            </p:extLst>
          </p:nvPr>
        </p:nvGraphicFramePr>
        <p:xfrm>
          <a:off x="487019" y="1615771"/>
          <a:ext cx="10942981" cy="4487200"/>
        </p:xfrm>
        <a:graphic>
          <a:graphicData uri="http://schemas.openxmlformats.org/drawingml/2006/table">
            <a:tbl>
              <a:tblPr firstRow="1" firstCol="1" bandRow="1">
                <a:tableStyleId>{E8B1032C-EA38-4F05-BA0D-38AFFFC7BED3}</a:tableStyleId>
              </a:tblPr>
              <a:tblGrid>
                <a:gridCol w="10942981">
                  <a:extLst>
                    <a:ext uri="{9D8B030D-6E8A-4147-A177-3AD203B41FA5}">
                      <a16:colId xmlns:a16="http://schemas.microsoft.com/office/drawing/2014/main" val="3959452856"/>
                    </a:ext>
                  </a:extLst>
                </a:gridCol>
              </a:tblGrid>
              <a:tr h="118900">
                <a:tc>
                  <a:txBody>
                    <a:bodyPr/>
                    <a:lstStyle/>
                    <a:p>
                      <a:pPr marR="30480" algn="ctr">
                        <a:lnSpc>
                          <a:spcPts val="1800"/>
                        </a:lnSpc>
                        <a:spcAft>
                          <a:spcPts val="1200"/>
                        </a:spcAft>
                      </a:pPr>
                      <a:r>
                        <a:rPr lang="en-US" sz="2800" b="0">
                          <a:effectLst/>
                          <a:latin typeface="Times New Roman" panose="02020603050405020304" pitchFamily="18" charset="0"/>
                          <a:cs typeface="Times New Roman" panose="02020603050405020304" pitchFamily="18" charset="0"/>
                        </a:rPr>
                        <a:t> </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70" marR="35670" marT="0" marB="0"/>
                </a:tc>
                <a:extLst>
                  <a:ext uri="{0D108BD9-81ED-4DB2-BD59-A6C34878D82A}">
                    <a16:rowId xmlns:a16="http://schemas.microsoft.com/office/drawing/2014/main" val="1583076384"/>
                  </a:ext>
                </a:extLst>
              </a:tr>
              <a:tr h="4232438">
                <a:tc>
                  <a:txBody>
                    <a:bodyPr/>
                    <a:lstStyle/>
                    <a:p>
                      <a:pPr algn="just">
                        <a:lnSpc>
                          <a:spcPct val="130000"/>
                        </a:lnSpc>
                        <a:spcAft>
                          <a:spcPts val="0"/>
                        </a:spcAft>
                        <a:tabLst>
                          <a:tab pos="1386840" algn="l"/>
                        </a:tabLst>
                      </a:pPr>
                      <a:r>
                        <a:rPr lang="en-US" sz="2800" b="0" dirty="0" smtClean="0">
                          <a:effectLst/>
                          <a:latin typeface="Times New Roman" panose="02020603050405020304" pitchFamily="18" charset="0"/>
                          <a:cs typeface="Times New Roman" panose="02020603050405020304" pitchFamily="18" charset="0"/>
                        </a:rPr>
                        <a:t> </a:t>
                      </a:r>
                      <a:endParaRPr lang="en-US" sz="2800" b="0" dirty="0">
                        <a:effectLst/>
                        <a:latin typeface="Times New Roman" panose="02020603050405020304" pitchFamily="18" charset="0"/>
                        <a:cs typeface="Times New Roman" panose="02020603050405020304" pitchFamily="18" charset="0"/>
                      </a:endParaRPr>
                    </a:p>
                    <a:p>
                      <a:pPr marR="30480" algn="just">
                        <a:lnSpc>
                          <a:spcPts val="1800"/>
                        </a:lnSpc>
                        <a:spcAft>
                          <a:spcPts val="1200"/>
                        </a:spcAft>
                      </a:pPr>
                      <a:r>
                        <a:rPr lang="en-US" sz="2800" b="0" dirty="0" err="1" smtClean="0">
                          <a:effectLst/>
                          <a:latin typeface="Times New Roman" panose="02020603050405020304" pitchFamily="18" charset="0"/>
                          <a:cs typeface="Times New Roman" panose="02020603050405020304" pitchFamily="18" charset="0"/>
                        </a:rPr>
                        <a:t>Tính</a:t>
                      </a:r>
                      <a:r>
                        <a:rPr lang="en-US" sz="2800" b="0" dirty="0" smtClean="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thuyết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phục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nói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lý</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lẽ</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dẫn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chứng</a:t>
                      </a:r>
                      <a:r>
                        <a:rPr lang="en-US" sz="2800" b="0" dirty="0">
                          <a:effectLst/>
                          <a:latin typeface="Times New Roman" panose="02020603050405020304" pitchFamily="18" charset="0"/>
                          <a:cs typeface="Times New Roman" panose="02020603050405020304" pitchFamily="18" charset="0"/>
                        </a:rPr>
                        <a:t>):</a:t>
                      </a:r>
                    </a:p>
                    <a:p>
                      <a:pPr marL="342900" lvl="0" indent="-342900" algn="just">
                        <a:lnSpc>
                          <a:spcPct val="130000"/>
                        </a:lnSpc>
                        <a:spcAft>
                          <a:spcPts val="0"/>
                        </a:spcAft>
                        <a:buSzPts val="1400"/>
                        <a:buFont typeface="Times New Roman" panose="02020603050405020304" pitchFamily="18" charset="0"/>
                        <a:buChar char="-"/>
                        <a:tabLst>
                          <a:tab pos="1386840" algn="l"/>
                        </a:tabLst>
                      </a:pPr>
                      <a:r>
                        <a:rPr lang="en-US" sz="2800" b="0" dirty="0" err="1">
                          <a:effectLst/>
                          <a:latin typeface="Times New Roman" panose="02020603050405020304" pitchFamily="18" charset="0"/>
                          <a:cs typeface="Times New Roman" panose="02020603050405020304" pitchFamily="18" charset="0"/>
                        </a:rPr>
                        <a:t>Ưu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điểm</a:t>
                      </a:r>
                      <a:r>
                        <a:rPr lang="en-US" sz="2800" b="0" dirty="0">
                          <a:effectLst/>
                          <a:latin typeface="Times New Roman" panose="02020603050405020304" pitchFamily="18" charset="0"/>
                          <a:cs typeface="Times New Roman" panose="02020603050405020304" pitchFamily="18" charset="0"/>
                        </a:rPr>
                        <a:t>: :</a:t>
                      </a:r>
                    </a:p>
                    <a:p>
                      <a:pPr algn="just">
                        <a:lnSpc>
                          <a:spcPct val="130000"/>
                        </a:lnSpc>
                        <a:spcAft>
                          <a:spcPts val="0"/>
                        </a:spcAft>
                        <a:tabLst>
                          <a:tab pos="1386840" algn="l"/>
                        </a:tabLst>
                      </a:pPr>
                      <a:r>
                        <a:rPr lang="vi-VN" sz="2800" b="0" dirty="0" smtClean="0">
                          <a:effectLst/>
                          <a:latin typeface="Times New Roman" panose="02020603050405020304" pitchFamily="18" charset="0"/>
                          <a:cs typeface="Times New Roman" panose="02020603050405020304" pitchFamily="18" charset="0"/>
                        </a:rPr>
                        <a:t>...................................................................................</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marL="342900" lvl="0" indent="-342900" algn="just">
                        <a:lnSpc>
                          <a:spcPct val="130000"/>
                        </a:lnSpc>
                        <a:spcAft>
                          <a:spcPts val="0"/>
                        </a:spcAft>
                        <a:buSzPts val="1400"/>
                        <a:buFont typeface="Times New Roman" panose="02020603050405020304" pitchFamily="18" charset="0"/>
                        <a:buChar char="-"/>
                        <a:tabLst>
                          <a:tab pos="1386840" algn="l"/>
                        </a:tabLst>
                      </a:pPr>
                      <a:r>
                        <a:rPr lang="en-US" sz="2800" b="0" dirty="0" err="1" smtClean="0">
                          <a:effectLst/>
                          <a:latin typeface="Times New Roman" panose="02020603050405020304" pitchFamily="18" charset="0"/>
                          <a:cs typeface="Times New Roman" panose="02020603050405020304" pitchFamily="18" charset="0"/>
                        </a:rPr>
                        <a:t>Hạn</a:t>
                      </a:r>
                      <a:r>
                        <a:rPr lang="en-US" sz="2800" b="0" dirty="0" smtClean="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chế</a:t>
                      </a:r>
                      <a:r>
                        <a:rPr lang="en-US" sz="2800" b="0" dirty="0">
                          <a:effectLst/>
                          <a:latin typeface="Times New Roman" panose="02020603050405020304" pitchFamily="18" charset="0"/>
                          <a:cs typeface="Times New Roman" panose="02020603050405020304" pitchFamily="18" charset="0"/>
                        </a:rPr>
                        <a:t>: :</a:t>
                      </a:r>
                    </a:p>
                    <a:p>
                      <a:pPr algn="just">
                        <a:lnSpc>
                          <a:spcPct val="130000"/>
                        </a:lnSpc>
                        <a:spcAft>
                          <a:spcPts val="0"/>
                        </a:spcAft>
                        <a:tabLst>
                          <a:tab pos="1386840" algn="l"/>
                        </a:tabLst>
                      </a:pPr>
                      <a:r>
                        <a:rPr lang="vi-VN" sz="2800" b="0" dirty="0" smtClean="0">
                          <a:effectLst/>
                          <a:latin typeface="Times New Roman" panose="02020603050405020304" pitchFamily="18" charset="0"/>
                          <a:cs typeface="Times New Roman" panose="02020603050405020304" pitchFamily="18" charset="0"/>
                        </a:rPr>
                        <a:t>....................................................................................</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vi-VN" sz="2800" b="0" dirty="0" smtClean="0">
                          <a:effectLst/>
                          <a:latin typeface="Times New Roman" panose="02020603050405020304" pitchFamily="18" charset="0"/>
                          <a:cs typeface="Times New Roman" panose="02020603050405020304" pitchFamily="18" charset="0"/>
                        </a:rPr>
                        <a:t>*</a:t>
                      </a:r>
                      <a:r>
                        <a:rPr lang="vi-VN" sz="2800" b="0" dirty="0">
                          <a:effectLst/>
                          <a:latin typeface="Times New Roman" panose="02020603050405020304" pitchFamily="18" charset="0"/>
                          <a:cs typeface="Times New Roman" panose="02020603050405020304" pitchFamily="18" charset="0"/>
                        </a:rPr>
                        <a:t>Câu hỏi về những điểm còn băn khoăn, muốn trao đổi để làm rõ thêm:</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vi-VN" sz="2800" b="0" dirty="0" smtClean="0">
                          <a:effectLst/>
                          <a:latin typeface="Times New Roman" panose="02020603050405020304" pitchFamily="18" charset="0"/>
                          <a:cs typeface="Times New Roman" panose="02020603050405020304" pitchFamily="18" charset="0"/>
                        </a:rPr>
                        <a:t>....................................................................................</a:t>
                      </a:r>
                      <a:r>
                        <a:rPr lang="en-US" sz="28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txBody>
                  <a:tcPr marL="35670" marR="35670" marT="0" marB="0"/>
                </a:tc>
                <a:extLst>
                  <a:ext uri="{0D108BD9-81ED-4DB2-BD59-A6C34878D82A}">
                    <a16:rowId xmlns:a16="http://schemas.microsoft.com/office/drawing/2014/main" val="926006065"/>
                  </a:ext>
                </a:extLst>
              </a:tr>
            </a:tbl>
          </a:graphicData>
        </a:graphic>
      </p:graphicFrame>
    </p:spTree>
    <p:extLst>
      <p:ext uri="{BB962C8B-B14F-4D97-AF65-F5344CB8AC3E}">
        <p14:creationId xmlns:p14="http://schemas.microsoft.com/office/powerpoint/2010/main" val="4532802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996529" cy="6907249"/>
          </a:xfrm>
        </p:spPr>
      </p:pic>
      <p:sp>
        <p:nvSpPr>
          <p:cNvPr id="5" name="Rectangle 4"/>
          <p:cNvSpPr/>
          <p:nvPr/>
        </p:nvSpPr>
        <p:spPr>
          <a:xfrm>
            <a:off x="1818861" y="2090172"/>
            <a:ext cx="7829550" cy="3323987"/>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d. </a:t>
            </a: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7423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675296"/>
              </p:ext>
            </p:extLst>
          </p:nvPr>
        </p:nvGraphicFramePr>
        <p:xfrm>
          <a:off x="485361" y="759481"/>
          <a:ext cx="11221278" cy="5334000"/>
        </p:xfrm>
        <a:graphic>
          <a:graphicData uri="http://schemas.openxmlformats.org/drawingml/2006/table">
            <a:tbl>
              <a:tblPr firstRow="1" firstCol="1" bandRow="1">
                <a:tableStyleId>{E8B1032C-EA38-4F05-BA0D-38AFFFC7BED3}</a:tableStyleId>
              </a:tblPr>
              <a:tblGrid>
                <a:gridCol w="5609718">
                  <a:extLst>
                    <a:ext uri="{9D8B030D-6E8A-4147-A177-3AD203B41FA5}">
                      <a16:colId xmlns:a16="http://schemas.microsoft.com/office/drawing/2014/main" val="3165611403"/>
                    </a:ext>
                  </a:extLst>
                </a:gridCol>
                <a:gridCol w="5611560">
                  <a:extLst>
                    <a:ext uri="{9D8B030D-6E8A-4147-A177-3AD203B41FA5}">
                      <a16:colId xmlns:a16="http://schemas.microsoft.com/office/drawing/2014/main" val="3667785231"/>
                    </a:ext>
                  </a:extLst>
                </a:gridCol>
              </a:tblGrid>
              <a:tr h="440642">
                <a:tc gridSpan="2">
                  <a:txBody>
                    <a:bodyPr/>
                    <a:lstStyle/>
                    <a:p>
                      <a:pPr marR="30480" algn="ctr">
                        <a:lnSpc>
                          <a:spcPct val="100000"/>
                        </a:lnSpc>
                        <a:spcAft>
                          <a:spcPts val="1200"/>
                        </a:spcAft>
                      </a:pPr>
                      <a:r>
                        <a:rPr lang="en-US" sz="2800">
                          <a:effectLst/>
                          <a:latin typeface="Times New Roman" panose="02020603050405020304" pitchFamily="18" charset="0"/>
                          <a:cs typeface="Times New Roman" panose="02020603050405020304" pitchFamily="18" charset="0"/>
                        </a:rPr>
                        <a:t>Bảng kiểm nhận xét và tự nhận xét về </a:t>
                      </a:r>
                    </a:p>
                    <a:p>
                      <a:pPr marR="30480" algn="ctr">
                        <a:lnSpc>
                          <a:spcPct val="100000"/>
                        </a:lnSpc>
                        <a:spcAft>
                          <a:spcPts val="1200"/>
                        </a:spcAft>
                      </a:pPr>
                      <a:r>
                        <a:rPr lang="en-US" sz="2800">
                          <a:effectLst/>
                          <a:latin typeface="Times New Roman" panose="02020603050405020304" pitchFamily="18" charset="0"/>
                          <a:cs typeface="Times New Roman" panose="02020603050405020304" pitchFamily="18" charset="0"/>
                        </a:rPr>
                        <a:t>hoạt động nói và nghe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72" marR="49572" marT="0" marB="0"/>
                </a:tc>
                <a:tc hMerge="1">
                  <a:txBody>
                    <a:bodyPr/>
                    <a:lstStyle/>
                    <a:p>
                      <a:endParaRPr lang="en-US"/>
                    </a:p>
                  </a:txBody>
                  <a:tcPr/>
                </a:tc>
                <a:extLst>
                  <a:ext uri="{0D108BD9-81ED-4DB2-BD59-A6C34878D82A}">
                    <a16:rowId xmlns:a16="http://schemas.microsoft.com/office/drawing/2014/main" val="673061606"/>
                  </a:ext>
                </a:extLst>
              </a:tr>
              <a:tr h="165241">
                <a:tc>
                  <a:txBody>
                    <a:bodyPr/>
                    <a:lstStyle/>
                    <a:p>
                      <a:pPr marR="30480" algn="ctr">
                        <a:lnSpc>
                          <a:spcPct val="100000"/>
                        </a:lnSpc>
                        <a:spcAft>
                          <a:spcPts val="1200"/>
                        </a:spcAft>
                      </a:pPr>
                      <a:r>
                        <a:rPr lang="en-US" sz="2800">
                          <a:effectLst/>
                          <a:latin typeface="Times New Roman" panose="02020603050405020304" pitchFamily="18" charset="0"/>
                          <a:cs typeface="Times New Roman" panose="02020603050405020304" pitchFamily="18" charset="0"/>
                        </a:rPr>
                        <a:t>Người nói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72" marR="49572" marT="0" marB="0"/>
                </a:tc>
                <a:tc>
                  <a:txBody>
                    <a:bodyPr/>
                    <a:lstStyle/>
                    <a:p>
                      <a:pPr marR="30480" algn="ctr">
                        <a:lnSpc>
                          <a:spcPct val="100000"/>
                        </a:lnSpc>
                        <a:spcAft>
                          <a:spcPts val="1200"/>
                        </a:spcAft>
                      </a:pPr>
                      <a:r>
                        <a:rPr lang="en-US" sz="2800">
                          <a:effectLst/>
                          <a:latin typeface="Times New Roman" panose="02020603050405020304" pitchFamily="18" charset="0"/>
                          <a:cs typeface="Times New Roman" panose="02020603050405020304" pitchFamily="18" charset="0"/>
                        </a:rPr>
                        <a:t>Người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72" marR="49572" marT="0" marB="0"/>
                </a:tc>
                <a:extLst>
                  <a:ext uri="{0D108BD9-81ED-4DB2-BD59-A6C34878D82A}">
                    <a16:rowId xmlns:a16="http://schemas.microsoft.com/office/drawing/2014/main" val="2378978033"/>
                  </a:ext>
                </a:extLst>
              </a:tr>
              <a:tr h="3745455">
                <a:tc>
                  <a:txBody>
                    <a:bodyPr/>
                    <a:lstStyle/>
                    <a:p>
                      <a:pPr marL="342900" marR="30480" lvl="0" indent="-342900" algn="just">
                        <a:lnSpc>
                          <a:spcPct val="100000"/>
                        </a:lnSpc>
                        <a:spcAft>
                          <a:spcPts val="120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a:t>
                      </a:r>
                    </a:p>
                    <a:p>
                      <a:pPr marL="342900" marR="30480" lvl="0" indent="-342900" algn="just">
                        <a:lnSpc>
                          <a:spcPct val="100000"/>
                        </a:lnSpc>
                        <a:spcAft>
                          <a:spcPts val="1200"/>
                        </a:spcAft>
                        <a:buSzPts val="1400"/>
                        <a:buFont typeface="Times New Roman" panose="02020603050405020304" pitchFamily="18" charset="0"/>
                        <a:buChar char="-"/>
                      </a:pPr>
                      <a:r>
                        <a:rPr lang="en-US" sz="2800" dirty="0" err="1" smtClean="0">
                          <a:effectLst/>
                          <a:latin typeface="Times New Roman" panose="02020603050405020304" pitchFamily="18" charset="0"/>
                          <a:cs typeface="Times New Roman" panose="02020603050405020304" pitchFamily="18" charset="0"/>
                        </a:rPr>
                        <a:t>Tính</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a:t>
                      </a:r>
                    </a:p>
                    <a:p>
                      <a:pPr marL="342900" marR="30480" lvl="0" indent="-342900" algn="just">
                        <a:lnSpc>
                          <a:spcPct val="100000"/>
                        </a:lnSpc>
                        <a:spcAft>
                          <a:spcPts val="1200"/>
                        </a:spcAft>
                        <a:buSzPts val="1400"/>
                        <a:buFont typeface="Times New Roman" panose="02020603050405020304" pitchFamily="18" charset="0"/>
                        <a:buChar char="-"/>
                      </a:pPr>
                      <a:r>
                        <a:rPr lang="en-US" sz="2800" dirty="0" err="1" smtClean="0">
                          <a:effectLst/>
                          <a:latin typeface="Times New Roman" panose="02020603050405020304" pitchFamily="18" charset="0"/>
                          <a:cs typeface="Times New Roman" panose="02020603050405020304" pitchFamily="18" charset="0"/>
                        </a:rPr>
                        <a:t>Điều</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72" marR="49572" marT="0" marB="0"/>
                </a:tc>
                <a:tc>
                  <a:txBody>
                    <a:bodyPr/>
                    <a:lstStyle/>
                    <a:p>
                      <a:pPr marL="342900" marR="30480" lvl="0" indent="-342900" algn="just">
                        <a:lnSpc>
                          <a:spcPct val="100000"/>
                        </a:lnSpc>
                        <a:spcAft>
                          <a:spcPts val="120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a:t>
                      </a:r>
                    </a:p>
                    <a:p>
                      <a:pPr marL="342900" marR="30480" lvl="0" indent="-342900" algn="just">
                        <a:lnSpc>
                          <a:spcPct val="100000"/>
                        </a:lnSpc>
                        <a:spcAft>
                          <a:spcPts val="1200"/>
                        </a:spcAft>
                        <a:buSzPts val="1400"/>
                        <a:buFont typeface="Times New Roman" panose="02020603050405020304" pitchFamily="18" charset="0"/>
                        <a:buChar char="-"/>
                      </a:pPr>
                      <a:r>
                        <a:rPr lang="en-US" sz="2800" dirty="0" err="1" smtClean="0">
                          <a:effectLst/>
                          <a:latin typeface="Times New Roman" panose="02020603050405020304" pitchFamily="18" charset="0"/>
                          <a:cs typeface="Times New Roman" panose="02020603050405020304" pitchFamily="18" charset="0"/>
                        </a:rPr>
                        <a:t>Điều</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cs typeface="Times New Roman" panose="02020603050405020304" pitchFamily="18" charset="0"/>
                        </a:rPr>
                        <a:t>:</a:t>
                      </a:r>
                    </a:p>
                    <a:p>
                      <a:pPr marL="101600" marR="30480" algn="just">
                        <a:lnSpc>
                          <a:spcPct val="100000"/>
                        </a:lnSpc>
                        <a:spcAft>
                          <a:spcPts val="12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72" marR="49572" marT="0" marB="0"/>
                </a:tc>
                <a:extLst>
                  <a:ext uri="{0D108BD9-81ED-4DB2-BD59-A6C34878D82A}">
                    <a16:rowId xmlns:a16="http://schemas.microsoft.com/office/drawing/2014/main" val="719293036"/>
                  </a:ext>
                </a:extLst>
              </a:tr>
            </a:tbl>
          </a:graphicData>
        </a:graphic>
      </p:graphicFrame>
    </p:spTree>
    <p:extLst>
      <p:ext uri="{BB962C8B-B14F-4D97-AF65-F5344CB8AC3E}">
        <p14:creationId xmlns:p14="http://schemas.microsoft.com/office/powerpoint/2010/main" val="19514375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531" y="738295"/>
            <a:ext cx="11340548" cy="5693866"/>
          </a:xfrm>
          <a:prstGeom prst="rect">
            <a:avLst/>
          </a:prstGeom>
        </p:spPr>
        <p:txBody>
          <a:bodyPr wrap="square">
            <a:spAutoFit/>
          </a:bodyPr>
          <a:lstStyle/>
          <a:p>
            <a:pPr indent="457200" algn="just">
              <a:lnSpc>
                <a:spcPct val="13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p>
          <a:p>
            <a:pPr indent="457200" algn="just">
              <a:lnSpc>
                <a:spcPct val="130000"/>
              </a:lnSpc>
              <a:spcAft>
                <a:spcPts val="0"/>
              </a:spcAft>
            </a:pPr>
            <a:r>
              <a:rPr lang="en-US" sz="28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Chào hỏi, giới thiệu vấn đề sẽ trình bày: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0"/>
              </a:spcAft>
            </a:pP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Xin chào Cô và các bạn. Em tên là......................, học lớp......., trường.................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0"/>
              </a:spcAft>
            </a:pP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 đây em xin trình bày ý kiến về sự giống nhau và khác nhau giữa bài thơ </a:t>
            </a: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Sông núi nước Nam</a:t>
            </a: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và văn bản </a:t>
            </a: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 Đại Việt ta</a:t>
            </a: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5878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78" y="0"/>
            <a:ext cx="11439939" cy="6769033"/>
          </a:xfrm>
          <a:prstGeom prst="rect">
            <a:avLst/>
          </a:prstGeom>
        </p:spPr>
        <p:txBody>
          <a:bodyPr wrap="square">
            <a:spAutoFit/>
          </a:bodyPr>
          <a:lstStyle/>
          <a:p>
            <a:pPr indent="457200" algn="just">
              <a:lnSpc>
                <a:spcPct val="12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“Nam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Kiệt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Aft>
                <a:spcPts val="0"/>
              </a:spcAft>
            </a:pP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Nam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cư</a:t>
            </a:r>
            <a:endParaRPr lang="en-US" sz="28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20000"/>
              </a:lnSpc>
              <a:spcAft>
                <a:spcPts val="0"/>
              </a:spcAft>
            </a:pP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“man di,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2033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4765" cy="6859673"/>
          </a:xfrm>
          <a:prstGeom prst="rect">
            <a:avLst/>
          </a:prstGeom>
        </p:spPr>
      </p:pic>
      <p:sp>
        <p:nvSpPr>
          <p:cNvPr id="5" name="Rectangle 4"/>
          <p:cNvSpPr/>
          <p:nvPr/>
        </p:nvSpPr>
        <p:spPr>
          <a:xfrm>
            <a:off x="417442" y="1381633"/>
            <a:ext cx="11449878" cy="2973122"/>
          </a:xfrm>
          <a:prstGeom prst="rect">
            <a:avLst/>
          </a:prstGeom>
        </p:spPr>
        <p:txBody>
          <a:bodyPr wrap="square">
            <a:spAutoFit/>
          </a:bodyPr>
          <a:lstStyle/>
          <a:p>
            <a:pPr algn="ctr">
              <a:lnSpc>
                <a:spcPct val="130000"/>
              </a:lnSpc>
              <a:spcAft>
                <a:spcPts val="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NÓI VÀ NGHE: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0"/>
              </a:spcAft>
            </a:pP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 VÀ NHẬN BIẾT TÍNH THUYẾT PHỤC CỦA MỘT Ý KIẾN</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4779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78" y="0"/>
            <a:ext cx="11439939" cy="7113742"/>
          </a:xfrm>
          <a:prstGeom prst="rect">
            <a:avLst/>
          </a:prstGeom>
        </p:spPr>
        <p:txBody>
          <a:bodyPr wrap="square">
            <a:spAutoFit/>
          </a:bodyPr>
          <a:lstStyle/>
          <a:p>
            <a:pPr indent="457200" algn="just">
              <a:lnSpc>
                <a:spcPct val="12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Nam ta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a:t>
            </a:r>
          </a:p>
          <a:p>
            <a:pPr algn="just"/>
            <a:r>
              <a:rPr lang="en-US" sz="2800" i="1" dirty="0" err="1">
                <a:latin typeface="Times New Roman" panose="02020603050405020304" pitchFamily="18" charset="0"/>
                <a:cs typeface="Times New Roman" panose="02020603050405020304" pitchFamily="18" charset="0"/>
              </a:rPr>
              <a:t>Tiệt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Rành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phận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sách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 Nam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Vốn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lâu</a:t>
            </a:r>
            <a:endParaRPr lang="en-US" sz="2800" dirty="0">
              <a:latin typeface="Times New Roman" panose="02020603050405020304" pitchFamily="18" charset="0"/>
              <a:cs typeface="Times New Roman" panose="02020603050405020304" pitchFamily="18" charset="0"/>
            </a:endParaRPr>
          </a:p>
          <a:p>
            <a:pPr indent="457200" algn="just">
              <a:lnSpc>
                <a:spcPct val="12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6368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78" y="0"/>
            <a:ext cx="11439939" cy="6641818"/>
          </a:xfrm>
          <a:prstGeom prst="rect">
            <a:avLst/>
          </a:prstGeom>
        </p:spPr>
        <p:txBody>
          <a:bodyPr wrap="square">
            <a:spAutoFit/>
          </a:bodyPr>
          <a:lstStyle/>
          <a:p>
            <a:pPr indent="457200" algn="just">
              <a:lnSpc>
                <a:spcPct val="12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algn="just"/>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cõi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chia</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lập</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6082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78" y="0"/>
            <a:ext cx="11439939" cy="6758260"/>
          </a:xfrm>
          <a:prstGeom prst="rect">
            <a:avLst/>
          </a:prstGeom>
        </p:spPr>
        <p:txBody>
          <a:bodyPr wrap="square">
            <a:spAutoFit/>
          </a:bodyPr>
          <a:lstStyle/>
          <a:p>
            <a:pPr indent="457200" algn="just">
              <a:lnSpc>
                <a:spcPct val="13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a:p>
            <a:pPr algn="just">
              <a:lnSpc>
                <a:spcPct val="130000"/>
              </a:lnSpc>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19272113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78" y="0"/>
            <a:ext cx="11439939" cy="2277034"/>
          </a:xfrm>
          <a:prstGeom prst="rect">
            <a:avLst/>
          </a:prstGeom>
        </p:spPr>
        <p:txBody>
          <a:bodyPr wrap="square">
            <a:spAutoFit/>
          </a:bodyPr>
          <a:lstStyle/>
          <a:p>
            <a:pPr indent="457200" algn="just">
              <a:lnSpc>
                <a:spcPct val="13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MẪU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cs typeface="Times New Roman" panose="02020603050405020304" pitchFamily="18" charset="0"/>
              </a:rPr>
              <a:t> 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512" y="3013297"/>
            <a:ext cx="7205869" cy="34868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568825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88" y="377686"/>
            <a:ext cx="12115800" cy="6480313"/>
          </a:xfrm>
        </p:spPr>
      </p:pic>
      <p:sp>
        <p:nvSpPr>
          <p:cNvPr id="5" name="TextBox 4"/>
          <p:cNvSpPr txBox="1"/>
          <p:nvPr/>
        </p:nvSpPr>
        <p:spPr>
          <a:xfrm>
            <a:off x="705678" y="3196581"/>
            <a:ext cx="12334461"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VẬN DỤNG </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6967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5800" cy="6858000"/>
          </a:xfrm>
        </p:spPr>
      </p:pic>
      <p:sp>
        <p:nvSpPr>
          <p:cNvPr id="5" name="Rectangle 4"/>
          <p:cNvSpPr/>
          <p:nvPr/>
        </p:nvSpPr>
        <p:spPr>
          <a:xfrm>
            <a:off x="1043608" y="933355"/>
            <a:ext cx="9084365" cy="3970318"/>
          </a:xfrm>
          <a:prstGeom prst="rect">
            <a:avLst/>
          </a:prstGeom>
        </p:spPr>
        <p:txBody>
          <a:bodyPr wrap="square">
            <a:spAutoFit/>
          </a:bodyPr>
          <a:lstStyle/>
          <a:p>
            <a:pPr algn="ctr">
              <a:lnSpc>
                <a:spcPct val="150000"/>
              </a:lnSpc>
              <a:spcAft>
                <a:spcPts val="0"/>
              </a:spcAft>
              <a:tabLst>
                <a:tab pos="672465"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NHIỆM VỤ </a:t>
            </a:r>
          </a:p>
          <a:p>
            <a:pPr>
              <a:lnSpc>
                <a:spcPct val="150000"/>
              </a:lnSpc>
              <a:spcAft>
                <a:spcPts val="0"/>
              </a:spcAft>
              <a:tabLst>
                <a:tab pos="672465" algn="l"/>
              </a:tabLst>
            </a:pP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Đọc, góp</a:t>
            </a:r>
            <a:r>
              <a:rPr lang="vi-VN"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ý dàn ý bài nói cho các bạn khác trong nhóm.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672465"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Dựa vào những góp ý của bạn, phần rút kinh nghiệm qua tiết nói nghe, hãy tự chỉnh</a:t>
            </a:r>
            <a:r>
              <a:rPr lang="vi-VN"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sửa dàn ý bài nói của mình</a:t>
            </a: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672465" algn="l"/>
              </a:tabLst>
            </a:pPr>
            <a:r>
              <a:rPr lang="vi-VN" sz="2800" spc="-10" dirty="0">
                <a:latin typeface="Times New Roman" panose="02020603050405020304" pitchFamily="18" charset="0"/>
                <a:ea typeface="Times New Roman" panose="02020603050405020304" pitchFamily="18" charset="0"/>
                <a:cs typeface="Times New Roman" panose="02020603050405020304" pitchFamily="18" charset="0"/>
              </a:rPr>
              <a:t>- Tự thực hiện các bước chuẩn bị, tìm ý, lập dàn ý và tự luyện tập để nâng cao kĩ năng nói của bản thân.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0343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748" y="785192"/>
            <a:ext cx="11380303" cy="5456582"/>
          </a:xfrm>
        </p:spPr>
      </p:pic>
      <p:sp>
        <p:nvSpPr>
          <p:cNvPr id="5" name="Rectangle 4"/>
          <p:cNvSpPr/>
          <p:nvPr/>
        </p:nvSpPr>
        <p:spPr>
          <a:xfrm>
            <a:off x="1651536" y="2587454"/>
            <a:ext cx="7599196" cy="755400"/>
          </a:xfrm>
          <a:prstGeom prst="rect">
            <a:avLst/>
          </a:prstGeom>
        </p:spPr>
        <p:txBody>
          <a:bodyPr wrap="none">
            <a:spAutoFit/>
          </a:bodyPr>
          <a:lstStyle/>
          <a:p>
            <a:pPr>
              <a:lnSpc>
                <a:spcPct val="115000"/>
              </a:lnSpc>
              <a:spcAft>
                <a:spcPts val="0"/>
              </a:spcAft>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TỰ ĐÁNH GIÁ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03625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435" y="2148834"/>
            <a:ext cx="11032435" cy="4401053"/>
          </a:xfrm>
        </p:spPr>
      </p:pic>
      <p:sp>
        <p:nvSpPr>
          <p:cNvPr id="5" name="TextBox 4"/>
          <p:cNvSpPr txBox="1"/>
          <p:nvPr/>
        </p:nvSpPr>
        <p:spPr>
          <a:xfrm>
            <a:off x="606287" y="337931"/>
            <a:ext cx="10227365" cy="1384995"/>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Đọc văn bản </a:t>
            </a:r>
            <a:r>
              <a:rPr lang="vi-VN"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nghèo</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(trang 3</a:t>
            </a:r>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sgk Ngữ văn lớp </a:t>
            </a:r>
            <a:r>
              <a:rPr lang="en-US" sz="2800" b="1" dirty="0">
                <a:latin typeface="Times New Roman" panose="02020603050405020304" pitchFamily="18" charset="0"/>
                <a:cs typeface="Times New Roman" panose="02020603050405020304" pitchFamily="18" charset="0"/>
              </a:rPr>
              <a:t>9</a:t>
            </a:r>
            <a:r>
              <a:rPr lang="vi-VN" sz="2800" b="1" dirty="0">
                <a:latin typeface="Times New Roman" panose="02020603050405020304" pitchFamily="18" charset="0"/>
                <a:cs typeface="Times New Roman" panose="02020603050405020304" pitchFamily="18" charset="0"/>
              </a:rPr>
              <a:t> Tập 1) và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6435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1149625" y="135644"/>
            <a:ext cx="10061713" cy="4524315"/>
          </a:xfrm>
          <a:prstGeom prst="rect">
            <a:avLst/>
          </a:prstGeom>
        </p:spPr>
        <p:txBody>
          <a:bodyPr wrap="square">
            <a:spAutoFit/>
          </a:bodyPr>
          <a:lstStyle/>
          <a:p>
            <a:pPr>
              <a:lnSpc>
                <a:spcPct val="150000"/>
              </a:lnSpc>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nghèo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nSpc>
                <a:spcPct val="150000"/>
              </a:lnSpc>
              <a:spcAft>
                <a:spcPts val="0"/>
              </a:spcAft>
              <a:buAutoNum type="alphaUcPeriod"/>
            </a:pP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Thất</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cú</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50000"/>
              </a:lnSpc>
              <a:spcAft>
                <a:spcPts val="0"/>
              </a:spcAft>
              <a:buAutoNum type="alphaUcPeriod"/>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xen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ngôn</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50000"/>
              </a:lnSpc>
              <a:spcAft>
                <a:spcPts val="0"/>
              </a:spcAft>
              <a:buAutoNum type="alphaUcPeriod"/>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Song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bát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2589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1149625" y="135644"/>
            <a:ext cx="10061713" cy="3970318"/>
          </a:xfrm>
          <a:prstGeom prst="rect">
            <a:avLst/>
          </a:prstGeom>
        </p:spPr>
        <p:txBody>
          <a:bodyPr wrap="square">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Xót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B. Lo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D. 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47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88" y="377686"/>
            <a:ext cx="12115800" cy="6480313"/>
          </a:xfrm>
        </p:spPr>
      </p:pic>
      <p:sp>
        <p:nvSpPr>
          <p:cNvPr id="5" name="TextBox 4"/>
          <p:cNvSpPr txBox="1"/>
          <p:nvPr/>
        </p:nvSpPr>
        <p:spPr>
          <a:xfrm>
            <a:off x="2435087" y="3017677"/>
            <a:ext cx="6987209" cy="1200329"/>
          </a:xfrm>
          <a:prstGeom prst="rect">
            <a:avLst/>
          </a:prstGeom>
          <a:noFill/>
        </p:spPr>
        <p:txBody>
          <a:bodyPr wrap="square" rtlCol="0">
            <a:spAutoFit/>
          </a:bodyPr>
          <a:lstStyle/>
          <a:p>
            <a:r>
              <a:rPr lang="vi-VN" sz="7200" b="1" dirty="0">
                <a:solidFill>
                  <a:srgbClr val="FF0000"/>
                </a:solidFill>
                <a:latin typeface="Times New Roman" panose="02020603050405020304" pitchFamily="18" charset="0"/>
                <a:cs typeface="Times New Roman" panose="02020603050405020304" pitchFamily="18" charset="0"/>
              </a:rPr>
              <a:t>KHỞI ĐỘNG </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6588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4832092"/>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Cơm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dưa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muối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khăn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mới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không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ngon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nhà</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cũng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ngon</a:t>
            </a:r>
            <a:r>
              <a:rPr lang="en-US" sz="2800" i="1" dirty="0">
                <a:solidFill>
                  <a:srgbClr val="FF0000"/>
                </a:solidFill>
                <a:latin typeface="Times New Roman" panose="02020603050405020304" pitchFamily="18" charset="0"/>
                <a:cs typeface="Times New Roman" panose="02020603050405020304" pitchFamily="18" charset="0"/>
              </a:rPr>
              <a:t> / </a:t>
            </a:r>
            <a:r>
              <a:rPr lang="en-US" sz="2800" i="1" dirty="0" err="1">
                <a:solidFill>
                  <a:srgbClr val="FF0000"/>
                </a:solidFill>
                <a:latin typeface="Times New Roman" panose="02020603050405020304" pitchFamily="18" charset="0"/>
                <a:cs typeface="Times New Roman" panose="02020603050405020304" pitchFamily="18" charset="0"/>
              </a:rPr>
              <a:t>Khi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vui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câu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chuyện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thêm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giòn</a:t>
            </a:r>
            <a:r>
              <a:rPr lang="en-US" sz="2800" i="1" dirty="0">
                <a:solidFill>
                  <a:srgbClr val="FF0000"/>
                </a:solidFill>
                <a:latin typeface="Times New Roman" panose="02020603050405020304" pitchFamily="18" charset="0"/>
                <a:cs typeface="Times New Roman" panose="02020603050405020304" pitchFamily="18" charset="0"/>
              </a:rPr>
              <a:t> / </a:t>
            </a:r>
            <a:r>
              <a:rPr lang="en-US" sz="2800" i="1" dirty="0" err="1">
                <a:solidFill>
                  <a:srgbClr val="FF0000"/>
                </a:solidFill>
                <a:latin typeface="Times New Roman" panose="02020603050405020304" pitchFamily="18" charset="0"/>
                <a:cs typeface="Times New Roman" panose="02020603050405020304" pitchFamily="18" charset="0"/>
              </a:rPr>
              <a:t>Chồng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chồng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vợ</a:t>
            </a:r>
            <a:r>
              <a:rPr lang="en-US" sz="2800" i="1" dirty="0">
                <a:solidFill>
                  <a:srgbClr val="FF0000"/>
                </a:solidFill>
                <a:latin typeface="Times New Roman" panose="02020603050405020304" pitchFamily="18" charset="0"/>
                <a:cs typeface="Times New Roman" panose="02020603050405020304" pitchFamily="18" charset="0"/>
              </a:rPr>
              <a:t>, con </a:t>
            </a:r>
            <a:r>
              <a:rPr lang="en-US" sz="2800" i="1" dirty="0" err="1">
                <a:solidFill>
                  <a:srgbClr val="FF0000"/>
                </a:solidFill>
                <a:latin typeface="Times New Roman" panose="02020603050405020304" pitchFamily="18" charset="0"/>
                <a:cs typeface="Times New Roman" panose="02020603050405020304" pitchFamily="18" charset="0"/>
              </a:rPr>
              <a:t>con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một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267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3930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5.</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Khóc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Khuê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vui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nghèo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774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42761437"/>
              </p:ext>
            </p:extLst>
          </p:nvPr>
        </p:nvGraphicFramePr>
        <p:xfrm>
          <a:off x="2417457" y="1572369"/>
          <a:ext cx="6905444" cy="1645920"/>
        </p:xfrm>
        <a:graphic>
          <a:graphicData uri="http://schemas.openxmlformats.org/drawingml/2006/table">
            <a:tbl>
              <a:tblPr firstRow="1" firstCol="1" bandRow="1">
                <a:tableStyleId>{E8B1032C-EA38-4F05-BA0D-38AFFFC7BED3}</a:tableStyleId>
              </a:tblPr>
              <a:tblGrid>
                <a:gridCol w="1959349">
                  <a:extLst>
                    <a:ext uri="{9D8B030D-6E8A-4147-A177-3AD203B41FA5}">
                      <a16:colId xmlns:a16="http://schemas.microsoft.com/office/drawing/2014/main" val="715996457"/>
                    </a:ext>
                  </a:extLst>
                </a:gridCol>
                <a:gridCol w="989219">
                  <a:extLst>
                    <a:ext uri="{9D8B030D-6E8A-4147-A177-3AD203B41FA5}">
                      <a16:colId xmlns:a16="http://schemas.microsoft.com/office/drawing/2014/main" val="3813724528"/>
                    </a:ext>
                  </a:extLst>
                </a:gridCol>
                <a:gridCol w="989219">
                  <a:extLst>
                    <a:ext uri="{9D8B030D-6E8A-4147-A177-3AD203B41FA5}">
                      <a16:colId xmlns:a16="http://schemas.microsoft.com/office/drawing/2014/main" val="456994240"/>
                    </a:ext>
                  </a:extLst>
                </a:gridCol>
                <a:gridCol w="989219">
                  <a:extLst>
                    <a:ext uri="{9D8B030D-6E8A-4147-A177-3AD203B41FA5}">
                      <a16:colId xmlns:a16="http://schemas.microsoft.com/office/drawing/2014/main" val="1768156187"/>
                    </a:ext>
                  </a:extLst>
                </a:gridCol>
                <a:gridCol w="989219">
                  <a:extLst>
                    <a:ext uri="{9D8B030D-6E8A-4147-A177-3AD203B41FA5}">
                      <a16:colId xmlns:a16="http://schemas.microsoft.com/office/drawing/2014/main" val="3541948767"/>
                    </a:ext>
                  </a:extLst>
                </a:gridCol>
                <a:gridCol w="989219">
                  <a:extLst>
                    <a:ext uri="{9D8B030D-6E8A-4147-A177-3AD203B41FA5}">
                      <a16:colId xmlns:a16="http://schemas.microsoft.com/office/drawing/2014/main" val="3594709184"/>
                    </a:ext>
                  </a:extLst>
                </a:gridCol>
              </a:tblGrid>
              <a:tr h="0">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Câu</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3</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4</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5</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689693"/>
                  </a:ext>
                </a:extLst>
              </a:tr>
              <a:tr h="0">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Đáp án</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D</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C</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A</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a:effectLst/>
                          <a:latin typeface="Times New Roman" panose="02020603050405020304" pitchFamily="18" charset="0"/>
                          <a:cs typeface="Times New Roman" panose="02020603050405020304" pitchFamily="18" charset="0"/>
                        </a:rPr>
                        <a:t>C</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3600" dirty="0">
                          <a:effectLst/>
                          <a:latin typeface="Times New Roman" panose="02020603050405020304" pitchFamily="18" charset="0"/>
                          <a:cs typeface="Times New Roman" panose="02020603050405020304" pitchFamily="18" charset="0"/>
                        </a:rPr>
                        <a:t>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026920"/>
                  </a:ext>
                </a:extLst>
              </a:tr>
            </a:tbl>
          </a:graphicData>
        </a:graphic>
      </p:graphicFrame>
    </p:spTree>
    <p:extLst>
      <p:ext uri="{BB962C8B-B14F-4D97-AF65-F5344CB8AC3E}">
        <p14:creationId xmlns:p14="http://schemas.microsoft.com/office/powerpoint/2010/main" val="22910319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761999" y="119165"/>
            <a:ext cx="10340009" cy="4201150"/>
          </a:xfrm>
          <a:prstGeom prst="rect">
            <a:avLst/>
          </a:prstGeom>
        </p:spPr>
        <p:txBody>
          <a:bodyPr wrap="square">
            <a:spAutoFit/>
          </a:bodyPr>
          <a:lstStyle/>
          <a:p>
            <a:pPr algn="just">
              <a:lnSpc>
                <a:spcPct val="150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SzPts val="1400"/>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50000"/>
              </a:lnSpc>
              <a:spcBef>
                <a:spcPts val="600"/>
              </a:spcBef>
              <a:spcAft>
                <a:spcPts val="600"/>
              </a:spcAft>
              <a:buSzPts val="1400"/>
              <a:buFont typeface="Times New Roman" panose="02020603050405020304" pitchFamily="18" charset="0"/>
              <a:buChar cha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0166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2395329"/>
            <a:ext cx="12095921" cy="4287493"/>
          </a:xfrm>
          <a:prstGeom prst="rect">
            <a:avLst/>
          </a:prstGeom>
        </p:spPr>
      </p:pic>
      <p:sp>
        <p:nvSpPr>
          <p:cNvPr id="7" name="Rectangle 6"/>
          <p:cNvSpPr/>
          <p:nvPr/>
        </p:nvSpPr>
        <p:spPr>
          <a:xfrm>
            <a:off x="571498" y="215157"/>
            <a:ext cx="11350487"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761999" y="119165"/>
            <a:ext cx="10340009" cy="3970318"/>
          </a:xfrm>
          <a:prstGeom prst="rect">
            <a:avLst/>
          </a:prstGeom>
        </p:spPr>
        <p:txBody>
          <a:bodyPr wrap="square">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7. 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Tan </a:t>
            </a:r>
            <a:r>
              <a:rPr lang="en-US" sz="2800" i="1" dirty="0" err="1">
                <a:solidFill>
                  <a:srgbClr val="FF0000"/>
                </a:solidFill>
                <a:latin typeface="Times New Roman" panose="02020603050405020304" pitchFamily="18" charset="0"/>
                <a:cs typeface="Times New Roman" panose="02020603050405020304" pitchFamily="18" charset="0"/>
              </a:rPr>
              <a:t>buổi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học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mẹ</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ngồi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tựa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Chồng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chồng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vợ</a:t>
            </a:r>
            <a:r>
              <a:rPr lang="en-US" sz="2800" i="1" dirty="0">
                <a:solidFill>
                  <a:srgbClr val="FF0000"/>
                </a:solidFill>
                <a:latin typeface="Times New Roman" panose="02020603050405020304" pitchFamily="18" charset="0"/>
                <a:cs typeface="Times New Roman" panose="02020603050405020304" pitchFamily="18" charset="0"/>
              </a:rPr>
              <a:t>, con </a:t>
            </a:r>
            <a:r>
              <a:rPr lang="en-US" sz="2800" i="1" dirty="0" err="1">
                <a:solidFill>
                  <a:srgbClr val="FF0000"/>
                </a:solidFill>
                <a:latin typeface="Times New Roman" panose="02020603050405020304" pitchFamily="18" charset="0"/>
                <a:cs typeface="Times New Roman" panose="02020603050405020304" pitchFamily="18" charset="0"/>
              </a:rPr>
              <a:t>con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một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láy</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khăn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sum </a:t>
            </a:r>
            <a:r>
              <a:rPr lang="en-US" sz="2800" dirty="0" err="1">
                <a:latin typeface="Times New Roman" panose="02020603050405020304" pitchFamily="18" charset="0"/>
                <a:cs typeface="Times New Roman" panose="02020603050405020304" pitchFamily="18" charset="0"/>
              </a:rPr>
              <a:t>vầy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3066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3627783"/>
            <a:ext cx="12095921" cy="3055039"/>
          </a:xfrm>
          <a:prstGeom prst="rect">
            <a:avLst/>
          </a:prstGeom>
        </p:spPr>
      </p:pic>
      <p:sp>
        <p:nvSpPr>
          <p:cNvPr id="7" name="Rectangle 6"/>
          <p:cNvSpPr/>
          <p:nvPr/>
        </p:nvSpPr>
        <p:spPr>
          <a:xfrm>
            <a:off x="571498" y="215157"/>
            <a:ext cx="11350487"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761999" y="119165"/>
            <a:ext cx="10340009" cy="5262979"/>
          </a:xfrm>
          <a:prstGeom prst="rect">
            <a:avLst/>
          </a:prstGeom>
        </p:spPr>
        <p:txBody>
          <a:bodyPr wrap="square">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8. 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nhịp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endParaRPr lang="en-US" sz="2800" dirty="0">
              <a:solidFill>
                <a:srgbClr val="FF0000"/>
              </a:solidFill>
              <a:latin typeface="Times New Roman" panose="02020603050405020304" pitchFamily="18" charset="0"/>
              <a:cs typeface="Times New Roman" panose="02020603050405020304" pitchFamily="18" charset="0"/>
            </a:endParaRPr>
          </a:p>
          <a:p>
            <a:pPr lvl="0">
              <a:lnSpc>
                <a:spcPct val="150000"/>
              </a:lnSpc>
            </a:pP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3/4, 4/4, 2/2/2</a:t>
            </a:r>
          </a:p>
          <a:p>
            <a:pPr lvl="0">
              <a:lnSpc>
                <a:spcPct val="150000"/>
              </a:lnSpc>
            </a:pP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9.</a:t>
            </a:r>
            <a:r>
              <a:rPr lang="en-US" sz="2800" dirty="0">
                <a:solidFill>
                  <a:srgbClr val="FF0000"/>
                </a:solidFill>
                <a:latin typeface="Times New Roman" panose="02020603050405020304" pitchFamily="18" charset="0"/>
                <a:cs typeface="Times New Roman" panose="02020603050405020304" pitchFamily="18" charset="0"/>
              </a:rPr>
              <a:t> Theo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vui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nghèo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a:p>
            <a:pPr lvl="0">
              <a:lnSpc>
                <a:spcPct val="150000"/>
              </a:lnSpc>
            </a:pP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11390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4520370"/>
            <a:ext cx="12095921" cy="2162452"/>
          </a:xfrm>
          <a:prstGeom prst="rect">
            <a:avLst/>
          </a:prstGeom>
        </p:spPr>
      </p:pic>
      <p:sp>
        <p:nvSpPr>
          <p:cNvPr id="7" name="Rectangle 6"/>
          <p:cNvSpPr/>
          <p:nvPr/>
        </p:nvSpPr>
        <p:spPr>
          <a:xfrm>
            <a:off x="571498" y="215157"/>
            <a:ext cx="11350487"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821633" y="506792"/>
            <a:ext cx="10340009" cy="4401205"/>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HƯỚNG DẪN TỰ HỌC BÀI 1</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Học sinh hoàn thành việc tự đánh giá</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Đọc thêm một số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vi-VN" sz="2800" dirty="0">
                <a:latin typeface="Times New Roman" panose="02020603050405020304" pitchFamily="18" charset="0"/>
                <a:cs typeface="Times New Roman" panose="02020603050405020304" pitchFamily="18" charset="0"/>
              </a:rPr>
              <a:t> có cùng đề tài hoặc chủ đề với các văn bản đã học ở Bài 1. Với mỗi bài thơ hãy ghi lại ngắn gọn điều mà em thích hoặc ấn tượng nhất.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Chuẩn bị bài học mới: Tìm hiểu tri thức ngữ văn cho Bài 2: </a:t>
            </a:r>
            <a:r>
              <a:rPr lang="en-US" sz="2800" b="1" i="1" dirty="0" err="1">
                <a:latin typeface="Times New Roman" panose="02020603050405020304" pitchFamily="18" charset="0"/>
                <a:cs typeface="Times New Roman" panose="02020603050405020304" pitchFamily="18" charset="0"/>
              </a:rPr>
              <a:t>Truyện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Nôm</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chuẩn bị câu hỏi đọc hiểu văn bản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xuân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15277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30949" cy="6858000"/>
          </a:xfrm>
        </p:spPr>
      </p:pic>
    </p:spTree>
    <p:extLst>
      <p:ext uri="{BB962C8B-B14F-4D97-AF65-F5344CB8AC3E}">
        <p14:creationId xmlns:p14="http://schemas.microsoft.com/office/powerpoint/2010/main" val="38621786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77" y="-1"/>
            <a:ext cx="12238706" cy="6817431"/>
          </a:xfrm>
        </p:spPr>
      </p:pic>
      <p:sp>
        <p:nvSpPr>
          <p:cNvPr id="5" name="Rounded Rectangle 4"/>
          <p:cNvSpPr/>
          <p:nvPr/>
        </p:nvSpPr>
        <p:spPr>
          <a:xfrm>
            <a:off x="3531543" y="2055814"/>
            <a:ext cx="5327374" cy="21866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từng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thuyết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vấn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chưa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thuyết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phục</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926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88" y="377686"/>
            <a:ext cx="12115800" cy="6480313"/>
          </a:xfrm>
        </p:spPr>
      </p:pic>
      <p:sp>
        <p:nvSpPr>
          <p:cNvPr id="5" name="TextBox 4"/>
          <p:cNvSpPr txBox="1"/>
          <p:nvPr/>
        </p:nvSpPr>
        <p:spPr>
          <a:xfrm>
            <a:off x="705678" y="3196581"/>
            <a:ext cx="12334461"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HÌNH THÀNH KIẾN THỨC </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8420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84" y="2412034"/>
            <a:ext cx="5940816" cy="4351338"/>
          </a:xfrm>
        </p:spPr>
      </p:pic>
      <p:sp>
        <p:nvSpPr>
          <p:cNvPr id="7" name="Rectangle 6"/>
          <p:cNvSpPr/>
          <p:nvPr/>
        </p:nvSpPr>
        <p:spPr>
          <a:xfrm>
            <a:off x="6221895" y="1273843"/>
            <a:ext cx="5456583" cy="4678204"/>
          </a:xfrm>
          <a:prstGeom prst="rect">
            <a:avLst/>
          </a:prstGeom>
        </p:spPr>
        <p:txBody>
          <a:bodyPr wrap="square">
            <a:spAutoFit/>
          </a:bodyPr>
          <a:lstStyle/>
          <a:p>
            <a:pPr marL="30480" marR="30480" algn="just">
              <a:lnSpc>
                <a:spcPct val="150000"/>
              </a:lnSpc>
              <a:spcAft>
                <a:spcPts val="1200"/>
              </a:spcAft>
            </a:pPr>
            <a:r>
              <a:rPr lang="vi-VN" sz="3200" i="1" dirty="0" smtClean="0">
                <a:solidFill>
                  <a:srgbClr val="0070C0"/>
                </a:solidFill>
                <a:effectLst/>
                <a:latin typeface="Times New Roman" panose="02020603050405020304" pitchFamily="18" charset="0"/>
                <a:ea typeface="Times New Roman" panose="02020603050405020304" pitchFamily="18" charset="0"/>
              </a:rPr>
              <a:t>+ Trình bày hiểu biết của em về nghe và nhận biết tính thuyết phục của một ý kiến.</a:t>
            </a:r>
            <a:endParaRPr lang="en-US" sz="3200" dirty="0" smtClean="0">
              <a:solidFill>
                <a:srgbClr val="0070C0"/>
              </a:solidFill>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vi-VN" sz="3200" i="1" dirty="0" smtClean="0">
                <a:solidFill>
                  <a:srgbClr val="0070C0"/>
                </a:solidFill>
                <a:effectLst/>
                <a:latin typeface="Times New Roman" panose="02020603050405020304" pitchFamily="18" charset="0"/>
                <a:ea typeface="Times New Roman" panose="02020603050405020304" pitchFamily="18" charset="0"/>
              </a:rPr>
              <a:t>+ Muốn nghe và nhận biết tính thuyết phục của một ý kiến, các em cần lưu ý những gì?</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26797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8497957" y="4350902"/>
            <a:ext cx="3584184" cy="2507098"/>
          </a:xfrm>
        </p:spPr>
      </p:pic>
      <p:sp>
        <p:nvSpPr>
          <p:cNvPr id="7" name="Rectangle 6"/>
          <p:cNvSpPr/>
          <p:nvPr/>
        </p:nvSpPr>
        <p:spPr>
          <a:xfrm>
            <a:off x="654326" y="448895"/>
            <a:ext cx="10883348" cy="4700774"/>
          </a:xfrm>
          <a:prstGeom prst="rect">
            <a:avLst/>
          </a:prstGeom>
        </p:spPr>
        <p:txBody>
          <a:bodyPr wrap="square">
            <a:spAutoFit/>
          </a:bodyPr>
          <a:lstStyle/>
          <a:p>
            <a:pPr algn="ctr">
              <a:lnSpc>
                <a:spcPct val="120000"/>
              </a:lnSpc>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Định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hướng</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20000"/>
              </a:lnSpc>
            </a:pPr>
            <a:r>
              <a:rPr lang="vi-VN" sz="2800" b="1" dirty="0">
                <a:latin typeface="Times New Roman" panose="02020603050405020304" pitchFamily="18" charset="0"/>
                <a:cs typeface="Times New Roman" panose="02020603050405020304" pitchFamily="18" charset="0"/>
              </a:rPr>
              <a:t>1.1.</a:t>
            </a:r>
            <a:r>
              <a:rPr lang="vi-VN" sz="2800" dirty="0">
                <a:latin typeface="Times New Roman" panose="02020603050405020304" pitchFamily="18" charset="0"/>
                <a:cs typeface="Times New Roman" panose="02020603050405020304" pitchFamily="18" charset="0"/>
              </a:rPr>
              <a:t> Nghe và nhận biết tính thuyết phục của một ý kiến là yêu cầu cần thiết trong giao tiếp, nhất là khi nghe trình bày một ý kiến nghị luận. Bởi vì mục đích của văn nghị luận là thuyết phục. Kĩ năng nghe và nhận biết tính thuyết phục của ý kiến người nói thể hiện sự chủ động trong giao tiếp ở người nghe. 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6967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8497957" y="4350902"/>
            <a:ext cx="3584184" cy="2507098"/>
          </a:xfrm>
        </p:spPr>
      </p:pic>
      <p:sp>
        <p:nvSpPr>
          <p:cNvPr id="7" name="Rectangle 6"/>
          <p:cNvSpPr/>
          <p:nvPr/>
        </p:nvSpPr>
        <p:spPr>
          <a:xfrm>
            <a:off x="654326" y="448895"/>
            <a:ext cx="10883348" cy="5780044"/>
          </a:xfrm>
          <a:prstGeom prst="rect">
            <a:avLst/>
          </a:prstGeom>
        </p:spPr>
        <p:txBody>
          <a:bodyPr wrap="square">
            <a:spAutoFit/>
          </a:bodyPr>
          <a:lstStyle/>
          <a:p>
            <a:pPr algn="ctr">
              <a:lnSpc>
                <a:spcPct val="120000"/>
              </a:lnSpc>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Định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hướng</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b="1" dirty="0">
                <a:solidFill>
                  <a:srgbClr val="7030A0"/>
                </a:solidFill>
                <a:latin typeface="Times New Roman" panose="02020603050405020304" pitchFamily="18" charset="0"/>
                <a:cs typeface="Times New Roman" panose="02020603050405020304" pitchFamily="18" charset="0"/>
              </a:rPr>
              <a:t>1.2. Muốn nghe và nhận biết tính thuyết phục của một ý kiến, các em cần lưu ý:</a:t>
            </a:r>
            <a:endParaRPr lang="en-US" sz="2800" b="1" dirty="0">
              <a:solidFill>
                <a:srgbClr val="7030A0"/>
              </a:solidFill>
              <a:latin typeface="Times New Roman" panose="02020603050405020304" pitchFamily="18" charset="0"/>
              <a:cs typeface="Times New Roman" panose="02020603050405020304" pitchFamily="18" charset="0"/>
            </a:endParaRPr>
          </a:p>
          <a:p>
            <a:pPr algn="just"/>
            <a:r>
              <a:rPr lang="en-US" sz="2800" b="1" dirty="0">
                <a:solidFill>
                  <a:srgbClr val="00B050"/>
                </a:solidFill>
                <a:latin typeface="Times New Roman" panose="02020603050405020304" pitchFamily="18" charset="0"/>
                <a:cs typeface="Times New Roman" panose="02020603050405020304" pitchFamily="18" charset="0"/>
              </a:rPr>
              <a:t>-</a:t>
            </a:r>
            <a:r>
              <a:rPr lang="vi-VN" sz="2800" b="1" dirty="0">
                <a:solidFill>
                  <a:srgbClr val="00B050"/>
                </a:solidFill>
                <a:latin typeface="Times New Roman" panose="02020603050405020304" pitchFamily="18" charset="0"/>
                <a:cs typeface="Times New Roman" panose="02020603050405020304" pitchFamily="18" charset="0"/>
              </a:rPr>
              <a:t> Nghe kĩ </a:t>
            </a:r>
            <a:r>
              <a:rPr lang="vi-VN" sz="2800" dirty="0">
                <a:latin typeface="Times New Roman" panose="02020603050405020304" pitchFamily="18" charset="0"/>
                <a:cs typeface="Times New Roman" panose="02020603050405020304" pitchFamily="18" charset="0"/>
              </a:rPr>
              <a:t>nội dung ý kiến mà người nói đã trình bày (Người nói nêu ý kiến về vấn đề gì? Mục đích của người nói là gì?).</a:t>
            </a:r>
            <a:endParaRPr lang="en-US" sz="2800" dirty="0">
              <a:latin typeface="Times New Roman" panose="02020603050405020304" pitchFamily="18" charset="0"/>
              <a:cs typeface="Times New Roman" panose="02020603050405020304" pitchFamily="18" charset="0"/>
            </a:endParaRPr>
          </a:p>
          <a:p>
            <a:pPr algn="just"/>
            <a:r>
              <a:rPr lang="vi-VN" sz="2800" b="1" dirty="0">
                <a:solidFill>
                  <a:srgbClr val="00B050"/>
                </a:solidFill>
                <a:latin typeface="Times New Roman" panose="02020603050405020304" pitchFamily="18" charset="0"/>
                <a:cs typeface="Times New Roman" panose="02020603050405020304" pitchFamily="18" charset="0"/>
              </a:rPr>
              <a:t>- Ghi lại </a:t>
            </a:r>
            <a:r>
              <a:rPr lang="vi-VN" sz="2800" dirty="0">
                <a:latin typeface="Times New Roman" panose="02020603050405020304" pitchFamily="18" charset="0"/>
                <a:cs typeface="Times New Roman" panose="02020603050405020304" pitchFamily="18" charset="0"/>
              </a:rPr>
              <a:t>cách trình bày ý kiến của người nói: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Mở đầu nêu lên vấn đề gì?</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Triển khai vấn đề bằng các lí lẽ và bằng chứng ra sao?</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Nội dung trình bày có logic, chặt chẽ không?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Còn thiếu những bằng chứng gì?</a:t>
            </a:r>
            <a:endParaRPr lang="en-US" sz="2800" dirty="0">
              <a:latin typeface="Times New Roman" panose="02020603050405020304" pitchFamily="18" charset="0"/>
              <a:cs typeface="Times New Roman" panose="02020603050405020304" pitchFamily="18" charset="0"/>
            </a:endParaRPr>
          </a:p>
          <a:p>
            <a:pPr algn="just"/>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Đánh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chung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55613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arn(inVertical)">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fade">
                                      <p:cBhvr>
                                        <p:cTn id="44" dur="1000"/>
                                        <p:tgtEl>
                                          <p:spTgt spid="7">
                                            <p:txEl>
                                              <p:pRg st="7" end="7"/>
                                            </p:txEl>
                                          </p:spTgt>
                                        </p:tgtEl>
                                      </p:cBhvr>
                                    </p:animEffect>
                                    <p:anim calcmode="lin" valueType="num">
                                      <p:cBhvr>
                                        <p:cTn id="4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fade">
                                      <p:cBhvr>
                                        <p:cTn id="49" dur="1000"/>
                                        <p:tgtEl>
                                          <p:spTgt spid="7">
                                            <p:txEl>
                                              <p:pRg st="8" end="8"/>
                                            </p:txEl>
                                          </p:spTgt>
                                        </p:tgtEl>
                                      </p:cBhvr>
                                    </p:animEffect>
                                    <p:anim calcmode="lin" valueType="num">
                                      <p:cBhvr>
                                        <p:cTn id="5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88" y="377686"/>
            <a:ext cx="12115800" cy="6480313"/>
          </a:xfrm>
        </p:spPr>
      </p:pic>
      <p:sp>
        <p:nvSpPr>
          <p:cNvPr id="5" name="TextBox 4"/>
          <p:cNvSpPr txBox="1"/>
          <p:nvPr/>
        </p:nvSpPr>
        <p:spPr>
          <a:xfrm>
            <a:off x="705678" y="3196581"/>
            <a:ext cx="12334461" cy="938719"/>
          </a:xfrm>
          <a:prstGeom prst="rect">
            <a:avLst/>
          </a:prstGeom>
          <a:noFill/>
        </p:spPr>
        <p:txBody>
          <a:bodyPr wrap="square" rtlCol="0">
            <a:spAutoFit/>
          </a:bodyPr>
          <a:lstStyle/>
          <a:p>
            <a:pPr algn="ctr"/>
            <a:r>
              <a:rPr lang="vi-VN" sz="5500" b="1" dirty="0">
                <a:solidFill>
                  <a:srgbClr val="FF0000"/>
                </a:solidFill>
                <a:latin typeface="Times New Roman" panose="02020603050405020304" pitchFamily="18" charset="0"/>
                <a:cs typeface="Times New Roman" panose="02020603050405020304" pitchFamily="18" charset="0"/>
              </a:rPr>
              <a:t>THỰC HÀNH NÓI VÀ NGHE </a:t>
            </a:r>
            <a:endParaRPr lang="en-US" sz="5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6825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1608</Words>
  <Application>Microsoft Office PowerPoint</Application>
  <PresentationFormat>Widescreen</PresentationFormat>
  <Paragraphs>179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23</cp:revision>
  <dcterms:created xsi:type="dcterms:W3CDTF">2024-06-13T11:41:40Z</dcterms:created>
  <dcterms:modified xsi:type="dcterms:W3CDTF">2024-06-13T13:50:17Z</dcterms:modified>
</cp:coreProperties>
</file>