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7" r:id="rId2"/>
    <p:sldId id="259" r:id="rId3"/>
    <p:sldId id="272" r:id="rId4"/>
    <p:sldId id="273" r:id="rId5"/>
    <p:sldId id="274" r:id="rId6"/>
    <p:sldId id="275" r:id="rId7"/>
    <p:sldId id="256" r:id="rId8"/>
    <p:sldId id="260" r:id="rId9"/>
    <p:sldId id="262" r:id="rId10"/>
    <p:sldId id="263" r:id="rId11"/>
    <p:sldId id="276" r:id="rId12"/>
    <p:sldId id="268" r:id="rId13"/>
    <p:sldId id="271" r:id="rId14"/>
  </p:sldIdLst>
  <p:sldSz cx="18288000" cy="10287000"/>
  <p:notesSz cx="6858000" cy="9144000"/>
  <p:embeddedFontLst>
    <p:embeddedFont>
      <p:font typeface="Pangolin" panose="020B0604020202020204" charset="0"/>
      <p:regular r:id="rId16"/>
    </p:embeddedFont>
    <p:embeddedFont>
      <p:font typeface="#9Slide03 BoosterNextFYBlack" panose="020B0604020202020204" charset="0"/>
      <p:regular r:id="rId17"/>
    </p:embeddedFont>
    <p:embeddedFont>
      <p:font typeface="#9Slide03 Arima Madurai Bold" panose="020B0604020202020204" charset="0"/>
      <p:bold r:id="rId18"/>
    </p:embeddedFont>
    <p:embeddedFont>
      <p:font typeface="#9Slide05 Agile Script Calligra" panose="020B0604020202020204" charset="0"/>
      <p:regular r:id="rId19"/>
    </p:embeddedFont>
    <p:embeddedFont>
      <p:font typeface="#9Slide03 Arima Madurai ExtraBo" panose="020B0604020202020204" charset="0"/>
      <p:bold r:id="rId20"/>
    </p:embeddedFont>
    <p:embeddedFont>
      <p:font typeface="Repo Black" panose="020B0604020202020204" charset="0"/>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E1E"/>
    <a:srgbClr val="4F81BD"/>
    <a:srgbClr val="F1A815"/>
    <a:srgbClr val="FFD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22" autoAdjust="0"/>
  </p:normalViewPr>
  <p:slideViewPr>
    <p:cSldViewPr>
      <p:cViewPr varScale="1">
        <p:scale>
          <a:sx n="45" d="100"/>
          <a:sy n="45" d="100"/>
        </p:scale>
        <p:origin x="111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84C4F-0F0C-4390-867B-F0B5A15A3496}"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E704F-90E0-4773-9DD4-6E9833CB6F44}" type="slidenum">
              <a:rPr lang="en-US" smtClean="0"/>
              <a:t>‹#›</a:t>
            </a:fld>
            <a:endParaRPr lang="en-US"/>
          </a:p>
        </p:txBody>
      </p:sp>
    </p:spTree>
    <p:extLst>
      <p:ext uri="{BB962C8B-B14F-4D97-AF65-F5344CB8AC3E}">
        <p14:creationId xmlns:p14="http://schemas.microsoft.com/office/powerpoint/2010/main" val="363528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E704F-90E0-4773-9DD4-6E9833CB6F44}" type="slidenum">
              <a:rPr lang="en-US" smtClean="0"/>
              <a:t>2</a:t>
            </a:fld>
            <a:endParaRPr lang="en-US"/>
          </a:p>
        </p:txBody>
      </p:sp>
    </p:spTree>
    <p:extLst>
      <p:ext uri="{BB962C8B-B14F-4D97-AF65-F5344CB8AC3E}">
        <p14:creationId xmlns:p14="http://schemas.microsoft.com/office/powerpoint/2010/main" val="323975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image" Target="../media/image32.sv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image" Target="../media/image3.png"/><Relationship Id="rId26" Type="http://schemas.openxmlformats.org/officeDocument/2006/relationships/image" Target="../media/image25.png"/><Relationship Id="rId39" Type="http://schemas.openxmlformats.org/officeDocument/2006/relationships/image" Target="../media/image55.svg"/><Relationship Id="rId21" Type="http://schemas.openxmlformats.org/officeDocument/2006/relationships/image" Target="../media/image32.svg"/><Relationship Id="rId34" Type="http://schemas.openxmlformats.org/officeDocument/2006/relationships/image" Target="../media/image29.png"/><Relationship Id="rId42" Type="http://schemas.openxmlformats.org/officeDocument/2006/relationships/image" Target="../media/image33.png"/><Relationship Id="rId47" Type="http://schemas.openxmlformats.org/officeDocument/2006/relationships/image" Target="../media/image61.svg"/><Relationship Id="rId7" Type="http://schemas.openxmlformats.org/officeDocument/2006/relationships/image" Target="../media/image39.svg"/><Relationship Id="rId2" Type="http://schemas.openxmlformats.org/officeDocument/2006/relationships/image" Target="../media/image5.png"/><Relationship Id="rId16" Type="http://schemas.openxmlformats.org/officeDocument/2006/relationships/image" Target="../media/image8.png"/><Relationship Id="rId29"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3.svg"/><Relationship Id="rId24" Type="http://schemas.openxmlformats.org/officeDocument/2006/relationships/image" Target="../media/image2.png"/><Relationship Id="rId32" Type="http://schemas.openxmlformats.org/officeDocument/2006/relationships/image" Target="../media/image28.png"/><Relationship Id="rId37" Type="http://schemas.openxmlformats.org/officeDocument/2006/relationships/image" Target="../media/image53.svg"/><Relationship Id="rId40" Type="http://schemas.openxmlformats.org/officeDocument/2006/relationships/image" Target="../media/image32.png"/><Relationship Id="rId45" Type="http://schemas.openxmlformats.org/officeDocument/2006/relationships/image" Target="../media/image35.svg"/><Relationship Id="rId5" Type="http://schemas.openxmlformats.org/officeDocument/2006/relationships/image" Target="../media/image37.svg"/><Relationship Id="rId15" Type="http://schemas.openxmlformats.org/officeDocument/2006/relationships/image" Target="../media/image14.svg"/><Relationship Id="rId23" Type="http://schemas.openxmlformats.org/officeDocument/2006/relationships/image" Target="../media/image20.svg"/><Relationship Id="rId28" Type="http://schemas.openxmlformats.org/officeDocument/2006/relationships/image" Target="../media/image26.png"/><Relationship Id="rId36" Type="http://schemas.openxmlformats.org/officeDocument/2006/relationships/image" Target="../media/image30.png"/><Relationship Id="rId10" Type="http://schemas.openxmlformats.org/officeDocument/2006/relationships/image" Target="../media/image23.png"/><Relationship Id="rId19" Type="http://schemas.openxmlformats.org/officeDocument/2006/relationships/image" Target="../media/image6.svg"/><Relationship Id="rId31" Type="http://schemas.openxmlformats.org/officeDocument/2006/relationships/image" Target="../media/image51.svg"/><Relationship Id="rId44"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41.svg"/><Relationship Id="rId14" Type="http://schemas.openxmlformats.org/officeDocument/2006/relationships/image" Target="../media/image15.png"/><Relationship Id="rId22" Type="http://schemas.openxmlformats.org/officeDocument/2006/relationships/image" Target="../media/image10.png"/><Relationship Id="rId27" Type="http://schemas.openxmlformats.org/officeDocument/2006/relationships/image" Target="../media/image47.svg"/><Relationship Id="rId30" Type="http://schemas.openxmlformats.org/officeDocument/2006/relationships/image" Target="../media/image27.png"/><Relationship Id="rId35" Type="http://schemas.openxmlformats.org/officeDocument/2006/relationships/image" Target="../media/image18.svg"/><Relationship Id="rId43" Type="http://schemas.openxmlformats.org/officeDocument/2006/relationships/image" Target="../media/image59.svg"/><Relationship Id="rId8" Type="http://schemas.openxmlformats.org/officeDocument/2006/relationships/image" Target="../media/image22.png"/><Relationship Id="rId3" Type="http://schemas.openxmlformats.org/officeDocument/2006/relationships/image" Target="../media/image10.svg"/><Relationship Id="rId12" Type="http://schemas.openxmlformats.org/officeDocument/2006/relationships/image" Target="../media/image24.png"/><Relationship Id="rId17" Type="http://schemas.openxmlformats.org/officeDocument/2006/relationships/image" Target="../media/image16.svg"/><Relationship Id="rId25" Type="http://schemas.openxmlformats.org/officeDocument/2006/relationships/image" Target="../media/image4.svg"/><Relationship Id="rId33" Type="http://schemas.openxmlformats.org/officeDocument/2006/relationships/image" Target="../media/image24.svg"/><Relationship Id="rId38" Type="http://schemas.openxmlformats.org/officeDocument/2006/relationships/image" Target="../media/image31.png"/><Relationship Id="rId46" Type="http://schemas.openxmlformats.org/officeDocument/2006/relationships/image" Target="../media/image35.png"/><Relationship Id="rId20" Type="http://schemas.openxmlformats.org/officeDocument/2006/relationships/image" Target="../media/image17.png"/><Relationship Id="rId41"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26.svg"/><Relationship Id="rId15" Type="http://schemas.openxmlformats.org/officeDocument/2006/relationships/image" Target="../media/image18.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4.sv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942668" y="-7232647"/>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2900" y="912061"/>
            <a:ext cx="8056421" cy="10054816"/>
          </a:xfrm>
          <a:prstGeom prst="rect">
            <a:avLst/>
          </a:prstGeom>
        </p:spPr>
      </p:pic>
      <p:sp>
        <p:nvSpPr>
          <p:cNvPr id="6" name="TextBox 6"/>
          <p:cNvSpPr txBox="1"/>
          <p:nvPr/>
        </p:nvSpPr>
        <p:spPr>
          <a:xfrm>
            <a:off x="9144000" y="2929836"/>
            <a:ext cx="8056421" cy="3810274"/>
          </a:xfrm>
          <a:prstGeom prst="rect">
            <a:avLst/>
          </a:prstGeom>
        </p:spPr>
        <p:txBody>
          <a:bodyPr wrap="square" lIns="0" tIns="0" rIns="0" bIns="0" rtlCol="0" anchor="t">
            <a:spAutoFit/>
          </a:bodyPr>
          <a:lstStyle/>
          <a:p>
            <a:pPr marL="0" marR="0" indent="457200" algn="just">
              <a:lnSpc>
                <a:spcPct val="110000"/>
              </a:lnSpc>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Lớp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bầu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4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chia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lớp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4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dãy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phát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một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bô</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màu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màu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ghi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 B, C,D),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người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nào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vị trí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tâm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đê</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phương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án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đúng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marL="0" marR="0" indent="457200" algn="just">
              <a:lnSpc>
                <a:spcPct val="110000"/>
              </a:lnSpc>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GV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chiếu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5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giây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phải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đê</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phương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án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đúng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phép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Sau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xong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lượt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kết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nào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trả lời được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nhiều</a:t>
            </a:r>
            <a:r>
              <a:rPr lang="vi-VN"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câu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sẽ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khen ngợi (có thể tặng những phần quà nhỏ)</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33088" y="6396669"/>
            <a:ext cx="2280138" cy="4494895"/>
          </a:xfrm>
          <a:prstGeom prst="rect">
            <a:avLst/>
          </a:prstGeom>
        </p:spPr>
      </p:pic>
      <p:sp>
        <p:nvSpPr>
          <p:cNvPr id="9" name="TextBox 8">
            <a:extLst>
              <a:ext uri="{FF2B5EF4-FFF2-40B4-BE49-F238E27FC236}">
                <a16:creationId xmlns:a16="http://schemas.microsoft.com/office/drawing/2014/main" id="{A8335217-28C7-9799-76A0-F71937840BE3}"/>
              </a:ext>
            </a:extLst>
          </p:cNvPr>
          <p:cNvSpPr txBox="1"/>
          <p:nvPr/>
        </p:nvSpPr>
        <p:spPr>
          <a:xfrm>
            <a:off x="7162800" y="1195557"/>
            <a:ext cx="9144000" cy="1015663"/>
          </a:xfrm>
          <a:prstGeom prst="rect">
            <a:avLst/>
          </a:prstGeom>
          <a:noFill/>
        </p:spPr>
        <p:txBody>
          <a:bodyPr wrap="square">
            <a:spAutoFit/>
          </a:bodyPr>
          <a:lstStyle/>
          <a:p>
            <a:pPr marL="0" marR="0" indent="457200" algn="just"/>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Trò</a:t>
            </a:r>
            <a:r>
              <a:rPr lang="en-US" sz="6000" b="1" dirty="0">
                <a:solidFill>
                  <a:schemeClr val="accent2">
                    <a:lumMod val="75000"/>
                  </a:schemeClr>
                </a:solidFill>
                <a:effectLst/>
                <a:latin typeface="#9Slide05 Agile Script Calligra" panose="03070402050302030203" pitchFamily="66" charset="0"/>
                <a:ea typeface="Times New Roman" panose="02020603050405020304" pitchFamily="18" charset="0"/>
              </a:rPr>
              <a:t> </a:t>
            </a:r>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chơi</a:t>
            </a:r>
            <a:r>
              <a:rPr lang="en-US" sz="6000" b="1" dirty="0">
                <a:solidFill>
                  <a:schemeClr val="accent2">
                    <a:lumMod val="75000"/>
                  </a:schemeClr>
                </a:solidFill>
                <a:latin typeface="#9Slide05 Agile Script Calligra" panose="03070402050302030203" pitchFamily="66" charset="0"/>
                <a:ea typeface="Times New Roman" panose="02020603050405020304" pitchFamily="18" charset="0"/>
              </a:rPr>
              <a:t> </a:t>
            </a:r>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Chúng</a:t>
            </a:r>
            <a:r>
              <a:rPr lang="en-US" sz="6000" b="1" dirty="0">
                <a:solidFill>
                  <a:schemeClr val="accent2">
                    <a:lumMod val="75000"/>
                  </a:schemeClr>
                </a:solidFill>
                <a:effectLst/>
                <a:latin typeface="#9Slide05 Agile Script Calligra" panose="03070402050302030203" pitchFamily="66" charset="0"/>
                <a:ea typeface="Times New Roman" panose="02020603050405020304" pitchFamily="18" charset="0"/>
              </a:rPr>
              <a:t> </a:t>
            </a:r>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tôi</a:t>
            </a:r>
            <a:r>
              <a:rPr lang="en-US" sz="6000" b="1" dirty="0">
                <a:solidFill>
                  <a:schemeClr val="accent2">
                    <a:lumMod val="75000"/>
                  </a:schemeClr>
                </a:solidFill>
                <a:effectLst/>
                <a:latin typeface="#9Slide05 Agile Script Calligra" panose="03070402050302030203" pitchFamily="66" charset="0"/>
                <a:ea typeface="Times New Roman" panose="02020603050405020304" pitchFamily="18" charset="0"/>
              </a:rPr>
              <a:t> </a:t>
            </a:r>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là</a:t>
            </a:r>
            <a:r>
              <a:rPr lang="en-US" sz="6000" b="1" dirty="0">
                <a:solidFill>
                  <a:schemeClr val="accent2">
                    <a:lumMod val="75000"/>
                  </a:schemeClr>
                </a:solidFill>
                <a:effectLst/>
                <a:latin typeface="#9Slide05 Agile Script Calligra" panose="03070402050302030203" pitchFamily="66" charset="0"/>
                <a:ea typeface="Times New Roman" panose="02020603050405020304" pitchFamily="18" charset="0"/>
              </a:rPr>
              <a:t> </a:t>
            </a:r>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nhà</a:t>
            </a:r>
            <a:r>
              <a:rPr lang="en-US" sz="6000" b="1" dirty="0">
                <a:solidFill>
                  <a:schemeClr val="accent2">
                    <a:lumMod val="75000"/>
                  </a:schemeClr>
                </a:solidFill>
                <a:effectLst/>
                <a:latin typeface="#9Slide05 Agile Script Calligra" panose="03070402050302030203" pitchFamily="66" charset="0"/>
                <a:ea typeface="Times New Roman" panose="02020603050405020304" pitchFamily="18" charset="0"/>
              </a:rPr>
              <a:t> </a:t>
            </a:r>
            <a:r>
              <a:rPr lang="en-US" sz="6000" b="1" dirty="0" err="1">
                <a:solidFill>
                  <a:schemeClr val="accent2">
                    <a:lumMod val="75000"/>
                  </a:schemeClr>
                </a:solidFill>
                <a:effectLst/>
                <a:latin typeface="#9Slide05 Agile Script Calligra" panose="03070402050302030203" pitchFamily="66" charset="0"/>
                <a:ea typeface="Times New Roman" panose="02020603050405020304" pitchFamily="18" charset="0"/>
              </a:rPr>
              <a:t>văn</a:t>
            </a:r>
            <a:endParaRPr lang="en-US" sz="6000" b="1" dirty="0">
              <a:solidFill>
                <a:schemeClr val="accent2">
                  <a:lumMod val="75000"/>
                </a:schemeClr>
              </a:solidFill>
              <a:effectLst/>
              <a:latin typeface="#9Slide05 Agile Script Calligra" panose="03070402050302030203" pitchFamily="66" charset="0"/>
              <a:ea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828368" y="-5822947"/>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3257" y="5868746"/>
            <a:ext cx="3567086" cy="4941807"/>
          </a:xfrm>
          <a:prstGeom prst="rect">
            <a:avLst/>
          </a:prstGeom>
        </p:spPr>
      </p:pic>
      <p:sp>
        <p:nvSpPr>
          <p:cNvPr id="5" name="TextBox 5"/>
          <p:cNvSpPr txBox="1"/>
          <p:nvPr/>
        </p:nvSpPr>
        <p:spPr>
          <a:xfrm>
            <a:off x="1295400" y="2449247"/>
            <a:ext cx="6641093" cy="2585323"/>
          </a:xfrm>
          <a:prstGeom prst="rect">
            <a:avLst/>
          </a:prstGeom>
        </p:spPr>
        <p:txBody>
          <a:bodyPr lIns="0" tIns="0" rIns="0" bIns="0" rtlCol="0" anchor="t">
            <a:spAutoFit/>
          </a:bodyPr>
          <a:lstStyle/>
          <a:p>
            <a:pPr marL="0" lvl="0" indent="0" algn="just"/>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Câu</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hỏi</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"Sao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ta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già</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dòng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thứ</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18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bài</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thơ</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i="1"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Đỗ</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Trung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Lai)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mục</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đích</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dùng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để</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hỏi</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những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điều</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chưa</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biết</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hay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dùng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để</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bộc</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lộ</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xúc</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Câu</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hỏi</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đó</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có</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tác</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dụng</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như</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thế</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nào</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đối</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với</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việc</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thể</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hiện</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tình</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tác</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800" dirty="0" err="1">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giả</a:t>
            </a:r>
            <a:r>
              <a:rPr lang="en-US" sz="2800" dirty="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6600" dirty="0">
              <a:solidFill>
                <a:srgbClr val="F1A815"/>
              </a:solidFill>
              <a:latin typeface="#9Slide03 Arima Madurai ExtraBo" panose="00000900000000000000" pitchFamily="2" charset="0"/>
              <a:cs typeface="#9Slide03 Arima Madurai ExtraBo" panose="00000900000000000000" pitchFamily="2"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9839">
            <a:off x="15184860" y="7291134"/>
            <a:ext cx="3262748" cy="3317027"/>
          </a:xfrm>
          <a:prstGeom prst="rect">
            <a:avLst/>
          </a:prstGeom>
        </p:spPr>
      </p:pic>
      <p:sp>
        <p:nvSpPr>
          <p:cNvPr id="18" name="TextBox 17">
            <a:extLst>
              <a:ext uri="{FF2B5EF4-FFF2-40B4-BE49-F238E27FC236}">
                <a16:creationId xmlns:a16="http://schemas.microsoft.com/office/drawing/2014/main" id="{8BD6F3B4-52FE-18D0-1461-4FE227D515AC}"/>
              </a:ext>
            </a:extLst>
          </p:cNvPr>
          <p:cNvSpPr txBox="1"/>
          <p:nvPr/>
        </p:nvSpPr>
        <p:spPr>
          <a:xfrm>
            <a:off x="1676400" y="754030"/>
            <a:ext cx="12791872" cy="523220"/>
          </a:xfrm>
          <a:prstGeom prst="rect">
            <a:avLst/>
          </a:prstGeom>
          <a:noFill/>
        </p:spPr>
        <p:txBody>
          <a:bodyPr wrap="square">
            <a:spAutoFit/>
          </a:bodyPr>
          <a:lstStyle/>
          <a:p>
            <a:pPr marL="0" marR="0" algn="just">
              <a:spcBef>
                <a:spcPts val="600"/>
              </a:spcBef>
              <a:spcAft>
                <a:spcPts val="600"/>
              </a:spcAft>
            </a:pPr>
            <a:r>
              <a:rPr lang="nl-NL" sz="2800" b="1" dirty="0">
                <a:solidFill>
                  <a:schemeClr val="accent2">
                    <a:lumMod val="75000"/>
                  </a:schemeClr>
                </a:solidFill>
                <a:effectLst/>
                <a:latin typeface="#9Slide03 BoosterNextFYBlack" panose="02000A03000000020004" pitchFamily="2" charset="0"/>
                <a:ea typeface="Times New Roman" panose="02020603050405020304" pitchFamily="18" charset="0"/>
              </a:rPr>
              <a:t>Bài tập 3 </a:t>
            </a:r>
            <a:endParaRPr lang="en-US" sz="2400" dirty="0">
              <a:solidFill>
                <a:schemeClr val="accent2">
                  <a:lumMod val="75000"/>
                </a:schemeClr>
              </a:solidFill>
              <a:effectLst/>
              <a:latin typeface="#9Slide03 BoosterNextFYBlack" panose="02000A03000000020004" pitchFamily="2" charset="0"/>
              <a:ea typeface="Times New Roman" panose="02020603050405020304" pitchFamily="18" charset="0"/>
            </a:endParaRPr>
          </a:p>
        </p:txBody>
      </p:sp>
      <p:pic>
        <p:nvPicPr>
          <p:cNvPr id="19" name="Picture 21">
            <a:extLst>
              <a:ext uri="{FF2B5EF4-FFF2-40B4-BE49-F238E27FC236}">
                <a16:creationId xmlns:a16="http://schemas.microsoft.com/office/drawing/2014/main" id="{70054D6D-7844-ED2D-8B58-1B6A6E4F52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36315" y="325243"/>
            <a:ext cx="1263304" cy="1301157"/>
          </a:xfrm>
          <a:prstGeom prst="rect">
            <a:avLst/>
          </a:prstGeom>
        </p:spPr>
      </p:pic>
      <p:sp>
        <p:nvSpPr>
          <p:cNvPr id="21" name="TextBox 20">
            <a:extLst>
              <a:ext uri="{FF2B5EF4-FFF2-40B4-BE49-F238E27FC236}">
                <a16:creationId xmlns:a16="http://schemas.microsoft.com/office/drawing/2014/main" id="{DB253521-A4F6-860E-D58E-65BE733A63EA}"/>
              </a:ext>
            </a:extLst>
          </p:cNvPr>
          <p:cNvSpPr txBox="1"/>
          <p:nvPr/>
        </p:nvSpPr>
        <p:spPr>
          <a:xfrm>
            <a:off x="11315701" y="4360641"/>
            <a:ext cx="5676899" cy="3016210"/>
          </a:xfrm>
          <a:prstGeom prst="rect">
            <a:avLst/>
          </a:prstGeom>
        </p:spPr>
        <p:txBody>
          <a:bodyPr lIns="0" tIns="0" rIns="0" bIns="0" rtlCol="0" anchor="t">
            <a:spAutoFit/>
          </a:bodyPr>
          <a:lstStyle>
            <a:defPPr>
              <a:defRPr lang="en-US"/>
            </a:defPPr>
            <a:lvl1pPr lvl="0" indent="0" algn="just">
              <a:defRPr sz="2800">
                <a:solidFill>
                  <a:srgbClr val="F1A815"/>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defRPr>
            </a:lvl1pPr>
          </a:lstStyle>
          <a:p>
            <a:r>
              <a:rPr lang="en-US" i="1" dirty="0" err="1">
                <a:solidFill>
                  <a:schemeClr val="tx1"/>
                </a:solidFill>
              </a:rPr>
              <a:t>Câu</a:t>
            </a:r>
            <a:r>
              <a:rPr lang="en-US" i="1" dirty="0">
                <a:solidFill>
                  <a:schemeClr val="tx1"/>
                </a:solidFill>
              </a:rPr>
              <a:t> </a:t>
            </a:r>
            <a:r>
              <a:rPr lang="en-US" i="1" dirty="0" err="1">
                <a:solidFill>
                  <a:schemeClr val="tx1"/>
                </a:solidFill>
              </a:rPr>
              <a:t>hỏi</a:t>
            </a:r>
            <a:r>
              <a:rPr lang="en-US" i="1" dirty="0">
                <a:solidFill>
                  <a:schemeClr val="tx1"/>
                </a:solidFill>
              </a:rPr>
              <a:t> "Sao </a:t>
            </a:r>
            <a:r>
              <a:rPr lang="en-US" i="1" dirty="0" err="1">
                <a:solidFill>
                  <a:schemeClr val="tx1"/>
                </a:solidFill>
              </a:rPr>
              <a:t>mẹ</a:t>
            </a:r>
            <a:r>
              <a:rPr lang="en-US" i="1" dirty="0">
                <a:solidFill>
                  <a:schemeClr val="tx1"/>
                </a:solidFill>
              </a:rPr>
              <a:t> ta </a:t>
            </a:r>
            <a:r>
              <a:rPr lang="en-US" i="1" dirty="0" err="1">
                <a:solidFill>
                  <a:schemeClr val="tx1"/>
                </a:solidFill>
              </a:rPr>
              <a:t>già</a:t>
            </a:r>
            <a:r>
              <a:rPr lang="en-US" i="1" dirty="0">
                <a:solidFill>
                  <a:schemeClr val="tx1"/>
                </a:solidFill>
              </a:rPr>
              <a:t>?" </a:t>
            </a:r>
            <a:r>
              <a:rPr lang="en-US" i="1" dirty="0" err="1">
                <a:solidFill>
                  <a:schemeClr val="tx1"/>
                </a:solidFill>
              </a:rPr>
              <a:t>trong</a:t>
            </a:r>
            <a:r>
              <a:rPr lang="en-US" i="1" dirty="0">
                <a:solidFill>
                  <a:schemeClr val="tx1"/>
                </a:solidFill>
              </a:rPr>
              <a:t> </a:t>
            </a:r>
            <a:r>
              <a:rPr lang="en-US" i="1" dirty="0" err="1">
                <a:solidFill>
                  <a:schemeClr val="tx1"/>
                </a:solidFill>
              </a:rPr>
              <a:t>dòng</a:t>
            </a:r>
            <a:r>
              <a:rPr lang="en-US" i="1" dirty="0">
                <a:solidFill>
                  <a:schemeClr val="tx1"/>
                </a:solidFill>
              </a:rPr>
              <a:t> </a:t>
            </a:r>
            <a:r>
              <a:rPr lang="en-US" i="1" dirty="0" err="1">
                <a:solidFill>
                  <a:schemeClr val="tx1"/>
                </a:solidFill>
              </a:rPr>
              <a:t>thứ</a:t>
            </a:r>
            <a:r>
              <a:rPr lang="en-US" i="1" dirty="0">
                <a:solidFill>
                  <a:schemeClr val="tx1"/>
                </a:solidFill>
              </a:rPr>
              <a:t> 18 </a:t>
            </a:r>
            <a:r>
              <a:rPr lang="en-US" i="1" dirty="0" err="1">
                <a:solidFill>
                  <a:schemeClr val="tx1"/>
                </a:solidFill>
              </a:rPr>
              <a:t>của</a:t>
            </a:r>
            <a:r>
              <a:rPr lang="en-US" i="1" dirty="0">
                <a:solidFill>
                  <a:schemeClr val="tx1"/>
                </a:solidFill>
              </a:rPr>
              <a:t> </a:t>
            </a:r>
            <a:r>
              <a:rPr lang="en-US" i="1" dirty="0" err="1">
                <a:solidFill>
                  <a:schemeClr val="tx1"/>
                </a:solidFill>
              </a:rPr>
              <a:t>bài</a:t>
            </a:r>
            <a:r>
              <a:rPr lang="en-US" i="1" dirty="0">
                <a:solidFill>
                  <a:schemeClr val="tx1"/>
                </a:solidFill>
              </a:rPr>
              <a:t> </a:t>
            </a:r>
            <a:r>
              <a:rPr lang="en-US" i="1" dirty="0" err="1">
                <a:solidFill>
                  <a:schemeClr val="tx1"/>
                </a:solidFill>
              </a:rPr>
              <a:t>thơ</a:t>
            </a:r>
            <a:r>
              <a:rPr lang="en-US" i="1" dirty="0">
                <a:solidFill>
                  <a:schemeClr val="tx1"/>
                </a:solidFill>
              </a:rPr>
              <a:t> </a:t>
            </a:r>
            <a:r>
              <a:rPr lang="en-US" i="1" dirty="0" err="1">
                <a:solidFill>
                  <a:schemeClr val="tx1"/>
                </a:solidFill>
              </a:rPr>
              <a:t>Mẹ</a:t>
            </a:r>
            <a:r>
              <a:rPr lang="en-US" i="1" dirty="0">
                <a:solidFill>
                  <a:schemeClr val="tx1"/>
                </a:solidFill>
              </a:rPr>
              <a:t> (</a:t>
            </a:r>
            <a:r>
              <a:rPr lang="en-US" i="1" dirty="0" err="1">
                <a:solidFill>
                  <a:schemeClr val="tx1"/>
                </a:solidFill>
              </a:rPr>
              <a:t>Đỗ</a:t>
            </a:r>
            <a:r>
              <a:rPr lang="en-US" i="1" dirty="0">
                <a:solidFill>
                  <a:schemeClr val="tx1"/>
                </a:solidFill>
              </a:rPr>
              <a:t> </a:t>
            </a:r>
            <a:r>
              <a:rPr lang="en-US" i="1" dirty="0" err="1">
                <a:solidFill>
                  <a:schemeClr val="tx1"/>
                </a:solidFill>
              </a:rPr>
              <a:t>Trung</a:t>
            </a:r>
            <a:r>
              <a:rPr lang="en-US" i="1" dirty="0">
                <a:solidFill>
                  <a:schemeClr val="tx1"/>
                </a:solidFill>
              </a:rPr>
              <a:t> Lai) </a:t>
            </a:r>
            <a:r>
              <a:rPr lang="en-US" i="1" dirty="0" err="1">
                <a:solidFill>
                  <a:schemeClr val="tx1"/>
                </a:solidFill>
              </a:rPr>
              <a:t>hình</a:t>
            </a:r>
            <a:r>
              <a:rPr lang="en-US" i="1" dirty="0">
                <a:solidFill>
                  <a:schemeClr val="tx1"/>
                </a:solidFill>
              </a:rPr>
              <a:t> </a:t>
            </a:r>
            <a:r>
              <a:rPr lang="en-US" i="1" dirty="0" err="1">
                <a:solidFill>
                  <a:schemeClr val="tx1"/>
                </a:solidFill>
              </a:rPr>
              <a:t>thức</a:t>
            </a:r>
            <a:r>
              <a:rPr lang="en-US" i="1" dirty="0">
                <a:solidFill>
                  <a:schemeClr val="tx1"/>
                </a:solidFill>
              </a:rPr>
              <a:t> </a:t>
            </a:r>
            <a:r>
              <a:rPr lang="en-US" i="1" dirty="0" err="1">
                <a:solidFill>
                  <a:schemeClr val="tx1"/>
                </a:solidFill>
              </a:rPr>
              <a:t>là</a:t>
            </a:r>
            <a:r>
              <a:rPr lang="en-US" i="1" dirty="0">
                <a:solidFill>
                  <a:schemeClr val="tx1"/>
                </a:solidFill>
              </a:rPr>
              <a:t> </a:t>
            </a:r>
            <a:r>
              <a:rPr lang="en-US" i="1" dirty="0" err="1">
                <a:solidFill>
                  <a:schemeClr val="tx1"/>
                </a:solidFill>
              </a:rPr>
              <a:t>câu</a:t>
            </a:r>
            <a:r>
              <a:rPr lang="en-US" i="1" dirty="0">
                <a:solidFill>
                  <a:schemeClr val="tx1"/>
                </a:solidFill>
              </a:rPr>
              <a:t> </a:t>
            </a:r>
            <a:r>
              <a:rPr lang="en-US" i="1" dirty="0" err="1">
                <a:solidFill>
                  <a:schemeClr val="tx1"/>
                </a:solidFill>
              </a:rPr>
              <a:t>hỏi</a:t>
            </a:r>
            <a:r>
              <a:rPr lang="en-US" i="1" dirty="0">
                <a:solidFill>
                  <a:schemeClr val="tx1"/>
                </a:solidFill>
              </a:rPr>
              <a:t> </a:t>
            </a:r>
            <a:r>
              <a:rPr lang="en-US" i="1" dirty="0" err="1">
                <a:solidFill>
                  <a:schemeClr val="tx1"/>
                </a:solidFill>
              </a:rPr>
              <a:t>nhưng</a:t>
            </a:r>
            <a:r>
              <a:rPr lang="en-US" i="1" dirty="0">
                <a:solidFill>
                  <a:schemeClr val="tx1"/>
                </a:solidFill>
              </a:rPr>
              <a:t> </a:t>
            </a:r>
            <a:r>
              <a:rPr lang="en-US" i="1" dirty="0" err="1">
                <a:solidFill>
                  <a:schemeClr val="tx1"/>
                </a:solidFill>
              </a:rPr>
              <a:t>mục</a:t>
            </a:r>
            <a:r>
              <a:rPr lang="en-US" i="1" dirty="0">
                <a:solidFill>
                  <a:schemeClr val="tx1"/>
                </a:solidFill>
              </a:rPr>
              <a:t> </a:t>
            </a:r>
            <a:r>
              <a:rPr lang="en-US" i="1" dirty="0" err="1">
                <a:solidFill>
                  <a:schemeClr val="tx1"/>
                </a:solidFill>
              </a:rPr>
              <a:t>đích</a:t>
            </a:r>
            <a:r>
              <a:rPr lang="en-US" i="1" dirty="0">
                <a:solidFill>
                  <a:schemeClr val="tx1"/>
                </a:solidFill>
              </a:rPr>
              <a:t> </a:t>
            </a:r>
            <a:r>
              <a:rPr lang="en-US" i="1" dirty="0" err="1">
                <a:solidFill>
                  <a:schemeClr val="tx1"/>
                </a:solidFill>
              </a:rPr>
              <a:t>muốn</a:t>
            </a:r>
            <a:r>
              <a:rPr lang="en-US" i="1" dirty="0">
                <a:solidFill>
                  <a:schemeClr val="tx1"/>
                </a:solidFill>
              </a:rPr>
              <a:t> </a:t>
            </a:r>
            <a:r>
              <a:rPr lang="en-US" i="1" dirty="0" err="1">
                <a:solidFill>
                  <a:schemeClr val="tx1"/>
                </a:solidFill>
              </a:rPr>
              <a:t>bộc</a:t>
            </a:r>
            <a:r>
              <a:rPr lang="en-US" i="1" dirty="0">
                <a:solidFill>
                  <a:schemeClr val="tx1"/>
                </a:solidFill>
              </a:rPr>
              <a:t> </a:t>
            </a:r>
            <a:r>
              <a:rPr lang="en-US" i="1" dirty="0" err="1">
                <a:solidFill>
                  <a:schemeClr val="tx1"/>
                </a:solidFill>
              </a:rPr>
              <a:t>lộ</a:t>
            </a:r>
            <a:r>
              <a:rPr lang="en-US" i="1" dirty="0">
                <a:solidFill>
                  <a:schemeClr val="tx1"/>
                </a:solidFill>
              </a:rPr>
              <a:t> </a:t>
            </a:r>
            <a:r>
              <a:rPr lang="en-US" i="1" dirty="0" err="1">
                <a:solidFill>
                  <a:schemeClr val="tx1"/>
                </a:solidFill>
              </a:rPr>
              <a:t>cảm</a:t>
            </a:r>
            <a:r>
              <a:rPr lang="en-US" i="1" dirty="0">
                <a:solidFill>
                  <a:schemeClr val="tx1"/>
                </a:solidFill>
              </a:rPr>
              <a:t> </a:t>
            </a:r>
            <a:r>
              <a:rPr lang="en-US" i="1" dirty="0" err="1">
                <a:solidFill>
                  <a:schemeClr val="tx1"/>
                </a:solidFill>
              </a:rPr>
              <a:t>xúc</a:t>
            </a:r>
            <a:r>
              <a:rPr lang="en-US" i="1" dirty="0">
                <a:solidFill>
                  <a:schemeClr val="tx1"/>
                </a:solidFill>
              </a:rPr>
              <a:t>, </a:t>
            </a:r>
            <a:r>
              <a:rPr lang="en-US" i="1" dirty="0" err="1">
                <a:solidFill>
                  <a:schemeClr val="tx1"/>
                </a:solidFill>
              </a:rPr>
              <a:t>cụ</a:t>
            </a:r>
            <a:r>
              <a:rPr lang="en-US" i="1" dirty="0">
                <a:solidFill>
                  <a:schemeClr val="tx1"/>
                </a:solidFill>
              </a:rPr>
              <a:t> </a:t>
            </a:r>
            <a:r>
              <a:rPr lang="en-US" i="1" dirty="0" err="1">
                <a:solidFill>
                  <a:schemeClr val="tx1"/>
                </a:solidFill>
              </a:rPr>
              <a:t>thể</a:t>
            </a:r>
            <a:r>
              <a:rPr lang="en-US" i="1" dirty="0">
                <a:solidFill>
                  <a:schemeClr val="tx1"/>
                </a:solidFill>
              </a:rPr>
              <a:t> </a:t>
            </a:r>
            <a:r>
              <a:rPr lang="en-US" i="1" dirty="0" err="1">
                <a:solidFill>
                  <a:schemeClr val="tx1"/>
                </a:solidFill>
              </a:rPr>
              <a:t>là</a:t>
            </a:r>
            <a:r>
              <a:rPr lang="en-US" i="1" dirty="0">
                <a:solidFill>
                  <a:schemeClr val="tx1"/>
                </a:solidFill>
              </a:rPr>
              <a:t> </a:t>
            </a:r>
            <a:r>
              <a:rPr lang="en-US" i="1" dirty="0" err="1">
                <a:solidFill>
                  <a:schemeClr val="tx1"/>
                </a:solidFill>
              </a:rPr>
              <a:t>tình</a:t>
            </a:r>
            <a:r>
              <a:rPr lang="en-US" i="1" dirty="0">
                <a:solidFill>
                  <a:schemeClr val="tx1"/>
                </a:solidFill>
              </a:rPr>
              <a:t> </a:t>
            </a:r>
            <a:r>
              <a:rPr lang="en-US" i="1" dirty="0" err="1">
                <a:solidFill>
                  <a:schemeClr val="tx1"/>
                </a:solidFill>
              </a:rPr>
              <a:t>cảm</a:t>
            </a:r>
            <a:r>
              <a:rPr lang="en-US" i="1" dirty="0">
                <a:solidFill>
                  <a:schemeClr val="tx1"/>
                </a:solidFill>
              </a:rPr>
              <a:t> </a:t>
            </a:r>
            <a:r>
              <a:rPr lang="en-US" i="1" dirty="0" err="1">
                <a:solidFill>
                  <a:schemeClr val="tx1"/>
                </a:solidFill>
              </a:rPr>
              <a:t>đau</a:t>
            </a:r>
            <a:r>
              <a:rPr lang="en-US" i="1" dirty="0">
                <a:solidFill>
                  <a:schemeClr val="tx1"/>
                </a:solidFill>
              </a:rPr>
              <a:t> </a:t>
            </a:r>
            <a:r>
              <a:rPr lang="en-US" i="1" dirty="0" err="1">
                <a:solidFill>
                  <a:schemeClr val="tx1"/>
                </a:solidFill>
              </a:rPr>
              <a:t>đớn</a:t>
            </a:r>
            <a:r>
              <a:rPr lang="en-US" i="1" dirty="0">
                <a:solidFill>
                  <a:schemeClr val="tx1"/>
                </a:solidFill>
              </a:rPr>
              <a:t>, </a:t>
            </a:r>
            <a:r>
              <a:rPr lang="en-US" i="1" dirty="0" err="1">
                <a:solidFill>
                  <a:schemeClr val="tx1"/>
                </a:solidFill>
              </a:rPr>
              <a:t>xót</a:t>
            </a:r>
            <a:r>
              <a:rPr lang="en-US" i="1" dirty="0">
                <a:solidFill>
                  <a:schemeClr val="tx1"/>
                </a:solidFill>
              </a:rPr>
              <a:t> </a:t>
            </a:r>
            <a:r>
              <a:rPr lang="en-US" i="1" dirty="0" err="1">
                <a:solidFill>
                  <a:schemeClr val="tx1"/>
                </a:solidFill>
              </a:rPr>
              <a:t>xa</a:t>
            </a:r>
            <a:r>
              <a:rPr lang="en-US" i="1" dirty="0">
                <a:solidFill>
                  <a:schemeClr val="tx1"/>
                </a:solidFill>
              </a:rPr>
              <a:t> </a:t>
            </a:r>
            <a:r>
              <a:rPr lang="en-US" i="1" dirty="0" err="1">
                <a:solidFill>
                  <a:schemeClr val="tx1"/>
                </a:solidFill>
              </a:rPr>
              <a:t>của</a:t>
            </a:r>
            <a:r>
              <a:rPr lang="en-US" i="1" dirty="0">
                <a:solidFill>
                  <a:schemeClr val="tx1"/>
                </a:solidFill>
              </a:rPr>
              <a:t> </a:t>
            </a:r>
            <a:r>
              <a:rPr lang="en-US" i="1" dirty="0" err="1">
                <a:solidFill>
                  <a:schemeClr val="tx1"/>
                </a:solidFill>
              </a:rPr>
              <a:t>người</a:t>
            </a:r>
            <a:r>
              <a:rPr lang="en-US" i="1" dirty="0">
                <a:solidFill>
                  <a:schemeClr val="tx1"/>
                </a:solidFill>
              </a:rPr>
              <a:t> con </a:t>
            </a:r>
            <a:r>
              <a:rPr lang="en-US" i="1" dirty="0" err="1">
                <a:solidFill>
                  <a:schemeClr val="tx1"/>
                </a:solidFill>
              </a:rPr>
              <a:t>trước</a:t>
            </a:r>
            <a:r>
              <a:rPr lang="en-US" i="1" dirty="0">
                <a:solidFill>
                  <a:schemeClr val="tx1"/>
                </a:solidFill>
              </a:rPr>
              <a:t> </a:t>
            </a:r>
            <a:r>
              <a:rPr lang="en-US" i="1" dirty="0" err="1">
                <a:solidFill>
                  <a:schemeClr val="tx1"/>
                </a:solidFill>
              </a:rPr>
              <a:t>hình</a:t>
            </a:r>
            <a:r>
              <a:rPr lang="en-US" i="1" dirty="0">
                <a:solidFill>
                  <a:schemeClr val="tx1"/>
                </a:solidFill>
              </a:rPr>
              <a:t> </a:t>
            </a:r>
            <a:r>
              <a:rPr lang="en-US" i="1" dirty="0" err="1">
                <a:solidFill>
                  <a:schemeClr val="tx1"/>
                </a:solidFill>
              </a:rPr>
              <a:t>ảnh</a:t>
            </a:r>
            <a:r>
              <a:rPr lang="en-US" i="1" dirty="0">
                <a:solidFill>
                  <a:schemeClr val="tx1"/>
                </a:solidFill>
              </a:rPr>
              <a:t> </a:t>
            </a:r>
            <a:r>
              <a:rPr lang="en-US" i="1" dirty="0" err="1">
                <a:solidFill>
                  <a:schemeClr val="tx1"/>
                </a:solidFill>
              </a:rPr>
              <a:t>người</a:t>
            </a:r>
            <a:r>
              <a:rPr lang="en-US" i="1" dirty="0">
                <a:solidFill>
                  <a:schemeClr val="tx1"/>
                </a:solidFill>
              </a:rPr>
              <a:t> </a:t>
            </a:r>
            <a:r>
              <a:rPr lang="en-US" i="1" dirty="0" err="1">
                <a:solidFill>
                  <a:schemeClr val="tx1"/>
                </a:solidFill>
              </a:rPr>
              <a:t>mẹ</a:t>
            </a:r>
            <a:r>
              <a:rPr lang="en-US" i="1" dirty="0">
                <a:solidFill>
                  <a:schemeClr val="tx1"/>
                </a:solidFill>
              </a:rPr>
              <a:t> </a:t>
            </a:r>
            <a:r>
              <a:rPr lang="en-US" i="1" dirty="0" err="1">
                <a:solidFill>
                  <a:schemeClr val="tx1"/>
                </a:solidFill>
              </a:rPr>
              <a:t>đã</a:t>
            </a:r>
            <a:r>
              <a:rPr lang="en-US" i="1" dirty="0">
                <a:solidFill>
                  <a:schemeClr val="tx1"/>
                </a:solidFill>
              </a:rPr>
              <a:t> </a:t>
            </a:r>
            <a:r>
              <a:rPr lang="en-US" i="1" dirty="0" err="1">
                <a:solidFill>
                  <a:schemeClr val="tx1"/>
                </a:solidFill>
              </a:rPr>
              <a:t>cao</a:t>
            </a:r>
            <a:r>
              <a:rPr lang="en-US" i="1" dirty="0">
                <a:solidFill>
                  <a:schemeClr val="tx1"/>
                </a:solidFill>
              </a:rPr>
              <a:t> </a:t>
            </a:r>
            <a:r>
              <a:rPr lang="en-US" i="1" dirty="0" err="1">
                <a:solidFill>
                  <a:schemeClr val="tx1"/>
                </a:solidFill>
              </a:rPr>
              <a:t>tuổi</a:t>
            </a:r>
            <a:r>
              <a:rPr lang="en-US" i="1" dirty="0">
                <a:solidFill>
                  <a:schemeClr val="tx1"/>
                </a:solidFill>
              </a:rPr>
              <a:t>, </a:t>
            </a:r>
            <a:r>
              <a:rPr lang="en-US" i="1" dirty="0" err="1">
                <a:solidFill>
                  <a:schemeClr val="tx1"/>
                </a:solidFill>
              </a:rPr>
              <a:t>gần</a:t>
            </a:r>
            <a:r>
              <a:rPr lang="en-US" i="1" dirty="0">
                <a:solidFill>
                  <a:schemeClr val="tx1"/>
                </a:solidFill>
              </a:rPr>
              <a:t> </a:t>
            </a:r>
            <a:r>
              <a:rPr lang="en-US" i="1" dirty="0" err="1">
                <a:solidFill>
                  <a:schemeClr val="tx1"/>
                </a:solidFill>
              </a:rPr>
              <a:t>đất</a:t>
            </a:r>
            <a:r>
              <a:rPr lang="en-US" i="1" dirty="0">
                <a:solidFill>
                  <a:schemeClr val="tx1"/>
                </a:solidFill>
              </a:rPr>
              <a:t> </a:t>
            </a:r>
            <a:r>
              <a:rPr lang="en-US" i="1" dirty="0" err="1">
                <a:solidFill>
                  <a:schemeClr val="tx1"/>
                </a:solidFill>
              </a:rPr>
              <a:t>xa</a:t>
            </a:r>
            <a:r>
              <a:rPr lang="en-US" i="1" dirty="0">
                <a:solidFill>
                  <a:schemeClr val="tx1"/>
                </a:solidFill>
              </a:rPr>
              <a:t> </a:t>
            </a:r>
            <a:r>
              <a:rPr lang="en-US" i="1" dirty="0" err="1">
                <a:solidFill>
                  <a:schemeClr val="tx1"/>
                </a:solidFill>
              </a:rPr>
              <a:t>trời</a:t>
            </a:r>
            <a:r>
              <a:rPr lang="en-US" i="1" dirty="0">
                <a:solidFill>
                  <a:schemeClr val="tx1"/>
                </a:solidFill>
              </a:rPr>
              <a:t> </a:t>
            </a:r>
            <a:r>
              <a:rPr lang="en-US" i="1" dirty="0" err="1">
                <a:solidFill>
                  <a:schemeClr val="tx1"/>
                </a:solidFill>
              </a:rPr>
              <a:t>của</a:t>
            </a:r>
            <a:r>
              <a:rPr lang="en-US" i="1" dirty="0">
                <a:solidFill>
                  <a:schemeClr val="tx1"/>
                </a:solidFill>
              </a:rPr>
              <a:t> </a:t>
            </a:r>
            <a:r>
              <a:rPr lang="en-US" i="1" dirty="0" err="1">
                <a:solidFill>
                  <a:schemeClr val="tx1"/>
                </a:solidFill>
              </a:rPr>
              <a:t>mình</a:t>
            </a:r>
            <a:r>
              <a:rPr lang="en-US" i="1" dirty="0">
                <a:solidFill>
                  <a:schemeClr val="tx1"/>
                </a:solidFill>
              </a:rPr>
              <a:t>.</a:t>
            </a:r>
          </a:p>
        </p:txBody>
      </p:sp>
      <p:pic>
        <p:nvPicPr>
          <p:cNvPr id="22" name="Picture 9">
            <a:extLst>
              <a:ext uri="{FF2B5EF4-FFF2-40B4-BE49-F238E27FC236}">
                <a16:creationId xmlns:a16="http://schemas.microsoft.com/office/drawing/2014/main" id="{F3DC61DA-9CA0-67CD-C2FC-1E7505BBEC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81507">
            <a:off x="8112690" y="4329680"/>
            <a:ext cx="2681260" cy="907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71989">
            <a:off x="-2007614" y="8441760"/>
            <a:ext cx="21568810" cy="253074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4408" y="817909"/>
            <a:ext cx="2812990" cy="721148"/>
          </a:xfrm>
          <a:prstGeom prst="rect">
            <a:avLst/>
          </a:prstGeom>
        </p:spPr>
      </p:pic>
      <p:sp>
        <p:nvSpPr>
          <p:cNvPr id="12" name="TextBox 11">
            <a:extLst>
              <a:ext uri="{FF2B5EF4-FFF2-40B4-BE49-F238E27FC236}">
                <a16:creationId xmlns:a16="http://schemas.microsoft.com/office/drawing/2014/main" id="{C8401F36-1929-475F-1B72-BF6EDF5FFC31}"/>
              </a:ext>
            </a:extLst>
          </p:cNvPr>
          <p:cNvSpPr txBox="1"/>
          <p:nvPr/>
        </p:nvSpPr>
        <p:spPr>
          <a:xfrm>
            <a:off x="1676400" y="754030"/>
            <a:ext cx="1279187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nl-NL" sz="2800" b="1" i="0" u="none" strike="noStrike" kern="1200" cap="none" spc="0" normalizeH="0" baseline="0" noProof="0" dirty="0">
                <a:ln>
                  <a:noFill/>
                </a:ln>
                <a:solidFill>
                  <a:srgbClr val="C0504D">
                    <a:lumMod val="75000"/>
                  </a:srgbClr>
                </a:solidFill>
                <a:effectLst/>
                <a:uLnTx/>
                <a:uFillTx/>
                <a:latin typeface="#9Slide03 BoosterNextFYBlack" panose="02000A03000000020004" pitchFamily="2" charset="0"/>
                <a:ea typeface="Times New Roman" panose="02020603050405020304" pitchFamily="18" charset="0"/>
                <a:cs typeface="+mn-cs"/>
              </a:rPr>
              <a:t>Bài tập 4 </a:t>
            </a:r>
            <a:endParaRPr kumimoji="0" lang="en-US" sz="2400" b="0" i="0" u="none" strike="noStrike" kern="1200" cap="none" spc="0" normalizeH="0" baseline="0" noProof="0" dirty="0">
              <a:ln>
                <a:noFill/>
              </a:ln>
              <a:solidFill>
                <a:srgbClr val="C0504D">
                  <a:lumMod val="75000"/>
                </a:srgbClr>
              </a:solidFill>
              <a:effectLst/>
              <a:uLnTx/>
              <a:uFillTx/>
              <a:latin typeface="#9Slide03 BoosterNextFYBlack" panose="02000A03000000020004" pitchFamily="2" charset="0"/>
              <a:ea typeface="Times New Roman" panose="02020603050405020304" pitchFamily="18" charset="0"/>
              <a:cs typeface="+mn-cs"/>
            </a:endParaRPr>
          </a:p>
        </p:txBody>
      </p:sp>
      <p:pic>
        <p:nvPicPr>
          <p:cNvPr id="13" name="Picture 21">
            <a:extLst>
              <a:ext uri="{FF2B5EF4-FFF2-40B4-BE49-F238E27FC236}">
                <a16:creationId xmlns:a16="http://schemas.microsoft.com/office/drawing/2014/main" id="{70870A33-3A22-67F6-EE61-B6FD553D03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6315" y="325243"/>
            <a:ext cx="1263304" cy="1301157"/>
          </a:xfrm>
          <a:prstGeom prst="rect">
            <a:avLst/>
          </a:prstGeom>
        </p:spPr>
      </p:pic>
      <p:pic>
        <p:nvPicPr>
          <p:cNvPr id="15" name="Picture 15">
            <a:extLst>
              <a:ext uri="{FF2B5EF4-FFF2-40B4-BE49-F238E27FC236}">
                <a16:creationId xmlns:a16="http://schemas.microsoft.com/office/drawing/2014/main" id="{B9E0D09A-6D1B-546B-B1E6-D939717677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897" y="7802147"/>
            <a:ext cx="1677334" cy="2217629"/>
          </a:xfrm>
          <a:prstGeom prst="rect">
            <a:avLst/>
          </a:prstGeom>
        </p:spPr>
      </p:pic>
      <p:graphicFrame>
        <p:nvGraphicFramePr>
          <p:cNvPr id="3" name="Table 2">
            <a:extLst>
              <a:ext uri="{FF2B5EF4-FFF2-40B4-BE49-F238E27FC236}">
                <a16:creationId xmlns:a16="http://schemas.microsoft.com/office/drawing/2014/main" id="{3CC84DED-B984-4F14-0D69-4795EA9DA71E}"/>
              </a:ext>
            </a:extLst>
          </p:cNvPr>
          <p:cNvGraphicFramePr>
            <a:graphicFrameLocks noGrp="1"/>
          </p:cNvGraphicFramePr>
          <p:nvPr>
            <p:extLst>
              <p:ext uri="{D42A27DB-BD31-4B8C-83A1-F6EECF244321}">
                <p14:modId xmlns:p14="http://schemas.microsoft.com/office/powerpoint/2010/main" val="3056711487"/>
              </p:ext>
            </p:extLst>
          </p:nvPr>
        </p:nvGraphicFramePr>
        <p:xfrm>
          <a:off x="1905000" y="1539057"/>
          <a:ext cx="14478000" cy="7901439"/>
        </p:xfrm>
        <a:graphic>
          <a:graphicData uri="http://schemas.openxmlformats.org/drawingml/2006/table">
            <a:tbl>
              <a:tblPr firstRow="1" firstCol="1" bandRow="1">
                <a:tableStyleId>{5C22544A-7EE6-4342-B048-85BDC9FD1C3A}</a:tableStyleId>
              </a:tblPr>
              <a:tblGrid>
                <a:gridCol w="5079214">
                  <a:extLst>
                    <a:ext uri="{9D8B030D-6E8A-4147-A177-3AD203B41FA5}">
                      <a16:colId xmlns:a16="http://schemas.microsoft.com/office/drawing/2014/main" val="2360184181"/>
                    </a:ext>
                  </a:extLst>
                </a:gridCol>
                <a:gridCol w="9398786">
                  <a:extLst>
                    <a:ext uri="{9D8B030D-6E8A-4147-A177-3AD203B41FA5}">
                      <a16:colId xmlns:a16="http://schemas.microsoft.com/office/drawing/2014/main" val="969249691"/>
                    </a:ext>
                  </a:extLst>
                </a:gridCol>
              </a:tblGrid>
              <a:tr h="1357276">
                <a:tc gridSpan="2">
                  <a:txBody>
                    <a:bodyPr/>
                    <a:lstStyle/>
                    <a:p>
                      <a:pPr marL="0" marR="0" algn="ctr">
                        <a:spcBef>
                          <a:spcPts val="0"/>
                        </a:spcBef>
                        <a:spcAft>
                          <a:spcPts val="0"/>
                        </a:spcAft>
                      </a:pPr>
                      <a:r>
                        <a:rPr lang="en-US" sz="2800" dirty="0">
                          <a:effectLst/>
                          <a:latin typeface="#9Slide03 BoosterNextFYBlack" panose="02000A03000000020004" pitchFamily="2" charset="0"/>
                        </a:rPr>
                        <a:t>PHIẾU HỌC TẬP SỐ 2</a:t>
                      </a:r>
                    </a:p>
                    <a:p>
                      <a:pPr marL="0" marR="0" algn="ctr">
                        <a:spcBef>
                          <a:spcPts val="0"/>
                        </a:spcBef>
                        <a:spcAft>
                          <a:spcPts val="0"/>
                        </a:spcAft>
                      </a:pPr>
                      <a:r>
                        <a:rPr lang="en-US" sz="2800" dirty="0" err="1">
                          <a:effectLst/>
                          <a:latin typeface="#9Slide03 BoosterNextFYBlack" panose="02000A03000000020004" pitchFamily="2" charset="0"/>
                        </a:rPr>
                        <a:t>Câu</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hỏi</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trong</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bài</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thơ</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Ông</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đồ</a:t>
                      </a:r>
                      <a:endParaRPr lang="en-US" sz="28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6490" marR="56490" marT="0" marB="0" anchor="ctr">
                    <a:solidFill>
                      <a:srgbClr val="C25E1E"/>
                    </a:solidFill>
                  </a:tcPr>
                </a:tc>
                <a:tc hMerge="1">
                  <a:txBody>
                    <a:bodyPr/>
                    <a:lstStyle/>
                    <a:p>
                      <a:endParaRPr lang="en-US"/>
                    </a:p>
                  </a:txBody>
                  <a:tcPr/>
                </a:tc>
                <a:extLst>
                  <a:ext uri="{0D108BD9-81ED-4DB2-BD59-A6C34878D82A}">
                    <a16:rowId xmlns:a16="http://schemas.microsoft.com/office/drawing/2014/main" val="782368575"/>
                  </a:ext>
                </a:extLst>
              </a:tr>
              <a:tr h="969506">
                <a:tc>
                  <a:txBody>
                    <a:bodyPr/>
                    <a:lstStyle/>
                    <a:p>
                      <a:pPr marL="0" marR="0" algn="ctr">
                        <a:spcBef>
                          <a:spcPts val="0"/>
                        </a:spcBef>
                        <a:spcAft>
                          <a:spcPts val="0"/>
                        </a:spcAft>
                      </a:pPr>
                      <a:r>
                        <a:rPr lang="en-US" sz="2800" dirty="0" err="1">
                          <a:effectLst/>
                          <a:latin typeface="#9Slide03 BoosterNextFYBlack" panose="02000A03000000020004" pitchFamily="2" charset="0"/>
                        </a:rPr>
                        <a:t>Các</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câu</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hỏi</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trong</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bài</a:t>
                      </a:r>
                      <a:r>
                        <a:rPr lang="en-US" sz="2800" dirty="0">
                          <a:effectLst/>
                          <a:latin typeface="#9Slide03 BoosterNextFYBlack" panose="02000A03000000020004" pitchFamily="2" charset="0"/>
                        </a:rPr>
                        <a:t> </a:t>
                      </a:r>
                      <a:r>
                        <a:rPr lang="en-US" sz="2800" dirty="0" err="1">
                          <a:effectLst/>
                          <a:latin typeface="#9Slide03 BoosterNextFYBlack" panose="02000A03000000020004" pitchFamily="2" charset="0"/>
                        </a:rPr>
                        <a:t>thơ</a:t>
                      </a:r>
                      <a:endParaRPr lang="en-US" sz="28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6490" marR="56490" marT="0" marB="0" anchor="ctr">
                    <a:solidFill>
                      <a:srgbClr val="C25E1E"/>
                    </a:solidFill>
                  </a:tcPr>
                </a:tc>
                <a:tc>
                  <a:txBody>
                    <a:bodyPr/>
                    <a:lstStyle/>
                    <a:p>
                      <a:pPr marL="0" marR="0" algn="ctr">
                        <a:spcBef>
                          <a:spcPts val="0"/>
                        </a:spcBef>
                        <a:spcAft>
                          <a:spcPts val="0"/>
                        </a:spcAft>
                      </a:pPr>
                      <a:r>
                        <a:rPr lang="en-US" sz="2800" dirty="0" err="1">
                          <a:solidFill>
                            <a:schemeClr val="bg1"/>
                          </a:solidFill>
                          <a:effectLst/>
                          <a:latin typeface="#9Slide03 BoosterNextFYBlack" panose="02000A03000000020004" pitchFamily="2" charset="0"/>
                        </a:rPr>
                        <a:t>Tác</a:t>
                      </a:r>
                      <a:r>
                        <a:rPr lang="en-US" sz="2800" dirty="0">
                          <a:solidFill>
                            <a:schemeClr val="bg1"/>
                          </a:solidFill>
                          <a:effectLst/>
                          <a:latin typeface="#9Slide03 BoosterNextFYBlack" panose="02000A03000000020004" pitchFamily="2" charset="0"/>
                        </a:rPr>
                        <a:t> </a:t>
                      </a:r>
                      <a:r>
                        <a:rPr lang="en-US" sz="2800" dirty="0" err="1">
                          <a:solidFill>
                            <a:schemeClr val="bg1"/>
                          </a:solidFill>
                          <a:effectLst/>
                          <a:latin typeface="#9Slide03 BoosterNextFYBlack" panose="02000A03000000020004" pitchFamily="2" charset="0"/>
                        </a:rPr>
                        <a:t>dụng</a:t>
                      </a:r>
                      <a:r>
                        <a:rPr lang="en-US" sz="2800" dirty="0">
                          <a:solidFill>
                            <a:schemeClr val="bg1"/>
                          </a:solidFill>
                          <a:effectLst/>
                          <a:latin typeface="#9Slide03 BoosterNextFYBlack" panose="02000A03000000020004" pitchFamily="2" charset="0"/>
                        </a:rPr>
                        <a:t> </a:t>
                      </a:r>
                      <a:r>
                        <a:rPr lang="en-US" sz="2800" dirty="0" err="1">
                          <a:solidFill>
                            <a:schemeClr val="bg1"/>
                          </a:solidFill>
                          <a:effectLst/>
                          <a:latin typeface="#9Slide03 BoosterNextFYBlack" panose="02000A03000000020004" pitchFamily="2" charset="0"/>
                        </a:rPr>
                        <a:t>biểu</a:t>
                      </a:r>
                      <a:r>
                        <a:rPr lang="en-US" sz="2800" dirty="0">
                          <a:solidFill>
                            <a:schemeClr val="bg1"/>
                          </a:solidFill>
                          <a:effectLst/>
                          <a:latin typeface="#9Slide03 BoosterNextFYBlack" panose="02000A03000000020004" pitchFamily="2" charset="0"/>
                        </a:rPr>
                        <a:t> </a:t>
                      </a:r>
                      <a:r>
                        <a:rPr lang="en-US" sz="2800" dirty="0" err="1">
                          <a:solidFill>
                            <a:schemeClr val="bg1"/>
                          </a:solidFill>
                          <a:effectLst/>
                          <a:latin typeface="#9Slide03 BoosterNextFYBlack" panose="02000A03000000020004" pitchFamily="2" charset="0"/>
                        </a:rPr>
                        <a:t>đạt</a:t>
                      </a:r>
                      <a:r>
                        <a:rPr lang="en-US" sz="2800" dirty="0">
                          <a:solidFill>
                            <a:schemeClr val="bg1"/>
                          </a:solidFill>
                          <a:effectLst/>
                          <a:latin typeface="#9Slide03 BoosterNextFYBlack" panose="02000A03000000020004" pitchFamily="2" charset="0"/>
                        </a:rPr>
                        <a:t> </a:t>
                      </a:r>
                      <a:r>
                        <a:rPr lang="en-US" sz="2800" dirty="0" err="1">
                          <a:solidFill>
                            <a:schemeClr val="bg1"/>
                          </a:solidFill>
                          <a:effectLst/>
                          <a:latin typeface="#9Slide03 BoosterNextFYBlack" panose="02000A03000000020004" pitchFamily="2" charset="0"/>
                        </a:rPr>
                        <a:t>của</a:t>
                      </a:r>
                      <a:r>
                        <a:rPr lang="en-US" sz="2800" dirty="0">
                          <a:solidFill>
                            <a:schemeClr val="bg1"/>
                          </a:solidFill>
                          <a:effectLst/>
                          <a:latin typeface="#9Slide03 BoosterNextFYBlack" panose="02000A03000000020004" pitchFamily="2" charset="0"/>
                        </a:rPr>
                        <a:t> </a:t>
                      </a:r>
                      <a:r>
                        <a:rPr lang="en-US" sz="2800" dirty="0" err="1">
                          <a:solidFill>
                            <a:schemeClr val="bg1"/>
                          </a:solidFill>
                          <a:effectLst/>
                          <a:latin typeface="#9Slide03 BoosterNextFYBlack" panose="02000A03000000020004" pitchFamily="2" charset="0"/>
                        </a:rPr>
                        <a:t>câu</a:t>
                      </a:r>
                      <a:r>
                        <a:rPr lang="en-US" sz="2800" dirty="0">
                          <a:solidFill>
                            <a:schemeClr val="bg1"/>
                          </a:solidFill>
                          <a:effectLst/>
                          <a:latin typeface="#9Slide03 BoosterNextFYBlack" panose="02000A03000000020004" pitchFamily="2" charset="0"/>
                        </a:rPr>
                        <a:t> </a:t>
                      </a:r>
                      <a:r>
                        <a:rPr lang="en-US" sz="2800" dirty="0" err="1">
                          <a:solidFill>
                            <a:schemeClr val="bg1"/>
                          </a:solidFill>
                          <a:effectLst/>
                          <a:latin typeface="#9Slide03 BoosterNextFYBlack" panose="02000A03000000020004" pitchFamily="2" charset="0"/>
                        </a:rPr>
                        <a:t>hỏi</a:t>
                      </a:r>
                      <a:endParaRPr lang="en-US" sz="2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6490" marR="56490" marT="0" marB="0" anchor="ctr">
                    <a:solidFill>
                      <a:srgbClr val="C25E1E"/>
                    </a:solidFill>
                  </a:tcPr>
                </a:tc>
                <a:extLst>
                  <a:ext uri="{0D108BD9-81ED-4DB2-BD59-A6C34878D82A}">
                    <a16:rowId xmlns:a16="http://schemas.microsoft.com/office/drawing/2014/main" val="1589460241"/>
                  </a:ext>
                </a:extLst>
              </a:tr>
              <a:tr h="2908516">
                <a:tc>
                  <a:txBody>
                    <a:bodyPr/>
                    <a:lstStyle/>
                    <a:p>
                      <a:pPr marL="0" marR="0">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6490" marR="56490" marT="0" marB="0" anchor="ctr">
                    <a:solidFill>
                      <a:srgbClr val="C25E1E"/>
                    </a:solidFill>
                  </a:tcP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6490" marR="56490" marT="0" marB="0" anchor="ctr">
                    <a:solidFill>
                      <a:schemeClr val="accent6">
                        <a:lumMod val="40000"/>
                        <a:lumOff val="60000"/>
                      </a:schemeClr>
                    </a:solidFill>
                  </a:tcPr>
                </a:tc>
                <a:extLst>
                  <a:ext uri="{0D108BD9-81ED-4DB2-BD59-A6C34878D82A}">
                    <a16:rowId xmlns:a16="http://schemas.microsoft.com/office/drawing/2014/main" val="1096440941"/>
                  </a:ext>
                </a:extLst>
              </a:tr>
              <a:tr h="2666141">
                <a:tc>
                  <a:txBody>
                    <a:bodyPr/>
                    <a:lstStyle/>
                    <a:p>
                      <a:pPr marL="0" marR="0" algn="ctr">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6490" marR="56490" marT="0" marB="0" anchor="ctr">
                    <a:solidFill>
                      <a:srgbClr val="C25E1E"/>
                    </a:solidFill>
                  </a:tcP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6490" marR="56490" marT="0" marB="0" anchor="ctr">
                    <a:solidFill>
                      <a:schemeClr val="accent6">
                        <a:lumMod val="60000"/>
                        <a:lumOff val="40000"/>
                      </a:schemeClr>
                    </a:solidFill>
                  </a:tcPr>
                </a:tc>
                <a:extLst>
                  <a:ext uri="{0D108BD9-81ED-4DB2-BD59-A6C34878D82A}">
                    <a16:rowId xmlns:a16="http://schemas.microsoft.com/office/drawing/2014/main" val="2837553220"/>
                  </a:ext>
                </a:extLst>
              </a:tr>
            </a:tbl>
          </a:graphicData>
        </a:graphic>
      </p:graphicFrame>
      <p:pic>
        <p:nvPicPr>
          <p:cNvPr id="16" name="Picture 6">
            <a:extLst>
              <a:ext uri="{FF2B5EF4-FFF2-40B4-BE49-F238E27FC236}">
                <a16:creationId xmlns:a16="http://schemas.microsoft.com/office/drawing/2014/main" id="{BBC85B25-6467-1737-3035-0AB080B4B0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4325600" y="8316370"/>
            <a:ext cx="3609402" cy="1883451"/>
          </a:xfrm>
          <a:prstGeom prst="rect">
            <a:avLst/>
          </a:prstGeom>
        </p:spPr>
      </p:pic>
      <p:sp>
        <p:nvSpPr>
          <p:cNvPr id="17" name="TextBox 16">
            <a:extLst>
              <a:ext uri="{FF2B5EF4-FFF2-40B4-BE49-F238E27FC236}">
                <a16:creationId xmlns:a16="http://schemas.microsoft.com/office/drawing/2014/main" id="{2F1B09E6-33AE-375D-4F4D-14F3819719B4}"/>
              </a:ext>
            </a:extLst>
          </p:cNvPr>
          <p:cNvSpPr txBox="1"/>
          <p:nvPr/>
        </p:nvSpPr>
        <p:spPr>
          <a:xfrm>
            <a:off x="7138701" y="4430745"/>
            <a:ext cx="8991600" cy="1815882"/>
          </a:xfrm>
          <a:prstGeom prst="rect">
            <a:avLst/>
          </a:prstGeom>
          <a:noFill/>
        </p:spPr>
        <p:txBody>
          <a:bodyPr wrap="square">
            <a:spAutoFit/>
          </a:bodyPr>
          <a:lstStyle/>
          <a:p>
            <a:pPr marL="0" marR="0" algn="just">
              <a:spcBef>
                <a:spcPts val="600"/>
              </a:spcBef>
              <a:spcAft>
                <a:spcPts val="600"/>
              </a:spcAft>
            </a:pPr>
            <a:r>
              <a:rPr lang="en-US" sz="2800" dirty="0">
                <a:effectLst/>
                <a:latin typeface="#9Slide03 Arima Madurai Bold" panose="00000800000000000000" pitchFamily="2" charset="0"/>
                <a:cs typeface="#9Slide03 Arima Madurai Bold" panose="00000800000000000000" pitchFamily="2" charset="0"/>
              </a:rPr>
              <a:t>Theo </a:t>
            </a:r>
            <a:r>
              <a:rPr lang="en-US" sz="2800" dirty="0" err="1">
                <a:effectLst/>
                <a:latin typeface="#9Slide03 Arima Madurai Bold" panose="00000800000000000000" pitchFamily="2" charset="0"/>
                <a:cs typeface="#9Slide03 Arima Madurai Bold" panose="00000800000000000000" pitchFamily="2" charset="0"/>
              </a:rPr>
              <a:t>thời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gian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vẫn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mùa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xuân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đường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phố</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vẫn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đông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nhưng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không</a:t>
            </a:r>
            <a:r>
              <a:rPr lang="en-US" sz="2800" dirty="0">
                <a:effectLst/>
                <a:latin typeface="#9Slide03 Arima Madurai Bold" panose="00000800000000000000" pitchFamily="2" charset="0"/>
                <a:cs typeface="#9Slide03 Arima Madurai Bold" panose="00000800000000000000" pitchFamily="2" charset="0"/>
              </a:rPr>
              <a:t> ai </a:t>
            </a:r>
            <a:r>
              <a:rPr lang="en-US" sz="2800" dirty="0" err="1">
                <a:effectLst/>
                <a:latin typeface="#9Slide03 Arima Madurai Bold" panose="00000800000000000000" pitchFamily="2" charset="0"/>
                <a:cs typeface="#9Slide03 Arima Madurai Bold" panose="00000800000000000000" pitchFamily="2" charset="0"/>
              </a:rPr>
              <a:t>thuê</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ông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viết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chữ</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Thể</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hiện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sự</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băn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khoăn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hụt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hẫng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cũng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như</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nỗi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buồn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tác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giả</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trước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sự</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đổi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thay</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thế</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sự</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sự</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lạnh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nhạt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người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đời</a:t>
            </a:r>
            <a:r>
              <a:rPr lang="en-US" sz="2800" dirty="0">
                <a:effectLst/>
                <a:latin typeface="#9Slide03 Arima Madurai Bold" panose="00000800000000000000" pitchFamily="2" charset="0"/>
                <a:cs typeface="#9Slide03 Arima Madurai Bold" panose="00000800000000000000" pitchFamily="2" charset="0"/>
              </a:rPr>
              <a: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id="{35AB8E7E-C639-58E5-A8C6-0A0D64DB3FDF}"/>
              </a:ext>
            </a:extLst>
          </p:cNvPr>
          <p:cNvSpPr txBox="1"/>
          <p:nvPr/>
        </p:nvSpPr>
        <p:spPr>
          <a:xfrm>
            <a:off x="7153806" y="7216524"/>
            <a:ext cx="8991600" cy="1815882"/>
          </a:xfrm>
          <a:prstGeom prst="rect">
            <a:avLst/>
          </a:prstGeom>
          <a:noFill/>
        </p:spPr>
        <p:txBody>
          <a:bodyPr wrap="square">
            <a:spAutoFit/>
          </a:bodyPr>
          <a:lstStyle/>
          <a:p>
            <a:pPr marL="0" marR="0" algn="just">
              <a:spcBef>
                <a:spcPts val="600"/>
              </a:spcBef>
              <a:spcAft>
                <a:spcPts val="600"/>
              </a:spcAft>
            </a:pPr>
            <a:r>
              <a:rPr lang="en-US" sz="2800" dirty="0" err="1">
                <a:effectLst/>
                <a:latin typeface="#9Slide03 Arima Madurai Bold" panose="00000800000000000000" pitchFamily="2" charset="0"/>
                <a:cs typeface="#9Slide03 Arima Madurai Bold" panose="00000800000000000000" pitchFamily="2" charset="0"/>
              </a:rPr>
              <a:t>Hình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thức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câu</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hỏi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nhưng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một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lời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tự</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vấn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bộc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lộ</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niềm</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tiếc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thương</a:t>
            </a:r>
            <a:r>
              <a:rPr lang="en-US" sz="2800" dirty="0">
                <a:effectLst/>
                <a:latin typeface="#9Slide03 Arima Madurai Bold" panose="00000800000000000000" pitchFamily="2" charset="0"/>
                <a:cs typeface="#9Slide03 Arima Madurai Bold" panose="00000800000000000000" pitchFamily="2" charset="0"/>
              </a:rPr>
              <a:t>, day </a:t>
            </a:r>
            <a:r>
              <a:rPr lang="en-US" sz="2800" dirty="0" err="1">
                <a:effectLst/>
                <a:latin typeface="#9Slide03 Arima Madurai Bold" panose="00000800000000000000" pitchFamily="2" charset="0"/>
                <a:cs typeface="#9Slide03 Arima Madurai Bold" panose="00000800000000000000" pitchFamily="2" charset="0"/>
              </a:rPr>
              <a:t>dứt</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ngậm</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ngùi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trước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hình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ảnh</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ông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đồ</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cũng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trước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sự</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suy</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tàn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Nho</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học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đương</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thời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Đó</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là</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nỗi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niềm</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trắc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ẩn</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hoài</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cổ</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của</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tác</a:t>
            </a:r>
            <a:r>
              <a:rPr lang="en-US" sz="2800" dirty="0">
                <a:effectLst/>
                <a:latin typeface="#9Slide03 Arima Madurai Bold" panose="00000800000000000000" pitchFamily="2" charset="0"/>
                <a:cs typeface="#9Slide03 Arima Madurai Bold" panose="00000800000000000000" pitchFamily="2" charset="0"/>
              </a:rPr>
              <a:t> </a:t>
            </a:r>
            <a:r>
              <a:rPr lang="en-US" sz="2800" dirty="0" err="1">
                <a:effectLst/>
                <a:latin typeface="#9Slide03 Arima Madurai Bold" panose="00000800000000000000" pitchFamily="2" charset="0"/>
                <a:cs typeface="#9Slide03 Arima Madurai Bold" panose="00000800000000000000" pitchFamily="2" charset="0"/>
              </a:rPr>
              <a:t>giả</a:t>
            </a:r>
            <a:r>
              <a:rPr lang="en-US" sz="2800" dirty="0">
                <a:effectLst/>
                <a:latin typeface="#9Slide03 Arima Madurai Bold" panose="00000800000000000000" pitchFamily="2" charset="0"/>
                <a:cs typeface="#9Slide03 Arima Madurai Bold" panose="00000800000000000000" pitchFamily="2" charset="0"/>
              </a:rPr>
              <a: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id="{3D92435F-7110-D7F0-B920-E49CBA982B33}"/>
              </a:ext>
            </a:extLst>
          </p:cNvPr>
          <p:cNvSpPr txBox="1"/>
          <p:nvPr/>
        </p:nvSpPr>
        <p:spPr>
          <a:xfrm>
            <a:off x="2157699" y="4820334"/>
            <a:ext cx="4471701" cy="954107"/>
          </a:xfrm>
          <a:prstGeom prst="rect">
            <a:avLst/>
          </a:prstGeom>
          <a:noFill/>
        </p:spPr>
        <p:txBody>
          <a:bodyPr wrap="square">
            <a:spAutoFit/>
          </a:bodyPr>
          <a:lstStyle/>
          <a:p>
            <a:pPr marL="0" marR="0" algn="ctr">
              <a:spcBef>
                <a:spcPts val="600"/>
              </a:spcBef>
              <a:spcAft>
                <a:spcPts val="600"/>
              </a:spcAft>
            </a:pPr>
            <a:r>
              <a:rPr lang="en-US" sz="2800" i="1" dirty="0">
                <a:solidFill>
                  <a:schemeClr val="bg1"/>
                </a:solidFill>
                <a:effectLst/>
                <a:latin typeface="#9Slide03 Arima Madurai Bold" panose="00000800000000000000" pitchFamily="2" charset="0"/>
                <a:cs typeface="#9Slide03 Arima Madurai Bold" panose="00000800000000000000" pitchFamily="2" charset="0"/>
              </a:rPr>
              <a:t>"</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Người</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thuê</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viết</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nay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đâu</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dirty="0">
                <a:solidFill>
                  <a:schemeClr val="bg1"/>
                </a:solidFill>
                <a:effectLst/>
                <a:latin typeface="#9Slide03 Arima Madurai Bold" panose="00000800000000000000" pitchFamily="2" charset="0"/>
                <a:cs typeface="#9Slide03 Arima Madurai Bold" panose="00000800000000000000" pitchFamily="2" charset="0"/>
              </a:rPr>
              <a:t>(</a:t>
            </a:r>
            <a:r>
              <a:rPr lang="en-US" sz="2800" dirty="0" err="1">
                <a:solidFill>
                  <a:schemeClr val="bg1"/>
                </a:solidFill>
                <a:effectLst/>
                <a:latin typeface="#9Slide03 Arima Madurai Bold" panose="00000800000000000000" pitchFamily="2" charset="0"/>
                <a:cs typeface="#9Slide03 Arima Madurai Bold" panose="00000800000000000000" pitchFamily="2" charset="0"/>
              </a:rPr>
              <a:t>dòng</a:t>
            </a:r>
            <a:r>
              <a:rPr lang="en-US" sz="2800" dirty="0">
                <a:solidFill>
                  <a:schemeClr val="bg1"/>
                </a:solidFill>
                <a:effectLst/>
                <a:latin typeface="#9Slide03 Arima Madurai Bold" panose="00000800000000000000" pitchFamily="2" charset="0"/>
                <a:cs typeface="#9Slide03 Arima Madurai Bold" panose="00000800000000000000" pitchFamily="2" charset="0"/>
              </a:rPr>
              <a:t> 10, </a:t>
            </a:r>
            <a:r>
              <a:rPr lang="en-US" sz="2800" dirty="0" err="1">
                <a:solidFill>
                  <a:schemeClr val="bg1"/>
                </a:solidFill>
                <a:effectLst/>
                <a:latin typeface="#9Slide03 Arima Madurai Bold" panose="00000800000000000000" pitchFamily="2" charset="0"/>
                <a:cs typeface="#9Slide03 Arima Madurai Bold" panose="00000800000000000000" pitchFamily="2" charset="0"/>
              </a:rPr>
              <a:t>khổ</a:t>
            </a:r>
            <a:r>
              <a:rPr lang="en-US" sz="2800" dirty="0">
                <a:solidFill>
                  <a:schemeClr val="bg1"/>
                </a:solidFill>
                <a:effectLst/>
                <a:latin typeface="#9Slide03 Arima Madurai Bold" panose="00000800000000000000" pitchFamily="2" charset="0"/>
                <a:cs typeface="#9Slide03 Arima Madurai Bold" panose="00000800000000000000" pitchFamily="2" charset="0"/>
              </a:rPr>
              <a:t> 3)</a:t>
            </a:r>
          </a:p>
        </p:txBody>
      </p:sp>
      <p:sp>
        <p:nvSpPr>
          <p:cNvPr id="23" name="TextBox 22">
            <a:extLst>
              <a:ext uri="{FF2B5EF4-FFF2-40B4-BE49-F238E27FC236}">
                <a16:creationId xmlns:a16="http://schemas.microsoft.com/office/drawing/2014/main" id="{22DEED22-F4AC-BE13-D2DB-B10223949102}"/>
              </a:ext>
            </a:extLst>
          </p:cNvPr>
          <p:cNvSpPr txBox="1"/>
          <p:nvPr/>
        </p:nvSpPr>
        <p:spPr>
          <a:xfrm>
            <a:off x="2100323" y="7481829"/>
            <a:ext cx="4758513" cy="1384995"/>
          </a:xfrm>
          <a:prstGeom prst="rect">
            <a:avLst/>
          </a:prstGeom>
          <a:noFill/>
        </p:spPr>
        <p:txBody>
          <a:bodyPr wrap="square">
            <a:spAutoFit/>
          </a:bodyPr>
          <a:lstStyle/>
          <a:p>
            <a:pPr algn="ctr"/>
            <a:r>
              <a:rPr lang="en-US" sz="2800" i="1" dirty="0">
                <a:solidFill>
                  <a:schemeClr val="bg1"/>
                </a:solidFill>
                <a:effectLst/>
                <a:latin typeface="#9Slide03 Arima Madurai Bold" panose="00000800000000000000" pitchFamily="2" charset="0"/>
                <a:cs typeface="#9Slide03 Arima Madurai Bold" panose="00000800000000000000" pitchFamily="2" charset="0"/>
              </a:rPr>
              <a:t>"</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Những</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người</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muôn</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năm</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cũ</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Hồn</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ở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đâu</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bây</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r>
              <a:rPr lang="en-US" sz="2800" i="1" dirty="0" err="1">
                <a:solidFill>
                  <a:schemeClr val="bg1"/>
                </a:solidFill>
                <a:effectLst/>
                <a:latin typeface="#9Slide03 Arima Madurai Bold" panose="00000800000000000000" pitchFamily="2" charset="0"/>
                <a:cs typeface="#9Slide03 Arima Madurai Bold" panose="00000800000000000000" pitchFamily="2" charset="0"/>
              </a:rPr>
              <a:t>giờ</a:t>
            </a:r>
            <a:r>
              <a:rPr lang="en-US" sz="2800" i="1" dirty="0">
                <a:solidFill>
                  <a:schemeClr val="bg1"/>
                </a:solidFill>
                <a:effectLst/>
                <a:latin typeface="#9Slide03 Arima Madurai Bold" panose="00000800000000000000" pitchFamily="2" charset="0"/>
                <a:cs typeface="#9Slide03 Arima Madurai Bold" panose="00000800000000000000" pitchFamily="2" charset="0"/>
              </a:rPr>
              <a:t>?" </a:t>
            </a:r>
          </a:p>
          <a:p>
            <a:pPr algn="ctr"/>
            <a:r>
              <a:rPr lang="en-US" sz="2800" dirty="0">
                <a:solidFill>
                  <a:schemeClr val="bg1"/>
                </a:solidFill>
                <a:effectLst/>
                <a:latin typeface="#9Slide03 Arima Madurai Bold" panose="00000800000000000000" pitchFamily="2" charset="0"/>
                <a:cs typeface="#9Slide03 Arima Madurai Bold" panose="00000800000000000000" pitchFamily="2" charset="0"/>
              </a:rPr>
              <a:t>(</a:t>
            </a:r>
            <a:r>
              <a:rPr lang="en-US" sz="2800" dirty="0" err="1">
                <a:solidFill>
                  <a:schemeClr val="bg1"/>
                </a:solidFill>
                <a:effectLst/>
                <a:latin typeface="#9Slide03 Arima Madurai Bold" panose="00000800000000000000" pitchFamily="2" charset="0"/>
                <a:cs typeface="#9Slide03 Arima Madurai Bold" panose="00000800000000000000" pitchFamily="2" charset="0"/>
              </a:rPr>
              <a:t>dòng</a:t>
            </a:r>
            <a:r>
              <a:rPr lang="en-US" sz="2800" dirty="0">
                <a:solidFill>
                  <a:schemeClr val="bg1"/>
                </a:solidFill>
                <a:effectLst/>
                <a:latin typeface="#9Slide03 Arima Madurai Bold" panose="00000800000000000000" pitchFamily="2" charset="0"/>
                <a:cs typeface="#9Slide03 Arima Madurai Bold" panose="00000800000000000000" pitchFamily="2" charset="0"/>
              </a:rPr>
              <a:t> 19,20, </a:t>
            </a:r>
            <a:r>
              <a:rPr lang="en-US" sz="2800" dirty="0" err="1">
                <a:solidFill>
                  <a:schemeClr val="bg1"/>
                </a:solidFill>
                <a:effectLst/>
                <a:latin typeface="#9Slide03 Arima Madurai Bold" panose="00000800000000000000" pitchFamily="2" charset="0"/>
                <a:cs typeface="#9Slide03 Arima Madurai Bold" panose="00000800000000000000" pitchFamily="2" charset="0"/>
              </a:rPr>
              <a:t>khổ</a:t>
            </a:r>
            <a:r>
              <a:rPr lang="en-US" sz="2800" dirty="0">
                <a:solidFill>
                  <a:schemeClr val="bg1"/>
                </a:solidFill>
                <a:effectLst/>
                <a:latin typeface="#9Slide03 Arima Madurai Bold" panose="00000800000000000000" pitchFamily="2" charset="0"/>
                <a:cs typeface="#9Slide03 Arima Madurai Bold" panose="00000800000000000000" pitchFamily="2" charset="0"/>
              </a:rPr>
              <a:t> 5)</a:t>
            </a:r>
            <a:endParaRPr lang="en-US" sz="2800" dirty="0">
              <a:solidFill>
                <a:schemeClr val="bg1"/>
              </a:solidFill>
            </a:endParaRPr>
          </a:p>
        </p:txBody>
      </p:sp>
    </p:spTree>
    <p:extLst>
      <p:ext uri="{BB962C8B-B14F-4D97-AF65-F5344CB8AC3E}">
        <p14:creationId xmlns:p14="http://schemas.microsoft.com/office/powerpoint/2010/main" val="201997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3276600" y="-3695700"/>
            <a:ext cx="25254850" cy="1529066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90013" y="349213"/>
            <a:ext cx="1173320" cy="1045322"/>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1356">
            <a:off x="3325106" y="8825969"/>
            <a:ext cx="2183861" cy="559863"/>
          </a:xfrm>
          <a:prstGeom prst="rect">
            <a:avLst/>
          </a:prstGeom>
        </p:spPr>
      </p:pic>
      <p:graphicFrame>
        <p:nvGraphicFramePr>
          <p:cNvPr id="16" name="Table 15">
            <a:extLst>
              <a:ext uri="{FF2B5EF4-FFF2-40B4-BE49-F238E27FC236}">
                <a16:creationId xmlns:a16="http://schemas.microsoft.com/office/drawing/2014/main" id="{03D08A5E-6B05-0B45-D9BB-B0FE198CD7C9}"/>
              </a:ext>
            </a:extLst>
          </p:cNvPr>
          <p:cNvGraphicFramePr>
            <a:graphicFrameLocks noGrp="1"/>
          </p:cNvGraphicFramePr>
          <p:nvPr>
            <p:extLst>
              <p:ext uri="{D42A27DB-BD31-4B8C-83A1-F6EECF244321}">
                <p14:modId xmlns:p14="http://schemas.microsoft.com/office/powerpoint/2010/main" val="4288674332"/>
              </p:ext>
            </p:extLst>
          </p:nvPr>
        </p:nvGraphicFramePr>
        <p:xfrm>
          <a:off x="1828800" y="3062861"/>
          <a:ext cx="14249400" cy="5718457"/>
        </p:xfrm>
        <a:graphic>
          <a:graphicData uri="http://schemas.openxmlformats.org/drawingml/2006/table">
            <a:tbl>
              <a:tblPr firstRow="1" firstCol="1" bandRow="1">
                <a:tableStyleId>{5C22544A-7EE6-4342-B048-85BDC9FD1C3A}</a:tableStyleId>
              </a:tblPr>
              <a:tblGrid>
                <a:gridCol w="3495136">
                  <a:extLst>
                    <a:ext uri="{9D8B030D-6E8A-4147-A177-3AD203B41FA5}">
                      <a16:colId xmlns:a16="http://schemas.microsoft.com/office/drawing/2014/main" val="1867923537"/>
                    </a:ext>
                  </a:extLst>
                </a:gridCol>
                <a:gridCol w="3817764">
                  <a:extLst>
                    <a:ext uri="{9D8B030D-6E8A-4147-A177-3AD203B41FA5}">
                      <a16:colId xmlns:a16="http://schemas.microsoft.com/office/drawing/2014/main" val="2676600317"/>
                    </a:ext>
                  </a:extLst>
                </a:gridCol>
                <a:gridCol w="3468250">
                  <a:extLst>
                    <a:ext uri="{9D8B030D-6E8A-4147-A177-3AD203B41FA5}">
                      <a16:colId xmlns:a16="http://schemas.microsoft.com/office/drawing/2014/main" val="1451804327"/>
                    </a:ext>
                  </a:extLst>
                </a:gridCol>
                <a:gridCol w="3468250">
                  <a:extLst>
                    <a:ext uri="{9D8B030D-6E8A-4147-A177-3AD203B41FA5}">
                      <a16:colId xmlns:a16="http://schemas.microsoft.com/office/drawing/2014/main" val="3173545018"/>
                    </a:ext>
                  </a:extLst>
                </a:gridCol>
              </a:tblGrid>
              <a:tr h="1541479">
                <a:tc gridSpan="4">
                  <a:txBody>
                    <a:bodyPr/>
                    <a:lstStyle/>
                    <a:p>
                      <a:pPr marL="0" marR="0" algn="ctr">
                        <a:spcBef>
                          <a:spcPts val="600"/>
                        </a:spcBef>
                        <a:spcAft>
                          <a:spcPts val="600"/>
                        </a:spcAft>
                      </a:pPr>
                      <a:r>
                        <a:rPr lang="vi-VN" sz="2400" dirty="0">
                          <a:effectLst/>
                          <a:latin typeface="#9Slide03 BoosterNextFYBlack" panose="02000A03000000020004" pitchFamily="2" charset="0"/>
                          <a:cs typeface="#9Slide03 Arima Madurai Bold" panose="00000800000000000000" pitchFamily="2" charset="0"/>
                        </a:rPr>
                        <a:t>SƯU TẦM</a:t>
                      </a:r>
                      <a:r>
                        <a:rPr lang="en-US" sz="2400" dirty="0">
                          <a:effectLst/>
                          <a:latin typeface="#9Slide03 BoosterNextFYBlack" panose="02000A03000000020004" pitchFamily="2" charset="0"/>
                          <a:cs typeface="#9Slide03 Arima Madurai Bold" panose="00000800000000000000" pitchFamily="2" charset="0"/>
                        </a:rPr>
                        <a:t> NHỮNG CÂU</a:t>
                      </a:r>
                      <a:r>
                        <a:rPr lang="vi-VN" sz="2400" dirty="0">
                          <a:effectLst/>
                          <a:latin typeface="#9Slide03 BoosterNextFYBlack" panose="02000A03000000020004" pitchFamily="2" charset="0"/>
                          <a:cs typeface="#9Slide03 Arima Madurai Bold" panose="00000800000000000000" pitchFamily="2" charset="0"/>
                        </a:rPr>
                        <a:t> THƠ CHỨA </a:t>
                      </a:r>
                      <a:r>
                        <a:rPr lang="en-US" sz="2400" dirty="0">
                          <a:effectLst/>
                          <a:latin typeface="#9Slide03 BoosterNextFYBlack" panose="02000A03000000020004" pitchFamily="2" charset="0"/>
                          <a:cs typeface="#9Slide03 Arima Madurai Bold" panose="00000800000000000000" pitchFamily="2" charset="0"/>
                        </a:rPr>
                        <a:t>CÁC </a:t>
                      </a:r>
                      <a:r>
                        <a:rPr lang="vi-VN" sz="2400" dirty="0">
                          <a:effectLst/>
                          <a:latin typeface="#9Slide03 BoosterNextFYBlack" panose="02000A03000000020004" pitchFamily="2" charset="0"/>
                          <a:cs typeface="#9Slide03 Arima Madurai Bold" panose="00000800000000000000" pitchFamily="2" charset="0"/>
                        </a:rPr>
                        <a:t>BPTT</a:t>
                      </a:r>
                      <a:r>
                        <a:rPr lang="en-US" sz="2400" dirty="0">
                          <a:effectLst/>
                          <a:latin typeface="#9Slide03 BoosterNextFYBlack" panose="02000A03000000020004" pitchFamily="2" charset="0"/>
                          <a:cs typeface="#9Slide03 Arima Madurai Bold" panose="00000800000000000000" pitchFamily="2" charset="0"/>
                        </a:rPr>
                        <a:t>: </a:t>
                      </a:r>
                    </a:p>
                    <a:p>
                      <a:pPr marL="0" marR="0" algn="ctr">
                        <a:spcBef>
                          <a:spcPts val="600"/>
                        </a:spcBef>
                        <a:spcAft>
                          <a:spcPts val="600"/>
                        </a:spcAft>
                      </a:pPr>
                      <a:r>
                        <a:rPr lang="de-DE" sz="2400" dirty="0">
                          <a:effectLst/>
                          <a:latin typeface="#9Slide03 BoosterNextFYBlack" panose="02000A03000000020004" pitchFamily="2" charset="0"/>
                          <a:cs typeface="#9Slide03 Arima Madurai Bold" panose="00000800000000000000" pitchFamily="2" charset="0"/>
                        </a:rPr>
                        <a:t>TƯƠNG PHẢN, SO SÁNH, CÂU HỎI TU TỪ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6288266"/>
                  </a:ext>
                </a:extLst>
              </a:tr>
              <a:tr h="696163">
                <a:tc>
                  <a:txBody>
                    <a:bodyPr/>
                    <a:lstStyle/>
                    <a:p>
                      <a:pPr marL="0" marR="0" algn="ctr">
                        <a:spcBef>
                          <a:spcPts val="600"/>
                        </a:spcBef>
                        <a:spcAft>
                          <a:spcPts val="600"/>
                        </a:spcAft>
                      </a:pPr>
                      <a:r>
                        <a:rPr lang="pt-BR" sz="2400">
                          <a:effectLst/>
                          <a:latin typeface="#9Slide03 BoosterNextFYBlack" panose="02000A03000000020004" pitchFamily="2" charset="0"/>
                          <a:cs typeface="#9Slide03 Arima Madurai Bold" panose="00000800000000000000" pitchFamily="2" charset="0"/>
                        </a:rPr>
                        <a:t>Tác phẩm, tác giả</a:t>
                      </a:r>
                      <a:endParaRPr lang="en-US" sz="240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ctr">
                        <a:spcBef>
                          <a:spcPts val="600"/>
                        </a:spcBef>
                        <a:spcAft>
                          <a:spcPts val="600"/>
                        </a:spcAft>
                      </a:pPr>
                      <a:r>
                        <a:rPr lang="vi-VN" sz="2400" dirty="0">
                          <a:solidFill>
                            <a:schemeClr val="bg1"/>
                          </a:solidFill>
                          <a:effectLst/>
                          <a:latin typeface="#9Slide03 BoosterNextFYBlack" panose="02000A03000000020004" pitchFamily="2" charset="0"/>
                          <a:cs typeface="#9Slide03 Arima Madurai Bold" panose="00000800000000000000" pitchFamily="2" charset="0"/>
                        </a:rPr>
                        <a:t>C</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âu</a:t>
                      </a:r>
                      <a:r>
                        <a:rPr lang="pt-BR" sz="2400" dirty="0">
                          <a:solidFill>
                            <a:schemeClr val="bg1"/>
                          </a:solidFill>
                          <a:effectLst/>
                          <a:latin typeface="#9Slide03 BoosterNextFYBlack" panose="02000A03000000020004" pitchFamily="2" charset="0"/>
                          <a:cs typeface="#9Slide03 Arima Madurai Bold" panose="00000800000000000000" pitchFamily="2" charset="0"/>
                        </a:rPr>
                        <a:t> thơ</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F81BD"/>
                    </a:solidFill>
                  </a:tcPr>
                </a:tc>
                <a:tc>
                  <a:txBody>
                    <a:bodyPr/>
                    <a:lstStyle/>
                    <a:p>
                      <a:pPr marL="0" marR="0" algn="ctr">
                        <a:spcBef>
                          <a:spcPts val="600"/>
                        </a:spcBef>
                        <a:spcAft>
                          <a:spcPts val="600"/>
                        </a:spcAft>
                      </a:pPr>
                      <a:r>
                        <a:rPr lang="pt-BR" sz="2400" dirty="0">
                          <a:solidFill>
                            <a:schemeClr val="bg1"/>
                          </a:solidFill>
                          <a:effectLst/>
                          <a:latin typeface="#9Slide03 BoosterNextFYBlack" panose="02000A03000000020004" pitchFamily="2" charset="0"/>
                          <a:cs typeface="#9Slide03 Arima Madurai Bold" panose="00000800000000000000" pitchFamily="2" charset="0"/>
                        </a:rPr>
                        <a:t>BPTT được sử dụng </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F81BD"/>
                    </a:solidFill>
                  </a:tcPr>
                </a:tc>
                <a:tc>
                  <a:txBody>
                    <a:bodyPr/>
                    <a:lstStyle/>
                    <a:p>
                      <a:pPr marL="0" marR="0" algn="ctr">
                        <a:spcBef>
                          <a:spcPts val="600"/>
                        </a:spcBef>
                        <a:spcAft>
                          <a:spcPts val="600"/>
                        </a:spcAft>
                      </a:pPr>
                      <a:r>
                        <a:rPr lang="pt-BR" sz="2400" dirty="0">
                          <a:solidFill>
                            <a:schemeClr val="bg1"/>
                          </a:solidFill>
                          <a:effectLst/>
                          <a:latin typeface="#9Slide03 BoosterNextFYBlack" panose="02000A03000000020004" pitchFamily="2" charset="0"/>
                          <a:cs typeface="#9Slide03 Arima Madurai Bold" panose="00000800000000000000" pitchFamily="2" charset="0"/>
                        </a:rPr>
                        <a:t>Tác dụng </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rgbClr val="4F81BD"/>
                    </a:solidFill>
                  </a:tcPr>
                </a:tc>
                <a:extLst>
                  <a:ext uri="{0D108BD9-81ED-4DB2-BD59-A6C34878D82A}">
                    <a16:rowId xmlns:a16="http://schemas.microsoft.com/office/drawing/2014/main" val="37779596"/>
                  </a:ext>
                </a:extLst>
              </a:tr>
              <a:tr h="696163">
                <a:tc>
                  <a:txBody>
                    <a:bodyPr/>
                    <a:lstStyle/>
                    <a:p>
                      <a:pPr marL="0" marR="0" algn="just">
                        <a:spcBef>
                          <a:spcPts val="600"/>
                        </a:spcBef>
                        <a:spcAft>
                          <a:spcPts val="600"/>
                        </a:spcAft>
                      </a:pPr>
                      <a:r>
                        <a:rPr lang="pt-BR" sz="2400">
                          <a:effectLst/>
                          <a:latin typeface="#9Slide03 BoosterNextFYBlack" panose="02000A03000000020004" pitchFamily="2" charset="0"/>
                          <a:cs typeface="#9Slide03 Arima Madurai Bold" panose="00000800000000000000" pitchFamily="2" charset="0"/>
                        </a:rPr>
                        <a:t> </a:t>
                      </a:r>
                      <a:endParaRPr lang="en-US" sz="240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pt-BR" sz="2400" dirty="0">
                          <a:effectLst/>
                          <a:latin typeface="#9Slide03 BoosterNextFYBlack" panose="02000A03000000020004" pitchFamily="2" charset="0"/>
                          <a:cs typeface="#9Slide03 Arima Madurai Bold" panose="00000800000000000000" pitchFamily="2" charset="0"/>
                        </a:rPr>
                        <a:t>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pt-BR" sz="2400" dirty="0">
                          <a:effectLst/>
                          <a:latin typeface="#9Slide03 BoosterNextFYBlack" panose="02000A03000000020004" pitchFamily="2" charset="0"/>
                          <a:cs typeface="#9Slide03 Arima Madurai Bold" panose="00000800000000000000" pitchFamily="2" charset="0"/>
                        </a:rPr>
                        <a:t>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pt-BR" sz="2400">
                          <a:effectLst/>
                          <a:latin typeface="#9Slide03 BoosterNextFYBlack" panose="02000A03000000020004" pitchFamily="2" charset="0"/>
                          <a:cs typeface="#9Slide03 Arima Madurai Bold" panose="00000800000000000000" pitchFamily="2" charset="0"/>
                        </a:rPr>
                        <a:t> </a:t>
                      </a:r>
                      <a:endParaRPr lang="en-US" sz="240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12777175"/>
                  </a:ext>
                </a:extLst>
              </a:tr>
              <a:tr h="696163">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840337663"/>
                  </a:ext>
                </a:extLst>
              </a:tr>
              <a:tr h="696163">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714766200"/>
                  </a:ext>
                </a:extLst>
              </a:tr>
              <a:tr h="696163">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1429377793"/>
                  </a:ext>
                </a:extLst>
              </a:tr>
              <a:tr h="696163">
                <a:tc>
                  <a:txBody>
                    <a:bodyPr/>
                    <a:lstStyle/>
                    <a:p>
                      <a:pPr marL="0" marR="0" algn="just">
                        <a:spcBef>
                          <a:spcPts val="600"/>
                        </a:spcBef>
                        <a:spcAft>
                          <a:spcPts val="600"/>
                        </a:spcAft>
                      </a:pPr>
                      <a:r>
                        <a:rPr lang="pt-BR" sz="2400" dirty="0">
                          <a:effectLst/>
                          <a:latin typeface="#9Slide03 BoosterNextFYBlack" panose="02000A03000000020004" pitchFamily="2" charset="0"/>
                          <a:cs typeface="#9Slide03 Arima Madurai Bold" panose="00000800000000000000" pitchFamily="2" charset="0"/>
                        </a:rPr>
                        <a:t>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pt-BR" sz="2400" dirty="0">
                          <a:effectLst/>
                          <a:latin typeface="#9Slide03 BoosterNextFYBlack" panose="02000A03000000020004" pitchFamily="2" charset="0"/>
                          <a:cs typeface="#9Slide03 Arima Madurai Bold" panose="00000800000000000000" pitchFamily="2" charset="0"/>
                        </a:rPr>
                        <a:t>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pt-BR" sz="2400" dirty="0">
                          <a:effectLst/>
                          <a:latin typeface="#9Slide03 BoosterNextFYBlack" panose="02000A03000000020004" pitchFamily="2" charset="0"/>
                          <a:cs typeface="#9Slide03 Arima Madurai Bold" panose="00000800000000000000" pitchFamily="2" charset="0"/>
                        </a:rPr>
                        <a:t>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marL="0" marR="0" algn="just">
                        <a:spcBef>
                          <a:spcPts val="600"/>
                        </a:spcBef>
                        <a:spcAft>
                          <a:spcPts val="600"/>
                        </a:spcAft>
                      </a:pPr>
                      <a:r>
                        <a:rPr lang="pt-BR" sz="2400" dirty="0">
                          <a:effectLst/>
                          <a:latin typeface="#9Slide03 BoosterNextFYBlack" panose="02000A03000000020004" pitchFamily="2" charset="0"/>
                          <a:cs typeface="#9Slide03 Arima Madurai Bold" panose="00000800000000000000" pitchFamily="2" charset="0"/>
                        </a:rPr>
                        <a:t> </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376110195"/>
                  </a:ext>
                </a:extLst>
              </a:tr>
            </a:tbl>
          </a:graphicData>
        </a:graphic>
      </p:graphicFrame>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08018" y="6858452"/>
            <a:ext cx="2280138" cy="4494895"/>
          </a:xfrm>
          <a:prstGeom prst="rect">
            <a:avLst/>
          </a:prstGeom>
        </p:spPr>
      </p:pic>
      <p:pic>
        <p:nvPicPr>
          <p:cNvPr id="17" name="Picture 16">
            <a:extLst>
              <a:ext uri="{FF2B5EF4-FFF2-40B4-BE49-F238E27FC236}">
                <a16:creationId xmlns:a16="http://schemas.microsoft.com/office/drawing/2014/main" id="{56940A80-8785-36AC-FA73-F32A68FAFC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9575" b="39384"/>
          <a:stretch/>
        </p:blipFill>
        <p:spPr bwMode="auto">
          <a:xfrm>
            <a:off x="6131997" y="40089"/>
            <a:ext cx="6019800" cy="2470581"/>
          </a:xfrm>
          <a:prstGeom prst="rect">
            <a:avLst/>
          </a:prstGeom>
          <a:noFill/>
          <a:ln>
            <a:noFill/>
          </a:ln>
        </p:spPr>
      </p:pic>
      <p:sp>
        <p:nvSpPr>
          <p:cNvPr id="18" name="TextBox 17">
            <a:extLst>
              <a:ext uri="{FF2B5EF4-FFF2-40B4-BE49-F238E27FC236}">
                <a16:creationId xmlns:a16="http://schemas.microsoft.com/office/drawing/2014/main" id="{93ACC7DA-A192-B00B-E9FF-504A04F54329}"/>
              </a:ext>
            </a:extLst>
          </p:cNvPr>
          <p:cNvSpPr txBox="1"/>
          <p:nvPr/>
        </p:nvSpPr>
        <p:spPr>
          <a:xfrm>
            <a:off x="6436797" y="1394535"/>
            <a:ext cx="5410200" cy="923330"/>
          </a:xfrm>
          <a:prstGeom prst="rect">
            <a:avLst/>
          </a:prstGeom>
          <a:noFill/>
        </p:spPr>
        <p:txBody>
          <a:bodyPr wrap="square" rtlCol="0">
            <a:spAutoFit/>
          </a:bodyPr>
          <a:lstStyle/>
          <a:p>
            <a:pPr algn="ctr"/>
            <a:r>
              <a:rPr lang="en-US" sz="5400" dirty="0" err="1">
                <a:solidFill>
                  <a:srgbClr val="C25E1E"/>
                </a:solidFill>
                <a:latin typeface="#9Slide03 BoosterNextFYBlack" panose="02000A03000000020004" pitchFamily="2" charset="0"/>
              </a:rPr>
              <a:t>Vận</a:t>
            </a:r>
            <a:r>
              <a:rPr lang="en-US" sz="5400" dirty="0">
                <a:solidFill>
                  <a:srgbClr val="C25E1E"/>
                </a:solidFill>
                <a:latin typeface="#9Slide03 BoosterNextFYBlack" panose="02000A03000000020004" pitchFamily="2" charset="0"/>
              </a:rPr>
              <a:t> </a:t>
            </a:r>
            <a:r>
              <a:rPr lang="en-US" sz="5400" dirty="0" err="1">
                <a:solidFill>
                  <a:srgbClr val="C25E1E"/>
                </a:solidFill>
                <a:latin typeface="#9Slide03 BoosterNextFYBlack" panose="02000A03000000020004" pitchFamily="2" charset="0"/>
              </a:rPr>
              <a:t>dụng</a:t>
            </a:r>
            <a:endParaRPr lang="en-US" sz="5400" dirty="0">
              <a:solidFill>
                <a:srgbClr val="C25E1E"/>
              </a:solidFill>
              <a:latin typeface="#9Slide03 BoosterNextFYBlack" panose="02000A03000000020004" pitchFamily="2" charset="0"/>
            </a:endParaRPr>
          </a:p>
        </p:txBody>
      </p:sp>
      <p:pic>
        <p:nvPicPr>
          <p:cNvPr id="19" name="Picture 26">
            <a:extLst>
              <a:ext uri="{FF2B5EF4-FFF2-40B4-BE49-F238E27FC236}">
                <a16:creationId xmlns:a16="http://schemas.microsoft.com/office/drawing/2014/main" id="{B652E15A-BE30-A20E-57AC-ACA4E2A11FB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612432">
            <a:off x="6436296" y="1430559"/>
            <a:ext cx="923154" cy="13575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7750" y="3291636"/>
            <a:ext cx="3420922" cy="13186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97604" y="5608731"/>
            <a:ext cx="2832951" cy="131861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7750" y="5608731"/>
            <a:ext cx="2120571" cy="131861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17750" y="7840192"/>
            <a:ext cx="2084010" cy="131861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03602" y="7840192"/>
            <a:ext cx="2526953" cy="1318610"/>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098254" y="3291636"/>
            <a:ext cx="1232301" cy="131861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241208" y="3428280"/>
            <a:ext cx="1173320" cy="1045322"/>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1356">
            <a:off x="7122559" y="5429205"/>
            <a:ext cx="2183861" cy="559863"/>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111974" y="6776569"/>
            <a:ext cx="1131546" cy="2230646"/>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8507290" y="6728958"/>
            <a:ext cx="1644487" cy="2278257"/>
          </a:xfrm>
          <a:prstGeom prst="rect">
            <a:avLst/>
          </a:prstGeom>
        </p:spPr>
      </p:pic>
      <p:grpSp>
        <p:nvGrpSpPr>
          <p:cNvPr id="12" name="Group 12"/>
          <p:cNvGrpSpPr/>
          <p:nvPr/>
        </p:nvGrpSpPr>
        <p:grpSpPr>
          <a:xfrm>
            <a:off x="4491736" y="1305807"/>
            <a:ext cx="9304527" cy="1199495"/>
            <a:chOff x="0" y="0"/>
            <a:chExt cx="12406036" cy="1599326"/>
          </a:xfrm>
        </p:grpSpPr>
        <p:sp>
          <p:nvSpPr>
            <p:cNvPr id="13" name="TextBox 13"/>
            <p:cNvSpPr txBox="1"/>
            <p:nvPr/>
          </p:nvSpPr>
          <p:spPr>
            <a:xfrm>
              <a:off x="0" y="9525"/>
              <a:ext cx="12406036" cy="922808"/>
            </a:xfrm>
            <a:prstGeom prst="rect">
              <a:avLst/>
            </a:prstGeom>
          </p:spPr>
          <p:txBody>
            <a:bodyPr lIns="0" tIns="0" rIns="0" bIns="0" rtlCol="0" anchor="t">
              <a:spAutoFit/>
            </a:bodyPr>
            <a:lstStyle/>
            <a:p>
              <a:pPr marL="0" lvl="0" indent="0" algn="ctr">
                <a:lnSpc>
                  <a:spcPts val="5250"/>
                </a:lnSpc>
                <a:spcBef>
                  <a:spcPct val="0"/>
                </a:spcBef>
              </a:pPr>
              <a:r>
                <a:rPr lang="en-US" sz="4605" u="none">
                  <a:solidFill>
                    <a:srgbClr val="F1A815"/>
                  </a:solidFill>
                  <a:latin typeface="Repo Black"/>
                </a:rPr>
                <a:t>Nguồn hình minh họa miễn phí</a:t>
              </a:r>
            </a:p>
          </p:txBody>
        </p:sp>
        <p:sp>
          <p:nvSpPr>
            <p:cNvPr id="14" name="TextBox 14"/>
            <p:cNvSpPr txBox="1"/>
            <p:nvPr/>
          </p:nvSpPr>
          <p:spPr>
            <a:xfrm>
              <a:off x="0" y="1321154"/>
              <a:ext cx="12406036" cy="278172"/>
            </a:xfrm>
            <a:prstGeom prst="rect">
              <a:avLst/>
            </a:prstGeom>
          </p:spPr>
          <p:txBody>
            <a:bodyPr lIns="0" tIns="0" rIns="0" bIns="0" rtlCol="0" anchor="t">
              <a:spAutoFit/>
            </a:bodyPr>
            <a:lstStyle/>
            <a:p>
              <a:pPr marL="0" lvl="0" indent="0" algn="ctr">
                <a:lnSpc>
                  <a:spcPts val="1773"/>
                </a:lnSpc>
                <a:spcBef>
                  <a:spcPct val="0"/>
                </a:spcBef>
              </a:pPr>
              <a:r>
                <a:rPr lang="en-US" sz="1407" u="none" spc="36">
                  <a:solidFill>
                    <a:srgbClr val="002330"/>
                  </a:solidFill>
                  <a:latin typeface="Pangolin"/>
                </a:rPr>
                <a:t>Hãy sử dụng những biểu tượng cũng như hình minh họa miễn phí và có thể thay màu này trong thiết kế Canva của bạn.</a:t>
              </a:r>
            </a:p>
          </p:txBody>
        </p:sp>
      </p:grpSp>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318987" y="6789586"/>
            <a:ext cx="1677334" cy="2217629"/>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9729723" y="3171063"/>
            <a:ext cx="1953182" cy="2437668"/>
          </a:xfrm>
          <a:prstGeom prst="rect">
            <a:avLst/>
          </a:prstGeom>
        </p:spPr>
      </p:pic>
      <p:pic>
        <p:nvPicPr>
          <p:cNvPr id="17" name="Picture 17"/>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5085184" y="3184725"/>
            <a:ext cx="1816796" cy="2410344"/>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1996321" y="3171063"/>
            <a:ext cx="961125" cy="2410344"/>
          </a:xfrm>
          <a:prstGeom prst="rect">
            <a:avLst/>
          </a:prstGeom>
        </p:spPr>
      </p:pic>
      <p:pic>
        <p:nvPicPr>
          <p:cNvPr id="19" name="Picture 19"/>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3469823" y="3171063"/>
            <a:ext cx="1087668" cy="2410344"/>
          </a:xfrm>
          <a:prstGeom prst="rect">
            <a:avLst/>
          </a:prstGeom>
        </p:spPr>
      </p:pic>
      <p:pic>
        <p:nvPicPr>
          <p:cNvPr id="20" name="Picture 20"/>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1091193">
            <a:off x="12597885" y="7925088"/>
            <a:ext cx="905190" cy="920249"/>
          </a:xfrm>
          <a:prstGeom prst="rect">
            <a:avLst/>
          </a:prstGeom>
        </p:spPr>
      </p:pic>
      <p:pic>
        <p:nvPicPr>
          <p:cNvPr id="21" name="Picture 21"/>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2617450" y="6687136"/>
            <a:ext cx="993788" cy="1023565"/>
          </a:xfrm>
          <a:prstGeom prst="rect">
            <a:avLst/>
          </a:prstGeom>
        </p:spPr>
      </p:pic>
      <p:pic>
        <p:nvPicPr>
          <p:cNvPr id="22" name="Picture 22"/>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3777460" y="6776467"/>
            <a:ext cx="893467" cy="934234"/>
          </a:xfrm>
          <a:prstGeom prst="rect">
            <a:avLst/>
          </a:prstGeom>
        </p:spPr>
      </p:pic>
      <p:pic>
        <p:nvPicPr>
          <p:cNvPr id="23" name="Picture 23"/>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5156850" y="7940993"/>
            <a:ext cx="531762" cy="1022620"/>
          </a:xfrm>
          <a:prstGeom prst="rect">
            <a:avLst/>
          </a:prstGeom>
        </p:spPr>
      </p:pic>
      <p:pic>
        <p:nvPicPr>
          <p:cNvPr id="24" name="Picture 24"/>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3913171" y="7955418"/>
            <a:ext cx="699100" cy="1022620"/>
          </a:xfrm>
          <a:prstGeom prst="rect">
            <a:avLst/>
          </a:prstGeom>
        </p:spPr>
      </p:pic>
      <p:pic>
        <p:nvPicPr>
          <p:cNvPr id="25" name="Picture 25"/>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232451" y="6570392"/>
            <a:ext cx="1026849" cy="929765"/>
          </a:xfrm>
          <a:prstGeom prst="rect">
            <a:avLst/>
          </a:prstGeom>
        </p:spPr>
      </p:pic>
      <p:pic>
        <p:nvPicPr>
          <p:cNvPr id="26" name="Picture 2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5046472" y="6726756"/>
            <a:ext cx="642141" cy="944325"/>
          </a:xfrm>
          <a:prstGeom prst="rect">
            <a:avLst/>
          </a:prstGeom>
        </p:spPr>
      </p:pic>
      <p:pic>
        <p:nvPicPr>
          <p:cNvPr id="27" name="Picture 27"/>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47"/>
              </a:ext>
            </a:extLst>
          </a:blip>
          <a:srcRect/>
          <a:stretch>
            <a:fillRect/>
          </a:stretch>
        </p:blipFill>
        <p:spPr>
          <a:xfrm>
            <a:off x="16335631" y="7955418"/>
            <a:ext cx="923669" cy="10517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483687" y="713046"/>
            <a:ext cx="5096716" cy="303213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954000" y="2096575"/>
            <a:ext cx="7123501" cy="889048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313" y="9010650"/>
            <a:ext cx="3708287" cy="1429376"/>
          </a:xfrm>
          <a:prstGeom prst="rect">
            <a:avLst/>
          </a:prstGeom>
        </p:spPr>
      </p:pic>
      <p:sp>
        <p:nvSpPr>
          <p:cNvPr id="9" name="TextBox 8">
            <a:extLst>
              <a:ext uri="{FF2B5EF4-FFF2-40B4-BE49-F238E27FC236}">
                <a16:creationId xmlns:a16="http://schemas.microsoft.com/office/drawing/2014/main" id="{EAEE13AD-B977-21FC-ABD5-B2A844B91D5C}"/>
              </a:ext>
            </a:extLst>
          </p:cNvPr>
          <p:cNvSpPr txBox="1"/>
          <p:nvPr/>
        </p:nvSpPr>
        <p:spPr>
          <a:xfrm>
            <a:off x="1219200" y="1485900"/>
            <a:ext cx="10136220" cy="6623801"/>
          </a:xfrm>
          <a:prstGeom prst="rect">
            <a:avLst/>
          </a:prstGeom>
          <a:noFill/>
        </p:spPr>
        <p:txBody>
          <a:bodyPr wrap="square">
            <a:spAutoFit/>
          </a:bodyPr>
          <a:lstStyle/>
          <a:p>
            <a:pPr marR="0" indent="457200" algn="just">
              <a:lnSpc>
                <a:spcPct val="102000"/>
              </a:lnSpc>
              <a:spcBef>
                <a:spcPts val="600"/>
              </a:spcBef>
              <a:spcAft>
                <a:spcPts val="1200"/>
              </a:spcAft>
            </a:pPr>
            <a:r>
              <a:rPr lang="vi-VN" sz="3600" b="1" dirty="0">
                <a:solidFill>
                  <a:schemeClr val="accent2">
                    <a:lumMod val="75000"/>
                  </a:schemeClr>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rPr>
              <a:t>Câu 1: Thế nào là biện pháp tu từ?</a:t>
            </a:r>
            <a:endParaRPr lang="en-US" sz="3600" dirty="0">
              <a:solidFill>
                <a:schemeClr val="accent2">
                  <a:lumMod val="75000"/>
                </a:schemeClr>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vi-VN"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 Là cách sử dụng ngôn ngữ theo cách đặc biệt (về ngữ âm, từ vựng, ngữ pháp, văn bản) làm cho lời văn hay hơn, đẹp hơn, nhằm tăng sức gợi hình, gợi cảm trong diễn đạt, tạo ấn tượng với người đọc.</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 Là cách sử dụng các hình ảnh để</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đối chiếu sự vật, sự việc này với sự vật, sự việc khác có nét tương đồng đê làm tăng sức gợi hình, gợi cảm cho sự diễn đạt, </a:t>
            </a:r>
            <a:r>
              <a:rPr lang="vi-VN"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tạo ấn tượng với người đọc.</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 </a:t>
            </a: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Là cách sử dụng những từ ngữ, hình ảnh, các thành phần câu, vế câu song song, cân đối trong lời nói nhằm tạo hiệu quả diễn đạt: nhấn mạnh về ý, gợi liên tưởng, gợi hình ảnh sinh động, tạo nhịp điệu cho lời nói, biểu đạt cảm xúc tư tưởng.</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vi-VN"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 Là cách sử dụng hình thức là câu hỏi nhưng không nhằm mục đích tìm kiếm câu trả lời hoặc câu trả lời đã nằm ngay trong câu hỏi, nhằm nhấn mạnh nội dung người dùng muốn gửi gắm, </a:t>
            </a: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tăng sức gợi hình, gợi cảm trong diễn đạt, tạo ấn tượng với người đọc.</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9">
                                            <p:txEl>
                                              <p:pRg st="1" end="1"/>
                                            </p:txEl>
                                          </p:spTgt>
                                        </p:tgtEl>
                                        <p:attrNameLst>
                                          <p:attrName>style.color</p:attrName>
                                        </p:attrNameLst>
                                      </p:cBhvr>
                                      <p:to>
                                        <a:schemeClr val="accent2"/>
                                      </p:to>
                                    </p:animClr>
                                    <p:animClr clrSpc="rgb" dir="cw">
                                      <p:cBhvr>
                                        <p:cTn id="27" dur="500" fill="hold"/>
                                        <p:tgtEl>
                                          <p:spTgt spid="9">
                                            <p:txEl>
                                              <p:pRg st="1" end="1"/>
                                            </p:txEl>
                                          </p:spTgt>
                                        </p:tgtEl>
                                        <p:attrNameLst>
                                          <p:attrName>fillcolor</p:attrName>
                                        </p:attrNameLst>
                                      </p:cBhvr>
                                      <p:to>
                                        <a:schemeClr val="accent2"/>
                                      </p:to>
                                    </p:animClr>
                                    <p:set>
                                      <p:cBhvr>
                                        <p:cTn id="28" dur="500" fill="hold"/>
                                        <p:tgtEl>
                                          <p:spTgt spid="9">
                                            <p:txEl>
                                              <p:pRg st="1" end="1"/>
                                            </p:txEl>
                                          </p:spTgt>
                                        </p:tgtEl>
                                        <p:attrNameLst>
                                          <p:attrName>fill.type</p:attrName>
                                        </p:attrNameLst>
                                      </p:cBhvr>
                                      <p:to>
                                        <p:strVal val="solid"/>
                                      </p:to>
                                    </p:set>
                                    <p:set>
                                      <p:cBhvr>
                                        <p:cTn id="29" dur="500" fill="hold"/>
                                        <p:tgtEl>
                                          <p:spTgt spid="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483687" y="713046"/>
            <a:ext cx="5096716" cy="3032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2954000" y="2199481"/>
            <a:ext cx="7123501" cy="88904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1313" y="9010650"/>
            <a:ext cx="3708287" cy="1429376"/>
          </a:xfrm>
          <a:prstGeom prst="rect">
            <a:avLst/>
          </a:prstGeom>
        </p:spPr>
      </p:pic>
      <p:sp>
        <p:nvSpPr>
          <p:cNvPr id="7" name="TextBox 6">
            <a:extLst>
              <a:ext uri="{FF2B5EF4-FFF2-40B4-BE49-F238E27FC236}">
                <a16:creationId xmlns:a16="http://schemas.microsoft.com/office/drawing/2014/main" id="{62AEE1CA-F696-F49B-96DD-66110E496D1A}"/>
              </a:ext>
            </a:extLst>
          </p:cNvPr>
          <p:cNvSpPr txBox="1"/>
          <p:nvPr/>
        </p:nvSpPr>
        <p:spPr>
          <a:xfrm>
            <a:off x="990599" y="1638300"/>
            <a:ext cx="10058401" cy="6528518"/>
          </a:xfrm>
          <a:prstGeom prst="rect">
            <a:avLst/>
          </a:prstGeom>
          <a:noFill/>
        </p:spPr>
        <p:txBody>
          <a:bodyPr wrap="square">
            <a:spAutoFit/>
          </a:bodyPr>
          <a:lstStyle/>
          <a:p>
            <a:pPr marR="0" algn="just">
              <a:lnSpc>
                <a:spcPct val="102000"/>
              </a:lnSpc>
              <a:spcBef>
                <a:spcPts val="600"/>
              </a:spcBef>
              <a:spcAft>
                <a:spcPts val="1800"/>
              </a:spcAft>
            </a:pPr>
            <a:r>
              <a:rPr lang="vi-VN" sz="3200" b="1" dirty="0">
                <a:solidFill>
                  <a:schemeClr val="accent2">
                    <a:lumMod val="75000"/>
                  </a:schemeClr>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rPr>
              <a:t>Câu 2: Xác định biện pháp tu từ trong khổ thơ sau, biện pháp tu từ đó được thể hiện qua từ ngữ, hình ảnh nào?</a:t>
            </a:r>
            <a:endParaRPr lang="en-US" sz="3200" dirty="0">
              <a:solidFill>
                <a:schemeClr val="accent2">
                  <a:lumMod val="75000"/>
                </a:schemeClr>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endParaRPr>
          </a:p>
          <a:p>
            <a:pPr marR="0" indent="2922588"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Anh đội viên mơ màng</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R="0" indent="2922588"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Như nằm trong giấc mộng</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R="0" indent="2922588"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Bóng Bác cao lồng lộng</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R="0" indent="2922588"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Ấm hơn ngọn lửa hồng.</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R="0" indent="3494088" algn="just">
              <a:lnSpc>
                <a:spcPct val="102000"/>
              </a:lnSpc>
              <a:spcBef>
                <a:spcPts val="600"/>
              </a:spcBef>
              <a:spcAft>
                <a:spcPts val="600"/>
              </a:spcAft>
            </a:pP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Đêm nay Bác không ngủ</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vi-VN"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Minh Huệ)</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Ẩn</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dụ</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qua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từ</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ngữ</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mơ</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màng</a:t>
            </a:r>
            <a:r>
              <a:rPr lang="en-US"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với</a:t>
            </a:r>
            <a:r>
              <a:rPr lang="en-US"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nằm</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giấc</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mộng</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Hoán</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dụ</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qua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từ</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ngữ</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mơ</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màng</a:t>
            </a:r>
            <a:r>
              <a:rPr lang="en-US"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với</a:t>
            </a:r>
            <a:r>
              <a:rPr lang="en-US"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nằm</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giấc</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mộng</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en-US"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 So </a:t>
            </a:r>
            <a:r>
              <a:rPr lang="en-US" sz="2400" b="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sánh</a:t>
            </a:r>
            <a:r>
              <a:rPr lang="en-US"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qua </a:t>
            </a:r>
            <a:r>
              <a:rPr lang="en-US" sz="2400" b="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từ</a:t>
            </a:r>
            <a:r>
              <a:rPr lang="en-US"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ngữ</a:t>
            </a:r>
            <a:r>
              <a:rPr lang="en-US"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mơ</a:t>
            </a:r>
            <a:r>
              <a:rPr lang="en-US" sz="2400" b="1"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màng</a:t>
            </a:r>
            <a:r>
              <a:rPr lang="en-US"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với</a:t>
            </a:r>
            <a:r>
              <a:rPr lang="en-US" sz="2400" b="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nằm</a:t>
            </a:r>
            <a:r>
              <a:rPr lang="en-US" sz="2400" b="1"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400" b="1"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giấc</a:t>
            </a:r>
            <a:r>
              <a:rPr lang="en-US" sz="2400" b="1"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1"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mộng</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indent="457200" algn="just">
              <a:lnSpc>
                <a:spcPct val="102000"/>
              </a:lnSpc>
              <a:spcBef>
                <a:spcPts val="600"/>
              </a:spcBef>
              <a:spcAft>
                <a:spcPts val="600"/>
              </a:spcAft>
            </a:pP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Điệp</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ngữ</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qua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từ</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ngữ</a:t>
            </a:r>
            <a:r>
              <a:rPr lang="en-US" sz="240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mơ</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màng</a:t>
            </a:r>
            <a:r>
              <a:rPr lang="en-US"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với</a:t>
            </a:r>
            <a:r>
              <a:rPr lang="en-US" sz="2400" b="0"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nằm</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giấc</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b="0" i="1" dirty="0" err="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mộng</a:t>
            </a:r>
            <a:r>
              <a:rPr lang="en-US" sz="2400" b="0" i="1" dirty="0">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Tree>
    <p:extLst>
      <p:ext uri="{BB962C8B-B14F-4D97-AF65-F5344CB8AC3E}">
        <p14:creationId xmlns:p14="http://schemas.microsoft.com/office/powerpoint/2010/main" val="36561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Effect transition="in" filter="fade">
                                      <p:cBhvr>
                                        <p:cTn id="29" dur="500"/>
                                        <p:tgtEl>
                                          <p:spTgt spid="7">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animEffect transition="in" filter="fade">
                                      <p:cBhvr>
                                        <p:cTn id="34" dur="500"/>
                                        <p:tgtEl>
                                          <p:spTgt spid="7">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fade">
                                      <p:cBhvr>
                                        <p:cTn id="39" dur="500"/>
                                        <p:tgtEl>
                                          <p:spTgt spid="7">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nodeType="clickEffect">
                                  <p:stCondLst>
                                    <p:cond delay="0"/>
                                  </p:stCondLst>
                                  <p:childTnLst>
                                    <p:animClr clrSpc="rgb" dir="cw">
                                      <p:cBhvr override="childStyle">
                                        <p:cTn id="43" dur="500" fill="hold"/>
                                        <p:tgtEl>
                                          <p:spTgt spid="7">
                                            <p:txEl>
                                              <p:pRg st="8" end="8"/>
                                            </p:txEl>
                                          </p:spTgt>
                                        </p:tgtEl>
                                        <p:attrNameLst>
                                          <p:attrName>style.color</p:attrName>
                                        </p:attrNameLst>
                                      </p:cBhvr>
                                      <p:to>
                                        <a:schemeClr val="accent2"/>
                                      </p:to>
                                    </p:animClr>
                                    <p:animClr clrSpc="rgb" dir="cw">
                                      <p:cBhvr>
                                        <p:cTn id="44" dur="500" fill="hold"/>
                                        <p:tgtEl>
                                          <p:spTgt spid="7">
                                            <p:txEl>
                                              <p:pRg st="8" end="8"/>
                                            </p:txEl>
                                          </p:spTgt>
                                        </p:tgtEl>
                                        <p:attrNameLst>
                                          <p:attrName>fillcolor</p:attrName>
                                        </p:attrNameLst>
                                      </p:cBhvr>
                                      <p:to>
                                        <a:schemeClr val="accent2"/>
                                      </p:to>
                                    </p:animClr>
                                    <p:set>
                                      <p:cBhvr>
                                        <p:cTn id="45" dur="500" fill="hold"/>
                                        <p:tgtEl>
                                          <p:spTgt spid="7">
                                            <p:txEl>
                                              <p:pRg st="8" end="8"/>
                                            </p:txEl>
                                          </p:spTgt>
                                        </p:tgtEl>
                                        <p:attrNameLst>
                                          <p:attrName>fill.type</p:attrName>
                                        </p:attrNameLst>
                                      </p:cBhvr>
                                      <p:to>
                                        <p:strVal val="solid"/>
                                      </p:to>
                                    </p:set>
                                    <p:set>
                                      <p:cBhvr>
                                        <p:cTn id="46" dur="500" fill="hold"/>
                                        <p:tgtEl>
                                          <p:spTgt spid="7">
                                            <p:txEl>
                                              <p:pRg st="8" end="8"/>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483687" y="713046"/>
            <a:ext cx="5096716" cy="3032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106400" y="1943100"/>
            <a:ext cx="7123501" cy="88904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1313" y="9010650"/>
            <a:ext cx="3708287" cy="1429376"/>
          </a:xfrm>
          <a:prstGeom prst="rect">
            <a:avLst/>
          </a:prstGeom>
        </p:spPr>
      </p:pic>
      <p:sp>
        <p:nvSpPr>
          <p:cNvPr id="6" name="TextBox 5">
            <a:extLst>
              <a:ext uri="{FF2B5EF4-FFF2-40B4-BE49-F238E27FC236}">
                <a16:creationId xmlns:a16="http://schemas.microsoft.com/office/drawing/2014/main" id="{E5C5803F-9FFB-001D-F37B-B920E1E7EC43}"/>
              </a:ext>
            </a:extLst>
          </p:cNvPr>
          <p:cNvSpPr txBox="1"/>
          <p:nvPr/>
        </p:nvSpPr>
        <p:spPr>
          <a:xfrm>
            <a:off x="1219200" y="1332625"/>
            <a:ext cx="10820400" cy="6151749"/>
          </a:xfrm>
          <a:prstGeom prst="rect">
            <a:avLst/>
          </a:prstGeom>
          <a:noFill/>
        </p:spPr>
        <p:txBody>
          <a:bodyPr wrap="square">
            <a:spAutoFit/>
          </a:bodyPr>
          <a:lstStyle>
            <a:defPPr>
              <a:defRPr lang="en-US"/>
            </a:defPPr>
            <a:lvl1pPr marR="0" indent="457200" algn="just">
              <a:lnSpc>
                <a:spcPct val="102000"/>
              </a:lnSpc>
              <a:spcBef>
                <a:spcPts val="600"/>
              </a:spcBef>
              <a:spcAft>
                <a:spcPts val="600"/>
              </a:spcAft>
              <a:defRPr sz="2400" b="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defRPr>
            </a:lvl1pPr>
          </a:lstStyle>
          <a:p>
            <a:pPr indent="0">
              <a:spcAft>
                <a:spcPts val="1800"/>
              </a:spcAft>
            </a:pPr>
            <a:r>
              <a:rPr lang="vi-VN" sz="3600" dirty="0">
                <a:solidFill>
                  <a:schemeClr val="accent2">
                    <a:lumMod val="75000"/>
                  </a:schemeClr>
                </a:solidFill>
                <a:latin typeface="#9Slide03 BoosterNextFYBlack" panose="02000A03000000020004" pitchFamily="2" charset="0"/>
              </a:rPr>
              <a:t>Câu 3: Trong khổ thơ dưới đây, tác giả có sử dụng biện pháp tu từ nào?</a:t>
            </a:r>
            <a:endParaRPr lang="en-US" sz="3600" dirty="0">
              <a:solidFill>
                <a:schemeClr val="accent2">
                  <a:lumMod val="75000"/>
                </a:schemeClr>
              </a:solidFill>
              <a:latin typeface="#9Slide03 BoosterNextFYBlack" panose="02000A03000000020004" pitchFamily="2" charset="0"/>
            </a:endParaRPr>
          </a:p>
          <a:p>
            <a:pPr indent="2579688" algn="l"/>
            <a:r>
              <a:rPr lang="vi-VN" dirty="0"/>
              <a:t>“O du kích nhỏ giương cao súng</a:t>
            </a:r>
            <a:endParaRPr lang="en-US" dirty="0"/>
          </a:p>
          <a:p>
            <a:pPr indent="2579688" algn="l"/>
            <a:r>
              <a:rPr lang="vi-VN" dirty="0"/>
              <a:t>Thằng Mĩ lênh khênh bước cúi đầu</a:t>
            </a:r>
            <a:endParaRPr lang="en-US" dirty="0"/>
          </a:p>
          <a:p>
            <a:pPr indent="2579688" algn="l"/>
            <a:r>
              <a:rPr lang="vi-VN" dirty="0"/>
              <a:t>Ra thế, to gan hơn béo bụng</a:t>
            </a:r>
            <a:endParaRPr lang="en-US" dirty="0"/>
          </a:p>
          <a:p>
            <a:pPr indent="2579688" algn="l"/>
            <a:r>
              <a:rPr lang="vi-VN" dirty="0"/>
              <a:t>Anh hùng đâu cứ phải mày râu”. </a:t>
            </a:r>
            <a:endParaRPr lang="en-US" dirty="0"/>
          </a:p>
          <a:p>
            <a:pPr indent="4914900"/>
            <a:r>
              <a:rPr lang="vi-VN" dirty="0"/>
              <a:t>           (</a:t>
            </a:r>
            <a:r>
              <a:rPr lang="vi-VN" i="1" dirty="0"/>
              <a:t>Tấm ảnh </a:t>
            </a:r>
            <a:r>
              <a:rPr lang="vi-VN" dirty="0"/>
              <a:t>- Tố Hữu)</a:t>
            </a:r>
            <a:endParaRPr lang="en-US" dirty="0"/>
          </a:p>
          <a:p>
            <a:r>
              <a:rPr lang="en-US" dirty="0"/>
              <a:t>A. </a:t>
            </a:r>
            <a:r>
              <a:rPr lang="en-US" dirty="0" err="1"/>
              <a:t>Ẩn</a:t>
            </a:r>
            <a:r>
              <a:rPr lang="en-US" dirty="0"/>
              <a:t> </a:t>
            </a:r>
            <a:r>
              <a:rPr lang="en-US" dirty="0" err="1"/>
              <a:t>dụ</a:t>
            </a:r>
            <a:r>
              <a:rPr lang="en-US" dirty="0"/>
              <a:t> qua </a:t>
            </a:r>
            <a:r>
              <a:rPr lang="en-US" dirty="0" err="1"/>
              <a:t>hình</a:t>
            </a:r>
            <a:r>
              <a:rPr lang="en-US" dirty="0"/>
              <a:t> </a:t>
            </a:r>
            <a:r>
              <a:rPr lang="en-US" dirty="0" err="1"/>
              <a:t>ảnh</a:t>
            </a:r>
            <a:r>
              <a:rPr lang="en-US" dirty="0"/>
              <a:t>  </a:t>
            </a:r>
            <a:r>
              <a:rPr lang="en-US" dirty="0" err="1"/>
              <a:t>giương</a:t>
            </a:r>
            <a:r>
              <a:rPr lang="en-US" dirty="0"/>
              <a:t> </a:t>
            </a:r>
            <a:r>
              <a:rPr lang="en-US" dirty="0" err="1"/>
              <a:t>cao</a:t>
            </a:r>
            <a:r>
              <a:rPr lang="en-US" dirty="0"/>
              <a:t> </a:t>
            </a:r>
            <a:r>
              <a:rPr lang="en-US" dirty="0" err="1"/>
              <a:t>súng</a:t>
            </a:r>
            <a:r>
              <a:rPr lang="en-US" dirty="0"/>
              <a:t> </a:t>
            </a:r>
            <a:r>
              <a:rPr lang="en-US" dirty="0" err="1"/>
              <a:t>và</a:t>
            </a:r>
            <a:r>
              <a:rPr lang="en-US" dirty="0"/>
              <a:t> </a:t>
            </a:r>
            <a:r>
              <a:rPr lang="en-US" dirty="0" err="1"/>
              <a:t>bước</a:t>
            </a:r>
            <a:r>
              <a:rPr lang="en-US" dirty="0"/>
              <a:t> </a:t>
            </a:r>
            <a:r>
              <a:rPr lang="en-US" dirty="0" err="1"/>
              <a:t>cúi</a:t>
            </a:r>
            <a:r>
              <a:rPr lang="en-US" dirty="0"/>
              <a:t> </a:t>
            </a:r>
            <a:r>
              <a:rPr lang="en-US" dirty="0" err="1"/>
              <a:t>đầu</a:t>
            </a:r>
            <a:r>
              <a:rPr lang="en-US" dirty="0"/>
              <a:t>.</a:t>
            </a:r>
          </a:p>
          <a:p>
            <a:r>
              <a:rPr lang="en-US" dirty="0"/>
              <a:t>B. </a:t>
            </a:r>
            <a:r>
              <a:rPr lang="en-US" dirty="0" err="1"/>
              <a:t>Tương</a:t>
            </a:r>
            <a:r>
              <a:rPr lang="en-US" dirty="0"/>
              <a:t> </a:t>
            </a:r>
            <a:r>
              <a:rPr lang="en-US" dirty="0" err="1"/>
              <a:t>phản</a:t>
            </a:r>
            <a:r>
              <a:rPr lang="en-US" dirty="0"/>
              <a:t> qua </a:t>
            </a:r>
            <a:r>
              <a:rPr lang="en-US" dirty="0" err="1"/>
              <a:t>hình</a:t>
            </a:r>
            <a:r>
              <a:rPr lang="en-US" dirty="0"/>
              <a:t> </a:t>
            </a:r>
            <a:r>
              <a:rPr lang="en-US" dirty="0" err="1"/>
              <a:t>ảnh</a:t>
            </a:r>
            <a:r>
              <a:rPr lang="en-US" dirty="0"/>
              <a:t>  </a:t>
            </a:r>
            <a:r>
              <a:rPr lang="en-US" dirty="0" err="1"/>
              <a:t>giương</a:t>
            </a:r>
            <a:r>
              <a:rPr lang="en-US" dirty="0"/>
              <a:t> </a:t>
            </a:r>
            <a:r>
              <a:rPr lang="en-US" dirty="0" err="1"/>
              <a:t>cao</a:t>
            </a:r>
            <a:r>
              <a:rPr lang="en-US" dirty="0"/>
              <a:t> </a:t>
            </a:r>
            <a:r>
              <a:rPr lang="en-US" dirty="0" err="1"/>
              <a:t>súng</a:t>
            </a:r>
            <a:r>
              <a:rPr lang="en-US" dirty="0"/>
              <a:t> </a:t>
            </a:r>
            <a:r>
              <a:rPr lang="en-US" dirty="0" err="1"/>
              <a:t>và</a:t>
            </a:r>
            <a:r>
              <a:rPr lang="en-US" dirty="0"/>
              <a:t> </a:t>
            </a:r>
            <a:r>
              <a:rPr lang="en-US" dirty="0" err="1"/>
              <a:t>bước</a:t>
            </a:r>
            <a:r>
              <a:rPr lang="en-US" dirty="0"/>
              <a:t> </a:t>
            </a:r>
            <a:r>
              <a:rPr lang="en-US" dirty="0" err="1"/>
              <a:t>cúi</a:t>
            </a:r>
            <a:r>
              <a:rPr lang="en-US" dirty="0"/>
              <a:t> </a:t>
            </a:r>
            <a:r>
              <a:rPr lang="en-US" dirty="0" err="1"/>
              <a:t>đầu</a:t>
            </a:r>
            <a:r>
              <a:rPr lang="en-US" dirty="0"/>
              <a:t>.</a:t>
            </a:r>
          </a:p>
          <a:p>
            <a:r>
              <a:rPr lang="en-US" dirty="0"/>
              <a:t>C. </a:t>
            </a:r>
            <a:r>
              <a:rPr lang="en-US" dirty="0" err="1"/>
              <a:t>Liệt</a:t>
            </a:r>
            <a:r>
              <a:rPr lang="en-US" dirty="0"/>
              <a:t> </a:t>
            </a:r>
            <a:r>
              <a:rPr lang="en-US" dirty="0" err="1"/>
              <a:t>kê</a:t>
            </a:r>
            <a:r>
              <a:rPr lang="en-US" dirty="0"/>
              <a:t> qua </a:t>
            </a:r>
            <a:r>
              <a:rPr lang="en-US" dirty="0" err="1"/>
              <a:t>hình</a:t>
            </a:r>
            <a:r>
              <a:rPr lang="en-US" dirty="0"/>
              <a:t> </a:t>
            </a:r>
            <a:r>
              <a:rPr lang="en-US" dirty="0" err="1"/>
              <a:t>ảnh</a:t>
            </a:r>
            <a:r>
              <a:rPr lang="en-US" dirty="0"/>
              <a:t>  </a:t>
            </a:r>
            <a:r>
              <a:rPr lang="en-US" dirty="0" err="1"/>
              <a:t>giương</a:t>
            </a:r>
            <a:r>
              <a:rPr lang="en-US" dirty="0"/>
              <a:t> </a:t>
            </a:r>
            <a:r>
              <a:rPr lang="en-US" dirty="0" err="1"/>
              <a:t>cao</a:t>
            </a:r>
            <a:r>
              <a:rPr lang="en-US" dirty="0"/>
              <a:t> </a:t>
            </a:r>
            <a:r>
              <a:rPr lang="en-US" dirty="0" err="1"/>
              <a:t>súng</a:t>
            </a:r>
            <a:r>
              <a:rPr lang="en-US" dirty="0"/>
              <a:t> </a:t>
            </a:r>
            <a:r>
              <a:rPr lang="en-US" dirty="0" err="1"/>
              <a:t>và</a:t>
            </a:r>
            <a:r>
              <a:rPr lang="en-US" dirty="0"/>
              <a:t> </a:t>
            </a:r>
            <a:r>
              <a:rPr lang="en-US" dirty="0" err="1"/>
              <a:t>bước</a:t>
            </a:r>
            <a:r>
              <a:rPr lang="en-US" dirty="0"/>
              <a:t> </a:t>
            </a:r>
            <a:r>
              <a:rPr lang="en-US" dirty="0" err="1"/>
              <a:t>cúi</a:t>
            </a:r>
            <a:r>
              <a:rPr lang="en-US" dirty="0"/>
              <a:t> </a:t>
            </a:r>
            <a:r>
              <a:rPr lang="en-US" dirty="0" err="1"/>
              <a:t>đầu</a:t>
            </a:r>
            <a:r>
              <a:rPr lang="en-US" dirty="0"/>
              <a:t>.</a:t>
            </a:r>
          </a:p>
          <a:p>
            <a:r>
              <a:rPr lang="en-US" dirty="0"/>
              <a:t>D. </a:t>
            </a:r>
            <a:r>
              <a:rPr lang="en-US" dirty="0" err="1"/>
              <a:t>Câu</a:t>
            </a:r>
            <a:r>
              <a:rPr lang="en-US" dirty="0"/>
              <a:t> </a:t>
            </a:r>
            <a:r>
              <a:rPr lang="en-US" dirty="0" err="1"/>
              <a:t>hỏi</a:t>
            </a:r>
            <a:r>
              <a:rPr lang="en-US" dirty="0"/>
              <a:t> </a:t>
            </a:r>
            <a:r>
              <a:rPr lang="en-US" dirty="0" err="1"/>
              <a:t>tu</a:t>
            </a:r>
            <a:r>
              <a:rPr lang="en-US" dirty="0"/>
              <a:t> </a:t>
            </a:r>
            <a:r>
              <a:rPr lang="en-US" dirty="0" err="1"/>
              <a:t>từ</a:t>
            </a:r>
            <a:r>
              <a:rPr lang="en-US" dirty="0"/>
              <a:t> qua </a:t>
            </a:r>
            <a:r>
              <a:rPr lang="en-US" dirty="0" err="1"/>
              <a:t>hình</a:t>
            </a:r>
            <a:r>
              <a:rPr lang="en-US" dirty="0"/>
              <a:t> </a:t>
            </a:r>
            <a:r>
              <a:rPr lang="en-US" dirty="0" err="1"/>
              <a:t>ảnh</a:t>
            </a:r>
            <a:r>
              <a:rPr lang="en-US" dirty="0"/>
              <a:t>  </a:t>
            </a:r>
            <a:r>
              <a:rPr lang="en-US" dirty="0" err="1"/>
              <a:t>giương</a:t>
            </a:r>
            <a:r>
              <a:rPr lang="en-US" dirty="0"/>
              <a:t> </a:t>
            </a:r>
            <a:r>
              <a:rPr lang="en-US" dirty="0" err="1"/>
              <a:t>cao</a:t>
            </a:r>
            <a:r>
              <a:rPr lang="en-US" dirty="0"/>
              <a:t> </a:t>
            </a:r>
            <a:r>
              <a:rPr lang="en-US" dirty="0" err="1"/>
              <a:t>súng</a:t>
            </a:r>
            <a:r>
              <a:rPr lang="en-US" dirty="0"/>
              <a:t> </a:t>
            </a:r>
            <a:r>
              <a:rPr lang="en-US" dirty="0" err="1"/>
              <a:t>và</a:t>
            </a:r>
            <a:r>
              <a:rPr lang="en-US" dirty="0"/>
              <a:t> </a:t>
            </a:r>
            <a:r>
              <a:rPr lang="en-US" dirty="0" err="1"/>
              <a:t>bước</a:t>
            </a:r>
            <a:r>
              <a:rPr lang="en-US" dirty="0"/>
              <a:t> </a:t>
            </a:r>
            <a:r>
              <a:rPr lang="en-US" dirty="0" err="1"/>
              <a:t>cúi</a:t>
            </a:r>
            <a:r>
              <a:rPr lang="en-US" dirty="0"/>
              <a:t> </a:t>
            </a:r>
            <a:r>
              <a:rPr lang="en-US" dirty="0" err="1"/>
              <a:t>đầu</a:t>
            </a:r>
            <a:r>
              <a:rPr lang="en-US" dirty="0"/>
              <a:t>.</a:t>
            </a:r>
          </a:p>
        </p:txBody>
      </p:sp>
    </p:spTree>
    <p:extLst>
      <p:ext uri="{BB962C8B-B14F-4D97-AF65-F5344CB8AC3E}">
        <p14:creationId xmlns:p14="http://schemas.microsoft.com/office/powerpoint/2010/main" val="45608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500"/>
                                        <p:tgtEl>
                                          <p:spTgt spid="6">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nodeType="clickEffect">
                                  <p:stCondLst>
                                    <p:cond delay="0"/>
                                  </p:stCondLst>
                                  <p:childTnLst>
                                    <p:animClr clrSpc="rgb" dir="cw">
                                      <p:cBhvr override="childStyle">
                                        <p:cTn id="43" dur="500" fill="hold"/>
                                        <p:tgtEl>
                                          <p:spTgt spid="6">
                                            <p:txEl>
                                              <p:pRg st="7" end="7"/>
                                            </p:txEl>
                                          </p:spTgt>
                                        </p:tgtEl>
                                        <p:attrNameLst>
                                          <p:attrName>style.color</p:attrName>
                                        </p:attrNameLst>
                                      </p:cBhvr>
                                      <p:to>
                                        <a:schemeClr val="accent2"/>
                                      </p:to>
                                    </p:animClr>
                                    <p:animClr clrSpc="rgb" dir="cw">
                                      <p:cBhvr>
                                        <p:cTn id="44" dur="500" fill="hold"/>
                                        <p:tgtEl>
                                          <p:spTgt spid="6">
                                            <p:txEl>
                                              <p:pRg st="7" end="7"/>
                                            </p:txEl>
                                          </p:spTgt>
                                        </p:tgtEl>
                                        <p:attrNameLst>
                                          <p:attrName>fillcolor</p:attrName>
                                        </p:attrNameLst>
                                      </p:cBhvr>
                                      <p:to>
                                        <a:schemeClr val="accent2"/>
                                      </p:to>
                                    </p:animClr>
                                    <p:set>
                                      <p:cBhvr>
                                        <p:cTn id="45" dur="500" fill="hold"/>
                                        <p:tgtEl>
                                          <p:spTgt spid="6">
                                            <p:txEl>
                                              <p:pRg st="7" end="7"/>
                                            </p:txEl>
                                          </p:spTgt>
                                        </p:tgtEl>
                                        <p:attrNameLst>
                                          <p:attrName>fill.type</p:attrName>
                                        </p:attrNameLst>
                                      </p:cBhvr>
                                      <p:to>
                                        <p:strVal val="solid"/>
                                      </p:to>
                                    </p:set>
                                    <p:set>
                                      <p:cBhvr>
                                        <p:cTn id="46" dur="500" fill="hold"/>
                                        <p:tgtEl>
                                          <p:spTgt spid="6">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483687" y="713046"/>
            <a:ext cx="5096716" cy="3032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182600" y="2020525"/>
            <a:ext cx="7123501" cy="88904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1313" y="9010650"/>
            <a:ext cx="3708287" cy="1429376"/>
          </a:xfrm>
          <a:prstGeom prst="rect">
            <a:avLst/>
          </a:prstGeom>
        </p:spPr>
      </p:pic>
      <p:sp>
        <p:nvSpPr>
          <p:cNvPr id="6" name="TextBox 5">
            <a:extLst>
              <a:ext uri="{FF2B5EF4-FFF2-40B4-BE49-F238E27FC236}">
                <a16:creationId xmlns:a16="http://schemas.microsoft.com/office/drawing/2014/main" id="{91E340C8-3E31-C972-E075-7833F11009D3}"/>
              </a:ext>
            </a:extLst>
          </p:cNvPr>
          <p:cNvSpPr txBox="1"/>
          <p:nvPr/>
        </p:nvSpPr>
        <p:spPr>
          <a:xfrm>
            <a:off x="738044" y="1024598"/>
            <a:ext cx="11225356" cy="7561301"/>
          </a:xfrm>
          <a:prstGeom prst="rect">
            <a:avLst/>
          </a:prstGeom>
          <a:noFill/>
        </p:spPr>
        <p:txBody>
          <a:bodyPr wrap="square">
            <a:spAutoFit/>
          </a:bodyPr>
          <a:lstStyle>
            <a:defPPr>
              <a:defRPr lang="en-US"/>
            </a:defPPr>
            <a:lvl1pPr marR="0" indent="457200" algn="just">
              <a:lnSpc>
                <a:spcPct val="102000"/>
              </a:lnSpc>
              <a:spcBef>
                <a:spcPts val="600"/>
              </a:spcBef>
              <a:spcAft>
                <a:spcPts val="600"/>
              </a:spcAft>
              <a:defRPr sz="2400" b="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defRPr>
            </a:lvl1pPr>
          </a:lstStyle>
          <a:p>
            <a:pPr indent="0">
              <a:spcAft>
                <a:spcPts val="1800"/>
              </a:spcAft>
            </a:pPr>
            <a:r>
              <a:rPr lang="vi-VN" sz="3200" dirty="0">
                <a:solidFill>
                  <a:schemeClr val="accent2">
                    <a:lumMod val="75000"/>
                  </a:schemeClr>
                </a:solidFill>
                <a:latin typeface="#9Slide03 BoosterNextFYBlack" panose="02000A03000000020004" pitchFamily="2" charset="0"/>
              </a:rPr>
              <a:t>Câu 4: </a:t>
            </a:r>
            <a:r>
              <a:rPr lang="en-US" sz="3200" dirty="0" err="1">
                <a:solidFill>
                  <a:schemeClr val="accent2">
                    <a:lumMod val="75000"/>
                  </a:schemeClr>
                </a:solidFill>
                <a:latin typeface="#9Slide03 BoosterNextFYBlack" panose="02000A03000000020004" pitchFamily="2" charset="0"/>
              </a:rPr>
              <a:t>Đáp</a:t>
            </a:r>
            <a:r>
              <a:rPr lang="vi-VN" sz="3200" dirty="0">
                <a:solidFill>
                  <a:schemeClr val="accent2">
                    <a:lumMod val="75000"/>
                  </a:schemeClr>
                </a:solidFill>
                <a:latin typeface="#9Slide03 BoosterNextFYBlack" panose="02000A03000000020004" pitchFamily="2" charset="0"/>
              </a:rPr>
              <a:t> án</a:t>
            </a:r>
            <a:r>
              <a:rPr lang="en-US" sz="3200" dirty="0">
                <a:solidFill>
                  <a:schemeClr val="accent2">
                    <a:lumMod val="75000"/>
                  </a:schemeClr>
                </a:solidFill>
                <a:latin typeface="#9Slide03 BoosterNextFYBlack" panose="02000A03000000020004" pitchFamily="2" charset="0"/>
              </a:rPr>
              <a:t> </a:t>
            </a:r>
            <a:r>
              <a:rPr lang="en-US" sz="3200" dirty="0" err="1">
                <a:solidFill>
                  <a:schemeClr val="accent2">
                    <a:lumMod val="75000"/>
                  </a:schemeClr>
                </a:solidFill>
                <a:latin typeface="#9Slide03 BoosterNextFYBlack" panose="02000A03000000020004" pitchFamily="2" charset="0"/>
              </a:rPr>
              <a:t>nào</a:t>
            </a:r>
            <a:r>
              <a:rPr lang="vi-VN" sz="3200" dirty="0">
                <a:solidFill>
                  <a:schemeClr val="accent2">
                    <a:lumMod val="75000"/>
                  </a:schemeClr>
                </a:solidFill>
                <a:latin typeface="#9Slide03 BoosterNextFYBlack" panose="02000A03000000020004" pitchFamily="2" charset="0"/>
              </a:rPr>
              <a:t> đúng nhất trong các đáp án dưới đây?</a:t>
            </a:r>
            <a:endParaRPr lang="en-US" sz="3200" dirty="0">
              <a:solidFill>
                <a:schemeClr val="accent2">
                  <a:lumMod val="75000"/>
                </a:schemeClr>
              </a:solidFill>
              <a:latin typeface="#9Slide03 BoosterNextFYBlack" panose="02000A03000000020004" pitchFamily="2" charset="0"/>
            </a:endParaRPr>
          </a:p>
          <a:p>
            <a:pPr indent="2743200"/>
            <a:r>
              <a:rPr lang="vi-VN" dirty="0"/>
              <a:t>Em là ai? Cô gái hay nàng tiên</a:t>
            </a:r>
            <a:endParaRPr lang="en-US" dirty="0"/>
          </a:p>
          <a:p>
            <a:pPr indent="2743200"/>
            <a:r>
              <a:rPr lang="vi-VN" dirty="0"/>
              <a:t>Em có tuổi hay không có tuổi</a:t>
            </a:r>
            <a:endParaRPr lang="en-US" dirty="0"/>
          </a:p>
          <a:p>
            <a:pPr indent="2743200"/>
            <a:r>
              <a:rPr lang="vi-VN" dirty="0"/>
              <a:t>Mái tóc em đây hay là mây là suối</a:t>
            </a:r>
            <a:endParaRPr lang="en-US" dirty="0"/>
          </a:p>
          <a:p>
            <a:pPr indent="2743200"/>
            <a:r>
              <a:rPr lang="vi-VN" dirty="0"/>
              <a:t>Đôi mắt em nhìn hay chớp lửa đêm going</a:t>
            </a:r>
            <a:endParaRPr lang="en-US" dirty="0"/>
          </a:p>
          <a:p>
            <a:pPr indent="2743200"/>
            <a:r>
              <a:rPr lang="vi-VN" dirty="0"/>
              <a:t>Thịt da em hay là sắt là đồng? </a:t>
            </a:r>
            <a:endParaRPr lang="en-US" dirty="0"/>
          </a:p>
          <a:p>
            <a:pPr indent="4065588"/>
            <a:r>
              <a:rPr lang="vi-VN" dirty="0"/>
              <a:t>            (</a:t>
            </a:r>
            <a:r>
              <a:rPr lang="vi-VN" i="1" dirty="0"/>
              <a:t>Người con gái Việt Nam </a:t>
            </a:r>
            <a:r>
              <a:rPr lang="vi-VN" dirty="0"/>
              <a:t>-  Tố Hữu)</a:t>
            </a:r>
            <a:endParaRPr lang="en-US" dirty="0"/>
          </a:p>
          <a:p>
            <a:r>
              <a:rPr lang="en-US" dirty="0"/>
              <a:t>A. </a:t>
            </a:r>
            <a:r>
              <a:rPr lang="en-US" dirty="0" err="1"/>
              <a:t>Các</a:t>
            </a:r>
            <a:r>
              <a:rPr lang="en-US" dirty="0"/>
              <a:t> </a:t>
            </a:r>
            <a:r>
              <a:rPr lang="en-US" dirty="0" err="1"/>
              <a:t>câu</a:t>
            </a:r>
            <a:r>
              <a:rPr lang="en-US" dirty="0"/>
              <a:t> </a:t>
            </a:r>
            <a:r>
              <a:rPr lang="en-US" dirty="0" err="1"/>
              <a:t>hỏi</a:t>
            </a:r>
            <a:r>
              <a:rPr lang="en-US" dirty="0"/>
              <a:t> </a:t>
            </a:r>
            <a:r>
              <a:rPr lang="en-US" dirty="0" err="1"/>
              <a:t>trong</a:t>
            </a:r>
            <a:r>
              <a:rPr lang="en-US" dirty="0"/>
              <a:t> </a:t>
            </a:r>
            <a:r>
              <a:rPr lang="en-US" dirty="0" err="1"/>
              <a:t>dòng</a:t>
            </a:r>
            <a:r>
              <a:rPr lang="en-US" dirty="0"/>
              <a:t> </a:t>
            </a:r>
            <a:r>
              <a:rPr lang="en-US" dirty="0" err="1"/>
              <a:t>thơ</a:t>
            </a:r>
            <a:r>
              <a:rPr lang="en-US" dirty="0"/>
              <a:t> </a:t>
            </a:r>
            <a:r>
              <a:rPr lang="en-US" dirty="0" err="1"/>
              <a:t>thứ</a:t>
            </a:r>
            <a:r>
              <a:rPr lang="en-US" dirty="0"/>
              <a:t> </a:t>
            </a:r>
            <a:r>
              <a:rPr lang="en-US" dirty="0" err="1"/>
              <a:t>nhất</a:t>
            </a:r>
            <a:r>
              <a:rPr lang="en-US" dirty="0"/>
              <a:t> </a:t>
            </a:r>
            <a:r>
              <a:rPr lang="en-US" dirty="0" err="1"/>
              <a:t>và</a:t>
            </a:r>
            <a:r>
              <a:rPr lang="en-US" dirty="0"/>
              <a:t> </a:t>
            </a:r>
            <a:r>
              <a:rPr lang="en-US" dirty="0" err="1"/>
              <a:t>thứ</a:t>
            </a:r>
            <a:r>
              <a:rPr lang="en-US" dirty="0"/>
              <a:t> 5 </a:t>
            </a:r>
            <a:r>
              <a:rPr lang="en-US" dirty="0" err="1"/>
              <a:t>dùng</a:t>
            </a:r>
            <a:r>
              <a:rPr lang="en-US" dirty="0"/>
              <a:t> </a:t>
            </a:r>
            <a:r>
              <a:rPr lang="en-US" dirty="0" err="1"/>
              <a:t>để</a:t>
            </a:r>
            <a:r>
              <a:rPr lang="en-US" dirty="0"/>
              <a:t> </a:t>
            </a:r>
            <a:r>
              <a:rPr lang="en-US" dirty="0" err="1"/>
              <a:t>hỏi</a:t>
            </a:r>
            <a:r>
              <a:rPr lang="en-US" dirty="0"/>
              <a:t> </a:t>
            </a:r>
            <a:r>
              <a:rPr lang="en-US" dirty="0" err="1"/>
              <a:t>những</a:t>
            </a:r>
            <a:r>
              <a:rPr lang="en-US" dirty="0"/>
              <a:t> </a:t>
            </a:r>
            <a:r>
              <a:rPr lang="en-US" dirty="0" err="1"/>
              <a:t>điều</a:t>
            </a:r>
            <a:r>
              <a:rPr lang="en-US" dirty="0"/>
              <a:t> </a:t>
            </a:r>
            <a:r>
              <a:rPr lang="en-US" dirty="0" err="1"/>
              <a:t>chưa</a:t>
            </a:r>
            <a:r>
              <a:rPr lang="en-US" dirty="0"/>
              <a:t> </a:t>
            </a:r>
            <a:r>
              <a:rPr lang="en-US" dirty="0" err="1"/>
              <a:t>biết</a:t>
            </a:r>
            <a:r>
              <a:rPr lang="en-US" dirty="0"/>
              <a:t> </a:t>
            </a:r>
            <a:r>
              <a:rPr lang="en-US" dirty="0" err="1"/>
              <a:t>về</a:t>
            </a:r>
            <a:r>
              <a:rPr lang="en-US" dirty="0"/>
              <a:t> </a:t>
            </a:r>
            <a:r>
              <a:rPr lang="en-US" dirty="0" err="1"/>
              <a:t>nữ</a:t>
            </a:r>
            <a:r>
              <a:rPr lang="en-US" dirty="0"/>
              <a:t> </a:t>
            </a:r>
            <a:r>
              <a:rPr lang="en-US" dirty="0" err="1"/>
              <a:t>anh</a:t>
            </a:r>
            <a:r>
              <a:rPr lang="en-US" dirty="0"/>
              <a:t> </a:t>
            </a:r>
            <a:r>
              <a:rPr lang="en-US" dirty="0" err="1"/>
              <a:t>hùng</a:t>
            </a:r>
            <a:r>
              <a:rPr lang="en-US" dirty="0"/>
              <a:t> </a:t>
            </a:r>
            <a:r>
              <a:rPr lang="en-US" dirty="0" err="1"/>
              <a:t>Trần</a:t>
            </a:r>
            <a:r>
              <a:rPr lang="en-US" dirty="0"/>
              <a:t> </a:t>
            </a:r>
            <a:r>
              <a:rPr lang="en-US" dirty="0" err="1"/>
              <a:t>Thị</a:t>
            </a:r>
            <a:r>
              <a:rPr lang="en-US" dirty="0"/>
              <a:t> </a:t>
            </a:r>
            <a:r>
              <a:rPr lang="en-US" dirty="0" err="1"/>
              <a:t>Lý</a:t>
            </a:r>
            <a:r>
              <a:rPr lang="en-US" dirty="0"/>
              <a:t>.</a:t>
            </a:r>
          </a:p>
          <a:p>
            <a:r>
              <a:rPr lang="en-US" dirty="0"/>
              <a:t>B. </a:t>
            </a:r>
            <a:r>
              <a:rPr lang="en-US" dirty="0" err="1"/>
              <a:t>Các</a:t>
            </a:r>
            <a:r>
              <a:rPr lang="en-US" dirty="0"/>
              <a:t> </a:t>
            </a:r>
            <a:r>
              <a:rPr lang="en-US" dirty="0" err="1"/>
              <a:t>câu</a:t>
            </a:r>
            <a:r>
              <a:rPr lang="en-US" dirty="0"/>
              <a:t> </a:t>
            </a:r>
            <a:r>
              <a:rPr lang="en-US" dirty="0" err="1"/>
              <a:t>hỏi</a:t>
            </a:r>
            <a:r>
              <a:rPr lang="en-US" dirty="0"/>
              <a:t> </a:t>
            </a:r>
            <a:r>
              <a:rPr lang="en-US" dirty="0" err="1"/>
              <a:t>trong</a:t>
            </a:r>
            <a:r>
              <a:rPr lang="en-US" dirty="0"/>
              <a:t> </a:t>
            </a:r>
            <a:r>
              <a:rPr lang="en-US" dirty="0" err="1"/>
              <a:t>dòng</a:t>
            </a:r>
            <a:r>
              <a:rPr lang="en-US" dirty="0"/>
              <a:t> </a:t>
            </a:r>
            <a:r>
              <a:rPr lang="en-US" dirty="0" err="1"/>
              <a:t>thơ</a:t>
            </a:r>
            <a:r>
              <a:rPr lang="en-US" dirty="0"/>
              <a:t> </a:t>
            </a:r>
            <a:r>
              <a:rPr lang="en-US" dirty="0" err="1"/>
              <a:t>thứ</a:t>
            </a:r>
            <a:r>
              <a:rPr lang="en-US" dirty="0"/>
              <a:t> </a:t>
            </a:r>
            <a:r>
              <a:rPr lang="en-US" dirty="0" err="1"/>
              <a:t>nhất</a:t>
            </a:r>
            <a:r>
              <a:rPr lang="en-US" dirty="0"/>
              <a:t> </a:t>
            </a:r>
            <a:r>
              <a:rPr lang="en-US" dirty="0" err="1"/>
              <a:t>và</a:t>
            </a:r>
            <a:r>
              <a:rPr lang="en-US" dirty="0"/>
              <a:t> </a:t>
            </a:r>
            <a:r>
              <a:rPr lang="en-US" dirty="0" err="1"/>
              <a:t>thứ</a:t>
            </a:r>
            <a:r>
              <a:rPr lang="en-US" dirty="0"/>
              <a:t> 5 </a:t>
            </a:r>
            <a:r>
              <a:rPr lang="en-US" dirty="0" err="1"/>
              <a:t>dùng</a:t>
            </a:r>
            <a:r>
              <a:rPr lang="en-US" dirty="0"/>
              <a:t> </a:t>
            </a:r>
            <a:r>
              <a:rPr lang="en-US" dirty="0" err="1"/>
              <a:t>để</a:t>
            </a:r>
            <a:r>
              <a:rPr lang="en-US" dirty="0"/>
              <a:t> </a:t>
            </a:r>
            <a:r>
              <a:rPr lang="en-US" dirty="0" err="1"/>
              <a:t>đối</a:t>
            </a:r>
            <a:r>
              <a:rPr lang="en-US" dirty="0"/>
              <a:t> </a:t>
            </a:r>
            <a:r>
              <a:rPr lang="en-US" dirty="0" err="1"/>
              <a:t>chiếu</a:t>
            </a:r>
            <a:r>
              <a:rPr lang="en-US" dirty="0"/>
              <a:t> </a:t>
            </a:r>
            <a:r>
              <a:rPr lang="en-US" dirty="0" err="1"/>
              <a:t>những</a:t>
            </a:r>
            <a:r>
              <a:rPr lang="en-US" dirty="0"/>
              <a:t> </a:t>
            </a:r>
            <a:r>
              <a:rPr lang="en-US" dirty="0" err="1"/>
              <a:t>phẩm</a:t>
            </a:r>
            <a:r>
              <a:rPr lang="en-US" dirty="0"/>
              <a:t> </a:t>
            </a:r>
            <a:r>
              <a:rPr lang="en-US" dirty="0" err="1"/>
              <a:t>chất</a:t>
            </a:r>
            <a:r>
              <a:rPr lang="en-US" dirty="0"/>
              <a:t> </a:t>
            </a:r>
            <a:r>
              <a:rPr lang="en-US" dirty="0" err="1"/>
              <a:t>dũng</a:t>
            </a:r>
            <a:r>
              <a:rPr lang="en-US" dirty="0"/>
              <a:t> </a:t>
            </a:r>
            <a:r>
              <a:rPr lang="en-US" dirty="0" err="1"/>
              <a:t>cảm</a:t>
            </a:r>
            <a:r>
              <a:rPr lang="en-US" dirty="0"/>
              <a:t> </a:t>
            </a:r>
            <a:r>
              <a:rPr lang="en-US" dirty="0" err="1"/>
              <a:t>của</a:t>
            </a:r>
            <a:r>
              <a:rPr lang="en-US" dirty="0"/>
              <a:t> </a:t>
            </a:r>
            <a:r>
              <a:rPr lang="en-US" dirty="0" err="1"/>
              <a:t>nữ</a:t>
            </a:r>
            <a:r>
              <a:rPr lang="en-US" dirty="0"/>
              <a:t> </a:t>
            </a:r>
            <a:r>
              <a:rPr lang="en-US" dirty="0" err="1"/>
              <a:t>anh</a:t>
            </a:r>
            <a:r>
              <a:rPr lang="en-US" dirty="0"/>
              <a:t> </a:t>
            </a:r>
            <a:r>
              <a:rPr lang="en-US" dirty="0" err="1"/>
              <a:t>hùng</a:t>
            </a:r>
            <a:r>
              <a:rPr lang="en-US" dirty="0"/>
              <a:t> </a:t>
            </a:r>
            <a:r>
              <a:rPr lang="en-US" dirty="0" err="1"/>
              <a:t>Trần</a:t>
            </a:r>
            <a:r>
              <a:rPr lang="en-US" dirty="0"/>
              <a:t> </a:t>
            </a:r>
            <a:r>
              <a:rPr lang="en-US" dirty="0" err="1"/>
              <a:t>Thị</a:t>
            </a:r>
            <a:r>
              <a:rPr lang="en-US" dirty="0"/>
              <a:t> </a:t>
            </a:r>
            <a:r>
              <a:rPr lang="en-US" dirty="0" err="1"/>
              <a:t>Lý</a:t>
            </a:r>
            <a:r>
              <a:rPr lang="en-US" dirty="0"/>
              <a:t>.</a:t>
            </a:r>
          </a:p>
          <a:p>
            <a:r>
              <a:rPr lang="en-US" dirty="0"/>
              <a:t>C. </a:t>
            </a:r>
            <a:r>
              <a:rPr lang="en-US" dirty="0" err="1"/>
              <a:t>Các</a:t>
            </a:r>
            <a:r>
              <a:rPr lang="en-US" dirty="0"/>
              <a:t> </a:t>
            </a:r>
            <a:r>
              <a:rPr lang="en-US" dirty="0" err="1"/>
              <a:t>câu</a:t>
            </a:r>
            <a:r>
              <a:rPr lang="en-US" dirty="0"/>
              <a:t> </a:t>
            </a:r>
            <a:r>
              <a:rPr lang="en-US" dirty="0" err="1"/>
              <a:t>hỏi</a:t>
            </a:r>
            <a:r>
              <a:rPr lang="en-US" dirty="0"/>
              <a:t> </a:t>
            </a:r>
            <a:r>
              <a:rPr lang="en-US" dirty="0" err="1"/>
              <a:t>trong</a:t>
            </a:r>
            <a:r>
              <a:rPr lang="en-US" dirty="0"/>
              <a:t> </a:t>
            </a:r>
            <a:r>
              <a:rPr lang="en-US" dirty="0" err="1"/>
              <a:t>dòng</a:t>
            </a:r>
            <a:r>
              <a:rPr lang="en-US" dirty="0"/>
              <a:t> </a:t>
            </a:r>
            <a:r>
              <a:rPr lang="en-US" dirty="0" err="1"/>
              <a:t>thơ</a:t>
            </a:r>
            <a:r>
              <a:rPr lang="en-US" dirty="0"/>
              <a:t> </a:t>
            </a:r>
            <a:r>
              <a:rPr lang="en-US" dirty="0" err="1"/>
              <a:t>thứ</a:t>
            </a:r>
            <a:r>
              <a:rPr lang="en-US" dirty="0"/>
              <a:t> </a:t>
            </a:r>
            <a:r>
              <a:rPr lang="en-US" dirty="0" err="1"/>
              <a:t>nhất</a:t>
            </a:r>
            <a:r>
              <a:rPr lang="en-US" dirty="0"/>
              <a:t> </a:t>
            </a:r>
            <a:r>
              <a:rPr lang="en-US" dirty="0" err="1"/>
              <a:t>và</a:t>
            </a:r>
            <a:r>
              <a:rPr lang="en-US" dirty="0"/>
              <a:t> </a:t>
            </a:r>
            <a:r>
              <a:rPr lang="en-US" dirty="0" err="1"/>
              <a:t>thứ</a:t>
            </a:r>
            <a:r>
              <a:rPr lang="en-US" dirty="0"/>
              <a:t> 5 </a:t>
            </a:r>
            <a:r>
              <a:rPr lang="en-US" dirty="0" err="1"/>
              <a:t>dùng</a:t>
            </a:r>
            <a:r>
              <a:rPr lang="en-US" dirty="0"/>
              <a:t> </a:t>
            </a:r>
            <a:r>
              <a:rPr lang="en-US" dirty="0" err="1"/>
              <a:t>để</a:t>
            </a:r>
            <a:r>
              <a:rPr lang="en-US" dirty="0"/>
              <a:t> </a:t>
            </a:r>
            <a:r>
              <a:rPr lang="en-US" dirty="0" err="1"/>
              <a:t>liệt</a:t>
            </a:r>
            <a:r>
              <a:rPr lang="en-US" dirty="0"/>
              <a:t> </a:t>
            </a:r>
            <a:r>
              <a:rPr lang="en-US" dirty="0" err="1"/>
              <a:t>kê</a:t>
            </a:r>
            <a:r>
              <a:rPr lang="en-US" dirty="0"/>
              <a:t> </a:t>
            </a:r>
            <a:r>
              <a:rPr lang="en-US" dirty="0" err="1"/>
              <a:t>những</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nữ</a:t>
            </a:r>
            <a:r>
              <a:rPr lang="en-US" dirty="0"/>
              <a:t> </a:t>
            </a:r>
            <a:r>
              <a:rPr lang="en-US" dirty="0" err="1"/>
              <a:t>anh</a:t>
            </a:r>
            <a:r>
              <a:rPr lang="en-US" dirty="0"/>
              <a:t> </a:t>
            </a:r>
            <a:r>
              <a:rPr lang="en-US" dirty="0" err="1"/>
              <a:t>hùng</a:t>
            </a:r>
            <a:r>
              <a:rPr lang="en-US" dirty="0"/>
              <a:t> </a:t>
            </a:r>
            <a:r>
              <a:rPr lang="en-US" dirty="0" err="1"/>
              <a:t>Trần</a:t>
            </a:r>
            <a:r>
              <a:rPr lang="en-US" dirty="0"/>
              <a:t> </a:t>
            </a:r>
            <a:r>
              <a:rPr lang="en-US" dirty="0" err="1"/>
              <a:t>Thị</a:t>
            </a:r>
            <a:r>
              <a:rPr lang="en-US" dirty="0"/>
              <a:t> </a:t>
            </a:r>
            <a:r>
              <a:rPr lang="en-US" dirty="0" err="1"/>
              <a:t>Lý</a:t>
            </a:r>
            <a:endParaRPr lang="en-US" dirty="0"/>
          </a:p>
          <a:p>
            <a:r>
              <a:rPr lang="en-US" dirty="0"/>
              <a:t>D. </a:t>
            </a:r>
            <a:r>
              <a:rPr lang="en-US" dirty="0" err="1"/>
              <a:t>Các</a:t>
            </a:r>
            <a:r>
              <a:rPr lang="en-US" dirty="0"/>
              <a:t> </a:t>
            </a:r>
            <a:r>
              <a:rPr lang="en-US" dirty="0" err="1"/>
              <a:t>câu</a:t>
            </a:r>
            <a:r>
              <a:rPr lang="en-US" dirty="0"/>
              <a:t> </a:t>
            </a:r>
            <a:r>
              <a:rPr lang="en-US" dirty="0" err="1"/>
              <a:t>hỏi</a:t>
            </a:r>
            <a:r>
              <a:rPr lang="en-US" dirty="0"/>
              <a:t> </a:t>
            </a:r>
            <a:r>
              <a:rPr lang="en-US" dirty="0" err="1"/>
              <a:t>trong</a:t>
            </a:r>
            <a:r>
              <a:rPr lang="en-US" dirty="0"/>
              <a:t> </a:t>
            </a:r>
            <a:r>
              <a:rPr lang="en-US" dirty="0" err="1"/>
              <a:t>dòng</a:t>
            </a:r>
            <a:r>
              <a:rPr lang="en-US" dirty="0"/>
              <a:t> </a:t>
            </a:r>
            <a:r>
              <a:rPr lang="en-US" dirty="0" err="1"/>
              <a:t>thơ</a:t>
            </a:r>
            <a:r>
              <a:rPr lang="en-US" dirty="0"/>
              <a:t> </a:t>
            </a:r>
            <a:r>
              <a:rPr lang="en-US" dirty="0" err="1"/>
              <a:t>thứ</a:t>
            </a:r>
            <a:r>
              <a:rPr lang="en-US" dirty="0"/>
              <a:t> </a:t>
            </a:r>
            <a:r>
              <a:rPr lang="en-US" dirty="0" err="1"/>
              <a:t>nhất</a:t>
            </a:r>
            <a:r>
              <a:rPr lang="en-US" dirty="0"/>
              <a:t> </a:t>
            </a:r>
            <a:r>
              <a:rPr lang="en-US" dirty="0" err="1"/>
              <a:t>và</a:t>
            </a:r>
            <a:r>
              <a:rPr lang="en-US" dirty="0"/>
              <a:t> </a:t>
            </a:r>
            <a:r>
              <a:rPr lang="en-US" dirty="0" err="1"/>
              <a:t>thứ</a:t>
            </a:r>
            <a:r>
              <a:rPr lang="en-US" dirty="0"/>
              <a:t> 5 </a:t>
            </a:r>
            <a:r>
              <a:rPr lang="en-US" dirty="0" err="1"/>
              <a:t>không</a:t>
            </a:r>
            <a:r>
              <a:rPr lang="en-US" dirty="0"/>
              <a:t> </a:t>
            </a:r>
            <a:r>
              <a:rPr lang="en-US" dirty="0" err="1"/>
              <a:t>dùng</a:t>
            </a:r>
            <a:r>
              <a:rPr lang="en-US" dirty="0"/>
              <a:t> </a:t>
            </a:r>
            <a:r>
              <a:rPr lang="en-US" dirty="0" err="1"/>
              <a:t>để</a:t>
            </a:r>
            <a:r>
              <a:rPr lang="en-US" dirty="0"/>
              <a:t> </a:t>
            </a:r>
            <a:r>
              <a:rPr lang="en-US" dirty="0" err="1"/>
              <a:t>hỏi</a:t>
            </a:r>
            <a:r>
              <a:rPr lang="en-US" dirty="0"/>
              <a:t> </a:t>
            </a:r>
            <a:r>
              <a:rPr lang="en-US" dirty="0" err="1"/>
              <a:t>mà</a:t>
            </a:r>
            <a:r>
              <a:rPr lang="en-US" dirty="0"/>
              <a:t> </a:t>
            </a:r>
            <a:r>
              <a:rPr lang="en-US" dirty="0" err="1"/>
              <a:t>thể</a:t>
            </a:r>
            <a:r>
              <a:rPr lang="en-US" dirty="0"/>
              <a:t> </a:t>
            </a:r>
            <a:r>
              <a:rPr lang="en-US" dirty="0" err="1"/>
              <a:t>hiện</a:t>
            </a:r>
            <a:r>
              <a:rPr lang="en-US" dirty="0"/>
              <a:t> </a:t>
            </a:r>
            <a:r>
              <a:rPr lang="en-US" dirty="0" err="1"/>
              <a:t>cảm</a:t>
            </a:r>
            <a:r>
              <a:rPr lang="en-US" dirty="0"/>
              <a:t> </a:t>
            </a:r>
            <a:r>
              <a:rPr lang="en-US" dirty="0" err="1"/>
              <a:t>xúc</a:t>
            </a:r>
            <a:r>
              <a:rPr lang="en-US" dirty="0"/>
              <a:t> </a:t>
            </a:r>
            <a:r>
              <a:rPr lang="en-US" dirty="0" err="1"/>
              <a:t>ngưỡng</a:t>
            </a:r>
            <a:r>
              <a:rPr lang="en-US" dirty="0"/>
              <a:t> </a:t>
            </a:r>
            <a:r>
              <a:rPr lang="en-US" dirty="0" err="1"/>
              <a:t>mộ</a:t>
            </a:r>
            <a:r>
              <a:rPr lang="en-US" dirty="0"/>
              <a:t>, </a:t>
            </a:r>
            <a:r>
              <a:rPr lang="en-US" dirty="0" err="1"/>
              <a:t>ngợi</a:t>
            </a:r>
            <a:r>
              <a:rPr lang="en-US" dirty="0"/>
              <a:t> ca </a:t>
            </a:r>
            <a:r>
              <a:rPr lang="en-US" dirty="0" err="1"/>
              <a:t>về</a:t>
            </a:r>
            <a:r>
              <a:rPr lang="en-US" dirty="0"/>
              <a:t> </a:t>
            </a:r>
            <a:r>
              <a:rPr lang="en-US" dirty="0" err="1"/>
              <a:t>nữ</a:t>
            </a:r>
            <a:r>
              <a:rPr lang="en-US" dirty="0"/>
              <a:t> </a:t>
            </a:r>
            <a:r>
              <a:rPr lang="en-US" dirty="0" err="1"/>
              <a:t>anh</a:t>
            </a:r>
            <a:r>
              <a:rPr lang="en-US" dirty="0"/>
              <a:t> </a:t>
            </a:r>
            <a:r>
              <a:rPr lang="en-US" dirty="0" err="1"/>
              <a:t>hùng</a:t>
            </a:r>
            <a:r>
              <a:rPr lang="en-US" dirty="0"/>
              <a:t> </a:t>
            </a:r>
            <a:r>
              <a:rPr lang="en-US" dirty="0" err="1"/>
              <a:t>Trần</a:t>
            </a:r>
            <a:r>
              <a:rPr lang="en-US" dirty="0"/>
              <a:t> </a:t>
            </a:r>
            <a:r>
              <a:rPr lang="en-US" dirty="0" err="1"/>
              <a:t>Thị</a:t>
            </a:r>
            <a:r>
              <a:rPr lang="en-US" dirty="0"/>
              <a:t> </a:t>
            </a:r>
            <a:r>
              <a:rPr lang="en-US" dirty="0" err="1"/>
              <a:t>Lý</a:t>
            </a:r>
            <a:r>
              <a:rPr lang="en-US" dirty="0"/>
              <a:t>.</a:t>
            </a:r>
          </a:p>
        </p:txBody>
      </p:sp>
    </p:spTree>
    <p:extLst>
      <p:ext uri="{BB962C8B-B14F-4D97-AF65-F5344CB8AC3E}">
        <p14:creationId xmlns:p14="http://schemas.microsoft.com/office/powerpoint/2010/main" val="21311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fade">
                                      <p:cBhvr>
                                        <p:cTn id="37" dur="5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fade">
                                      <p:cBhvr>
                                        <p:cTn id="42" dur="500"/>
                                        <p:tgtEl>
                                          <p:spTgt spid="6">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6">
                                            <p:txEl>
                                              <p:pRg st="10" end="10"/>
                                            </p:txEl>
                                          </p:spTgt>
                                        </p:tgtEl>
                                        <p:attrNameLst>
                                          <p:attrName>style.color</p:attrName>
                                        </p:attrNameLst>
                                      </p:cBhvr>
                                      <p:to>
                                        <a:schemeClr val="accent2"/>
                                      </p:to>
                                    </p:animClr>
                                    <p:animClr clrSpc="rgb" dir="cw">
                                      <p:cBhvr>
                                        <p:cTn id="47" dur="500" fill="hold"/>
                                        <p:tgtEl>
                                          <p:spTgt spid="6">
                                            <p:txEl>
                                              <p:pRg st="10" end="10"/>
                                            </p:txEl>
                                          </p:spTgt>
                                        </p:tgtEl>
                                        <p:attrNameLst>
                                          <p:attrName>fillcolor</p:attrName>
                                        </p:attrNameLst>
                                      </p:cBhvr>
                                      <p:to>
                                        <a:schemeClr val="accent2"/>
                                      </p:to>
                                    </p:animClr>
                                    <p:set>
                                      <p:cBhvr>
                                        <p:cTn id="48" dur="500" fill="hold"/>
                                        <p:tgtEl>
                                          <p:spTgt spid="6">
                                            <p:txEl>
                                              <p:pRg st="10" end="10"/>
                                            </p:txEl>
                                          </p:spTgt>
                                        </p:tgtEl>
                                        <p:attrNameLst>
                                          <p:attrName>fill.type</p:attrName>
                                        </p:attrNameLst>
                                      </p:cBhvr>
                                      <p:to>
                                        <p:strVal val="solid"/>
                                      </p:to>
                                    </p:set>
                                    <p:set>
                                      <p:cBhvr>
                                        <p:cTn id="49" dur="500" fill="hold"/>
                                        <p:tgtEl>
                                          <p:spTgt spid="6">
                                            <p:txEl>
                                              <p:pRg st="10" end="1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483687" y="713046"/>
            <a:ext cx="5096716" cy="3032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030200" y="1790700"/>
            <a:ext cx="7123501" cy="88904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1313" y="9010650"/>
            <a:ext cx="3708287" cy="1429376"/>
          </a:xfrm>
          <a:prstGeom prst="rect">
            <a:avLst/>
          </a:prstGeom>
        </p:spPr>
      </p:pic>
      <p:sp>
        <p:nvSpPr>
          <p:cNvPr id="6" name="TextBox 5">
            <a:extLst>
              <a:ext uri="{FF2B5EF4-FFF2-40B4-BE49-F238E27FC236}">
                <a16:creationId xmlns:a16="http://schemas.microsoft.com/office/drawing/2014/main" id="{75B3EA8E-9923-62F4-411E-58B9EA96ADAF}"/>
              </a:ext>
            </a:extLst>
          </p:cNvPr>
          <p:cNvSpPr txBox="1"/>
          <p:nvPr/>
        </p:nvSpPr>
        <p:spPr>
          <a:xfrm>
            <a:off x="1289875" y="1634325"/>
            <a:ext cx="10920556" cy="4628831"/>
          </a:xfrm>
          <a:prstGeom prst="rect">
            <a:avLst/>
          </a:prstGeom>
          <a:noFill/>
        </p:spPr>
        <p:txBody>
          <a:bodyPr wrap="square">
            <a:spAutoFit/>
          </a:bodyPr>
          <a:lstStyle>
            <a:defPPr>
              <a:defRPr lang="en-US"/>
            </a:defPPr>
            <a:lvl1pPr marR="0" indent="457200" algn="just">
              <a:lnSpc>
                <a:spcPct val="102000"/>
              </a:lnSpc>
              <a:spcBef>
                <a:spcPts val="600"/>
              </a:spcBef>
              <a:spcAft>
                <a:spcPts val="600"/>
              </a:spcAft>
              <a:defRPr sz="2400" b="1">
                <a:solidFill>
                  <a:srgbClr val="0070C0"/>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defRPr>
            </a:lvl1pPr>
          </a:lstStyle>
          <a:p>
            <a:pPr>
              <a:spcAft>
                <a:spcPts val="1800"/>
              </a:spcAft>
            </a:pPr>
            <a:r>
              <a:rPr lang="vi-VN" sz="3600" dirty="0">
                <a:solidFill>
                  <a:schemeClr val="accent2">
                    <a:lumMod val="75000"/>
                  </a:schemeClr>
                </a:solidFill>
              </a:rPr>
              <a:t>Câu 5: Trong văn chương, đặc biệt trong thơ, khi sử dụng các biện pháp tu từ, sẽ có tác dụng nào</a:t>
            </a:r>
            <a:r>
              <a:rPr lang="vi-VN" sz="3200" dirty="0">
                <a:solidFill>
                  <a:schemeClr val="accent2">
                    <a:lumMod val="75000"/>
                  </a:schemeClr>
                </a:solidFill>
              </a:rPr>
              <a:t>?</a:t>
            </a:r>
            <a:endParaRPr lang="en-US" sz="3200" dirty="0">
              <a:solidFill>
                <a:schemeClr val="accent2">
                  <a:lumMod val="75000"/>
                </a:schemeClr>
              </a:solidFill>
            </a:endParaRPr>
          </a:p>
          <a:p>
            <a:r>
              <a:rPr lang="en-US" sz="2800" dirty="0"/>
              <a:t>A. </a:t>
            </a:r>
            <a:r>
              <a:rPr lang="en-US" sz="2800" dirty="0" err="1"/>
              <a:t>Giúp</a:t>
            </a:r>
            <a:r>
              <a:rPr lang="en-US" sz="2800" dirty="0"/>
              <a:t> </a:t>
            </a:r>
            <a:r>
              <a:rPr lang="en-US" sz="2800" dirty="0" err="1"/>
              <a:t>người</a:t>
            </a:r>
            <a:r>
              <a:rPr lang="en-US" sz="2800" dirty="0"/>
              <a:t> </a:t>
            </a:r>
            <a:r>
              <a:rPr lang="en-US" sz="2800" dirty="0" err="1"/>
              <a:t>đọc</a:t>
            </a:r>
            <a:r>
              <a:rPr lang="en-US" sz="2800" dirty="0"/>
              <a:t> </a:t>
            </a:r>
            <a:r>
              <a:rPr lang="en-US" sz="2800" dirty="0" err="1"/>
              <a:t>hiểu</a:t>
            </a:r>
            <a:r>
              <a:rPr lang="en-US" sz="2800" dirty="0"/>
              <a:t> </a:t>
            </a:r>
            <a:r>
              <a:rPr lang="en-US" sz="2800" dirty="0" err="1"/>
              <a:t>thêm</a:t>
            </a:r>
            <a:r>
              <a:rPr lang="en-US" sz="2800" dirty="0"/>
              <a:t> </a:t>
            </a:r>
            <a:r>
              <a:rPr lang="en-US" sz="2800" dirty="0" err="1"/>
              <a:t>giá</a:t>
            </a:r>
            <a:r>
              <a:rPr lang="en-US" sz="2800" dirty="0"/>
              <a:t> </a:t>
            </a:r>
            <a:r>
              <a:rPr lang="en-US" sz="2800" dirty="0" err="1"/>
              <a:t>trị</a:t>
            </a:r>
            <a:r>
              <a:rPr lang="en-US" sz="2800" dirty="0"/>
              <a:t> </a:t>
            </a:r>
            <a:r>
              <a:rPr lang="en-US" sz="2800" dirty="0" err="1"/>
              <a:t>tư</a:t>
            </a:r>
            <a:r>
              <a:rPr lang="en-US" sz="2800" dirty="0"/>
              <a:t> </a:t>
            </a:r>
            <a:r>
              <a:rPr lang="en-US" sz="2800" dirty="0" err="1"/>
              <a:t>tưởng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a:t>
            </a:r>
          </a:p>
          <a:p>
            <a:r>
              <a:rPr lang="en-US" sz="2800" dirty="0"/>
              <a:t>B. </a:t>
            </a:r>
            <a:r>
              <a:rPr lang="en-US" sz="2800" dirty="0" err="1"/>
              <a:t>Giúp</a:t>
            </a:r>
            <a:r>
              <a:rPr lang="en-US" sz="2800" dirty="0"/>
              <a:t> </a:t>
            </a:r>
            <a:r>
              <a:rPr lang="en-US" sz="2800" dirty="0" err="1"/>
              <a:t>người</a:t>
            </a:r>
            <a:r>
              <a:rPr lang="en-US" sz="2800" dirty="0"/>
              <a:t> </a:t>
            </a:r>
            <a:r>
              <a:rPr lang="en-US" sz="2800" dirty="0" err="1"/>
              <a:t>đọc</a:t>
            </a:r>
            <a:r>
              <a:rPr lang="en-US" sz="2800" dirty="0"/>
              <a:t> </a:t>
            </a:r>
            <a:r>
              <a:rPr lang="en-US" sz="2800" dirty="0" err="1"/>
              <a:t>hiểu</a:t>
            </a:r>
            <a:r>
              <a:rPr lang="en-US" sz="2800" dirty="0"/>
              <a:t> </a:t>
            </a:r>
            <a:r>
              <a:rPr lang="en-US" sz="2800" dirty="0" err="1"/>
              <a:t>việc</a:t>
            </a:r>
            <a:r>
              <a:rPr lang="en-US" sz="2800" dirty="0"/>
              <a:t> </a:t>
            </a:r>
            <a:r>
              <a:rPr lang="en-US" sz="2800" dirty="0" err="1"/>
              <a:t>khắc</a:t>
            </a:r>
            <a:r>
              <a:rPr lang="en-US" sz="2800" dirty="0"/>
              <a:t> </a:t>
            </a:r>
            <a:r>
              <a:rPr lang="en-US" sz="2800" dirty="0" err="1"/>
              <a:t>họa</a:t>
            </a:r>
            <a:r>
              <a:rPr lang="en-US" sz="2800" dirty="0"/>
              <a:t> </a:t>
            </a:r>
            <a:r>
              <a:rPr lang="en-US" sz="2800" dirty="0" err="1"/>
              <a:t>hình</a:t>
            </a:r>
            <a:r>
              <a:rPr lang="en-US" sz="2800" dirty="0"/>
              <a:t> </a:t>
            </a:r>
            <a:r>
              <a:rPr lang="en-US" sz="2800" dirty="0" err="1"/>
              <a:t>ảnh</a:t>
            </a:r>
            <a:r>
              <a:rPr lang="en-US" sz="2800" dirty="0"/>
              <a:t> </a:t>
            </a:r>
            <a:r>
              <a:rPr lang="en-US" sz="2800" dirty="0" err="1"/>
              <a:t>và</a:t>
            </a:r>
            <a:r>
              <a:rPr lang="en-US" sz="2800" dirty="0"/>
              <a:t> </a:t>
            </a:r>
            <a:r>
              <a:rPr lang="en-US" sz="2800" dirty="0" err="1"/>
              <a:t>tình</a:t>
            </a:r>
            <a:r>
              <a:rPr lang="en-US" sz="2800" dirty="0"/>
              <a:t> </a:t>
            </a:r>
            <a:r>
              <a:rPr lang="en-US" sz="2800" dirty="0" err="1"/>
              <a:t>cảm</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a:p>
            <a:r>
              <a:rPr lang="en-US" sz="2800" dirty="0"/>
              <a:t>C. </a:t>
            </a:r>
            <a:r>
              <a:rPr lang="en-US" sz="2800" dirty="0" err="1"/>
              <a:t>Giúp</a:t>
            </a:r>
            <a:r>
              <a:rPr lang="en-US" sz="2800" dirty="0"/>
              <a:t> </a:t>
            </a:r>
            <a:r>
              <a:rPr lang="en-US" sz="2800" dirty="0" err="1"/>
              <a:t>người</a:t>
            </a:r>
            <a:r>
              <a:rPr lang="en-US" sz="2800" dirty="0"/>
              <a:t> </a:t>
            </a:r>
            <a:r>
              <a:rPr lang="en-US" sz="2800" dirty="0" err="1"/>
              <a:t>đọc</a:t>
            </a:r>
            <a:r>
              <a:rPr lang="en-US" sz="2800" dirty="0"/>
              <a:t> </a:t>
            </a:r>
            <a:r>
              <a:rPr lang="en-US" sz="2800" dirty="0" err="1"/>
              <a:t>hiểu</a:t>
            </a:r>
            <a:r>
              <a:rPr lang="en-US" sz="2800" dirty="0"/>
              <a:t> </a:t>
            </a:r>
            <a:r>
              <a:rPr lang="en-US" sz="2800" dirty="0" err="1"/>
              <a:t>các</a:t>
            </a:r>
            <a:r>
              <a:rPr lang="en-US" sz="2800" dirty="0"/>
              <a:t> </a:t>
            </a:r>
            <a:r>
              <a:rPr lang="en-US" sz="2800" dirty="0" err="1"/>
              <a:t>yếu</a:t>
            </a:r>
            <a:r>
              <a:rPr lang="en-US" sz="2800" dirty="0"/>
              <a:t> </a:t>
            </a:r>
            <a:r>
              <a:rPr lang="en-US" sz="2800" dirty="0" err="1"/>
              <a:t>tố</a:t>
            </a:r>
            <a:r>
              <a:rPr lang="en-US" sz="2800" dirty="0"/>
              <a:t> </a:t>
            </a:r>
            <a:r>
              <a:rPr lang="en-US" sz="2800" dirty="0" err="1"/>
              <a:t>hình</a:t>
            </a:r>
            <a:r>
              <a:rPr lang="en-US" sz="2800" dirty="0"/>
              <a:t> </a:t>
            </a:r>
            <a:r>
              <a:rPr lang="en-US" sz="2800" dirty="0" err="1"/>
              <a:t>thức</a:t>
            </a:r>
            <a:r>
              <a:rPr lang="en-US" sz="2800" dirty="0"/>
              <a:t> </a:t>
            </a:r>
            <a:r>
              <a:rPr lang="en-US" sz="2800" dirty="0" err="1"/>
              <a:t>tác</a:t>
            </a:r>
            <a:r>
              <a:rPr lang="en-US" sz="2800" dirty="0"/>
              <a:t> </a:t>
            </a:r>
            <a:r>
              <a:rPr lang="en-US" sz="2800" dirty="0" err="1"/>
              <a:t>giả</a:t>
            </a:r>
            <a:r>
              <a:rPr lang="en-US" sz="2800" dirty="0"/>
              <a:t> </a:t>
            </a:r>
            <a:r>
              <a:rPr lang="en-US" sz="2800" dirty="0" err="1"/>
              <a:t>khắc</a:t>
            </a:r>
            <a:r>
              <a:rPr lang="en-US" sz="2800" dirty="0"/>
              <a:t> </a:t>
            </a:r>
            <a:r>
              <a:rPr lang="en-US" sz="2800" dirty="0" err="1"/>
              <a:t>họa</a:t>
            </a:r>
            <a:r>
              <a:rPr lang="en-US" sz="2800" dirty="0"/>
              <a:t> </a:t>
            </a:r>
            <a:r>
              <a:rPr lang="en-US" sz="2800" dirty="0" err="1"/>
              <a:t>trong</a:t>
            </a:r>
            <a:r>
              <a:rPr lang="en-US" sz="2800" dirty="0"/>
              <a:t> </a:t>
            </a:r>
            <a:r>
              <a:rPr lang="en-US" sz="2800" dirty="0" err="1"/>
              <a:t>văn</a:t>
            </a:r>
            <a:r>
              <a:rPr lang="en-US" sz="2800" dirty="0"/>
              <a:t> </a:t>
            </a:r>
            <a:r>
              <a:rPr lang="en-US" sz="2800" dirty="0" err="1"/>
              <a:t>bản</a:t>
            </a:r>
            <a:r>
              <a:rPr lang="en-US" sz="2800" dirty="0"/>
              <a:t>.</a:t>
            </a:r>
          </a:p>
          <a:p>
            <a:r>
              <a:rPr lang="en-US" sz="2800" dirty="0"/>
              <a:t>D. </a:t>
            </a:r>
            <a:r>
              <a:rPr lang="en-US" sz="2800" dirty="0" err="1"/>
              <a:t>Giúp</a:t>
            </a:r>
            <a:r>
              <a:rPr lang="en-US" sz="2800" dirty="0"/>
              <a:t> </a:t>
            </a:r>
            <a:r>
              <a:rPr lang="en-US" sz="2800" dirty="0" err="1"/>
              <a:t>người</a:t>
            </a:r>
            <a:r>
              <a:rPr lang="en-US" sz="2800" dirty="0"/>
              <a:t> </a:t>
            </a:r>
            <a:r>
              <a:rPr lang="en-US" sz="2800" dirty="0" err="1"/>
              <a:t>đọc</a:t>
            </a:r>
            <a:r>
              <a:rPr lang="en-US" sz="2800" dirty="0"/>
              <a:t> </a:t>
            </a:r>
            <a:r>
              <a:rPr lang="en-US" sz="2800" dirty="0" err="1"/>
              <a:t>hiểu</a:t>
            </a:r>
            <a:r>
              <a:rPr lang="en-US" sz="2800" dirty="0"/>
              <a:t> </a:t>
            </a:r>
            <a:r>
              <a:rPr lang="en-US" sz="2800" dirty="0" err="1"/>
              <a:t>nội</a:t>
            </a:r>
            <a:r>
              <a:rPr lang="en-US" sz="2800" dirty="0"/>
              <a:t> dung </a:t>
            </a:r>
            <a:r>
              <a:rPr lang="en-US" sz="2800" dirty="0" err="1"/>
              <a:t>tác</a:t>
            </a:r>
            <a:r>
              <a:rPr lang="en-US" sz="2800" dirty="0"/>
              <a:t> </a:t>
            </a:r>
            <a:r>
              <a:rPr lang="en-US" sz="2800" dirty="0" err="1"/>
              <a:t>giả</a:t>
            </a:r>
            <a:r>
              <a:rPr lang="en-US" sz="2800" dirty="0"/>
              <a:t> </a:t>
            </a:r>
            <a:r>
              <a:rPr lang="en-US" sz="2800" dirty="0" err="1"/>
              <a:t>thể</a:t>
            </a:r>
            <a:r>
              <a:rPr lang="en-US" sz="2800" dirty="0"/>
              <a:t> </a:t>
            </a:r>
            <a:r>
              <a:rPr lang="en-US" sz="2800" dirty="0" err="1"/>
              <a:t>hiện</a:t>
            </a:r>
            <a:r>
              <a:rPr lang="en-US" sz="2800" dirty="0"/>
              <a:t> </a:t>
            </a:r>
            <a:r>
              <a:rPr lang="en-US" sz="2800" dirty="0" err="1"/>
              <a:t>trong</a:t>
            </a:r>
            <a:r>
              <a:rPr lang="en-US" sz="2800" dirty="0"/>
              <a:t> </a:t>
            </a:r>
            <a:r>
              <a:rPr lang="en-US" sz="2800" dirty="0" err="1"/>
              <a:t>văn</a:t>
            </a:r>
            <a:r>
              <a:rPr lang="en-US" sz="2800" dirty="0"/>
              <a:t> </a:t>
            </a:r>
            <a:r>
              <a:rPr lang="en-US" sz="2800" dirty="0" err="1"/>
              <a:t>bản</a:t>
            </a:r>
            <a:r>
              <a:rPr lang="en-US" sz="2800" dirty="0"/>
              <a:t>.</a:t>
            </a:r>
          </a:p>
        </p:txBody>
      </p:sp>
    </p:spTree>
    <p:extLst>
      <p:ext uri="{BB962C8B-B14F-4D97-AF65-F5344CB8AC3E}">
        <p14:creationId xmlns:p14="http://schemas.microsoft.com/office/powerpoint/2010/main" val="302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6">
                                            <p:txEl>
                                              <p:pRg st="2" end="2"/>
                                            </p:txEl>
                                          </p:spTgt>
                                        </p:tgtEl>
                                        <p:attrNameLst>
                                          <p:attrName>style.color</p:attrName>
                                        </p:attrNameLst>
                                      </p:cBhvr>
                                      <p:to>
                                        <a:schemeClr val="accent2"/>
                                      </p:to>
                                    </p:animClr>
                                    <p:animClr clrSpc="rgb" dir="cw">
                                      <p:cBhvr>
                                        <p:cTn id="27" dur="500" fill="hold"/>
                                        <p:tgtEl>
                                          <p:spTgt spid="6">
                                            <p:txEl>
                                              <p:pRg st="2" end="2"/>
                                            </p:txEl>
                                          </p:spTgt>
                                        </p:tgtEl>
                                        <p:attrNameLst>
                                          <p:attrName>fillcolor</p:attrName>
                                        </p:attrNameLst>
                                      </p:cBhvr>
                                      <p:to>
                                        <a:schemeClr val="accent2"/>
                                      </p:to>
                                    </p:animClr>
                                    <p:set>
                                      <p:cBhvr>
                                        <p:cTn id="28" dur="500" fill="hold"/>
                                        <p:tgtEl>
                                          <p:spTgt spid="6">
                                            <p:txEl>
                                              <p:pRg st="2" end="2"/>
                                            </p:txEl>
                                          </p:spTgt>
                                        </p:tgtEl>
                                        <p:attrNameLst>
                                          <p:attrName>fill.type</p:attrName>
                                        </p:attrNameLst>
                                      </p:cBhvr>
                                      <p:to>
                                        <p:strVal val="solid"/>
                                      </p:to>
                                    </p:set>
                                    <p:set>
                                      <p:cBhvr>
                                        <p:cTn id="29" dur="500" fill="hold"/>
                                        <p:tgtEl>
                                          <p:spTgt spid="6">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731804">
            <a:off x="-5285818" y="7795052"/>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07599" y="8155283"/>
            <a:ext cx="5723201" cy="2206034"/>
          </a:xfrm>
          <a:prstGeom prst="rect">
            <a:avLst/>
          </a:prstGeom>
        </p:spPr>
      </p:pic>
      <p:sp>
        <p:nvSpPr>
          <p:cNvPr id="5" name="TextBox 5"/>
          <p:cNvSpPr txBox="1"/>
          <p:nvPr/>
        </p:nvSpPr>
        <p:spPr>
          <a:xfrm>
            <a:off x="2741867" y="1240216"/>
            <a:ext cx="12753465" cy="4000839"/>
          </a:xfrm>
          <a:prstGeom prst="rect">
            <a:avLst/>
          </a:prstGeom>
        </p:spPr>
        <p:txBody>
          <a:bodyPr lIns="0" tIns="0" rIns="0" bIns="0" rtlCol="0" anchor="t">
            <a:spAutoFit/>
          </a:bodyPr>
          <a:lstStyle/>
          <a:p>
            <a:pPr marL="0" lvl="0" indent="0" algn="ctr">
              <a:spcBef>
                <a:spcPts val="1200"/>
              </a:spcBef>
              <a:spcAft>
                <a:spcPts val="600"/>
              </a:spcAft>
            </a:pPr>
            <a:r>
              <a:rPr lang="en-US" sz="12999" dirty="0">
                <a:solidFill>
                  <a:srgbClr val="F1A815"/>
                </a:solidFill>
                <a:latin typeface="Repo Black"/>
              </a:rPr>
              <a:t>THỰC HÀNH TIẾNG VIỆT</a:t>
            </a: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963" y="7280694"/>
            <a:ext cx="1263304" cy="11254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52805" y="533400"/>
            <a:ext cx="2812990" cy="7211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71989">
            <a:off x="-2007614" y="8441760"/>
            <a:ext cx="21568810" cy="253074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4408" y="817909"/>
            <a:ext cx="2812990" cy="721148"/>
          </a:xfrm>
          <a:prstGeom prst="rect">
            <a:avLst/>
          </a:prstGeom>
        </p:spPr>
      </p:pic>
      <p:sp>
        <p:nvSpPr>
          <p:cNvPr id="12" name="TextBox 11">
            <a:extLst>
              <a:ext uri="{FF2B5EF4-FFF2-40B4-BE49-F238E27FC236}">
                <a16:creationId xmlns:a16="http://schemas.microsoft.com/office/drawing/2014/main" id="{C8401F36-1929-475F-1B72-BF6EDF5FFC31}"/>
              </a:ext>
            </a:extLst>
          </p:cNvPr>
          <p:cNvSpPr txBox="1"/>
          <p:nvPr/>
        </p:nvSpPr>
        <p:spPr>
          <a:xfrm>
            <a:off x="1676400" y="754030"/>
            <a:ext cx="12791872" cy="523220"/>
          </a:xfrm>
          <a:prstGeom prst="rect">
            <a:avLst/>
          </a:prstGeom>
          <a:noFill/>
        </p:spPr>
        <p:txBody>
          <a:bodyPr wrap="square">
            <a:spAutoFit/>
          </a:bodyPr>
          <a:lstStyle/>
          <a:p>
            <a:pPr marL="0" marR="0" algn="just">
              <a:spcBef>
                <a:spcPts val="600"/>
              </a:spcBef>
              <a:spcAft>
                <a:spcPts val="600"/>
              </a:spcAft>
            </a:pPr>
            <a:r>
              <a:rPr lang="nl-NL" sz="2800" b="1" dirty="0">
                <a:solidFill>
                  <a:schemeClr val="accent2">
                    <a:lumMod val="75000"/>
                  </a:schemeClr>
                </a:solidFill>
                <a:effectLst/>
                <a:latin typeface="#9Slide03 BoosterNextFYBlack" panose="02000A03000000020004" pitchFamily="2" charset="0"/>
                <a:ea typeface="Times New Roman" panose="02020603050405020304" pitchFamily="18" charset="0"/>
              </a:rPr>
              <a:t>Bài tập 1 </a:t>
            </a:r>
            <a:endParaRPr lang="en-US" sz="2400" dirty="0">
              <a:solidFill>
                <a:schemeClr val="accent2">
                  <a:lumMod val="75000"/>
                </a:schemeClr>
              </a:solidFill>
              <a:effectLst/>
              <a:latin typeface="#9Slide03 BoosterNextFYBlack" panose="02000A03000000020004" pitchFamily="2" charset="0"/>
              <a:ea typeface="Times New Roman" panose="02020603050405020304" pitchFamily="18" charset="0"/>
            </a:endParaRPr>
          </a:p>
        </p:txBody>
      </p:sp>
      <p:pic>
        <p:nvPicPr>
          <p:cNvPr id="13" name="Picture 21">
            <a:extLst>
              <a:ext uri="{FF2B5EF4-FFF2-40B4-BE49-F238E27FC236}">
                <a16:creationId xmlns:a16="http://schemas.microsoft.com/office/drawing/2014/main" id="{70870A33-3A22-67F6-EE61-B6FD553D03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6315" y="325243"/>
            <a:ext cx="1263304" cy="1301157"/>
          </a:xfrm>
          <a:prstGeom prst="rect">
            <a:avLst/>
          </a:prstGeom>
        </p:spPr>
      </p:pic>
      <p:graphicFrame>
        <p:nvGraphicFramePr>
          <p:cNvPr id="14" name="Table 13">
            <a:extLst>
              <a:ext uri="{FF2B5EF4-FFF2-40B4-BE49-F238E27FC236}">
                <a16:creationId xmlns:a16="http://schemas.microsoft.com/office/drawing/2014/main" id="{DFD71E2F-2DEE-C0BB-3C25-7589AEF75776}"/>
              </a:ext>
            </a:extLst>
          </p:cNvPr>
          <p:cNvGraphicFramePr>
            <a:graphicFrameLocks noGrp="1"/>
          </p:cNvGraphicFramePr>
          <p:nvPr>
            <p:extLst>
              <p:ext uri="{D42A27DB-BD31-4B8C-83A1-F6EECF244321}">
                <p14:modId xmlns:p14="http://schemas.microsoft.com/office/powerpoint/2010/main" val="447437975"/>
              </p:ext>
            </p:extLst>
          </p:nvPr>
        </p:nvGraphicFramePr>
        <p:xfrm>
          <a:off x="2012468" y="1807876"/>
          <a:ext cx="13963258" cy="7098852"/>
        </p:xfrm>
        <a:graphic>
          <a:graphicData uri="http://schemas.openxmlformats.org/drawingml/2006/table">
            <a:tbl>
              <a:tblPr firstRow="1" firstCol="1" bandRow="1">
                <a:tableStyleId>{5C22544A-7EE6-4342-B048-85BDC9FD1C3A}</a:tableStyleId>
              </a:tblPr>
              <a:tblGrid>
                <a:gridCol w="1078454">
                  <a:extLst>
                    <a:ext uri="{9D8B030D-6E8A-4147-A177-3AD203B41FA5}">
                      <a16:colId xmlns:a16="http://schemas.microsoft.com/office/drawing/2014/main" val="1115163707"/>
                    </a:ext>
                  </a:extLst>
                </a:gridCol>
                <a:gridCol w="7948834">
                  <a:extLst>
                    <a:ext uri="{9D8B030D-6E8A-4147-A177-3AD203B41FA5}">
                      <a16:colId xmlns:a16="http://schemas.microsoft.com/office/drawing/2014/main" val="3994838790"/>
                    </a:ext>
                  </a:extLst>
                </a:gridCol>
                <a:gridCol w="4935970">
                  <a:extLst>
                    <a:ext uri="{9D8B030D-6E8A-4147-A177-3AD203B41FA5}">
                      <a16:colId xmlns:a16="http://schemas.microsoft.com/office/drawing/2014/main" val="3777625229"/>
                    </a:ext>
                  </a:extLst>
                </a:gridCol>
              </a:tblGrid>
              <a:tr h="859085">
                <a:tc gridSpan="3">
                  <a:txBody>
                    <a:bodyPr/>
                    <a:lstStyle/>
                    <a:p>
                      <a:pPr marL="0" marR="0" algn="ctr">
                        <a:spcBef>
                          <a:spcPts val="600"/>
                        </a:spcBef>
                        <a:spcAft>
                          <a:spcPts val="600"/>
                        </a:spcAft>
                      </a:pPr>
                      <a:r>
                        <a:rPr lang="en-US" sz="2400" dirty="0">
                          <a:solidFill>
                            <a:schemeClr val="bg1"/>
                          </a:solidFill>
                          <a:effectLst/>
                          <a:latin typeface="#9Slide03 Arima Madurai ExtraBo" panose="00000900000000000000" pitchFamily="2" charset="0"/>
                          <a:cs typeface="#9Slide03 Arima Madurai ExtraBo" panose="00000900000000000000" pitchFamily="2" charset="0"/>
                        </a:rPr>
                        <a:t>PHIẾU HỌC TẬP SỐ 1</a:t>
                      </a:r>
                      <a:endParaRPr lang="en-US" sz="24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rgbClr val="C25E1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0852714"/>
                  </a:ext>
                </a:extLst>
              </a:tr>
              <a:tr h="983164">
                <a:tc>
                  <a:txBody>
                    <a:bodyPr/>
                    <a:lstStyle/>
                    <a:p>
                      <a:pPr marL="0" marR="0" algn="ctr">
                        <a:spcBef>
                          <a:spcPts val="600"/>
                        </a:spcBef>
                        <a:spcAft>
                          <a:spcPts val="600"/>
                        </a:spcAft>
                      </a:pP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Khổ</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thơ</a:t>
                      </a:r>
                      <a:endParaRPr lang="en-US" sz="24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rgbClr val="C25E1E"/>
                    </a:solidFill>
                  </a:tcPr>
                </a:tc>
                <a:tc>
                  <a:txBody>
                    <a:bodyPr/>
                    <a:lstStyle/>
                    <a:p>
                      <a:pPr marL="0" marR="0" algn="ctr">
                        <a:spcBef>
                          <a:spcPts val="0"/>
                        </a:spcBef>
                        <a:spcAft>
                          <a:spcPts val="0"/>
                        </a:spcAft>
                      </a:pP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Tìm</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các</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cặp</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thơ</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chứa</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endParaRPr lang="en-US" sz="2400" dirty="0">
                        <a:solidFill>
                          <a:schemeClr val="bg1"/>
                        </a:solidFill>
                        <a:effectLst/>
                        <a:latin typeface="#9Slide03 Arima Madurai ExtraBo" panose="00000900000000000000" pitchFamily="2" charset="0"/>
                        <a:cs typeface="#9Slide03 Arima Madurai ExtraBo" panose="00000900000000000000" pitchFamily="2" charset="0"/>
                      </a:endParaRPr>
                    </a:p>
                    <a:p>
                      <a:pPr marL="0" marR="0" algn="ctr">
                        <a:spcBef>
                          <a:spcPts val="0"/>
                        </a:spcBef>
                        <a:spcAft>
                          <a:spcPts val="0"/>
                        </a:spcAft>
                      </a:pP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những</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từ</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ngữ</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hình</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ảnh</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đối</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lập</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nhau</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về</a:t>
                      </a: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 </a:t>
                      </a:r>
                      <a:r>
                        <a:rPr lang="en-US" sz="2400" kern="100" dirty="0" err="1">
                          <a:solidFill>
                            <a:schemeClr val="bg1"/>
                          </a:solidFill>
                          <a:effectLst/>
                          <a:latin typeface="#9Slide03 Arima Madurai ExtraBo" panose="00000900000000000000" pitchFamily="2" charset="0"/>
                          <a:cs typeface="#9Slide03 Arima Madurai ExtraBo" panose="00000900000000000000" pitchFamily="2" charset="0"/>
                        </a:rPr>
                        <a:t>nghĩa</a:t>
                      </a:r>
                      <a:endParaRPr lang="en-US" sz="24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rgbClr val="C25E1E"/>
                    </a:solidFill>
                  </a:tcPr>
                </a:tc>
                <a:tc>
                  <a:txBody>
                    <a:bodyPr/>
                    <a:lstStyle/>
                    <a:p>
                      <a:pPr marL="0" marR="0" algn="ctr">
                        <a:spcBef>
                          <a:spcPts val="600"/>
                        </a:spcBef>
                        <a:spcAft>
                          <a:spcPts val="600"/>
                        </a:spcAft>
                      </a:pPr>
                      <a:r>
                        <a:rPr lang="nl-NL" sz="2400" dirty="0">
                          <a:solidFill>
                            <a:schemeClr val="bg1"/>
                          </a:solidFill>
                          <a:effectLst/>
                          <a:latin typeface="#9Slide03 Arima Madurai ExtraBo" panose="00000900000000000000" pitchFamily="2" charset="0"/>
                          <a:cs typeface="#9Slide03 Arima Madurai ExtraBo" panose="00000900000000000000" pitchFamily="2" charset="0"/>
                        </a:rPr>
                        <a:t>Tác dụng</a:t>
                      </a:r>
                      <a:endParaRPr lang="en-US" sz="24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rgbClr val="C25E1E"/>
                    </a:solidFill>
                  </a:tcPr>
                </a:tc>
                <a:extLst>
                  <a:ext uri="{0D108BD9-81ED-4DB2-BD59-A6C34878D82A}">
                    <a16:rowId xmlns:a16="http://schemas.microsoft.com/office/drawing/2014/main" val="2868484717"/>
                  </a:ext>
                </a:extLst>
              </a:tr>
              <a:tr h="1294203">
                <a:tc rowSpan="2">
                  <a:txBody>
                    <a:bodyPr/>
                    <a:lstStyle/>
                    <a:p>
                      <a:pPr marL="0" marR="0" algn="ctr">
                        <a:spcBef>
                          <a:spcPts val="600"/>
                        </a:spcBef>
                        <a:spcAft>
                          <a:spcPts val="600"/>
                        </a:spcAft>
                      </a:pP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1</a:t>
                      </a:r>
                      <a:endParaRPr lang="en-US" sz="24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rgbClr val="C25E1E"/>
                    </a:solidFill>
                  </a:tcPr>
                </a:tc>
                <a:tc>
                  <a:txBody>
                    <a:bodyPr/>
                    <a:lstStyle/>
                    <a:p>
                      <a:pPr marL="0" marR="0" algn="just">
                        <a:spcBef>
                          <a:spcPts val="600"/>
                        </a:spcBef>
                        <a:spcAft>
                          <a:spcPts val="600"/>
                        </a:spcAft>
                      </a:pP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chemeClr val="accent6">
                        <a:lumMod val="20000"/>
                        <a:lumOff val="80000"/>
                      </a:schemeClr>
                    </a:solidFill>
                  </a:tcPr>
                </a:tc>
                <a:tc rowSpan="4">
                  <a:txBody>
                    <a:bodyPr/>
                    <a:lstStyle/>
                    <a:p>
                      <a:pPr marL="0" marR="0" algn="just">
                        <a:spcBef>
                          <a:spcPts val="600"/>
                        </a:spcBef>
                        <a:spcAft>
                          <a:spcPts val="600"/>
                        </a:spcAft>
                      </a:pP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chemeClr val="accent6">
                        <a:lumMod val="40000"/>
                        <a:lumOff val="60000"/>
                      </a:schemeClr>
                    </a:solidFill>
                  </a:tcPr>
                </a:tc>
                <a:extLst>
                  <a:ext uri="{0D108BD9-81ED-4DB2-BD59-A6C34878D82A}">
                    <a16:rowId xmlns:a16="http://schemas.microsoft.com/office/drawing/2014/main" val="223335494"/>
                  </a:ext>
                </a:extLst>
              </a:tr>
              <a:tr h="1295400">
                <a:tc vMerge="1">
                  <a:txBody>
                    <a:bodyPr/>
                    <a:lstStyle/>
                    <a:p>
                      <a:endParaRPr lang="en-US"/>
                    </a:p>
                  </a:txBody>
                  <a:tcPr/>
                </a:tc>
                <a:tc>
                  <a:txBody>
                    <a:bodyPr/>
                    <a:lstStyle/>
                    <a:p>
                      <a:pPr marL="0" marR="0" algn="just">
                        <a:spcBef>
                          <a:spcPts val="600"/>
                        </a:spcBef>
                        <a:spcAft>
                          <a:spcPts val="600"/>
                        </a:spcAft>
                      </a:pP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chemeClr val="accent6">
                        <a:lumMod val="40000"/>
                        <a:lumOff val="60000"/>
                      </a:schemeClr>
                    </a:solidFill>
                  </a:tcPr>
                </a:tc>
                <a:tc vMerge="1">
                  <a:txBody>
                    <a:bodyPr/>
                    <a:lstStyle/>
                    <a:p>
                      <a:endParaRPr lang="en-US"/>
                    </a:p>
                  </a:txBody>
                  <a:tcPr/>
                </a:tc>
                <a:extLst>
                  <a:ext uri="{0D108BD9-81ED-4DB2-BD59-A6C34878D82A}">
                    <a16:rowId xmlns:a16="http://schemas.microsoft.com/office/drawing/2014/main" val="2941634777"/>
                  </a:ext>
                </a:extLst>
              </a:tr>
              <a:tr h="1295400">
                <a:tc rowSpan="2">
                  <a:txBody>
                    <a:bodyPr/>
                    <a:lstStyle/>
                    <a:p>
                      <a:pPr marL="0" marR="0" algn="ctr">
                        <a:spcBef>
                          <a:spcPts val="600"/>
                        </a:spcBef>
                        <a:spcAft>
                          <a:spcPts val="600"/>
                        </a:spcAft>
                      </a:pPr>
                      <a:r>
                        <a:rPr lang="en-US" sz="2400" kern="100" dirty="0">
                          <a:solidFill>
                            <a:schemeClr val="bg1"/>
                          </a:solidFill>
                          <a:effectLst/>
                          <a:latin typeface="#9Slide03 Arima Madurai ExtraBo" panose="00000900000000000000" pitchFamily="2" charset="0"/>
                          <a:cs typeface="#9Slide03 Arima Madurai ExtraBo" panose="00000900000000000000" pitchFamily="2" charset="0"/>
                        </a:rPr>
                        <a:t>2</a:t>
                      </a:r>
                      <a:endParaRPr lang="en-US" sz="2400" dirty="0">
                        <a:solidFill>
                          <a:schemeClr val="bg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rgbClr val="C25E1E"/>
                    </a:solidFill>
                  </a:tcPr>
                </a:tc>
                <a:tc>
                  <a:txBody>
                    <a:bodyPr/>
                    <a:lstStyle/>
                    <a:p>
                      <a:pPr marL="0" marR="0" algn="just">
                        <a:spcBef>
                          <a:spcPts val="600"/>
                        </a:spcBef>
                        <a:spcAft>
                          <a:spcPts val="600"/>
                        </a:spcAft>
                      </a:pP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3969457948"/>
                  </a:ext>
                </a:extLst>
              </a:tr>
              <a:tr h="1371600">
                <a:tc vMerge="1">
                  <a:txBody>
                    <a:bodyPr/>
                    <a:lstStyle/>
                    <a:p>
                      <a:endParaRPr lang="en-US"/>
                    </a:p>
                  </a:txBody>
                  <a:tcPr/>
                </a:tc>
                <a:tc>
                  <a:txBody>
                    <a:bodyPr/>
                    <a:lstStyle/>
                    <a:p>
                      <a:pPr marL="0" marR="0" algn="just">
                        <a:spcBef>
                          <a:spcPts val="600"/>
                        </a:spcBef>
                        <a:spcAft>
                          <a:spcPts val="600"/>
                        </a:spcAft>
                      </a:pP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38720" marR="38720" marT="0" marB="0" anchor="ctr">
                    <a:solidFill>
                      <a:schemeClr val="accent6">
                        <a:lumMod val="40000"/>
                        <a:lumOff val="60000"/>
                      </a:schemeClr>
                    </a:solidFill>
                  </a:tcPr>
                </a:tc>
                <a:tc vMerge="1">
                  <a:txBody>
                    <a:bodyPr/>
                    <a:lstStyle/>
                    <a:p>
                      <a:endParaRPr lang="en-US"/>
                    </a:p>
                  </a:txBody>
                  <a:tcPr/>
                </a:tc>
                <a:extLst>
                  <a:ext uri="{0D108BD9-81ED-4DB2-BD59-A6C34878D82A}">
                    <a16:rowId xmlns:a16="http://schemas.microsoft.com/office/drawing/2014/main" val="1072645736"/>
                  </a:ext>
                </a:extLst>
              </a:tr>
            </a:tbl>
          </a:graphicData>
        </a:graphic>
      </p:graphicFrame>
      <p:pic>
        <p:nvPicPr>
          <p:cNvPr id="15" name="Picture 15">
            <a:extLst>
              <a:ext uri="{FF2B5EF4-FFF2-40B4-BE49-F238E27FC236}">
                <a16:creationId xmlns:a16="http://schemas.microsoft.com/office/drawing/2014/main" id="{B9E0D09A-6D1B-546B-B1E6-D939717677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897" y="7802147"/>
            <a:ext cx="1677334" cy="2217629"/>
          </a:xfrm>
          <a:prstGeom prst="rect">
            <a:avLst/>
          </a:prstGeom>
        </p:spPr>
      </p:pic>
      <p:pic>
        <p:nvPicPr>
          <p:cNvPr id="16" name="Picture 6">
            <a:extLst>
              <a:ext uri="{FF2B5EF4-FFF2-40B4-BE49-F238E27FC236}">
                <a16:creationId xmlns:a16="http://schemas.microsoft.com/office/drawing/2014/main" id="{BBC85B25-6467-1737-3035-0AB080B4B0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3977882" y="8241662"/>
            <a:ext cx="4046365" cy="2111466"/>
          </a:xfrm>
          <a:prstGeom prst="rect">
            <a:avLst/>
          </a:prstGeom>
        </p:spPr>
      </p:pic>
      <p:sp>
        <p:nvSpPr>
          <p:cNvPr id="18" name="TextBox 17">
            <a:extLst>
              <a:ext uri="{FF2B5EF4-FFF2-40B4-BE49-F238E27FC236}">
                <a16:creationId xmlns:a16="http://schemas.microsoft.com/office/drawing/2014/main" id="{779B78FA-DC41-F49A-4FCA-B50895383BCE}"/>
              </a:ext>
            </a:extLst>
          </p:cNvPr>
          <p:cNvSpPr txBox="1"/>
          <p:nvPr/>
        </p:nvSpPr>
        <p:spPr>
          <a:xfrm>
            <a:off x="3165949" y="3909234"/>
            <a:ext cx="7730651" cy="984885"/>
          </a:xfrm>
          <a:prstGeom prst="rect">
            <a:avLst/>
          </a:prstGeom>
          <a:noFill/>
        </p:spPr>
        <p:txBody>
          <a:bodyPr wrap="square">
            <a:spAutoFit/>
          </a:bodyPr>
          <a:lstStyle/>
          <a:p>
            <a:pPr marL="0" marR="0" algn="just">
              <a:spcBef>
                <a:spcPts val="600"/>
              </a:spcBef>
              <a:spcAft>
                <a:spcPts val="600"/>
              </a:spcAft>
            </a:pPr>
            <a:r>
              <a:rPr lang="en-US" sz="2400" kern="100" dirty="0" err="1">
                <a:solidFill>
                  <a:schemeClr val="tx1"/>
                </a:solidFill>
                <a:effectLst/>
                <a:latin typeface="#9Slide03 Arima Madurai ExtraBo" panose="00000900000000000000" pitchFamily="2" charset="0"/>
                <a:cs typeface="#9Slide03 Arima Madurai ExtraBo" panose="00000900000000000000" pitchFamily="2" charset="0"/>
              </a:rPr>
              <a:t>Câu</a:t>
            </a:r>
            <a:r>
              <a:rPr lang="en-US" sz="2400" kern="100" dirty="0">
                <a:solidFill>
                  <a:schemeClr val="tx1"/>
                </a:solidFill>
                <a:effectLst/>
                <a:latin typeface="#9Slide03 Arima Madurai ExtraBo" panose="00000900000000000000" pitchFamily="2" charset="0"/>
                <a:cs typeface="#9Slide03 Arima Madurai ExtraBo" panose="00000900000000000000" pitchFamily="2" charset="0"/>
              </a:rPr>
              <a:t> 1-2:</a:t>
            </a:r>
            <a:endParaRPr lang="en-US" sz="2400" dirty="0">
              <a:solidFill>
                <a:schemeClr val="tx1"/>
              </a:solidFill>
              <a:effectLst/>
              <a:latin typeface="#9Slide03 Arima Madurai ExtraBo" panose="00000900000000000000" pitchFamily="2" charset="0"/>
              <a:cs typeface="#9Slide03 Arima Madurai ExtraBo" panose="00000900000000000000" pitchFamily="2" charset="0"/>
            </a:endParaRPr>
          </a:p>
          <a:p>
            <a:pPr marL="0" marR="0" algn="just">
              <a:spcBef>
                <a:spcPts val="600"/>
              </a:spcBef>
              <a:spcAft>
                <a:spcPts val="600"/>
              </a:spcAft>
            </a:pP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Lưng</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mẹ</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còng</a:t>
            </a:r>
            <a:r>
              <a:rPr lang="vi-VN" sz="2400" dirty="0">
                <a:solidFill>
                  <a:schemeClr val="tx1"/>
                </a:solidFill>
                <a:effectLst/>
                <a:latin typeface="#9Slide03 Arima Madurai ExtraBo" panose="00000900000000000000" pitchFamily="2" charset="0"/>
                <a:cs typeface="#9Slide03 Arima Madurai ExtraBo" panose="00000900000000000000" pitchFamily="2" charset="0"/>
              </a:rPr>
              <a:t>/</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Cau</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vẫn</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thẳng</a:t>
            </a: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20" name="TextBox 19">
            <a:extLst>
              <a:ext uri="{FF2B5EF4-FFF2-40B4-BE49-F238E27FC236}">
                <a16:creationId xmlns:a16="http://schemas.microsoft.com/office/drawing/2014/main" id="{83D15ADF-D044-4E2A-D9C5-5B30749355B8}"/>
              </a:ext>
            </a:extLst>
          </p:cNvPr>
          <p:cNvSpPr txBox="1"/>
          <p:nvPr/>
        </p:nvSpPr>
        <p:spPr>
          <a:xfrm>
            <a:off x="3165949" y="5143500"/>
            <a:ext cx="7730651" cy="984885"/>
          </a:xfrm>
          <a:prstGeom prst="rect">
            <a:avLst/>
          </a:prstGeom>
          <a:noFill/>
        </p:spPr>
        <p:txBody>
          <a:bodyPr wrap="square">
            <a:spAutoFit/>
          </a:bodyPr>
          <a:lstStyle/>
          <a:p>
            <a:pPr marL="0" marR="0" algn="just">
              <a:spcBef>
                <a:spcPts val="600"/>
              </a:spcBef>
              <a:spcAft>
                <a:spcPts val="600"/>
              </a:spcAft>
            </a:pPr>
            <a:r>
              <a:rPr lang="en-US" sz="2400" kern="100" dirty="0" err="1">
                <a:solidFill>
                  <a:schemeClr val="tx1"/>
                </a:solidFill>
                <a:effectLst/>
                <a:latin typeface="#9Slide03 Arima Madurai ExtraBo" panose="00000900000000000000" pitchFamily="2" charset="0"/>
                <a:cs typeface="#9Slide03 Arima Madurai ExtraBo" panose="00000900000000000000" pitchFamily="2" charset="0"/>
              </a:rPr>
              <a:t>Câu</a:t>
            </a:r>
            <a:r>
              <a:rPr lang="nl-NL" sz="2400" dirty="0">
                <a:solidFill>
                  <a:schemeClr val="tx1"/>
                </a:solidFill>
                <a:effectLst/>
                <a:latin typeface="#9Slide03 Arima Madurai ExtraBo" panose="00000900000000000000" pitchFamily="2" charset="0"/>
                <a:cs typeface="#9Slide03 Arima Madurai ExtraBo" panose="00000900000000000000" pitchFamily="2" charset="0"/>
              </a:rPr>
              <a:t> 3-4:</a:t>
            </a:r>
            <a:endParaRPr lang="en-US" sz="2400" dirty="0">
              <a:solidFill>
                <a:schemeClr val="tx1"/>
              </a:solidFill>
              <a:effectLst/>
              <a:latin typeface="#9Slide03 Arima Madurai ExtraBo" panose="00000900000000000000" pitchFamily="2" charset="0"/>
              <a:cs typeface="#9Slide03 Arima Madurai ExtraBo" panose="00000900000000000000" pitchFamily="2" charset="0"/>
            </a:endParaRPr>
          </a:p>
          <a:p>
            <a:pPr marL="0" marR="0" algn="just">
              <a:spcBef>
                <a:spcPts val="600"/>
              </a:spcBef>
              <a:spcAft>
                <a:spcPts val="600"/>
              </a:spcAft>
            </a:pPr>
            <a:r>
              <a:rPr lang="vi-VN" sz="2400" dirty="0">
                <a:solidFill>
                  <a:schemeClr val="tx1"/>
                </a:solidFill>
                <a:effectLst/>
                <a:latin typeface="#9Slide03 Arima Madurai ExtraBo" panose="00000900000000000000" pitchFamily="2" charset="0"/>
                <a:cs typeface="#9Slide03 Arima Madurai ExtraBo" panose="00000900000000000000" pitchFamily="2" charset="0"/>
              </a:rPr>
              <a:t>cau</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ngọn</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xanh</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rờn</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đầu</a:t>
            </a:r>
            <a:r>
              <a:rPr lang="vi-VN" sz="2400" dirty="0">
                <a:solidFill>
                  <a:schemeClr val="tx1"/>
                </a:solidFill>
                <a:effectLst/>
                <a:latin typeface="#9Slide03 Arima Madurai ExtraBo" panose="00000900000000000000" pitchFamily="2" charset="0"/>
                <a:cs typeface="#9Slide03 Arima Madurai ExtraBo" panose="00000900000000000000" pitchFamily="2" charset="0"/>
              </a:rPr>
              <a:t> mẹ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bạc</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trắng</a:t>
            </a: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22" name="TextBox 21">
            <a:extLst>
              <a:ext uri="{FF2B5EF4-FFF2-40B4-BE49-F238E27FC236}">
                <a16:creationId xmlns:a16="http://schemas.microsoft.com/office/drawing/2014/main" id="{C1EEC27F-6985-860C-5D0E-F59C91F7C31A}"/>
              </a:ext>
            </a:extLst>
          </p:cNvPr>
          <p:cNvSpPr txBox="1"/>
          <p:nvPr/>
        </p:nvSpPr>
        <p:spPr>
          <a:xfrm>
            <a:off x="3140549" y="6422384"/>
            <a:ext cx="7629051" cy="984885"/>
          </a:xfrm>
          <a:prstGeom prst="rect">
            <a:avLst/>
          </a:prstGeom>
          <a:noFill/>
        </p:spPr>
        <p:txBody>
          <a:bodyPr wrap="square">
            <a:spAutoFit/>
          </a:bodyPr>
          <a:lstStyle/>
          <a:p>
            <a:pPr marL="0" marR="0" algn="just">
              <a:spcBef>
                <a:spcPts val="600"/>
              </a:spcBef>
              <a:spcAft>
                <a:spcPts val="600"/>
              </a:spcAft>
            </a:pPr>
            <a:r>
              <a:rPr lang="en-US" sz="2400" kern="100" dirty="0" err="1">
                <a:solidFill>
                  <a:schemeClr val="tx1"/>
                </a:solidFill>
                <a:effectLst/>
                <a:latin typeface="#9Slide03 Arima Madurai ExtraBo" panose="00000900000000000000" pitchFamily="2" charset="0"/>
                <a:cs typeface="#9Slide03 Arima Madurai ExtraBo" panose="00000900000000000000" pitchFamily="2" charset="0"/>
              </a:rPr>
              <a:t>Câu</a:t>
            </a:r>
            <a:r>
              <a:rPr lang="nl-NL" sz="2400" dirty="0">
                <a:solidFill>
                  <a:schemeClr val="tx1"/>
                </a:solidFill>
                <a:effectLst/>
                <a:latin typeface="#9Slide03 Arima Madurai ExtraBo" panose="00000900000000000000" pitchFamily="2" charset="0"/>
                <a:cs typeface="#9Slide03 Arima Madurai ExtraBo" panose="00000900000000000000" pitchFamily="2" charset="0"/>
              </a:rPr>
              <a:t>  5-6:</a:t>
            </a:r>
            <a:endParaRPr lang="en-US" sz="2400" dirty="0">
              <a:solidFill>
                <a:schemeClr val="tx1"/>
              </a:solidFill>
              <a:effectLst/>
              <a:latin typeface="#9Slide03 Arima Madurai ExtraBo" panose="00000900000000000000" pitchFamily="2" charset="0"/>
              <a:cs typeface="#9Slide03 Arima Madurai ExtraBo" panose="00000900000000000000" pitchFamily="2" charset="0"/>
            </a:endParaRPr>
          </a:p>
          <a:p>
            <a:pPr marL="0" marR="0" algn="just">
              <a:spcBef>
                <a:spcPts val="600"/>
              </a:spcBef>
              <a:spcAft>
                <a:spcPts val="600"/>
              </a:spcAft>
            </a:pPr>
            <a:r>
              <a:rPr lang="vi-VN" sz="2400" dirty="0">
                <a:solidFill>
                  <a:schemeClr val="tx1"/>
                </a:solidFill>
                <a:effectLst/>
                <a:latin typeface="#9Slide03 Arima Madurai ExtraBo" panose="00000900000000000000" pitchFamily="2" charset="0"/>
                <a:cs typeface="#9Slide03 Arima Madurai ExtraBo" panose="00000900000000000000" pitchFamily="2" charset="0"/>
              </a:rPr>
              <a:t>Cau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ngày</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càng</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cao</a:t>
            </a:r>
            <a:r>
              <a:rPr lang="vi-VN" sz="2400" dirty="0">
                <a:solidFill>
                  <a:schemeClr val="tx1"/>
                </a:solidFill>
                <a:effectLst/>
                <a:latin typeface="#9Slide03 Arima Madurai ExtraBo" panose="00000900000000000000" pitchFamily="2" charset="0"/>
                <a:cs typeface="#9Slide03 Arima Madurai ExtraBo" panose="00000900000000000000" pitchFamily="2" charset="0"/>
              </a:rPr>
              <a:t>/ Mẹ n</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gày</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một</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thấp</a:t>
            </a: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24" name="TextBox 23">
            <a:extLst>
              <a:ext uri="{FF2B5EF4-FFF2-40B4-BE49-F238E27FC236}">
                <a16:creationId xmlns:a16="http://schemas.microsoft.com/office/drawing/2014/main" id="{787B8C2A-95D5-A837-ED2E-7F0F16C9B3AF}"/>
              </a:ext>
            </a:extLst>
          </p:cNvPr>
          <p:cNvSpPr txBox="1"/>
          <p:nvPr/>
        </p:nvSpPr>
        <p:spPr>
          <a:xfrm>
            <a:off x="3165949" y="7813774"/>
            <a:ext cx="7730651" cy="984885"/>
          </a:xfrm>
          <a:prstGeom prst="rect">
            <a:avLst/>
          </a:prstGeom>
          <a:noFill/>
        </p:spPr>
        <p:txBody>
          <a:bodyPr wrap="square">
            <a:spAutoFit/>
          </a:bodyPr>
          <a:lstStyle/>
          <a:p>
            <a:pPr marL="0" marR="0" algn="just">
              <a:spcBef>
                <a:spcPts val="600"/>
              </a:spcBef>
              <a:spcAft>
                <a:spcPts val="600"/>
              </a:spcAft>
            </a:pPr>
            <a:r>
              <a:rPr lang="en-US" sz="2400" kern="100" dirty="0" err="1">
                <a:solidFill>
                  <a:schemeClr val="tx1"/>
                </a:solidFill>
                <a:effectLst/>
                <a:latin typeface="#9Slide03 Arima Madurai ExtraBo" panose="00000900000000000000" pitchFamily="2" charset="0"/>
                <a:cs typeface="#9Slide03 Arima Madurai ExtraBo" panose="00000900000000000000" pitchFamily="2" charset="0"/>
              </a:rPr>
              <a:t>Câu</a:t>
            </a:r>
            <a:r>
              <a:rPr lang="nl-NL" sz="2400" dirty="0">
                <a:solidFill>
                  <a:schemeClr val="tx1"/>
                </a:solidFill>
                <a:effectLst/>
                <a:latin typeface="#9Slide03 Arima Madurai ExtraBo" panose="00000900000000000000" pitchFamily="2" charset="0"/>
                <a:cs typeface="#9Slide03 Arima Madurai ExtraBo" panose="00000900000000000000" pitchFamily="2" charset="0"/>
              </a:rPr>
              <a:t> 7-8: </a:t>
            </a:r>
            <a:endParaRPr lang="en-US" sz="2400" dirty="0">
              <a:solidFill>
                <a:schemeClr val="tx1"/>
              </a:solidFill>
              <a:effectLst/>
              <a:latin typeface="#9Slide03 Arima Madurai ExtraBo" panose="00000900000000000000" pitchFamily="2" charset="0"/>
              <a:cs typeface="#9Slide03 Arima Madurai ExtraBo" panose="00000900000000000000" pitchFamily="2" charset="0"/>
            </a:endParaRPr>
          </a:p>
          <a:p>
            <a:pPr marL="0" marR="0" algn="just">
              <a:spcBef>
                <a:spcPts val="600"/>
              </a:spcBef>
              <a:spcAft>
                <a:spcPts val="600"/>
              </a:spcAft>
            </a:pPr>
            <a:r>
              <a:rPr lang="vi-VN" sz="2400" dirty="0">
                <a:solidFill>
                  <a:schemeClr val="tx1"/>
                </a:solidFill>
                <a:effectLst/>
                <a:latin typeface="#9Slide03 Arima Madurai ExtraBo" panose="00000900000000000000" pitchFamily="2" charset="0"/>
                <a:cs typeface="#9Slide03 Arima Madurai ExtraBo" panose="00000900000000000000" pitchFamily="2" charset="0"/>
              </a:rPr>
              <a:t>Cau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gần</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với</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trơ</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a:t>
            </a:r>
            <a:r>
              <a:rPr lang="vi-VN" sz="2400" dirty="0">
                <a:solidFill>
                  <a:schemeClr val="tx1"/>
                </a:solidFill>
                <a:effectLst/>
                <a:latin typeface="#9Slide03 Arima Madurai ExtraBo" panose="00000900000000000000" pitchFamily="2" charset="0"/>
                <a:cs typeface="#9Slide03 Arima Madurai ExtraBo" panose="00000900000000000000" pitchFamily="2" charset="0"/>
              </a:rPr>
              <a:t>i/ mẹ thì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gần</a:t>
            </a:r>
            <a:r>
              <a:rPr lang="en-US" sz="2400" dirty="0">
                <a:solidFill>
                  <a:schemeClr val="tx1"/>
                </a:solidFill>
                <a:effectLst/>
                <a:latin typeface="#9Slide03 Arima Madurai ExtraBo" panose="00000900000000000000" pitchFamily="2" charset="0"/>
                <a:cs typeface="#9Slide03 Arima Madurai ExtraBo" panose="00000900000000000000" pitchFamily="2" charset="0"/>
              </a:rPr>
              <a:t> </a:t>
            </a:r>
            <a:r>
              <a:rPr lang="en-US" sz="2400" dirty="0" err="1">
                <a:solidFill>
                  <a:schemeClr val="tx1"/>
                </a:solidFill>
                <a:effectLst/>
                <a:latin typeface="#9Slide03 Arima Madurai ExtraBo" panose="00000900000000000000" pitchFamily="2" charset="0"/>
                <a:cs typeface="#9Slide03 Arima Madurai ExtraBo" panose="00000900000000000000" pitchFamily="2" charset="0"/>
              </a:rPr>
              <a:t>đất</a:t>
            </a: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26" name="TextBox 25">
            <a:extLst>
              <a:ext uri="{FF2B5EF4-FFF2-40B4-BE49-F238E27FC236}">
                <a16:creationId xmlns:a16="http://schemas.microsoft.com/office/drawing/2014/main" id="{E07E7BA8-7473-F135-9BDC-75A6D6C4DA7E}"/>
              </a:ext>
            </a:extLst>
          </p:cNvPr>
          <p:cNvSpPr txBox="1"/>
          <p:nvPr/>
        </p:nvSpPr>
        <p:spPr>
          <a:xfrm>
            <a:off x="11112063" y="4897278"/>
            <a:ext cx="4648199" cy="2616101"/>
          </a:xfrm>
          <a:prstGeom prst="rect">
            <a:avLst/>
          </a:prstGeom>
          <a:noFill/>
        </p:spPr>
        <p:txBody>
          <a:bodyPr wrap="square">
            <a:spAutoFit/>
          </a:bodyPr>
          <a:lstStyle/>
          <a:p>
            <a:pPr marL="0" marR="0" algn="just">
              <a:spcBef>
                <a:spcPts val="1200"/>
              </a:spcBef>
              <a:spcAft>
                <a:spcPts val="1200"/>
              </a:spcAft>
            </a:pPr>
            <a:r>
              <a:rPr lang="nl-NL" sz="2400" dirty="0">
                <a:solidFill>
                  <a:schemeClr val="tx1"/>
                </a:solidFill>
                <a:effectLst/>
                <a:latin typeface="#9Slide03 Arima Madurai ExtraBo" panose="00000900000000000000" pitchFamily="2" charset="0"/>
                <a:cs typeface="#9Slide03 Arima Madurai ExtraBo" panose="00000900000000000000" pitchFamily="2" charset="0"/>
              </a:rPr>
              <a:t>- Thể hiện chân thực, đậm nét hình ảnh người mẹ đã già theo năm tháng.</a:t>
            </a:r>
            <a:endParaRPr lang="en-US" sz="2400" dirty="0">
              <a:solidFill>
                <a:schemeClr val="tx1"/>
              </a:solidFill>
              <a:effectLst/>
              <a:latin typeface="#9Slide03 Arima Madurai ExtraBo" panose="00000900000000000000" pitchFamily="2" charset="0"/>
              <a:cs typeface="#9Slide03 Arima Madurai ExtraBo" panose="00000900000000000000" pitchFamily="2" charset="0"/>
            </a:endParaRPr>
          </a:p>
          <a:p>
            <a:pPr marL="0" marR="0" algn="just">
              <a:spcBef>
                <a:spcPts val="1200"/>
              </a:spcBef>
              <a:spcAft>
                <a:spcPts val="1200"/>
              </a:spcAft>
            </a:pPr>
            <a:r>
              <a:rPr lang="nl-NL" sz="2400" dirty="0">
                <a:solidFill>
                  <a:schemeClr val="tx1"/>
                </a:solidFill>
                <a:effectLst/>
                <a:latin typeface="#9Slide03 Arima Madurai ExtraBo" panose="00000900000000000000" pitchFamily="2" charset="0"/>
                <a:cs typeface="#9Slide03 Arima Madurai ExtraBo" panose="00000900000000000000" pitchFamily="2" charset="0"/>
              </a:rPr>
              <a:t>- Biểu lộ cảm xúc thương cảm, xót xa khi nhận thấy người mẹ ngày càng già yếu, suy kiệt.</a:t>
            </a:r>
            <a:endParaRPr lang="en-US" sz="2400" dirty="0">
              <a:solidFill>
                <a:schemeClr val="tx1"/>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xEl>
                                              <p:pRg st="1" end="1"/>
                                            </p:txEl>
                                          </p:spTgt>
                                        </p:tgtEl>
                                        <p:attrNameLst>
                                          <p:attrName>style.visibility</p:attrName>
                                        </p:attrNameLst>
                                      </p:cBhvr>
                                      <p:to>
                                        <p:strVal val="visible"/>
                                      </p:to>
                                    </p:set>
                                    <p:animEffect transition="in" filter="fade">
                                      <p:cBhvr>
                                        <p:cTn id="3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9839">
            <a:off x="15184860" y="7291134"/>
            <a:ext cx="3262748" cy="331702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2650" y="2885740"/>
            <a:ext cx="5606208" cy="538196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65442" y="3012018"/>
            <a:ext cx="5247191" cy="542015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680720" y="8432174"/>
            <a:ext cx="2183861" cy="559863"/>
          </a:xfrm>
          <a:prstGeom prst="rect">
            <a:avLst/>
          </a:prstGeom>
        </p:spPr>
      </p:pic>
      <p:sp>
        <p:nvSpPr>
          <p:cNvPr id="13" name="TextBox 12">
            <a:extLst>
              <a:ext uri="{FF2B5EF4-FFF2-40B4-BE49-F238E27FC236}">
                <a16:creationId xmlns:a16="http://schemas.microsoft.com/office/drawing/2014/main" id="{FEEA17D5-1C55-AFF4-2559-F922DAE81DEC}"/>
              </a:ext>
            </a:extLst>
          </p:cNvPr>
          <p:cNvSpPr txBox="1"/>
          <p:nvPr/>
        </p:nvSpPr>
        <p:spPr>
          <a:xfrm>
            <a:off x="1676400" y="754030"/>
            <a:ext cx="12791872" cy="523220"/>
          </a:xfrm>
          <a:prstGeom prst="rect">
            <a:avLst/>
          </a:prstGeom>
          <a:noFill/>
        </p:spPr>
        <p:txBody>
          <a:bodyPr wrap="square">
            <a:spAutoFit/>
          </a:bodyPr>
          <a:lstStyle/>
          <a:p>
            <a:pPr marL="0" marR="0" algn="just">
              <a:spcBef>
                <a:spcPts val="600"/>
              </a:spcBef>
              <a:spcAft>
                <a:spcPts val="600"/>
              </a:spcAft>
            </a:pPr>
            <a:r>
              <a:rPr lang="nl-NL" sz="2800" b="1" dirty="0">
                <a:solidFill>
                  <a:schemeClr val="accent2">
                    <a:lumMod val="75000"/>
                  </a:schemeClr>
                </a:solidFill>
                <a:effectLst/>
                <a:latin typeface="#9Slide03 BoosterNextFYBlack" panose="02000A03000000020004" pitchFamily="2" charset="0"/>
                <a:ea typeface="Times New Roman" panose="02020603050405020304" pitchFamily="18" charset="0"/>
              </a:rPr>
              <a:t>Bài tập 2 </a:t>
            </a:r>
            <a:endParaRPr lang="en-US" sz="2400" dirty="0">
              <a:solidFill>
                <a:schemeClr val="accent2">
                  <a:lumMod val="75000"/>
                </a:schemeClr>
              </a:solidFill>
              <a:effectLst/>
              <a:latin typeface="#9Slide03 BoosterNextFYBlack" panose="02000A03000000020004" pitchFamily="2" charset="0"/>
              <a:ea typeface="Times New Roman" panose="02020603050405020304" pitchFamily="18" charset="0"/>
            </a:endParaRPr>
          </a:p>
        </p:txBody>
      </p:sp>
      <p:pic>
        <p:nvPicPr>
          <p:cNvPr id="14" name="Picture 21">
            <a:extLst>
              <a:ext uri="{FF2B5EF4-FFF2-40B4-BE49-F238E27FC236}">
                <a16:creationId xmlns:a16="http://schemas.microsoft.com/office/drawing/2014/main" id="{3E9DD8F3-84BF-E109-C929-72581218E9D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6315" y="325243"/>
            <a:ext cx="1263304" cy="1301157"/>
          </a:xfrm>
          <a:prstGeom prst="rect">
            <a:avLst/>
          </a:prstGeom>
        </p:spPr>
      </p:pic>
      <p:sp>
        <p:nvSpPr>
          <p:cNvPr id="16" name="TextBox 15">
            <a:extLst>
              <a:ext uri="{FF2B5EF4-FFF2-40B4-BE49-F238E27FC236}">
                <a16:creationId xmlns:a16="http://schemas.microsoft.com/office/drawing/2014/main" id="{39A3AEF4-92D3-9925-F775-2FD89ED35450}"/>
              </a:ext>
            </a:extLst>
          </p:cNvPr>
          <p:cNvSpPr txBox="1"/>
          <p:nvPr/>
        </p:nvSpPr>
        <p:spPr>
          <a:xfrm>
            <a:off x="3372217" y="1518951"/>
            <a:ext cx="12192000" cy="984885"/>
          </a:xfrm>
          <a:prstGeom prst="rect">
            <a:avLst/>
          </a:prstGeom>
          <a:noFill/>
        </p:spPr>
        <p:txBody>
          <a:bodyPr wrap="square">
            <a:spAutoFit/>
          </a:bodyPr>
          <a:lstStyle/>
          <a:p>
            <a:pPr marL="0" marR="0" algn="ctr">
              <a:spcBef>
                <a:spcPts val="600"/>
              </a:spcBef>
              <a:spcAft>
                <a:spcPts val="600"/>
              </a:spcAft>
            </a:pP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Nêu</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tác</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dụng</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miêu</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tả</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biểu</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cảm</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biện</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pháp</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tu</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từ</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so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sánh</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được</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sử</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dụng</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trong</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p>
          <a:p>
            <a:pPr marL="0" marR="0" algn="ctr">
              <a:spcBef>
                <a:spcPts val="600"/>
              </a:spcBef>
              <a:spcAft>
                <a:spcPts val="600"/>
              </a:spcAft>
            </a:pP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khổ</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thơ</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a:t>
            </a:r>
            <a:r>
              <a:rPr lang="vi-VN"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ứ</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4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bài</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thơ</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Đỗ</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2400" dirty="0" err="1">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Trung</a:t>
            </a:r>
            <a:r>
              <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Lai</a:t>
            </a:r>
          </a:p>
        </p:txBody>
      </p:sp>
      <p:sp>
        <p:nvSpPr>
          <p:cNvPr id="18" name="TextBox 17">
            <a:extLst>
              <a:ext uri="{FF2B5EF4-FFF2-40B4-BE49-F238E27FC236}">
                <a16:creationId xmlns:a16="http://schemas.microsoft.com/office/drawing/2014/main" id="{1C1DF451-D1C8-E618-44EF-93738AA73E39}"/>
              </a:ext>
            </a:extLst>
          </p:cNvPr>
          <p:cNvSpPr txBox="1"/>
          <p:nvPr/>
        </p:nvSpPr>
        <p:spPr>
          <a:xfrm>
            <a:off x="3856802" y="4697742"/>
            <a:ext cx="4823918" cy="1938992"/>
          </a:xfrm>
          <a:prstGeom prst="rect">
            <a:avLst/>
          </a:prstGeom>
          <a:noFill/>
        </p:spPr>
        <p:txBody>
          <a:bodyPr wrap="square">
            <a:spAutoFit/>
          </a:bodyPr>
          <a:lstStyle/>
          <a:p>
            <a:pPr marL="0" marR="0" algn="ctr"/>
            <a:r>
              <a:rPr lang="nl-NL"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Việc so sánh </a:t>
            </a:r>
            <a:r>
              <a:rPr lang="nl-NL" sz="2400" i="1"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miếng cau khô</a:t>
            </a:r>
            <a:r>
              <a:rPr lang="nl-NL"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p>
          <a:p>
            <a:pPr marL="0" marR="0" algn="ctr"/>
            <a:r>
              <a:rPr lang="nl-NL"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(đã kiệt nước, quắt lại) với </a:t>
            </a:r>
            <a:r>
              <a:rPr lang="nl-NL" sz="2400" i="1"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mẹ</a:t>
            </a:r>
            <a:r>
              <a:rPr lang="nl-NL"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làm nổi bật thể trạng của mẹ gầy đến mức nhỏ hẳn, sức sống đã suy kiệt.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
        <p:nvSpPr>
          <p:cNvPr id="20" name="TextBox 19">
            <a:extLst>
              <a:ext uri="{FF2B5EF4-FFF2-40B4-BE49-F238E27FC236}">
                <a16:creationId xmlns:a16="http://schemas.microsoft.com/office/drawing/2014/main" id="{560B1992-6724-1652-CA64-C77A340880AA}"/>
              </a:ext>
            </a:extLst>
          </p:cNvPr>
          <p:cNvSpPr txBox="1"/>
          <p:nvPr/>
        </p:nvSpPr>
        <p:spPr>
          <a:xfrm>
            <a:off x="4304293" y="3715326"/>
            <a:ext cx="3505200" cy="523220"/>
          </a:xfrm>
          <a:prstGeom prst="rect">
            <a:avLst/>
          </a:prstGeom>
          <a:noFill/>
        </p:spPr>
        <p:txBody>
          <a:bodyPr wrap="square">
            <a:spAutoFit/>
          </a:bodyPr>
          <a:lstStyle/>
          <a:p>
            <a:pPr algn="ctr"/>
            <a:r>
              <a:rPr lang="nl-NL" sz="2800" b="1" dirty="0">
                <a:solidFill>
                  <a:schemeClr val="accent2">
                    <a:lumMod val="50000"/>
                  </a:schemeClr>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rPr>
              <a:t>Tác dụng miêu tả</a:t>
            </a:r>
            <a:r>
              <a:rPr lang="nl-NL" sz="2800" dirty="0">
                <a:solidFill>
                  <a:schemeClr val="accent2">
                    <a:lumMod val="50000"/>
                  </a:schemeClr>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rPr>
              <a:t> </a:t>
            </a:r>
            <a:endParaRPr lang="en-US" sz="2800" dirty="0">
              <a:solidFill>
                <a:schemeClr val="accent2">
                  <a:lumMod val="50000"/>
                </a:schemeClr>
              </a:solidFill>
              <a:latin typeface="#9Slide03 BoosterNextFYBlack" panose="02000A03000000020004" pitchFamily="2" charset="0"/>
              <a:cs typeface="#9Slide03 Arima Madurai ExtraBo" panose="00000900000000000000" pitchFamily="2" charset="0"/>
            </a:endParaRPr>
          </a:p>
        </p:txBody>
      </p:sp>
      <p:sp>
        <p:nvSpPr>
          <p:cNvPr id="22" name="TextBox 21">
            <a:extLst>
              <a:ext uri="{FF2B5EF4-FFF2-40B4-BE49-F238E27FC236}">
                <a16:creationId xmlns:a16="http://schemas.microsoft.com/office/drawing/2014/main" id="{8780F6EF-7BA2-617F-E571-7230A887CC0E}"/>
              </a:ext>
            </a:extLst>
          </p:cNvPr>
          <p:cNvSpPr txBox="1"/>
          <p:nvPr/>
        </p:nvSpPr>
        <p:spPr>
          <a:xfrm>
            <a:off x="10286999" y="4593236"/>
            <a:ext cx="4729210" cy="2677656"/>
          </a:xfrm>
          <a:prstGeom prst="rect">
            <a:avLst/>
          </a:prstGeom>
          <a:noFill/>
        </p:spPr>
        <p:txBody>
          <a:bodyPr wrap="square">
            <a:spAutoFit/>
          </a:bodyPr>
          <a:lstStyle>
            <a:defPPr>
              <a:defRPr lang="en-US"/>
            </a:defPPr>
            <a:lvl1pPr marR="0" algn="ctr">
              <a:spcBef>
                <a:spcPts val="600"/>
              </a:spcBef>
              <a:spcAft>
                <a:spcPts val="600"/>
              </a:spcAft>
              <a:defRPr sz="2400">
                <a:effectLst/>
                <a:latin typeface="#9Slide03 Arima Madurai ExtraBo" panose="00000900000000000000" pitchFamily="2" charset="0"/>
                <a:ea typeface="Times New Roman" panose="02020603050405020304" pitchFamily="18" charset="0"/>
                <a:cs typeface="#9Slide03 Arima Madurai ExtraBo" panose="00000900000000000000" pitchFamily="2" charset="0"/>
              </a:defRPr>
            </a:lvl1pPr>
          </a:lstStyle>
          <a:p>
            <a:pPr>
              <a:spcBef>
                <a:spcPts val="0"/>
              </a:spcBef>
              <a:spcAft>
                <a:spcPts val="0"/>
              </a:spcAft>
            </a:pPr>
            <a:r>
              <a:rPr lang="nl-NL" dirty="0"/>
              <a:t>Qua BPTT so sánh, tác giả biểu lộ sự xúc động, niềm cảm thương sâu sắc đối với người mẹ đã già và rất gầy yếu. Niềm xúc động đó còn được biểu hiện qua hình ảnh những dòng nước mắt </a:t>
            </a:r>
          </a:p>
          <a:p>
            <a:pPr>
              <a:spcBef>
                <a:spcPts val="0"/>
              </a:spcBef>
              <a:spcAft>
                <a:spcPts val="0"/>
              </a:spcAft>
            </a:pPr>
            <a:r>
              <a:rPr lang="nl-NL" dirty="0"/>
              <a:t>không sao kìm nén được.</a:t>
            </a:r>
            <a:endParaRPr lang="en-US" dirty="0"/>
          </a:p>
        </p:txBody>
      </p:sp>
      <p:sp>
        <p:nvSpPr>
          <p:cNvPr id="24" name="TextBox 23">
            <a:extLst>
              <a:ext uri="{FF2B5EF4-FFF2-40B4-BE49-F238E27FC236}">
                <a16:creationId xmlns:a16="http://schemas.microsoft.com/office/drawing/2014/main" id="{F2CACA01-B693-90CB-0CF1-9A6D4E1324A6}"/>
              </a:ext>
            </a:extLst>
          </p:cNvPr>
          <p:cNvSpPr txBox="1"/>
          <p:nvPr/>
        </p:nvSpPr>
        <p:spPr>
          <a:xfrm>
            <a:off x="10732666" y="3688112"/>
            <a:ext cx="3686175" cy="523220"/>
          </a:xfrm>
          <a:prstGeom prst="rect">
            <a:avLst/>
          </a:prstGeom>
          <a:noFill/>
        </p:spPr>
        <p:txBody>
          <a:bodyPr wrap="square">
            <a:spAutoFit/>
          </a:bodyPr>
          <a:lstStyle/>
          <a:p>
            <a:r>
              <a:rPr lang="nl-NL" sz="2800" b="1" dirty="0">
                <a:solidFill>
                  <a:schemeClr val="accent2">
                    <a:lumMod val="50000"/>
                  </a:schemeClr>
                </a:solidFill>
                <a:effectLst/>
                <a:latin typeface="#9Slide03 BoosterNextFYBlack" panose="02000A03000000020004" pitchFamily="2" charset="0"/>
                <a:ea typeface="Times New Roman" panose="02020603050405020304" pitchFamily="18" charset="0"/>
              </a:rPr>
              <a:t>Tác dụng biểu cảm</a:t>
            </a:r>
            <a:endParaRPr lang="en-US" sz="2800" dirty="0">
              <a:solidFill>
                <a:schemeClr val="accent2">
                  <a:lumMod val="50000"/>
                </a:schemeClr>
              </a:solidFill>
              <a:latin typeface="#9Slide03 BoosterNextFYBlack" panose="02000A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1161</Words>
  <Application>Microsoft Office PowerPoint</Application>
  <PresentationFormat>Custom</PresentationFormat>
  <Paragraphs>105</Paragraphs>
  <Slides>13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Pangolin</vt:lpstr>
      <vt:lpstr>#9Slide03 BoosterNextFYBlack</vt:lpstr>
      <vt:lpstr>Arial</vt:lpstr>
      <vt:lpstr>#9Slide03 Arima Madurai Bold</vt:lpstr>
      <vt:lpstr>#9Slide05 Agile Script Calligra</vt:lpstr>
      <vt:lpstr>Times New Roman</vt:lpstr>
      <vt:lpstr>#9Slide03 Arima Madurai ExtraBo</vt:lpstr>
      <vt:lpstr>Repo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và Trắng Vui Lớp Khoa học Giáo dục Bài thuyết trình</dc:title>
  <dc:creator>beo leo</dc:creator>
  <cp:lastModifiedBy>Admin</cp:lastModifiedBy>
  <cp:revision>5</cp:revision>
  <dcterms:created xsi:type="dcterms:W3CDTF">2006-08-16T00:00:00Z</dcterms:created>
  <dcterms:modified xsi:type="dcterms:W3CDTF">2024-12-11T17:34:25Z</dcterms:modified>
  <dc:identifier>DAFIcPoojXM</dc:identifier>
</cp:coreProperties>
</file>