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2" r:id="rId2"/>
    <p:sldId id="256" r:id="rId3"/>
    <p:sldId id="258" r:id="rId4"/>
    <p:sldId id="270" r:id="rId5"/>
    <p:sldId id="271" r:id="rId6"/>
    <p:sldId id="275" r:id="rId7"/>
    <p:sldId id="272" r:id="rId8"/>
    <p:sldId id="276" r:id="rId9"/>
    <p:sldId id="281" r:id="rId10"/>
    <p:sldId id="280" r:id="rId11"/>
    <p:sldId id="279" r:id="rId12"/>
    <p:sldId id="278" r:id="rId13"/>
    <p:sldId id="269" r:id="rId14"/>
  </p:sldIdLst>
  <p:sldSz cx="18288000" cy="10287000"/>
  <p:notesSz cx="6858000" cy="9144000"/>
  <p:embeddedFontLst>
    <p:embeddedFont>
      <p:font typeface="#9Slide03 Arima Madurai Bold" panose="020B0604020202020204" charset="0"/>
      <p:bold r:id="rId15"/>
    </p:embeddedFont>
    <p:embeddedFont>
      <p:font typeface="#9Slide03 BoosterNextFYBlack" panose="020B0604020202020204" charset="0"/>
      <p:regular r:id="rId16"/>
    </p:embeddedFont>
    <p:embeddedFont>
      <p:font typeface="#9Slide05 IcielSanelma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Gliker Semi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097"/>
    <a:srgbClr val="FFD9AB"/>
    <a:srgbClr val="FFDBAF"/>
    <a:srgbClr val="FFB85F"/>
    <a:srgbClr val="462066"/>
    <a:srgbClr val="00AAA0"/>
    <a:srgbClr val="8ED2C9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49" d="100"/>
          <a:sy n="49" d="100"/>
        </p:scale>
        <p:origin x="6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5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6467410" cy="83496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467410" cy="8349673"/>
            </a:xfrm>
            <a:custGeom>
              <a:avLst/>
              <a:gdLst/>
              <a:ahLst/>
              <a:cxnLst/>
              <a:rect l="l" t="t" r="r" b="b"/>
              <a:pathLst>
                <a:path w="16467410" h="8349673">
                  <a:moveTo>
                    <a:pt x="1616261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044873"/>
                  </a:lnTo>
                  <a:cubicBezTo>
                    <a:pt x="0" y="8213782"/>
                    <a:pt x="135890" y="8349673"/>
                    <a:pt x="304800" y="8349673"/>
                  </a:cubicBezTo>
                  <a:lnTo>
                    <a:pt x="16162610" y="8349673"/>
                  </a:lnTo>
                  <a:cubicBezTo>
                    <a:pt x="16331519" y="8349673"/>
                    <a:pt x="16467410" y="8213782"/>
                    <a:pt x="16467410" y="8044873"/>
                  </a:cubicBezTo>
                  <a:lnTo>
                    <a:pt x="16467410" y="304800"/>
                  </a:lnTo>
                  <a:cubicBezTo>
                    <a:pt x="16467410" y="135890"/>
                    <a:pt x="16331519" y="0"/>
                    <a:pt x="16162610" y="0"/>
                  </a:cubicBezTo>
                  <a:close/>
                </a:path>
              </a:pathLst>
            </a:custGeom>
            <a:solidFill>
              <a:srgbClr val="F9F7DC"/>
            </a:solidFill>
          </p:spPr>
        </p:sp>
      </p:grpSp>
      <p:pic>
        <p:nvPicPr>
          <p:cNvPr id="4" name="Lòng Mẹ (onscreen lyrics) [Mother's Heart] by Khánh Ly- HAPPY MOTHER'S DAY!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B3F05F1C-4169-E799-7567-3601FA7652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602" y="500653"/>
            <a:ext cx="16520796" cy="928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7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5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6467410" cy="83496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467410" cy="8349673"/>
            </a:xfrm>
            <a:custGeom>
              <a:avLst/>
              <a:gdLst/>
              <a:ahLst/>
              <a:cxnLst/>
              <a:rect l="l" t="t" r="r" b="b"/>
              <a:pathLst>
                <a:path w="16467410" h="8349673">
                  <a:moveTo>
                    <a:pt x="1616261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044873"/>
                  </a:lnTo>
                  <a:cubicBezTo>
                    <a:pt x="0" y="8213782"/>
                    <a:pt x="135890" y="8349673"/>
                    <a:pt x="304800" y="8349673"/>
                  </a:cubicBezTo>
                  <a:lnTo>
                    <a:pt x="16162610" y="8349673"/>
                  </a:lnTo>
                  <a:cubicBezTo>
                    <a:pt x="16331519" y="8349673"/>
                    <a:pt x="16467410" y="8213782"/>
                    <a:pt x="16467410" y="8044873"/>
                  </a:cubicBezTo>
                  <a:lnTo>
                    <a:pt x="16467410" y="304800"/>
                  </a:lnTo>
                  <a:cubicBezTo>
                    <a:pt x="16467410" y="135890"/>
                    <a:pt x="16331519" y="0"/>
                    <a:pt x="16162610" y="0"/>
                  </a:cubicBezTo>
                  <a:close/>
                </a:path>
              </a:pathLst>
            </a:custGeom>
            <a:solidFill>
              <a:srgbClr val="F9F7D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2649200" y="218244"/>
            <a:ext cx="4173767" cy="721200"/>
            <a:chOff x="0" y="0"/>
            <a:chExt cx="5565023" cy="96160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61600" cy="961600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B5B3B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1150856" y="0"/>
              <a:ext cx="961600" cy="961600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53E42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2301712" y="0"/>
              <a:ext cx="961600" cy="961600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B47FE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3452568" y="0"/>
              <a:ext cx="961600" cy="961600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6FE4EB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4603424" y="0"/>
              <a:ext cx="961600" cy="961600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8183B"/>
              </a:solidFill>
            </p:spPr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F743C10-1172-DF19-676C-E6DA157640DB}"/>
              </a:ext>
            </a:extLst>
          </p:cNvPr>
          <p:cNvSpPr txBox="1"/>
          <p:nvPr/>
        </p:nvSpPr>
        <p:spPr>
          <a:xfrm>
            <a:off x="2620050" y="1382481"/>
            <a:ext cx="12979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Viết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văn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biểu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cảm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việc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hoặc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mà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yêu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thích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đoạn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trích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“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Bạch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tuộc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” (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Giuyn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Véc-nơ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).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E87F0C-6523-F9C7-1861-17286C898413}"/>
              </a:ext>
            </a:extLst>
          </p:cNvPr>
          <p:cNvSpPr txBox="1"/>
          <p:nvPr/>
        </p:nvSpPr>
        <p:spPr>
          <a:xfrm>
            <a:off x="1828800" y="2766706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 err="1">
                <a:solidFill>
                  <a:schemeClr val="accent4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Chuẩn</a:t>
            </a:r>
            <a:r>
              <a:rPr lang="en-US" sz="2400" b="1" i="1" dirty="0">
                <a:solidFill>
                  <a:schemeClr val="accent4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4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bị</a:t>
            </a:r>
            <a:endParaRPr lang="en-US" sz="2400" dirty="0">
              <a:solidFill>
                <a:schemeClr val="accent4">
                  <a:lumMod val="50000"/>
                </a:schemeClr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459B41-C4A5-6776-769D-8716A882FDC4}"/>
              </a:ext>
            </a:extLst>
          </p:cNvPr>
          <p:cNvSpPr txBox="1"/>
          <p:nvPr/>
        </p:nvSpPr>
        <p:spPr>
          <a:xfrm>
            <a:off x="2209800" y="3503831"/>
            <a:ext cx="14173200" cy="4376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Hãy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nhớ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lại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nội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dung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đọc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hiểu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“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Bạch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tuộc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”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đã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học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xác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định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đối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tượng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em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định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viết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biểu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?</a:t>
            </a:r>
          </a:p>
          <a:p>
            <a:pPr marL="0" marR="0" algn="just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i="1" spc="-2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2400" i="1" spc="-2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Lựa</a:t>
            </a:r>
            <a:r>
              <a:rPr lang="en-US" sz="2400" i="1" spc="-2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spc="-2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chọn</a:t>
            </a:r>
            <a:r>
              <a:rPr lang="en-US" sz="2400" i="1" spc="-2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spc="-2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nhân</a:t>
            </a:r>
            <a:r>
              <a:rPr lang="en-US" sz="2400" i="1" spc="-2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spc="-2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vật</a:t>
            </a:r>
            <a:r>
              <a:rPr lang="en-US" sz="2400" i="1" spc="-2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spc="-2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hoặc</a:t>
            </a:r>
            <a:r>
              <a:rPr lang="en-US" sz="2400" i="1" spc="-2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spc="-2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2400" i="1" spc="-2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spc="-2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việc</a:t>
            </a:r>
            <a:r>
              <a:rPr lang="en-US" sz="2400" i="1" spc="-2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spc="-2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ấn</a:t>
            </a:r>
            <a:r>
              <a:rPr lang="en-US" sz="2400" i="1" spc="-2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spc="-2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tượng</a:t>
            </a:r>
            <a:r>
              <a:rPr lang="en-US" sz="2400" i="1" spc="-2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spc="-2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nhất</a:t>
            </a:r>
            <a:r>
              <a:rPr lang="en-US" sz="2400" i="1" spc="-2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i="1" spc="-2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2400" i="1" spc="-2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Ghi</a:t>
            </a:r>
            <a:r>
              <a:rPr lang="en-US" sz="2400" i="1" spc="-2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spc="-2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2400" i="1" spc="-2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spc="-2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ấn</a:t>
            </a:r>
            <a:r>
              <a:rPr lang="en-US" sz="2400" i="1" spc="-2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spc="-2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tượng</a:t>
            </a:r>
            <a:r>
              <a:rPr lang="en-US" sz="2400" i="1" spc="-2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i="1" spc="-2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2400" i="1" spc="-2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spc="-2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xúc</a:t>
            </a:r>
            <a:r>
              <a:rPr lang="en-US" sz="2400" i="1" spc="-2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i="1" spc="-2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suy</a:t>
            </a:r>
            <a:r>
              <a:rPr lang="en-US" sz="2400" i="1" spc="-2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spc="-2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nghĩ</a:t>
            </a:r>
            <a:r>
              <a:rPr lang="en-US" sz="2400" i="1" spc="-2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spc="-2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mà</a:t>
            </a:r>
            <a:r>
              <a:rPr lang="en-US" sz="2400" i="1" spc="-2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spc="-2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2400" i="1" spc="-2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spc="-2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việc</a:t>
            </a:r>
            <a:r>
              <a:rPr lang="en-US" sz="2400" i="1" spc="-2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i="1" spc="-2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nhân</a:t>
            </a:r>
            <a:r>
              <a:rPr lang="en-US" sz="2400" i="1" spc="-2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spc="-2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vật</a:t>
            </a:r>
            <a:r>
              <a:rPr lang="en-US" sz="2400" i="1" spc="-2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spc="-2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gợi</a:t>
            </a:r>
            <a:r>
              <a:rPr lang="en-US" sz="2400" i="1" spc="-2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spc="-2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ra.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Liệt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kê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chi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tiết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việc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hoặc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nhân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vật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đã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chọn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lựa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như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en-US" sz="2400" b="1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ngoại</a:t>
            </a:r>
            <a:r>
              <a:rPr lang="en-US" sz="2400" b="1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1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hình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(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dáng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vẻ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bên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ngoài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bao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gồm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trang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phục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cử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chỉ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tác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phong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diện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mạo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...); </a:t>
            </a:r>
            <a:r>
              <a:rPr lang="en-US" sz="2400" b="1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ngôn</a:t>
            </a:r>
            <a:r>
              <a:rPr lang="en-US" sz="2400" b="1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1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ngữ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(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lời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nói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); </a:t>
            </a:r>
            <a:r>
              <a:rPr lang="en-US" sz="2400" b="1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hành</a:t>
            </a:r>
            <a:r>
              <a:rPr lang="en-US" sz="2400" b="1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1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động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(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việc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làm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), </a:t>
            </a:r>
            <a:r>
              <a:rPr lang="en-US" sz="2400" b="1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nội</a:t>
            </a:r>
            <a:r>
              <a:rPr lang="en-US" sz="2400" b="1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1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tâm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(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tâm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trạng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suy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nghĩ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tâm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lí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...)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để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lí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giải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cho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xúc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suy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nghĩ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mình</a:t>
            </a:r>
            <a:r>
              <a:rPr lang="en-US" sz="24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90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5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6467410" cy="83496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467410" cy="8349673"/>
            </a:xfrm>
            <a:custGeom>
              <a:avLst/>
              <a:gdLst/>
              <a:ahLst/>
              <a:cxnLst/>
              <a:rect l="l" t="t" r="r" b="b"/>
              <a:pathLst>
                <a:path w="16467410" h="8349673">
                  <a:moveTo>
                    <a:pt x="1616261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044873"/>
                  </a:lnTo>
                  <a:cubicBezTo>
                    <a:pt x="0" y="8213782"/>
                    <a:pt x="135890" y="8349673"/>
                    <a:pt x="304800" y="8349673"/>
                  </a:cubicBezTo>
                  <a:lnTo>
                    <a:pt x="16162610" y="8349673"/>
                  </a:lnTo>
                  <a:cubicBezTo>
                    <a:pt x="16331519" y="8349673"/>
                    <a:pt x="16467410" y="8213782"/>
                    <a:pt x="16467410" y="8044873"/>
                  </a:cubicBezTo>
                  <a:lnTo>
                    <a:pt x="16467410" y="304800"/>
                  </a:lnTo>
                  <a:cubicBezTo>
                    <a:pt x="16467410" y="135890"/>
                    <a:pt x="16331519" y="0"/>
                    <a:pt x="16162610" y="0"/>
                  </a:cubicBezTo>
                  <a:close/>
                </a:path>
              </a:pathLst>
            </a:custGeom>
            <a:solidFill>
              <a:srgbClr val="F9F7DC"/>
            </a:solidFill>
          </p:spPr>
        </p:sp>
      </p:grp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F376F31-B860-AA7F-57A7-895A8E5B4F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598090"/>
              </p:ext>
            </p:extLst>
          </p:nvPr>
        </p:nvGraphicFramePr>
        <p:xfrm>
          <a:off x="838200" y="800100"/>
          <a:ext cx="16611600" cy="8686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0214">
                  <a:extLst>
                    <a:ext uri="{9D8B030D-6E8A-4147-A177-3AD203B41FA5}">
                      <a16:colId xmlns:a16="http://schemas.microsoft.com/office/drawing/2014/main" val="354110147"/>
                    </a:ext>
                  </a:extLst>
                </a:gridCol>
                <a:gridCol w="7240435">
                  <a:extLst>
                    <a:ext uri="{9D8B030D-6E8A-4147-A177-3AD203B41FA5}">
                      <a16:colId xmlns:a16="http://schemas.microsoft.com/office/drawing/2014/main" val="1189621499"/>
                    </a:ext>
                  </a:extLst>
                </a:gridCol>
                <a:gridCol w="7800951">
                  <a:extLst>
                    <a:ext uri="{9D8B030D-6E8A-4147-A177-3AD203B41FA5}">
                      <a16:colId xmlns:a16="http://schemas.microsoft.com/office/drawing/2014/main" val="1924568075"/>
                    </a:ext>
                  </a:extLst>
                </a:gridCol>
              </a:tblGrid>
              <a:tr h="152400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PHIẾU HỌC TẬP SỐ 2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Lập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dàn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ý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biểu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việc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hoặc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em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yêu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thích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đoạn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trích</a:t>
                      </a:r>
                      <a:endParaRPr lang="en-US" sz="2400" dirty="0">
                        <a:effectLst/>
                        <a:latin typeface="#9Slide03 BoosterNextFYBlack" panose="02000A03000000020004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“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Bạch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tuộc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” (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Giuyn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Véc-nơ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)</a:t>
                      </a:r>
                      <a:endParaRPr lang="en-US" sz="24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8396" marR="38396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2362063"/>
                  </a:ext>
                </a:extLst>
              </a:tr>
              <a:tr h="68580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Yêu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cầu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8396" marR="38396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Dự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định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8396" marR="38396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545972"/>
                  </a:ext>
                </a:extLst>
              </a:tr>
              <a:tr h="762000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Nhóm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chọn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việc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hay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cụ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nào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 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8396" marR="38396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8396" marR="38396" marT="0" marB="0" anchor="ctr"/>
                </a:tc>
                <a:extLst>
                  <a:ext uri="{0D108BD9-81ED-4DB2-BD59-A6C34878D82A}">
                    <a16:rowId xmlns:a16="http://schemas.microsoft.com/office/drawing/2014/main" val="2243964267"/>
                  </a:ext>
                </a:extLst>
              </a:tr>
              <a:tr h="13095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Mở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8396" marR="38396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Dẫn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dắt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giới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thiệu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đối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tượng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nêu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ấn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tượng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đối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tượng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đó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8396" marR="38396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8396" marR="38396" marT="0" marB="0" anchor="ctr"/>
                </a:tc>
                <a:extLst>
                  <a:ext uri="{0D108BD9-81ED-4DB2-BD59-A6C34878D82A}">
                    <a16:rowId xmlns:a16="http://schemas.microsoft.com/office/drawing/2014/main" val="604055008"/>
                  </a:ext>
                </a:extLst>
              </a:tr>
              <a:tr h="1757984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Thân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8396" marR="38396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Nêu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biểu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cụ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tình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suy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nghĩ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đối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tượng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biểu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8396" marR="38396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Biểu hiện 1:..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Biểu hiện 2:.. 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Biểu hiện 3:.. 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8396" marR="38396" marT="0" marB="0" anchor="ctr"/>
                </a:tc>
                <a:extLst>
                  <a:ext uri="{0D108BD9-81ED-4DB2-BD59-A6C34878D82A}">
                    <a16:rowId xmlns:a16="http://schemas.microsoft.com/office/drawing/2014/main" val="399389830"/>
                  </a:ext>
                </a:extLst>
              </a:tr>
              <a:tr h="12731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rút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ra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việc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hoặc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vừa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biểu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8396" marR="38396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8396" marR="38396" marT="0" marB="0" anchor="ctr"/>
                </a:tc>
                <a:extLst>
                  <a:ext uri="{0D108BD9-81ED-4DB2-BD59-A6C34878D82A}">
                    <a16:rowId xmlns:a16="http://schemas.microsoft.com/office/drawing/2014/main" val="12482218"/>
                  </a:ext>
                </a:extLst>
              </a:tr>
              <a:tr h="137424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Kết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8396" marR="38396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Khẳng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định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lại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ấn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tượng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suy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nghĩ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thân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đối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tượng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biểu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8396" marR="38396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8396" marR="38396" marT="0" marB="0" anchor="ctr"/>
                </a:tc>
                <a:extLst>
                  <a:ext uri="{0D108BD9-81ED-4DB2-BD59-A6C34878D82A}">
                    <a16:rowId xmlns:a16="http://schemas.microsoft.com/office/drawing/2014/main" val="871244402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E0A3119B-98C1-8503-C54C-F513F733E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7658100"/>
            <a:ext cx="2387723" cy="113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31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5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6467410" cy="83496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467410" cy="8349673"/>
            </a:xfrm>
            <a:custGeom>
              <a:avLst/>
              <a:gdLst/>
              <a:ahLst/>
              <a:cxnLst/>
              <a:rect l="l" t="t" r="r" b="b"/>
              <a:pathLst>
                <a:path w="16467410" h="8349673">
                  <a:moveTo>
                    <a:pt x="1616261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044873"/>
                  </a:lnTo>
                  <a:cubicBezTo>
                    <a:pt x="0" y="8213782"/>
                    <a:pt x="135890" y="8349673"/>
                    <a:pt x="304800" y="8349673"/>
                  </a:cubicBezTo>
                  <a:lnTo>
                    <a:pt x="16162610" y="8349673"/>
                  </a:lnTo>
                  <a:cubicBezTo>
                    <a:pt x="16331519" y="8349673"/>
                    <a:pt x="16467410" y="8213782"/>
                    <a:pt x="16467410" y="8044873"/>
                  </a:cubicBezTo>
                  <a:lnTo>
                    <a:pt x="16467410" y="304800"/>
                  </a:lnTo>
                  <a:cubicBezTo>
                    <a:pt x="16467410" y="135890"/>
                    <a:pt x="16331519" y="0"/>
                    <a:pt x="16162610" y="0"/>
                  </a:cubicBezTo>
                  <a:close/>
                </a:path>
              </a:pathLst>
            </a:custGeom>
            <a:solidFill>
              <a:srgbClr val="F9F7DC"/>
            </a:solidFill>
          </p:spPr>
        </p:sp>
      </p:grp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6CE39F4-75D5-B5DB-95B0-7C98613647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149438"/>
              </p:ext>
            </p:extLst>
          </p:nvPr>
        </p:nvGraphicFramePr>
        <p:xfrm>
          <a:off x="915984" y="905192"/>
          <a:ext cx="16456032" cy="86843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98032">
                  <a:extLst>
                    <a:ext uri="{9D8B030D-6E8A-4147-A177-3AD203B41FA5}">
                      <a16:colId xmlns:a16="http://schemas.microsoft.com/office/drawing/2014/main" val="358067365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7622241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359887048"/>
                    </a:ext>
                  </a:extLst>
                </a:gridCol>
              </a:tblGrid>
              <a:tr h="1190308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BẢNG KIỂM BÀI VIẾT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Biểu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việc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hoặc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em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yêu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thích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đoạn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trích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“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Bạch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tuộc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” (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Véc-nơ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33" marR="39633" marT="0" marB="0" anchor="ctr">
                    <a:solidFill>
                      <a:srgbClr val="FFB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15133"/>
                  </a:ext>
                </a:extLst>
              </a:tr>
              <a:tr h="10321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Yêu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cầu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33" marR="39633" marT="0" marB="0" anchor="ctr">
                    <a:solidFill>
                      <a:srgbClr val="FFB8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Đạt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/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Chưa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đạt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33" marR="39633" marT="0" marB="0" anchor="ctr">
                    <a:solidFill>
                      <a:srgbClr val="FFB8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Chỉnh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sửa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33" marR="39633" marT="0" marB="0" anchor="ctr">
                    <a:solidFill>
                      <a:srgbClr val="FFB8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208986"/>
                  </a:ext>
                </a:extLst>
              </a:tr>
              <a:tr h="105971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định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chọn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việc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/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biểu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đoạn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trích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633" marR="39633" marT="0" marB="0" anchor="ctr">
                    <a:solidFill>
                      <a:srgbClr val="FFB8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33" marR="39633" marT="0" marB="0" anchor="ctr">
                    <a:solidFill>
                      <a:srgbClr val="FFDB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33" marR="39633" marT="0" marB="0">
                    <a:solidFill>
                      <a:srgbClr val="FFDB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147831"/>
                  </a:ext>
                </a:extLst>
              </a:tr>
              <a:tr h="8448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Mở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Dẫn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dắt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nêu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633" marR="39633" marT="0" marB="0" anchor="ctr">
                    <a:solidFill>
                      <a:srgbClr val="FFB8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33" marR="39633" marT="0" marB="0" anchor="ctr">
                    <a:solidFill>
                      <a:srgbClr val="FFD0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33" marR="39633" marT="0" marB="0">
                    <a:solidFill>
                      <a:srgbClr val="FFD0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957071"/>
                  </a:ext>
                </a:extLst>
              </a:tr>
              <a:tr h="137816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3.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đoạn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phần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Nêu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ấn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cụ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biểu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;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biểu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phù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633" marR="39633" marT="0" marB="0" anchor="ctr">
                    <a:solidFill>
                      <a:srgbClr val="FFB8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33" marR="39633" marT="0" marB="0" anchor="ctr">
                    <a:solidFill>
                      <a:srgbClr val="FFDB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33" marR="39633" marT="0" marB="0">
                    <a:solidFill>
                      <a:srgbClr val="FFDB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897495"/>
                  </a:ext>
                </a:extLst>
              </a:tr>
              <a:tr h="105971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4.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Khẳng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định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ấn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suy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nghĩ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biểu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633" marR="39633" marT="0" marB="0" anchor="ctr">
                    <a:solidFill>
                      <a:srgbClr val="FFB8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33" marR="39633" marT="0" marB="0" anchor="ctr">
                    <a:solidFill>
                      <a:srgbClr val="FFD0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33" marR="39633" marT="0" marB="0">
                    <a:solidFill>
                      <a:srgbClr val="FFD0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101154"/>
                  </a:ext>
                </a:extLst>
              </a:tr>
              <a:tr h="8448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5.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đảm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yêu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cầu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chính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pháp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diễn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liên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633" marR="39633" marT="0" marB="0" anchor="ctr">
                    <a:solidFill>
                      <a:srgbClr val="FFB8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33" marR="39633" marT="0" marB="0" anchor="ctr">
                    <a:solidFill>
                      <a:srgbClr val="FFDB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33" marR="39633" marT="0" marB="0">
                    <a:solidFill>
                      <a:srgbClr val="FFDB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343840"/>
                  </a:ext>
                </a:extLst>
              </a:tr>
              <a:tr h="127455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6.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tính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biểu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ấn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633" marR="39633" marT="0" marB="0" anchor="ctr">
                    <a:solidFill>
                      <a:srgbClr val="FFB8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33" marR="39633" marT="0" marB="0" anchor="ctr">
                    <a:solidFill>
                      <a:srgbClr val="FFD0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33" marR="39633" marT="0" marB="0">
                    <a:solidFill>
                      <a:srgbClr val="FFD0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548308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ABE46FF1-4CC5-AD54-6F09-C4E58833A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1958" y="8089842"/>
            <a:ext cx="2387723" cy="113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28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5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6467410" cy="83496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467410" cy="8349673"/>
            </a:xfrm>
            <a:custGeom>
              <a:avLst/>
              <a:gdLst/>
              <a:ahLst/>
              <a:cxnLst/>
              <a:rect l="l" t="t" r="r" b="b"/>
              <a:pathLst>
                <a:path w="16467410" h="8349673">
                  <a:moveTo>
                    <a:pt x="1616261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044873"/>
                  </a:lnTo>
                  <a:cubicBezTo>
                    <a:pt x="0" y="8213782"/>
                    <a:pt x="135890" y="8349673"/>
                    <a:pt x="304800" y="8349673"/>
                  </a:cubicBezTo>
                  <a:lnTo>
                    <a:pt x="16162610" y="8349673"/>
                  </a:lnTo>
                  <a:cubicBezTo>
                    <a:pt x="16331519" y="8349673"/>
                    <a:pt x="16467410" y="8213782"/>
                    <a:pt x="16467410" y="8044873"/>
                  </a:cubicBezTo>
                  <a:lnTo>
                    <a:pt x="16467410" y="304800"/>
                  </a:lnTo>
                  <a:cubicBezTo>
                    <a:pt x="16467410" y="135890"/>
                    <a:pt x="16331519" y="0"/>
                    <a:pt x="16162610" y="0"/>
                  </a:cubicBezTo>
                  <a:close/>
                </a:path>
              </a:pathLst>
            </a:custGeom>
            <a:solidFill>
              <a:srgbClr val="F9F7DC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021135" y="1234514"/>
            <a:ext cx="7695668" cy="74997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745138" y="3354175"/>
            <a:ext cx="7398862" cy="2958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94"/>
              </a:lnSpc>
            </a:pPr>
            <a:r>
              <a:rPr lang="en-US" sz="12015" spc="-336">
                <a:solidFill>
                  <a:srgbClr val="153E42"/>
                </a:solidFill>
                <a:latin typeface="Gliker SemiBold"/>
              </a:rPr>
              <a:t>Thank</a:t>
            </a:r>
          </a:p>
          <a:p>
            <a:pPr>
              <a:lnSpc>
                <a:spcPts val="11294"/>
              </a:lnSpc>
            </a:pPr>
            <a:r>
              <a:rPr lang="en-US" sz="12015" spc="-336">
                <a:solidFill>
                  <a:srgbClr val="153E42"/>
                </a:solidFill>
                <a:latin typeface="Gliker SemiBold"/>
              </a:rPr>
              <a:t>You!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931388" y="6506900"/>
            <a:ext cx="4173767" cy="721200"/>
            <a:chOff x="0" y="0"/>
            <a:chExt cx="5565023" cy="96160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961600" cy="961600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B5B3B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1150856" y="0"/>
              <a:ext cx="961600" cy="961600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53E42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2301712" y="0"/>
              <a:ext cx="961600" cy="961600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32F9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3452568" y="0"/>
              <a:ext cx="961600" cy="961600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6ECDB8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4603424" y="0"/>
              <a:ext cx="961600" cy="961600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8183B"/>
              </a:solidFill>
            </p:spPr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5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699"/>
            <a:ext cx="16230600" cy="8229600"/>
            <a:chOff x="0" y="0"/>
            <a:chExt cx="16467410" cy="83496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467410" cy="8349673"/>
            </a:xfrm>
            <a:custGeom>
              <a:avLst/>
              <a:gdLst/>
              <a:ahLst/>
              <a:cxnLst/>
              <a:rect l="l" t="t" r="r" b="b"/>
              <a:pathLst>
                <a:path w="16467410" h="8349673">
                  <a:moveTo>
                    <a:pt x="1616261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044873"/>
                  </a:lnTo>
                  <a:cubicBezTo>
                    <a:pt x="0" y="8213782"/>
                    <a:pt x="135890" y="8349673"/>
                    <a:pt x="304800" y="8349673"/>
                  </a:cubicBezTo>
                  <a:lnTo>
                    <a:pt x="16162610" y="8349673"/>
                  </a:lnTo>
                  <a:cubicBezTo>
                    <a:pt x="16331519" y="8349673"/>
                    <a:pt x="16467410" y="8213782"/>
                    <a:pt x="16467410" y="8044873"/>
                  </a:cubicBezTo>
                  <a:lnTo>
                    <a:pt x="16467410" y="304800"/>
                  </a:lnTo>
                  <a:cubicBezTo>
                    <a:pt x="16467410" y="135890"/>
                    <a:pt x="16331519" y="0"/>
                    <a:pt x="16162610" y="0"/>
                  </a:cubicBezTo>
                  <a:close/>
                </a:path>
              </a:pathLst>
            </a:custGeom>
            <a:solidFill>
              <a:srgbClr val="F9F7D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24000" y="1291572"/>
            <a:ext cx="4173767" cy="721200"/>
            <a:chOff x="0" y="0"/>
            <a:chExt cx="5565023" cy="96160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61600" cy="961600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B5B3B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1150856" y="0"/>
              <a:ext cx="961600" cy="961600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53E42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2301712" y="0"/>
              <a:ext cx="961600" cy="961600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F2798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3452568" y="0"/>
              <a:ext cx="961600" cy="961600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C300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4603424" y="0"/>
              <a:ext cx="961600" cy="961600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8183B"/>
              </a:solidFill>
            </p:spPr>
          </p:sp>
        </p:grp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911456" y="2505618"/>
            <a:ext cx="5897704" cy="527576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202099" y="2850563"/>
            <a:ext cx="9535958" cy="4585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algn="ctr"/>
            <a:r>
              <a:rPr lang="en-US" sz="9600" b="1" dirty="0" err="1">
                <a:solidFill>
                  <a:schemeClr val="accent4">
                    <a:lumMod val="50000"/>
                  </a:schemeClr>
                </a:solidFill>
                <a:effectLst/>
                <a:latin typeface="#9Slide05 IcielSanelma" pitchFamily="2" charset="0"/>
                <a:ea typeface="Times New Roman" panose="02020603050405020304" pitchFamily="18" charset="0"/>
              </a:rPr>
              <a:t>Viết</a:t>
            </a:r>
            <a:r>
              <a:rPr lang="en-US" sz="9600" b="1" dirty="0">
                <a:solidFill>
                  <a:schemeClr val="accent4">
                    <a:lumMod val="50000"/>
                  </a:schemeClr>
                </a:solidFill>
                <a:effectLst/>
                <a:latin typeface="#9Slide05 IcielSanelma" pitchFamily="2" charset="0"/>
                <a:ea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chemeClr val="accent4">
                    <a:lumMod val="50000"/>
                  </a:schemeClr>
                </a:solidFill>
                <a:effectLst/>
                <a:latin typeface="#9Slide05 IcielSanelma" pitchFamily="2" charset="0"/>
                <a:ea typeface="Times New Roman" panose="02020603050405020304" pitchFamily="18" charset="0"/>
              </a:rPr>
              <a:t>bài</a:t>
            </a:r>
            <a:r>
              <a:rPr lang="en-US" sz="9600" b="1" dirty="0">
                <a:solidFill>
                  <a:schemeClr val="accent4">
                    <a:lumMod val="50000"/>
                  </a:schemeClr>
                </a:solidFill>
                <a:effectLst/>
                <a:latin typeface="#9Slide05 IcielSanelma" pitchFamily="2" charset="0"/>
                <a:ea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chemeClr val="accent4">
                    <a:lumMod val="50000"/>
                  </a:schemeClr>
                </a:solidFill>
                <a:effectLst/>
                <a:latin typeface="#9Slide05 IcielSanelma" pitchFamily="2" charset="0"/>
                <a:ea typeface="Times New Roman" panose="02020603050405020304" pitchFamily="18" charset="0"/>
              </a:rPr>
              <a:t>văn</a:t>
            </a:r>
            <a:r>
              <a:rPr lang="en-US" sz="9600" b="1" dirty="0">
                <a:solidFill>
                  <a:schemeClr val="accent4">
                    <a:lumMod val="50000"/>
                  </a:schemeClr>
                </a:solidFill>
                <a:effectLst/>
                <a:latin typeface="#9Slide05 IcielSanelma" pitchFamily="2" charset="0"/>
                <a:ea typeface="Times New Roman" panose="02020603050405020304" pitchFamily="18" charset="0"/>
              </a:rPr>
              <a:t> </a:t>
            </a:r>
          </a:p>
          <a:p>
            <a:pPr marL="0" marR="0" algn="ctr"/>
            <a:r>
              <a:rPr lang="en-US" sz="9600" b="1" dirty="0" err="1">
                <a:solidFill>
                  <a:schemeClr val="accent4">
                    <a:lumMod val="50000"/>
                  </a:schemeClr>
                </a:solidFill>
                <a:effectLst/>
                <a:latin typeface="#9Slide05 IcielSanelma" pitchFamily="2" charset="0"/>
                <a:ea typeface="Times New Roman" panose="02020603050405020304" pitchFamily="18" charset="0"/>
              </a:rPr>
              <a:t>biểu</a:t>
            </a:r>
            <a:r>
              <a:rPr lang="en-US" sz="9600" b="1" dirty="0">
                <a:solidFill>
                  <a:schemeClr val="accent4">
                    <a:lumMod val="50000"/>
                  </a:schemeClr>
                </a:solidFill>
                <a:effectLst/>
                <a:latin typeface="#9Slide05 IcielSanelma" pitchFamily="2" charset="0"/>
                <a:ea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chemeClr val="accent4">
                    <a:lumMod val="50000"/>
                  </a:schemeClr>
                </a:solidFill>
                <a:effectLst/>
                <a:latin typeface="#9Slide05 IcielSanelma" pitchFamily="2" charset="0"/>
                <a:ea typeface="Times New Roman" panose="02020603050405020304" pitchFamily="18" charset="0"/>
              </a:rPr>
              <a:t>cảm</a:t>
            </a:r>
            <a:r>
              <a:rPr lang="en-US" sz="9600" b="1" dirty="0">
                <a:solidFill>
                  <a:schemeClr val="accent4">
                    <a:lumMod val="50000"/>
                  </a:schemeClr>
                </a:solidFill>
                <a:effectLst/>
                <a:latin typeface="#9Slide05 IcielSanelma" pitchFamily="2" charset="0"/>
                <a:ea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chemeClr val="accent4">
                    <a:lumMod val="50000"/>
                  </a:schemeClr>
                </a:solidFill>
                <a:effectLst/>
                <a:latin typeface="#9Slide05 IcielSanelma" pitchFamily="2" charset="0"/>
                <a:ea typeface="Times New Roman" panose="02020603050405020304" pitchFamily="18" charset="0"/>
              </a:rPr>
              <a:t>về</a:t>
            </a:r>
            <a:r>
              <a:rPr lang="en-US" sz="9600" b="1" dirty="0">
                <a:solidFill>
                  <a:schemeClr val="accent4">
                    <a:lumMod val="50000"/>
                  </a:schemeClr>
                </a:solidFill>
                <a:effectLst/>
                <a:latin typeface="#9Slide05 IcielSanelma" pitchFamily="2" charset="0"/>
                <a:ea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chemeClr val="accent4">
                    <a:lumMod val="50000"/>
                  </a:schemeClr>
                </a:solidFill>
                <a:effectLst/>
                <a:latin typeface="#9Slide05 IcielSanelma" pitchFamily="2" charset="0"/>
                <a:ea typeface="Times New Roman" panose="02020603050405020304" pitchFamily="18" charset="0"/>
              </a:rPr>
              <a:t>một</a:t>
            </a:r>
            <a:r>
              <a:rPr lang="en-US" sz="9600" b="1" dirty="0">
                <a:solidFill>
                  <a:schemeClr val="accent4">
                    <a:lumMod val="50000"/>
                  </a:schemeClr>
                </a:solidFill>
                <a:effectLst/>
                <a:latin typeface="#9Slide05 IcielSanelma" pitchFamily="2" charset="0"/>
                <a:ea typeface="Times New Roman" panose="02020603050405020304" pitchFamily="18" charset="0"/>
              </a:rPr>
              <a:t> con </a:t>
            </a:r>
            <a:r>
              <a:rPr lang="en-US" sz="9600" b="1" dirty="0" err="1">
                <a:solidFill>
                  <a:schemeClr val="accent4">
                    <a:lumMod val="50000"/>
                  </a:schemeClr>
                </a:solidFill>
                <a:effectLst/>
                <a:latin typeface="#9Slide05 IcielSanelma" pitchFamily="2" charset="0"/>
                <a:ea typeface="Times New Roman" panose="02020603050405020304" pitchFamily="18" charset="0"/>
              </a:rPr>
              <a:t>người</a:t>
            </a:r>
            <a:r>
              <a:rPr lang="en-US" sz="9600" b="1" dirty="0">
                <a:solidFill>
                  <a:schemeClr val="accent4">
                    <a:lumMod val="50000"/>
                  </a:schemeClr>
                </a:solidFill>
                <a:effectLst/>
                <a:latin typeface="#9Slide05 IcielSanelma" pitchFamily="2" charset="0"/>
                <a:ea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chemeClr val="accent4">
                    <a:lumMod val="50000"/>
                  </a:schemeClr>
                </a:solidFill>
                <a:effectLst/>
                <a:latin typeface="#9Slide05 IcielSanelma" pitchFamily="2" charset="0"/>
                <a:ea typeface="Times New Roman" panose="02020603050405020304" pitchFamily="18" charset="0"/>
              </a:rPr>
              <a:t>hoặc</a:t>
            </a:r>
            <a:r>
              <a:rPr lang="en-US" sz="9600" b="1" dirty="0">
                <a:solidFill>
                  <a:schemeClr val="accent4">
                    <a:lumMod val="50000"/>
                  </a:schemeClr>
                </a:solidFill>
                <a:effectLst/>
                <a:latin typeface="#9Slide05 IcielSanelma" pitchFamily="2" charset="0"/>
                <a:ea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chemeClr val="accent4">
                    <a:lumMod val="50000"/>
                  </a:schemeClr>
                </a:solidFill>
                <a:effectLst/>
                <a:latin typeface="#9Slide05 IcielSanelma" pitchFamily="2" charset="0"/>
                <a:ea typeface="Times New Roman" panose="02020603050405020304" pitchFamily="18" charset="0"/>
              </a:rPr>
              <a:t>sự</a:t>
            </a:r>
            <a:r>
              <a:rPr lang="en-US" sz="9600" b="1" dirty="0">
                <a:solidFill>
                  <a:schemeClr val="accent4">
                    <a:lumMod val="50000"/>
                  </a:schemeClr>
                </a:solidFill>
                <a:effectLst/>
                <a:latin typeface="#9Slide05 IcielSanelma" pitchFamily="2" charset="0"/>
                <a:ea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chemeClr val="accent4">
                    <a:lumMod val="50000"/>
                  </a:schemeClr>
                </a:solidFill>
                <a:effectLst/>
                <a:latin typeface="#9Slide05 IcielSanelma" pitchFamily="2" charset="0"/>
                <a:ea typeface="Times New Roman" panose="02020603050405020304" pitchFamily="18" charset="0"/>
              </a:rPr>
              <a:t>việc</a:t>
            </a:r>
            <a:endParaRPr lang="en-US" sz="9600" dirty="0">
              <a:solidFill>
                <a:schemeClr val="accent4">
                  <a:lumMod val="50000"/>
                </a:schemeClr>
              </a:solidFill>
              <a:effectLst/>
              <a:latin typeface="#9Slide05 IcielSanelma" pitchFamily="2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5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6467410" cy="83496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467410" cy="8349673"/>
            </a:xfrm>
            <a:custGeom>
              <a:avLst/>
              <a:gdLst/>
              <a:ahLst/>
              <a:cxnLst/>
              <a:rect l="l" t="t" r="r" b="b"/>
              <a:pathLst>
                <a:path w="16467410" h="8349673">
                  <a:moveTo>
                    <a:pt x="1616261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044873"/>
                  </a:lnTo>
                  <a:cubicBezTo>
                    <a:pt x="0" y="8213782"/>
                    <a:pt x="135890" y="8349673"/>
                    <a:pt x="304800" y="8349673"/>
                  </a:cubicBezTo>
                  <a:lnTo>
                    <a:pt x="16162610" y="8349673"/>
                  </a:lnTo>
                  <a:cubicBezTo>
                    <a:pt x="16331519" y="8349673"/>
                    <a:pt x="16467410" y="8213782"/>
                    <a:pt x="16467410" y="8044873"/>
                  </a:cubicBezTo>
                  <a:lnTo>
                    <a:pt x="16467410" y="304800"/>
                  </a:lnTo>
                  <a:cubicBezTo>
                    <a:pt x="16467410" y="135890"/>
                    <a:pt x="16331519" y="0"/>
                    <a:pt x="16162610" y="0"/>
                  </a:cubicBezTo>
                  <a:close/>
                </a:path>
              </a:pathLst>
            </a:custGeom>
            <a:solidFill>
              <a:srgbClr val="F9F7D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1685176" y="1559537"/>
            <a:ext cx="4173767" cy="721200"/>
            <a:chOff x="0" y="0"/>
            <a:chExt cx="5565023" cy="96160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61600" cy="961600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B5B3B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1150856" y="0"/>
              <a:ext cx="961600" cy="961600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53E42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2301712" y="0"/>
              <a:ext cx="961600" cy="961600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89F52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3452568" y="0"/>
              <a:ext cx="961600" cy="961600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BC6B2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4603424" y="0"/>
              <a:ext cx="961600" cy="961600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8183B"/>
              </a:solidFill>
            </p:spPr>
          </p:sp>
        </p:grp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774264" y="2946954"/>
            <a:ext cx="6922765" cy="5780509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905000" y="4076700"/>
            <a:ext cx="7474310" cy="1472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73"/>
              </a:lnSpc>
            </a:pPr>
            <a:r>
              <a:rPr lang="en-US" sz="13100" spc="-306" dirty="0">
                <a:solidFill>
                  <a:schemeClr val="accent5">
                    <a:lumMod val="50000"/>
                  </a:schemeClr>
                </a:solidFill>
                <a:latin typeface="#9Slide05 IcielSanelma" pitchFamily="2" charset="0"/>
              </a:rPr>
              <a:t>I. </a:t>
            </a:r>
            <a:r>
              <a:rPr lang="en-US" sz="13100" spc="-306" dirty="0" err="1">
                <a:solidFill>
                  <a:schemeClr val="accent5">
                    <a:lumMod val="50000"/>
                  </a:schemeClr>
                </a:solidFill>
                <a:latin typeface="#9Slide05 IcielSanelma" pitchFamily="2" charset="0"/>
              </a:rPr>
              <a:t>Định</a:t>
            </a:r>
            <a:r>
              <a:rPr lang="en-US" sz="13100" spc="-306" dirty="0">
                <a:solidFill>
                  <a:schemeClr val="accent5">
                    <a:lumMod val="50000"/>
                  </a:schemeClr>
                </a:solidFill>
                <a:latin typeface="#9Slide05 IcielSanelma" pitchFamily="2" charset="0"/>
              </a:rPr>
              <a:t> </a:t>
            </a:r>
            <a:r>
              <a:rPr lang="en-US" sz="13100" spc="-306" dirty="0" err="1">
                <a:solidFill>
                  <a:schemeClr val="accent5">
                    <a:lumMod val="50000"/>
                  </a:schemeClr>
                </a:solidFill>
                <a:latin typeface="#9Slide05 IcielSanelma" pitchFamily="2" charset="0"/>
              </a:rPr>
              <a:t>hướng</a:t>
            </a:r>
            <a:endParaRPr lang="en-US" sz="13100" spc="-306" dirty="0">
              <a:solidFill>
                <a:schemeClr val="accent5">
                  <a:lumMod val="50000"/>
                </a:schemeClr>
              </a:solidFill>
              <a:latin typeface="#9Slide05 IcielSanelma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5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6467410" cy="83496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467410" cy="8349673"/>
            </a:xfrm>
            <a:custGeom>
              <a:avLst/>
              <a:gdLst/>
              <a:ahLst/>
              <a:cxnLst/>
              <a:rect l="l" t="t" r="r" b="b"/>
              <a:pathLst>
                <a:path w="16467410" h="8349673">
                  <a:moveTo>
                    <a:pt x="1616261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044873"/>
                  </a:lnTo>
                  <a:cubicBezTo>
                    <a:pt x="0" y="8213782"/>
                    <a:pt x="135890" y="8349673"/>
                    <a:pt x="304800" y="8349673"/>
                  </a:cubicBezTo>
                  <a:lnTo>
                    <a:pt x="16162610" y="8349673"/>
                  </a:lnTo>
                  <a:cubicBezTo>
                    <a:pt x="16331519" y="8349673"/>
                    <a:pt x="16467410" y="8213782"/>
                    <a:pt x="16467410" y="8044873"/>
                  </a:cubicBezTo>
                  <a:lnTo>
                    <a:pt x="16467410" y="304800"/>
                  </a:lnTo>
                  <a:cubicBezTo>
                    <a:pt x="16467410" y="135890"/>
                    <a:pt x="16331519" y="0"/>
                    <a:pt x="16162610" y="0"/>
                  </a:cubicBezTo>
                  <a:close/>
                </a:path>
              </a:pathLst>
            </a:custGeom>
            <a:solidFill>
              <a:srgbClr val="F9F7DC"/>
            </a:solidFill>
          </p:spPr>
        </p:sp>
      </p:grp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DF5843F-1BF7-AD5B-199D-8A62B2E855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444803"/>
              </p:ext>
            </p:extLst>
          </p:nvPr>
        </p:nvGraphicFramePr>
        <p:xfrm>
          <a:off x="714375" y="571500"/>
          <a:ext cx="16859250" cy="87777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15946">
                  <a:extLst>
                    <a:ext uri="{9D8B030D-6E8A-4147-A177-3AD203B41FA5}">
                      <a16:colId xmlns:a16="http://schemas.microsoft.com/office/drawing/2014/main" val="550243359"/>
                    </a:ext>
                  </a:extLst>
                </a:gridCol>
                <a:gridCol w="7343304">
                  <a:extLst>
                    <a:ext uri="{9D8B030D-6E8A-4147-A177-3AD203B41FA5}">
                      <a16:colId xmlns:a16="http://schemas.microsoft.com/office/drawing/2014/main" val="2311277549"/>
                    </a:ext>
                  </a:extLst>
                </a:gridCol>
              </a:tblGrid>
              <a:tr h="121920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PHIẾU HỌC TẬP SỐ 1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“</a:t>
                      </a: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bạn</a:t>
                      </a: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quý</a:t>
                      </a: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tôi</a:t>
                      </a: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”</a:t>
                      </a:r>
                    </a:p>
                  </a:txBody>
                  <a:tcPr marL="17777" marR="17777" marT="0" marB="0" anchor="ctr">
                    <a:solidFill>
                      <a:srgbClr val="00AA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5939838"/>
                  </a:ext>
                </a:extLst>
              </a:tr>
              <a:tr h="7870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bộc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lộ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đối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tượng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nào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7777" marR="17777" marT="0" marB="0" anchor="ctr">
                    <a:solidFill>
                      <a:srgbClr val="00AA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7777" marR="17777" marT="0" marB="0" anchor="ctr"/>
                </a:tc>
                <a:extLst>
                  <a:ext uri="{0D108BD9-81ED-4DB2-BD59-A6C34878D82A}">
                    <a16:rowId xmlns:a16="http://schemas.microsoft.com/office/drawing/2014/main" val="2005649072"/>
                  </a:ext>
                </a:extLst>
              </a:tr>
              <a:tr h="176898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2.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Phần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mở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viết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giới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thiệu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-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viết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đối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7777" marR="17777" marT="0" marB="0" anchor="ctr">
                    <a:solidFill>
                      <a:srgbClr val="00AA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7777" marR="17777" marT="0" marB="0" anchor="ctr"/>
                </a:tc>
                <a:extLst>
                  <a:ext uri="{0D108BD9-81ED-4DB2-BD59-A6C34878D82A}">
                    <a16:rowId xmlns:a16="http://schemas.microsoft.com/office/drawing/2014/main" val="3703677366"/>
                  </a:ext>
                </a:extLst>
              </a:tr>
              <a:tr h="475740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3.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Phần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7777" marR="17777" marT="0" marB="0" anchor="ctr">
                    <a:solidFill>
                      <a:srgbClr val="00AA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666020"/>
                  </a:ext>
                </a:extLst>
              </a:tr>
              <a:tr h="97620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đoạn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1,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viết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đã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nêu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gì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đối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sử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thức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nào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để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bộc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lộ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đó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mình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7777" marR="17777" marT="0" marB="0" anchor="ctr">
                    <a:solidFill>
                      <a:srgbClr val="00AA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7777" marR="17777" marT="0" marB="0" anchor="ctr"/>
                </a:tc>
                <a:extLst>
                  <a:ext uri="{0D108BD9-81ED-4DB2-BD59-A6C34878D82A}">
                    <a16:rowId xmlns:a16="http://schemas.microsoft.com/office/drawing/2014/main" val="1185757110"/>
                  </a:ext>
                </a:extLst>
              </a:tr>
              <a:tr h="97620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đoạn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2,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viết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đã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nêu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gì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đối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sử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thức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nào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để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bộc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lộ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đó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mình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7777" marR="17777" marT="0" marB="0" anchor="ctr">
                    <a:solidFill>
                      <a:srgbClr val="00AA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7777" marR="17777" marT="0" marB="0" anchor="ctr"/>
                </a:tc>
                <a:extLst>
                  <a:ext uri="{0D108BD9-81ED-4DB2-BD59-A6C34878D82A}">
                    <a16:rowId xmlns:a16="http://schemas.microsoft.com/office/drawing/2014/main" val="1885912289"/>
                  </a:ext>
                </a:extLst>
              </a:tr>
              <a:tr h="97620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đoạn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3,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viết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đã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nêu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gì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đối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sử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thức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nào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để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bộc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lộ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đó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mình</a:t>
                      </a:r>
                      <a:r>
                        <a:rPr lang="en-US" sz="20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7777" marR="17777" marT="0" marB="0" anchor="ctr">
                    <a:solidFill>
                      <a:srgbClr val="00AA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7777" marR="17777" marT="0" marB="0" anchor="ctr"/>
                </a:tc>
                <a:extLst>
                  <a:ext uri="{0D108BD9-81ED-4DB2-BD59-A6C34878D82A}">
                    <a16:rowId xmlns:a16="http://schemas.microsoft.com/office/drawing/2014/main" val="2954408364"/>
                  </a:ext>
                </a:extLst>
              </a:tr>
              <a:tr h="4757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4.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Phần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viết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đã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khẳng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định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tình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gì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nào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7777" marR="17777" marT="0" marB="0" anchor="ctr">
                    <a:solidFill>
                      <a:srgbClr val="00AA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7777" marR="17777" marT="0" marB="0" anchor="ctr"/>
                </a:tc>
                <a:extLst>
                  <a:ext uri="{0D108BD9-81ED-4DB2-BD59-A6C34878D82A}">
                    <a16:rowId xmlns:a16="http://schemas.microsoft.com/office/drawing/2014/main" val="3877828617"/>
                  </a:ext>
                </a:extLst>
              </a:tr>
              <a:tr h="1122361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5.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viết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trên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em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rút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ra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kinh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nghiệm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gì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viết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biểu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con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hoặc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</a:t>
                      </a:r>
                    </a:p>
                  </a:txBody>
                  <a:tcPr marL="17777" marR="17777" marT="0" marB="0" anchor="ctr">
                    <a:solidFill>
                      <a:srgbClr val="00AA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416585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9FD222BE-4871-A907-FE78-0C2E2E1C2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40527" y="7810500"/>
            <a:ext cx="2387723" cy="113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39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5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6467410" cy="83496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467410" cy="8349673"/>
            </a:xfrm>
            <a:custGeom>
              <a:avLst/>
              <a:gdLst/>
              <a:ahLst/>
              <a:cxnLst/>
              <a:rect l="l" t="t" r="r" b="b"/>
              <a:pathLst>
                <a:path w="16467410" h="8349673">
                  <a:moveTo>
                    <a:pt x="1616261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044873"/>
                  </a:lnTo>
                  <a:cubicBezTo>
                    <a:pt x="0" y="8213782"/>
                    <a:pt x="135890" y="8349673"/>
                    <a:pt x="304800" y="8349673"/>
                  </a:cubicBezTo>
                  <a:lnTo>
                    <a:pt x="16162610" y="8349673"/>
                  </a:lnTo>
                  <a:cubicBezTo>
                    <a:pt x="16331519" y="8349673"/>
                    <a:pt x="16467410" y="8213782"/>
                    <a:pt x="16467410" y="8044873"/>
                  </a:cubicBezTo>
                  <a:lnTo>
                    <a:pt x="16467410" y="304800"/>
                  </a:lnTo>
                  <a:cubicBezTo>
                    <a:pt x="16467410" y="135890"/>
                    <a:pt x="16331519" y="0"/>
                    <a:pt x="16162610" y="0"/>
                  </a:cubicBezTo>
                  <a:close/>
                </a:path>
              </a:pathLst>
            </a:custGeom>
            <a:solidFill>
              <a:srgbClr val="F9F7DC"/>
            </a:solidFill>
          </p:spPr>
        </p:sp>
      </p:grp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189011C-456B-93E2-6386-319C704D42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130236"/>
              </p:ext>
            </p:extLst>
          </p:nvPr>
        </p:nvGraphicFramePr>
        <p:xfrm>
          <a:off x="838200" y="876300"/>
          <a:ext cx="16611600" cy="86106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15634">
                  <a:extLst>
                    <a:ext uri="{9D8B030D-6E8A-4147-A177-3AD203B41FA5}">
                      <a16:colId xmlns:a16="http://schemas.microsoft.com/office/drawing/2014/main" val="3103948047"/>
                    </a:ext>
                  </a:extLst>
                </a:gridCol>
                <a:gridCol w="10095966">
                  <a:extLst>
                    <a:ext uri="{9D8B030D-6E8A-4147-A177-3AD203B41FA5}">
                      <a16:colId xmlns:a16="http://schemas.microsoft.com/office/drawing/2014/main" val="2636908186"/>
                    </a:ext>
                  </a:extLst>
                </a:gridCol>
              </a:tblGrid>
              <a:tr h="164887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PHIẾU HỌC TẬP SỐ 1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“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bạn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yêu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quý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tôi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”</a:t>
                      </a:r>
                    </a:p>
                  </a:txBody>
                  <a:tcPr marL="68580" marR="68580" marT="0" marB="0" anchor="ctr">
                    <a:solidFill>
                      <a:srgbClr val="00AAA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7137175"/>
                  </a:ext>
                </a:extLst>
              </a:tr>
              <a:tr h="164887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bộc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lộ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đối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tượng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nào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00AA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83926783"/>
                  </a:ext>
                </a:extLst>
              </a:tr>
              <a:tr h="53128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2.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Phần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mở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viết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giới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thiệu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-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viết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đối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00AA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7528957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2DB19E5F-96B0-0A01-DE15-8D8075B2F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7654" y="7886700"/>
            <a:ext cx="2387723" cy="11303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7F09F3-ED35-42A0-FD2A-7C5176661725}"/>
              </a:ext>
            </a:extLst>
          </p:cNvPr>
          <p:cNvSpPr txBox="1"/>
          <p:nvPr/>
        </p:nvSpPr>
        <p:spPr>
          <a:xfrm>
            <a:off x="7429500" y="2933700"/>
            <a:ext cx="9829800" cy="882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bộc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lộ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xúc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yêu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quý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viết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-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Lan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2BEA24-7AEA-BB98-7A21-3FD1D90DA97A}"/>
              </a:ext>
            </a:extLst>
          </p:cNvPr>
          <p:cNvSpPr txBox="1"/>
          <p:nvPr/>
        </p:nvSpPr>
        <p:spPr>
          <a:xfrm>
            <a:off x="7414260" y="5728998"/>
            <a:ext cx="9845040" cy="1826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giới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thiệu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vật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“Khi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mới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bước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chân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lớp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6,…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cùng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.”</a:t>
            </a: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xúc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viết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vật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“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yêu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quý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Lan…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thật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tuyệt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.”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95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5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6467410" cy="83496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467410" cy="8349673"/>
            </a:xfrm>
            <a:custGeom>
              <a:avLst/>
              <a:gdLst/>
              <a:ahLst/>
              <a:cxnLst/>
              <a:rect l="l" t="t" r="r" b="b"/>
              <a:pathLst>
                <a:path w="16467410" h="8349673">
                  <a:moveTo>
                    <a:pt x="1616261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044873"/>
                  </a:lnTo>
                  <a:cubicBezTo>
                    <a:pt x="0" y="8213782"/>
                    <a:pt x="135890" y="8349673"/>
                    <a:pt x="304800" y="8349673"/>
                  </a:cubicBezTo>
                  <a:lnTo>
                    <a:pt x="16162610" y="8349673"/>
                  </a:lnTo>
                  <a:cubicBezTo>
                    <a:pt x="16331519" y="8349673"/>
                    <a:pt x="16467410" y="8213782"/>
                    <a:pt x="16467410" y="8044873"/>
                  </a:cubicBezTo>
                  <a:lnTo>
                    <a:pt x="16467410" y="304800"/>
                  </a:lnTo>
                  <a:cubicBezTo>
                    <a:pt x="16467410" y="135890"/>
                    <a:pt x="16331519" y="0"/>
                    <a:pt x="16162610" y="0"/>
                  </a:cubicBezTo>
                  <a:close/>
                </a:path>
              </a:pathLst>
            </a:custGeom>
            <a:solidFill>
              <a:srgbClr val="F9F7DC"/>
            </a:solidFill>
          </p:spPr>
        </p:sp>
      </p:grp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F6DCF8F-F532-B2AE-F2BB-71880ECD56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174003"/>
              </p:ext>
            </p:extLst>
          </p:nvPr>
        </p:nvGraphicFramePr>
        <p:xfrm>
          <a:off x="838200" y="776143"/>
          <a:ext cx="16611600" cy="87347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3950768287"/>
                    </a:ext>
                  </a:extLst>
                </a:gridCol>
                <a:gridCol w="12992100">
                  <a:extLst>
                    <a:ext uri="{9D8B030D-6E8A-4147-A177-3AD203B41FA5}">
                      <a16:colId xmlns:a16="http://schemas.microsoft.com/office/drawing/2014/main" val="2302960787"/>
                    </a:ext>
                  </a:extLst>
                </a:gridCol>
              </a:tblGrid>
              <a:tr h="105691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</a:rPr>
                        <a:t>PHIẾU HỌC TẬP SỐ 1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</a:rPr>
                        <a:t>Tìm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</a:rPr>
                        <a:t>hiểu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</a:rPr>
                        <a:t>văn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</a:rPr>
                        <a:t>bản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</a:rPr>
                        <a:t> “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</a:rPr>
                        <a:t>bạn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</a:rPr>
                        <a:t>yêu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</a:rPr>
                        <a:t>quý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</a:rPr>
                        <a:t>tôi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</a:rPr>
                        <a:t>”</a:t>
                      </a:r>
                    </a:p>
                  </a:txBody>
                  <a:tcPr marL="68580" marR="68580" marT="0" marB="0" anchor="ctr">
                    <a:solidFill>
                      <a:srgbClr val="00AA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978775"/>
                  </a:ext>
                </a:extLst>
              </a:tr>
              <a:tr h="685800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</a:rPr>
                        <a:t>3.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</a:rPr>
                        <a:t>Phần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</a:rPr>
                        <a:t>thân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</a:rPr>
                        <a:t>bài</a:t>
                      </a:r>
                      <a:endParaRPr lang="en-US" sz="24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AA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77030"/>
                  </a:ext>
                </a:extLst>
              </a:tr>
              <a:tr h="28673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đoạn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1,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viết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đã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nêu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gì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đối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sử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thức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nào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để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bộc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lộ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đó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mình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00AA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8340898"/>
                  </a:ext>
                </a:extLst>
              </a:tr>
              <a:tr h="41246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đoạn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2,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viết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đã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nêu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gì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đối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sử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thức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nào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để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bộc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lộ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đó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mình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00AA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6111457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CA336A65-2193-A825-F9B8-F6AD53E8588B}"/>
              </a:ext>
            </a:extLst>
          </p:cNvPr>
          <p:cNvSpPr txBox="1"/>
          <p:nvPr/>
        </p:nvSpPr>
        <p:spPr>
          <a:xfrm>
            <a:off x="4572000" y="2628900"/>
            <a:ext cx="12687300" cy="2529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xúc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viết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Lúc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đầu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thích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ngồi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gần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Lan.</a:t>
            </a: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biểu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</a:t>
            </a: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Trực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tiếp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Khi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xếp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ngồi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Lan,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thích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lắm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tiếp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–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sử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yếu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tố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miêu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tả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bộc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lộ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lí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xúc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gương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mặt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hơi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nghiêm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nghị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đăm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chiêu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thường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im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lặng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chỉ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khẽ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mỉm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cười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trêu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đùa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CF0C76-08B2-56C3-CE17-F936C5276E15}"/>
              </a:ext>
            </a:extLst>
          </p:cNvPr>
          <p:cNvSpPr txBox="1"/>
          <p:nvPr/>
        </p:nvSpPr>
        <p:spPr>
          <a:xfrm>
            <a:off x="4572000" y="5515344"/>
            <a:ext cx="12687300" cy="3715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xúc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viết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Thay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đổi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nhìn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yêu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mến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Lan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hơn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biểu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</a:t>
            </a: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Trực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tiếp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thay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đổi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nhìn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yêu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mến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Lan, 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sự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ân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cần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xoa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dịu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nỗi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đau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khoảnh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khắc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ấy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thấy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trân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trọng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yêu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quý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Lan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biết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bao -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tận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đến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bên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lúc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khó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khăn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Lan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chân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thành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quý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biết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mấy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vậy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mà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hiểu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sai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tiếp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–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sử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yếu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tố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tự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sự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bộc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lộ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lí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xúc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lần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bị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vấp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ngã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Lan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lo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lắng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chăm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sóc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mình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48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5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6467410" cy="83496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467410" cy="8349673"/>
            </a:xfrm>
            <a:custGeom>
              <a:avLst/>
              <a:gdLst/>
              <a:ahLst/>
              <a:cxnLst/>
              <a:rect l="l" t="t" r="r" b="b"/>
              <a:pathLst>
                <a:path w="16467410" h="8349673">
                  <a:moveTo>
                    <a:pt x="1616261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044873"/>
                  </a:lnTo>
                  <a:cubicBezTo>
                    <a:pt x="0" y="8213782"/>
                    <a:pt x="135890" y="8349673"/>
                    <a:pt x="304800" y="8349673"/>
                  </a:cubicBezTo>
                  <a:lnTo>
                    <a:pt x="16162610" y="8349673"/>
                  </a:lnTo>
                  <a:cubicBezTo>
                    <a:pt x="16331519" y="8349673"/>
                    <a:pt x="16467410" y="8213782"/>
                    <a:pt x="16467410" y="8044873"/>
                  </a:cubicBezTo>
                  <a:lnTo>
                    <a:pt x="16467410" y="304800"/>
                  </a:lnTo>
                  <a:cubicBezTo>
                    <a:pt x="16467410" y="135890"/>
                    <a:pt x="16331519" y="0"/>
                    <a:pt x="16162610" y="0"/>
                  </a:cubicBezTo>
                  <a:close/>
                </a:path>
              </a:pathLst>
            </a:custGeom>
            <a:solidFill>
              <a:srgbClr val="F9F7DC"/>
            </a:solidFill>
          </p:spPr>
        </p:sp>
      </p:grp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7201994-6CC8-2AAA-BDE2-06BC9A5B08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926380"/>
              </p:ext>
            </p:extLst>
          </p:nvPr>
        </p:nvGraphicFramePr>
        <p:xfrm>
          <a:off x="876300" y="784995"/>
          <a:ext cx="16535400" cy="87170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4152873059"/>
                    </a:ext>
                  </a:extLst>
                </a:gridCol>
                <a:gridCol w="11963400">
                  <a:extLst>
                    <a:ext uri="{9D8B030D-6E8A-4147-A177-3AD203B41FA5}">
                      <a16:colId xmlns:a16="http://schemas.microsoft.com/office/drawing/2014/main" val="668383173"/>
                    </a:ext>
                  </a:extLst>
                </a:gridCol>
              </a:tblGrid>
              <a:tr h="129540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PHIẾU HỌC TẬP SỐ 1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“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bạn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yêu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quý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tôi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”</a:t>
                      </a:r>
                      <a:endParaRPr lang="en-US" sz="24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00AAA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5817931"/>
                  </a:ext>
                </a:extLst>
              </a:tr>
              <a:tr h="44630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đoạn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3,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viết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đã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nêu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gì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đối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sử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thức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nào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để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bộc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lộ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đó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mình</a:t>
                      </a:r>
                      <a:r>
                        <a:rPr lang="en-US" sz="24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00AA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6360300"/>
                  </a:ext>
                </a:extLst>
              </a:tr>
              <a:tr h="29585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4.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Phần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kết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viết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đã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khẳng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định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tình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gì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Bằng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nào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00AA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968350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0EB30C6-26A4-6169-4A3A-8E4C0876594F}"/>
              </a:ext>
            </a:extLst>
          </p:cNvPr>
          <p:cNvSpPr txBox="1"/>
          <p:nvPr/>
        </p:nvSpPr>
        <p:spPr>
          <a:xfrm>
            <a:off x="5486400" y="2461260"/>
            <a:ext cx="11772900" cy="3715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xúc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viết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Quý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trọng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coi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Lan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yêu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quý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nhất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biểu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</a:t>
            </a: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Trực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tiếp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Theo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thời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gian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càng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quý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trọng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Lan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hơn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; Lan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quý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!,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rất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trước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lòng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tốt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nhìn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cuối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kì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mà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lòng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rưng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rưng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Tự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bao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giờ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chúng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trở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thành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đôi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thân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?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Tự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bao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giờ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xem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Lan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mà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yêu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quý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nhất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?</a:t>
            </a: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tiếp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–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sử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yếu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tố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tự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sự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bộc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lộ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lí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xúc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Lan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đồng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hành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giúp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đỡ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viết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vượt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qua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môn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Toán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C377B1-EBD0-7E3B-6D67-B5E36011F34A}"/>
              </a:ext>
            </a:extLst>
          </p:cNvPr>
          <p:cNvSpPr txBox="1"/>
          <p:nvPr/>
        </p:nvSpPr>
        <p:spPr>
          <a:xfrm>
            <a:off x="5486400" y="6896100"/>
            <a:ext cx="11772900" cy="2222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Khẳng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định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lại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xúc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yêu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quý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nhất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rút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ra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điều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quý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nhất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thân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–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trực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tiếp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Lan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giúp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hiểu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nghĩa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nhờ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Lan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mà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trưởng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thành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hơn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Lan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giúp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biết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yêu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thương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quan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tân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chia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sẻ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xúc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khác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ơn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Lan –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yêu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quý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nhất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50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5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" y="571500"/>
            <a:ext cx="16992600" cy="9144000"/>
            <a:chOff x="0" y="0"/>
            <a:chExt cx="16467410" cy="83496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467410" cy="8349673"/>
            </a:xfrm>
            <a:custGeom>
              <a:avLst/>
              <a:gdLst/>
              <a:ahLst/>
              <a:cxnLst/>
              <a:rect l="l" t="t" r="r" b="b"/>
              <a:pathLst>
                <a:path w="16467410" h="8349673">
                  <a:moveTo>
                    <a:pt x="1616261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044873"/>
                  </a:lnTo>
                  <a:cubicBezTo>
                    <a:pt x="0" y="8213782"/>
                    <a:pt x="135890" y="8349673"/>
                    <a:pt x="304800" y="8349673"/>
                  </a:cubicBezTo>
                  <a:lnTo>
                    <a:pt x="16162610" y="8349673"/>
                  </a:lnTo>
                  <a:cubicBezTo>
                    <a:pt x="16331519" y="8349673"/>
                    <a:pt x="16467410" y="8213782"/>
                    <a:pt x="16467410" y="8044873"/>
                  </a:cubicBezTo>
                  <a:lnTo>
                    <a:pt x="16467410" y="304800"/>
                  </a:lnTo>
                  <a:cubicBezTo>
                    <a:pt x="16467410" y="135890"/>
                    <a:pt x="16331519" y="0"/>
                    <a:pt x="16162610" y="0"/>
                  </a:cubicBezTo>
                  <a:close/>
                </a:path>
              </a:pathLst>
            </a:custGeom>
            <a:solidFill>
              <a:srgbClr val="F9F7DC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9D50A3E-B91D-3B1F-373B-3B73D244CAB7}"/>
              </a:ext>
            </a:extLst>
          </p:cNvPr>
          <p:cNvSpPr txBox="1"/>
          <p:nvPr/>
        </p:nvSpPr>
        <p:spPr>
          <a:xfrm>
            <a:off x="914400" y="1562100"/>
            <a:ext cx="16459200" cy="7909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spcBef>
                <a:spcPts val="400"/>
              </a:spcBef>
              <a:spcAft>
                <a:spcPts val="400"/>
              </a:spcAft>
              <a:buAutoNum type="alphaLcPeriod"/>
            </a:pPr>
            <a:r>
              <a:rPr lang="en-US" sz="2400" b="1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Khái</a:t>
            </a:r>
            <a:r>
              <a:rPr lang="en-US" sz="2400" b="1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1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niệm</a:t>
            </a:r>
            <a:r>
              <a:rPr lang="en-US" sz="2400" b="1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iểu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một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con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hoặc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sự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việc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kiểu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nêu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lên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tình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xúc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suy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nghĩ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thái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độ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(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chủ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quan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)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viết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con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hay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việc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đó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457200" marR="0" indent="-457200" algn="just">
              <a:spcBef>
                <a:spcPts val="400"/>
              </a:spcBef>
              <a:spcAft>
                <a:spcPts val="400"/>
              </a:spcAft>
              <a:buAutoNum type="alphaLcPeriod"/>
            </a:pPr>
            <a:r>
              <a:rPr lang="en-US" sz="2400" b="1" i="1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b. </a:t>
            </a:r>
            <a:r>
              <a:rPr lang="en-US" sz="2400" b="1" i="1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Bố</a:t>
            </a:r>
            <a:r>
              <a:rPr lang="en-US" sz="2400" b="1" i="1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1" i="1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cục</a:t>
            </a:r>
            <a:r>
              <a:rPr lang="en-US" sz="2400" b="1" i="1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en-US" sz="24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3 </a:t>
            </a:r>
            <a:r>
              <a:rPr lang="en-US" sz="24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phần</a:t>
            </a:r>
            <a:r>
              <a:rPr lang="en-US" sz="24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(MB - TB - KB).</a:t>
            </a:r>
            <a:endParaRPr lang="en-US" sz="2400" dirty="0"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457200" marR="0" indent="-457200" algn="just">
              <a:spcBef>
                <a:spcPts val="400"/>
              </a:spcBef>
              <a:spcAft>
                <a:spcPts val="400"/>
              </a:spcAft>
              <a:buAutoNum type="alphaLcPeriod"/>
            </a:pPr>
            <a:r>
              <a:rPr lang="en-US" sz="2400" b="1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c. </a:t>
            </a:r>
            <a:r>
              <a:rPr lang="en-US" sz="2400" b="1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Nội</a:t>
            </a:r>
            <a:r>
              <a:rPr lang="en-US" sz="2400" b="1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dung: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400"/>
              </a:spcBef>
              <a:spcAft>
                <a:spcPts val="40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Mở</a:t>
            </a:r>
            <a:r>
              <a:rPr lang="en-US" sz="24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endParaRPr lang="en-US" sz="2400" dirty="0">
              <a:solidFill>
                <a:srgbClr val="00206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400"/>
              </a:spcBef>
              <a:spcAft>
                <a:spcPts val="4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Dẫn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dắt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giới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thiệu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hoặc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việc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biểu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400"/>
              </a:spcBef>
              <a:spcAft>
                <a:spcPts val="4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Nêu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ấn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tượng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xúc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chung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đối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tượng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biểu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400"/>
              </a:spcBef>
              <a:spcAft>
                <a:spcPts val="400"/>
              </a:spcAft>
            </a:pPr>
            <a:r>
              <a:rPr lang="en-US" sz="2400" b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Thân</a:t>
            </a:r>
            <a:r>
              <a:rPr lang="en-US" sz="2400" b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endParaRPr lang="en-US" sz="2400" dirty="0">
              <a:solidFill>
                <a:srgbClr val="00206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400"/>
              </a:spcBef>
              <a:spcAft>
                <a:spcPts val="4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Nêu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biểu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hiện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cụ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thể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tình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suy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nghĩ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đối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tượng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biểu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 </a:t>
            </a:r>
          </a:p>
          <a:p>
            <a:pPr marL="0" marR="0" algn="just">
              <a:spcBef>
                <a:spcPts val="400"/>
              </a:spcBef>
              <a:spcAft>
                <a:spcPts val="4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Bộc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lộ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làm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rõ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xúc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bằng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trực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tiếp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(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sử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dụng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cấu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trúc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nêu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xúc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suy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nghĩ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;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thán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;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thán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)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hoặc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gián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tiếp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(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thông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qua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yếu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tố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miêu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tả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tự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nghị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).</a:t>
            </a:r>
          </a:p>
          <a:p>
            <a:pPr marL="0" marR="0" algn="just">
              <a:spcBef>
                <a:spcPts val="400"/>
              </a:spcBef>
              <a:spcAft>
                <a:spcPts val="4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Có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thể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rút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ra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học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đối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tượng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biểu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400"/>
              </a:spcBef>
              <a:spcAft>
                <a:spcPts val="400"/>
              </a:spcAft>
            </a:pPr>
            <a:r>
              <a:rPr lang="en-US" sz="2400" b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</a:t>
            </a:r>
            <a:r>
              <a:rPr lang="en-US" sz="2400" dirty="0">
                <a:solidFill>
                  <a:srgbClr val="00206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Khẳng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định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lại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ấn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tượng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xúc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suy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nghĩ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thân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đối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tượng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biểu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d.  </a:t>
            </a:r>
            <a:r>
              <a:rPr lang="en-US" sz="2400" b="1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Lưu</a:t>
            </a:r>
            <a:r>
              <a:rPr lang="en-US" sz="2400" b="1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-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Đảm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bảo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yêu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cầu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chính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tả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dùng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đặt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diễn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đạt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liên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kết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 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Thể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hiện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xúc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suy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nghĩ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chân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thành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viết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đối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tượng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biểu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r>
              <a:rPr lang="en-US" sz="2400" b="1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e, </a:t>
            </a:r>
            <a:r>
              <a:rPr lang="en-US" sz="2400" b="1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Sáng</a:t>
            </a:r>
            <a:r>
              <a:rPr lang="en-US" sz="2400" b="1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1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tạo</a:t>
            </a:r>
            <a:r>
              <a:rPr lang="en-US" sz="2400" b="1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phong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trong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sáng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tinh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tế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giàu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xúc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sử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dụng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hiệu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quả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hình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ảnh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biện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pháp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4D1E09-08B0-113C-FB2A-7BBC59F0F726}"/>
              </a:ext>
            </a:extLst>
          </p:cNvPr>
          <p:cNvSpPr txBox="1"/>
          <p:nvPr/>
        </p:nvSpPr>
        <p:spPr>
          <a:xfrm>
            <a:off x="5219700" y="774413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#9Slide03 BoosterNextFYBlack" panose="02000A03000000020004" pitchFamily="2" charset="0"/>
              </a:rPr>
              <a:t>Định</a:t>
            </a:r>
            <a:r>
              <a:rPr lang="en-US" sz="3200" dirty="0">
                <a:latin typeface="#9Slide03 BoosterNextFYBlack" panose="02000A03000000020004" pitchFamily="2" charset="0"/>
              </a:rPr>
              <a:t> </a:t>
            </a:r>
            <a:r>
              <a:rPr lang="en-US" sz="3200" dirty="0" err="1">
                <a:latin typeface="#9Slide03 BoosterNextFYBlack" panose="02000A03000000020004" pitchFamily="2" charset="0"/>
              </a:rPr>
              <a:t>hướng</a:t>
            </a:r>
            <a:r>
              <a:rPr lang="en-US" sz="3200" dirty="0">
                <a:latin typeface="#9Slide03 BoosterNextFYBlack" panose="02000A03000000020004" pitchFamily="2" charset="0"/>
              </a:rPr>
              <a:t> </a:t>
            </a:r>
            <a:r>
              <a:rPr lang="en-US" sz="3200" dirty="0" err="1">
                <a:latin typeface="#9Slide03 BoosterNextFYBlack" panose="02000A03000000020004" pitchFamily="2" charset="0"/>
              </a:rPr>
              <a:t>viết</a:t>
            </a:r>
            <a:r>
              <a:rPr lang="en-US" sz="3200" dirty="0">
                <a:latin typeface="#9Slide03 BoosterNextFYBlack" panose="02000A03000000020004" pitchFamily="2" charset="0"/>
              </a:rPr>
              <a:t> </a:t>
            </a:r>
            <a:r>
              <a:rPr lang="en-US" sz="3200" dirty="0" err="1">
                <a:latin typeface="#9Slide03 BoosterNextFYBlack" panose="02000A03000000020004" pitchFamily="2" charset="0"/>
              </a:rPr>
              <a:t>bài</a:t>
            </a:r>
            <a:r>
              <a:rPr lang="en-US" sz="3200" dirty="0">
                <a:latin typeface="#9Slide03 BoosterNextFYBlack" panose="02000A03000000020004" pitchFamily="2" charset="0"/>
              </a:rPr>
              <a:t> </a:t>
            </a:r>
            <a:r>
              <a:rPr lang="en-US" sz="3200" dirty="0" err="1">
                <a:latin typeface="#9Slide03 BoosterNextFYBlack" panose="02000A03000000020004" pitchFamily="2" charset="0"/>
              </a:rPr>
              <a:t>văn</a:t>
            </a:r>
            <a:r>
              <a:rPr lang="en-US" sz="3200" dirty="0">
                <a:latin typeface="#9Slide03 BoosterNextFYBlack" panose="02000A03000000020004" pitchFamily="2" charset="0"/>
              </a:rPr>
              <a:t> </a:t>
            </a:r>
            <a:r>
              <a:rPr lang="en-US" sz="3200" dirty="0" err="1">
                <a:latin typeface="#9Slide03 BoosterNextFYBlack" panose="02000A03000000020004" pitchFamily="2" charset="0"/>
              </a:rPr>
              <a:t>biểu</a:t>
            </a:r>
            <a:r>
              <a:rPr lang="en-US" sz="3200" dirty="0">
                <a:latin typeface="#9Slide03 BoosterNextFYBlack" panose="02000A03000000020004" pitchFamily="2" charset="0"/>
              </a:rPr>
              <a:t> </a:t>
            </a:r>
            <a:r>
              <a:rPr lang="en-US" sz="3200" dirty="0" err="1">
                <a:latin typeface="#9Slide03 BoosterNextFYBlack" panose="02000A03000000020004" pitchFamily="2" charset="0"/>
              </a:rPr>
              <a:t>cảm</a:t>
            </a:r>
            <a:endParaRPr lang="en-US" sz="3200" dirty="0">
              <a:latin typeface="#9Slide03 BoosterNextFYBlack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41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5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76300"/>
            <a:ext cx="16230600" cy="8229600"/>
            <a:chOff x="0" y="0"/>
            <a:chExt cx="16467410" cy="83496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467410" cy="8349673"/>
            </a:xfrm>
            <a:custGeom>
              <a:avLst/>
              <a:gdLst/>
              <a:ahLst/>
              <a:cxnLst/>
              <a:rect l="l" t="t" r="r" b="b"/>
              <a:pathLst>
                <a:path w="16467410" h="8349673">
                  <a:moveTo>
                    <a:pt x="1616261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044873"/>
                  </a:lnTo>
                  <a:cubicBezTo>
                    <a:pt x="0" y="8213782"/>
                    <a:pt x="135890" y="8349673"/>
                    <a:pt x="304800" y="8349673"/>
                  </a:cubicBezTo>
                  <a:lnTo>
                    <a:pt x="16162610" y="8349673"/>
                  </a:lnTo>
                  <a:cubicBezTo>
                    <a:pt x="16331519" y="8349673"/>
                    <a:pt x="16467410" y="8213782"/>
                    <a:pt x="16467410" y="8044873"/>
                  </a:cubicBezTo>
                  <a:lnTo>
                    <a:pt x="16467410" y="304800"/>
                  </a:lnTo>
                  <a:cubicBezTo>
                    <a:pt x="16467410" y="135890"/>
                    <a:pt x="16331519" y="0"/>
                    <a:pt x="16162610" y="0"/>
                  </a:cubicBezTo>
                  <a:close/>
                </a:path>
              </a:pathLst>
            </a:custGeom>
            <a:solidFill>
              <a:srgbClr val="F9F7D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1685176" y="1559537"/>
            <a:ext cx="4173767" cy="721200"/>
            <a:chOff x="0" y="0"/>
            <a:chExt cx="5565023" cy="96160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61600" cy="961600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B5B3B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1150856" y="0"/>
              <a:ext cx="961600" cy="961600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53E42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2301712" y="0"/>
              <a:ext cx="961600" cy="961600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89F52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3452568" y="0"/>
              <a:ext cx="961600" cy="961600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BC6B2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4603424" y="0"/>
              <a:ext cx="961600" cy="961600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8183B"/>
              </a:solidFill>
            </p:spPr>
          </p:sp>
        </p:grp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774264" y="2946954"/>
            <a:ext cx="6922765" cy="5780509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600694" y="4254937"/>
            <a:ext cx="9601576" cy="1472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0273"/>
              </a:lnSpc>
              <a:defRPr sz="13100" spc="-306">
                <a:solidFill>
                  <a:schemeClr val="accent5">
                    <a:lumMod val="50000"/>
                  </a:schemeClr>
                </a:solidFill>
                <a:latin typeface="#9Slide05 IcielSanelma" pitchFamily="2" charset="0"/>
              </a:defRPr>
            </a:lvl1pPr>
          </a:lstStyle>
          <a:p>
            <a:r>
              <a:rPr lang="en-US" dirty="0"/>
              <a:t>II.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317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1718</Words>
  <Application>Microsoft Office PowerPoint</Application>
  <PresentationFormat>Custom</PresentationFormat>
  <Paragraphs>122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#9Slide03 Arima Madurai Bold</vt:lpstr>
      <vt:lpstr>#9Slide03 BoosterNextFYBlack</vt:lpstr>
      <vt:lpstr>#9Slide05 IcielSanelma</vt:lpstr>
      <vt:lpstr>Arial</vt:lpstr>
      <vt:lpstr>Times New Roman</vt:lpstr>
      <vt:lpstr>Calibri</vt:lpstr>
      <vt:lpstr>Gliker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Social Virtual Communication Discourse Presentation</dc:title>
  <dc:creator>beo leo</dc:creator>
  <cp:lastModifiedBy>Admin</cp:lastModifiedBy>
  <cp:revision>6</cp:revision>
  <dcterms:created xsi:type="dcterms:W3CDTF">2006-08-16T00:00:00Z</dcterms:created>
  <dcterms:modified xsi:type="dcterms:W3CDTF">2024-12-11T17:26:42Z</dcterms:modified>
  <dc:identifier>DAFIcM6gFGk</dc:identifier>
</cp:coreProperties>
</file>