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embeddedFontLst>
    <p:embeddedFont>
      <p:font typeface="#9Slide05 VL Fadilla" panose="020B0604020202020204" charset="-93"/>
      <p:regular r:id="rId35"/>
    </p:embeddedFont>
    <p:embeddedFont>
      <p:font typeface="#9Slide06 Thillends" panose="020B0604020202020204" charset="-93"/>
      <p:regular r:id="rId36"/>
    </p:embeddedFont>
    <p:embeddedFont>
      <p:font typeface="#9Slide06 Thillends Small" panose="020B0604020202020204" charset="-93"/>
      <p:regular r:id="rId37"/>
    </p:embeddedFont>
    <p:embeddedFont>
      <p:font typeface="#9Slide07 IcielSoup of Justice" panose="020B0604020202020204" charset="-93"/>
      <p:regular r:id="rId38"/>
    </p:embeddedFont>
    <p:embeddedFont>
      <p:font typeface="#9Slide07 SFU Blackout" panose="020B0604020202020204" charset="-93"/>
      <p:regular r:id="rId39"/>
    </p:embeddedFont>
    <p:embeddedFont>
      <p:font typeface="Fraunces Bold" panose="020B0604020202020204" charset="-93"/>
      <p:regular r:id="rId40"/>
    </p:embeddedFont>
    <p:embeddedFont>
      <p:font typeface="Roboto Condensed" panose="02000000000000000000" pitchFamily="2" charset="0"/>
      <p:regular r:id="rId41"/>
      <p:bold r:id="rId42"/>
      <p:italic r:id="rId43"/>
      <p:boldItalic r:id="rId44"/>
    </p:embeddedFont>
    <p:embeddedFont>
      <p:font typeface="Roboto Condensed Bold" panose="02000000000000000000" charset="0"/>
      <p:regular r:id="rId45"/>
    </p:embeddedFont>
    <p:embeddedFont>
      <p:font typeface="Roboto Condensed Bold Italics" panose="020B0604020202020204" charset="0"/>
      <p:regular r:id="rId46"/>
    </p:embeddedFont>
    <p:embeddedFont>
      <p:font typeface="Roboto Condensed Italics"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8D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8CF2CE-65E2-4B3B-91D3-AE67309C1813}" v="49" dt="2022-09-19T21:17:16.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TRI KHANG" userId="2b69f38f-e97b-4795-a559-774dc1ef1bed" providerId="ADAL" clId="{A38CF2CE-65E2-4B3B-91D3-AE67309C1813}"/>
    <pc:docChg chg="undo custSel modSld">
      <pc:chgData name="TRAN TRI KHANG" userId="2b69f38f-e97b-4795-a559-774dc1ef1bed" providerId="ADAL" clId="{A38CF2CE-65E2-4B3B-91D3-AE67309C1813}" dt="2022-09-19T21:17:16.764" v="84" actId="2711"/>
      <pc:docMkLst>
        <pc:docMk/>
      </pc:docMkLst>
      <pc:sldChg chg="modSp modTransition modAnim">
        <pc:chgData name="TRAN TRI KHANG" userId="2b69f38f-e97b-4795-a559-774dc1ef1bed" providerId="ADAL" clId="{A38CF2CE-65E2-4B3B-91D3-AE67309C1813}" dt="2022-09-19T21:17:16.764" v="84" actId="2711"/>
        <pc:sldMkLst>
          <pc:docMk/>
          <pc:sldMk cId="0" sldId="256"/>
        </pc:sldMkLst>
        <pc:spChg chg="mod">
          <ac:chgData name="TRAN TRI KHANG" userId="2b69f38f-e97b-4795-a559-774dc1ef1bed" providerId="ADAL" clId="{A38CF2CE-65E2-4B3B-91D3-AE67309C1813}" dt="2022-09-19T21:17:16.764" v="84" actId="2711"/>
          <ac:spMkLst>
            <pc:docMk/>
            <pc:sldMk cId="0" sldId="256"/>
            <ac:spMk id="9" creationId="{00000000-0000-0000-0000-000000000000}"/>
          </ac:spMkLst>
        </pc:spChg>
      </pc:sldChg>
      <pc:sldChg chg="modSp mod modTransition">
        <pc:chgData name="TRAN TRI KHANG" userId="2b69f38f-e97b-4795-a559-774dc1ef1bed" providerId="ADAL" clId="{A38CF2CE-65E2-4B3B-91D3-AE67309C1813}" dt="2022-09-19T21:17:04.402" v="83" actId="2711"/>
        <pc:sldMkLst>
          <pc:docMk/>
          <pc:sldMk cId="0" sldId="257"/>
        </pc:sldMkLst>
        <pc:spChg chg="mod">
          <ac:chgData name="TRAN TRI KHANG" userId="2b69f38f-e97b-4795-a559-774dc1ef1bed" providerId="ADAL" clId="{A38CF2CE-65E2-4B3B-91D3-AE67309C1813}" dt="2022-09-19T21:17:04.402" v="83" actId="2711"/>
          <ac:spMkLst>
            <pc:docMk/>
            <pc:sldMk cId="0" sldId="257"/>
            <ac:spMk id="7" creationId="{00000000-0000-0000-0000-000000000000}"/>
          </ac:spMkLst>
        </pc:spChg>
      </pc:sldChg>
      <pc:sldChg chg="modTransition modAnim">
        <pc:chgData name="TRAN TRI KHANG" userId="2b69f38f-e97b-4795-a559-774dc1ef1bed" providerId="ADAL" clId="{A38CF2CE-65E2-4B3B-91D3-AE67309C1813}" dt="2022-09-19T21:15:25.813" v="82"/>
        <pc:sldMkLst>
          <pc:docMk/>
          <pc:sldMk cId="0" sldId="258"/>
        </pc:sldMkLst>
      </pc:sldChg>
      <pc:sldChg chg="modTransition modAnim">
        <pc:chgData name="TRAN TRI KHANG" userId="2b69f38f-e97b-4795-a559-774dc1ef1bed" providerId="ADAL" clId="{A38CF2CE-65E2-4B3B-91D3-AE67309C1813}" dt="2022-09-19T21:15:25.813" v="82"/>
        <pc:sldMkLst>
          <pc:docMk/>
          <pc:sldMk cId="0" sldId="259"/>
        </pc:sldMkLst>
      </pc:sldChg>
      <pc:sldChg chg="modTransition modAnim">
        <pc:chgData name="TRAN TRI KHANG" userId="2b69f38f-e97b-4795-a559-774dc1ef1bed" providerId="ADAL" clId="{A38CF2CE-65E2-4B3B-91D3-AE67309C1813}" dt="2022-09-19T21:15:25.813" v="82"/>
        <pc:sldMkLst>
          <pc:docMk/>
          <pc:sldMk cId="0" sldId="260"/>
        </pc:sldMkLst>
      </pc:sldChg>
      <pc:sldChg chg="modTransition modAnim">
        <pc:chgData name="TRAN TRI KHANG" userId="2b69f38f-e97b-4795-a559-774dc1ef1bed" providerId="ADAL" clId="{A38CF2CE-65E2-4B3B-91D3-AE67309C1813}" dt="2022-09-19T21:15:25.813" v="82"/>
        <pc:sldMkLst>
          <pc:docMk/>
          <pc:sldMk cId="0" sldId="261"/>
        </pc:sldMkLst>
      </pc:sldChg>
      <pc:sldChg chg="modTransition modAnim">
        <pc:chgData name="TRAN TRI KHANG" userId="2b69f38f-e97b-4795-a559-774dc1ef1bed" providerId="ADAL" clId="{A38CF2CE-65E2-4B3B-91D3-AE67309C1813}" dt="2022-09-19T21:15:25.813" v="82"/>
        <pc:sldMkLst>
          <pc:docMk/>
          <pc:sldMk cId="0" sldId="262"/>
        </pc:sldMkLst>
      </pc:sldChg>
      <pc:sldChg chg="addSp modSp modTransition modAnim">
        <pc:chgData name="TRAN TRI KHANG" userId="2b69f38f-e97b-4795-a559-774dc1ef1bed" providerId="ADAL" clId="{A38CF2CE-65E2-4B3B-91D3-AE67309C1813}" dt="2022-09-19T21:15:25.813" v="82"/>
        <pc:sldMkLst>
          <pc:docMk/>
          <pc:sldMk cId="0" sldId="263"/>
        </pc:sldMkLst>
        <pc:spChg chg="mod">
          <ac:chgData name="TRAN TRI KHANG" userId="2b69f38f-e97b-4795-a559-774dc1ef1bed" providerId="ADAL" clId="{A38CF2CE-65E2-4B3B-91D3-AE67309C1813}" dt="2022-09-19T21:06:03.877" v="8" actId="164"/>
          <ac:spMkLst>
            <pc:docMk/>
            <pc:sldMk cId="0" sldId="263"/>
            <ac:spMk id="4" creationId="{00000000-0000-0000-0000-000000000000}"/>
          </ac:spMkLst>
        </pc:spChg>
        <pc:spChg chg="mod">
          <ac:chgData name="TRAN TRI KHANG" userId="2b69f38f-e97b-4795-a559-774dc1ef1bed" providerId="ADAL" clId="{A38CF2CE-65E2-4B3B-91D3-AE67309C1813}" dt="2022-09-19T21:06:03.877" v="8" actId="164"/>
          <ac:spMkLst>
            <pc:docMk/>
            <pc:sldMk cId="0" sldId="263"/>
            <ac:spMk id="5" creationId="{00000000-0000-0000-0000-000000000000}"/>
          </ac:spMkLst>
        </pc:spChg>
        <pc:grpChg chg="add mod">
          <ac:chgData name="TRAN TRI KHANG" userId="2b69f38f-e97b-4795-a559-774dc1ef1bed" providerId="ADAL" clId="{A38CF2CE-65E2-4B3B-91D3-AE67309C1813}" dt="2022-09-19T21:06:03.877" v="8" actId="164"/>
          <ac:grpSpMkLst>
            <pc:docMk/>
            <pc:sldMk cId="0" sldId="263"/>
            <ac:grpSpMk id="9" creationId="{E0F9E4AA-DFBB-2834-6539-BABB61756F94}"/>
          </ac:grpSpMkLst>
        </pc:grpChg>
      </pc:sldChg>
      <pc:sldChg chg="modTransition">
        <pc:chgData name="TRAN TRI KHANG" userId="2b69f38f-e97b-4795-a559-774dc1ef1bed" providerId="ADAL" clId="{A38CF2CE-65E2-4B3B-91D3-AE67309C1813}" dt="2022-09-19T21:15:25.813" v="82"/>
        <pc:sldMkLst>
          <pc:docMk/>
          <pc:sldMk cId="0" sldId="264"/>
        </pc:sldMkLst>
      </pc:sldChg>
      <pc:sldChg chg="modTransition">
        <pc:chgData name="TRAN TRI KHANG" userId="2b69f38f-e97b-4795-a559-774dc1ef1bed" providerId="ADAL" clId="{A38CF2CE-65E2-4B3B-91D3-AE67309C1813}" dt="2022-09-19T21:15:25.813" v="82"/>
        <pc:sldMkLst>
          <pc:docMk/>
          <pc:sldMk cId="0" sldId="265"/>
        </pc:sldMkLst>
      </pc:sldChg>
      <pc:sldChg chg="addSp modSp modTransition modAnim">
        <pc:chgData name="TRAN TRI KHANG" userId="2b69f38f-e97b-4795-a559-774dc1ef1bed" providerId="ADAL" clId="{A38CF2CE-65E2-4B3B-91D3-AE67309C1813}" dt="2022-09-19T21:15:25.813" v="82"/>
        <pc:sldMkLst>
          <pc:docMk/>
          <pc:sldMk cId="0" sldId="266"/>
        </pc:sldMkLst>
        <pc:spChg chg="mod">
          <ac:chgData name="TRAN TRI KHANG" userId="2b69f38f-e97b-4795-a559-774dc1ef1bed" providerId="ADAL" clId="{A38CF2CE-65E2-4B3B-91D3-AE67309C1813}" dt="2022-09-19T21:06:30.271" v="11" actId="164"/>
          <ac:spMkLst>
            <pc:docMk/>
            <pc:sldMk cId="0" sldId="266"/>
            <ac:spMk id="11" creationId="{00000000-0000-0000-0000-000000000000}"/>
          </ac:spMkLst>
        </pc:spChg>
        <pc:spChg chg="mod">
          <ac:chgData name="TRAN TRI KHANG" userId="2b69f38f-e97b-4795-a559-774dc1ef1bed" providerId="ADAL" clId="{A38CF2CE-65E2-4B3B-91D3-AE67309C1813}" dt="2022-09-19T21:06:41.195" v="13" actId="164"/>
          <ac:spMkLst>
            <pc:docMk/>
            <pc:sldMk cId="0" sldId="266"/>
            <ac:spMk id="13" creationId="{00000000-0000-0000-0000-000000000000}"/>
          </ac:spMkLst>
        </pc:spChg>
        <pc:grpChg chg="add mod">
          <ac:chgData name="TRAN TRI KHANG" userId="2b69f38f-e97b-4795-a559-774dc1ef1bed" providerId="ADAL" clId="{A38CF2CE-65E2-4B3B-91D3-AE67309C1813}" dt="2022-09-19T21:06:30.271" v="11" actId="164"/>
          <ac:grpSpMkLst>
            <pc:docMk/>
            <pc:sldMk cId="0" sldId="266"/>
            <ac:grpSpMk id="14" creationId="{7329088B-3605-DC61-13DD-12FA939B18B1}"/>
          </ac:grpSpMkLst>
        </pc:grpChg>
        <pc:grpChg chg="add mod">
          <ac:chgData name="TRAN TRI KHANG" userId="2b69f38f-e97b-4795-a559-774dc1ef1bed" providerId="ADAL" clId="{A38CF2CE-65E2-4B3B-91D3-AE67309C1813}" dt="2022-09-19T21:06:41.195" v="13" actId="164"/>
          <ac:grpSpMkLst>
            <pc:docMk/>
            <pc:sldMk cId="0" sldId="266"/>
            <ac:grpSpMk id="15" creationId="{DDD9FF3B-D900-C14A-FCF0-7111B7BC2E6C}"/>
          </ac:grpSpMkLst>
        </pc:grpChg>
        <pc:picChg chg="mod">
          <ac:chgData name="TRAN TRI KHANG" userId="2b69f38f-e97b-4795-a559-774dc1ef1bed" providerId="ADAL" clId="{A38CF2CE-65E2-4B3B-91D3-AE67309C1813}" dt="2022-09-19T21:06:30.271" v="11" actId="164"/>
          <ac:picMkLst>
            <pc:docMk/>
            <pc:sldMk cId="0" sldId="266"/>
            <ac:picMk id="9" creationId="{00000000-0000-0000-0000-000000000000}"/>
          </ac:picMkLst>
        </pc:picChg>
        <pc:picChg chg="mod">
          <ac:chgData name="TRAN TRI KHANG" userId="2b69f38f-e97b-4795-a559-774dc1ef1bed" providerId="ADAL" clId="{A38CF2CE-65E2-4B3B-91D3-AE67309C1813}" dt="2022-09-19T21:06:41.195" v="13" actId="164"/>
          <ac:picMkLst>
            <pc:docMk/>
            <pc:sldMk cId="0" sldId="266"/>
            <ac:picMk id="12" creationId="{00000000-0000-0000-0000-000000000000}"/>
          </ac:picMkLst>
        </pc:picChg>
      </pc:sldChg>
      <pc:sldChg chg="modSp mod modTransition modAnim">
        <pc:chgData name="TRAN TRI KHANG" userId="2b69f38f-e97b-4795-a559-774dc1ef1bed" providerId="ADAL" clId="{A38CF2CE-65E2-4B3B-91D3-AE67309C1813}" dt="2022-09-19T21:15:25.813" v="82"/>
        <pc:sldMkLst>
          <pc:docMk/>
          <pc:sldMk cId="0" sldId="267"/>
        </pc:sldMkLst>
        <pc:spChg chg="mod">
          <ac:chgData name="TRAN TRI KHANG" userId="2b69f38f-e97b-4795-a559-774dc1ef1bed" providerId="ADAL" clId="{A38CF2CE-65E2-4B3B-91D3-AE67309C1813}" dt="2022-09-19T21:07:42.272" v="15" actId="2711"/>
          <ac:spMkLst>
            <pc:docMk/>
            <pc:sldMk cId="0" sldId="267"/>
            <ac:spMk id="12" creationId="{00000000-0000-0000-0000-000000000000}"/>
          </ac:spMkLst>
        </pc:spChg>
      </pc:sldChg>
      <pc:sldChg chg="addSp modSp modTransition modAnim">
        <pc:chgData name="TRAN TRI KHANG" userId="2b69f38f-e97b-4795-a559-774dc1ef1bed" providerId="ADAL" clId="{A38CF2CE-65E2-4B3B-91D3-AE67309C1813}" dt="2022-09-19T21:15:25.813" v="82"/>
        <pc:sldMkLst>
          <pc:docMk/>
          <pc:sldMk cId="0" sldId="268"/>
        </pc:sldMkLst>
        <pc:spChg chg="mod">
          <ac:chgData name="TRAN TRI KHANG" userId="2b69f38f-e97b-4795-a559-774dc1ef1bed" providerId="ADAL" clId="{A38CF2CE-65E2-4B3B-91D3-AE67309C1813}" dt="2022-09-19T21:08:38.247" v="21" actId="164"/>
          <ac:spMkLst>
            <pc:docMk/>
            <pc:sldMk cId="0" sldId="268"/>
            <ac:spMk id="10" creationId="{00000000-0000-0000-0000-000000000000}"/>
          </ac:spMkLst>
        </pc:spChg>
        <pc:grpChg chg="add mod">
          <ac:chgData name="TRAN TRI KHANG" userId="2b69f38f-e97b-4795-a559-774dc1ef1bed" providerId="ADAL" clId="{A38CF2CE-65E2-4B3B-91D3-AE67309C1813}" dt="2022-09-19T21:08:38.247" v="21" actId="164"/>
          <ac:grpSpMkLst>
            <pc:docMk/>
            <pc:sldMk cId="0" sldId="268"/>
            <ac:grpSpMk id="12" creationId="{BBC296E2-0A52-B05B-D4C3-0706FA5D7332}"/>
          </ac:grpSpMkLst>
        </pc:grpChg>
        <pc:picChg chg="mod">
          <ac:chgData name="TRAN TRI KHANG" userId="2b69f38f-e97b-4795-a559-774dc1ef1bed" providerId="ADAL" clId="{A38CF2CE-65E2-4B3B-91D3-AE67309C1813}" dt="2022-09-19T21:08:38.247" v="21" actId="164"/>
          <ac:picMkLst>
            <pc:docMk/>
            <pc:sldMk cId="0" sldId="268"/>
            <ac:picMk id="9" creationId="{00000000-0000-0000-0000-000000000000}"/>
          </ac:picMkLst>
        </pc:picChg>
      </pc:sldChg>
      <pc:sldChg chg="modSp mod modTransition modAnim">
        <pc:chgData name="TRAN TRI KHANG" userId="2b69f38f-e97b-4795-a559-774dc1ef1bed" providerId="ADAL" clId="{A38CF2CE-65E2-4B3B-91D3-AE67309C1813}" dt="2022-09-19T21:15:25.813" v="82"/>
        <pc:sldMkLst>
          <pc:docMk/>
          <pc:sldMk cId="0" sldId="269"/>
        </pc:sldMkLst>
        <pc:spChg chg="mod">
          <ac:chgData name="TRAN TRI KHANG" userId="2b69f38f-e97b-4795-a559-774dc1ef1bed" providerId="ADAL" clId="{A38CF2CE-65E2-4B3B-91D3-AE67309C1813}" dt="2022-09-19T21:08:49.162" v="23" actId="1076"/>
          <ac:spMkLst>
            <pc:docMk/>
            <pc:sldMk cId="0" sldId="269"/>
            <ac:spMk id="13" creationId="{00000000-0000-0000-0000-000000000000}"/>
          </ac:spMkLst>
        </pc:spChg>
      </pc:sldChg>
      <pc:sldChg chg="modTransition modAnim">
        <pc:chgData name="TRAN TRI KHANG" userId="2b69f38f-e97b-4795-a559-774dc1ef1bed" providerId="ADAL" clId="{A38CF2CE-65E2-4B3B-91D3-AE67309C1813}" dt="2022-09-19T21:15:25.813" v="82"/>
        <pc:sldMkLst>
          <pc:docMk/>
          <pc:sldMk cId="0" sldId="270"/>
        </pc:sldMkLst>
      </pc:sldChg>
      <pc:sldChg chg="addSp modSp modTransition modAnim">
        <pc:chgData name="TRAN TRI KHANG" userId="2b69f38f-e97b-4795-a559-774dc1ef1bed" providerId="ADAL" clId="{A38CF2CE-65E2-4B3B-91D3-AE67309C1813}" dt="2022-09-19T21:15:25.813" v="82"/>
        <pc:sldMkLst>
          <pc:docMk/>
          <pc:sldMk cId="0" sldId="271"/>
        </pc:sldMkLst>
        <pc:spChg chg="mod">
          <ac:chgData name="TRAN TRI KHANG" userId="2b69f38f-e97b-4795-a559-774dc1ef1bed" providerId="ADAL" clId="{A38CF2CE-65E2-4B3B-91D3-AE67309C1813}" dt="2022-09-19T21:09:49.338" v="31" actId="164"/>
          <ac:spMkLst>
            <pc:docMk/>
            <pc:sldMk cId="0" sldId="271"/>
            <ac:spMk id="9" creationId="{00000000-0000-0000-0000-000000000000}"/>
          </ac:spMkLst>
        </pc:spChg>
        <pc:spChg chg="mod">
          <ac:chgData name="TRAN TRI KHANG" userId="2b69f38f-e97b-4795-a559-774dc1ef1bed" providerId="ADAL" clId="{A38CF2CE-65E2-4B3B-91D3-AE67309C1813}" dt="2022-09-19T21:09:49.338" v="31" actId="164"/>
          <ac:spMkLst>
            <pc:docMk/>
            <pc:sldMk cId="0" sldId="271"/>
            <ac:spMk id="10" creationId="{00000000-0000-0000-0000-000000000000}"/>
          </ac:spMkLst>
        </pc:spChg>
        <pc:spChg chg="mod">
          <ac:chgData name="TRAN TRI KHANG" userId="2b69f38f-e97b-4795-a559-774dc1ef1bed" providerId="ADAL" clId="{A38CF2CE-65E2-4B3B-91D3-AE67309C1813}" dt="2022-09-19T21:09:49.338" v="31" actId="164"/>
          <ac:spMkLst>
            <pc:docMk/>
            <pc:sldMk cId="0" sldId="271"/>
            <ac:spMk id="11" creationId="{00000000-0000-0000-0000-000000000000}"/>
          </ac:spMkLst>
        </pc:spChg>
        <pc:grpChg chg="add mod">
          <ac:chgData name="TRAN TRI KHANG" userId="2b69f38f-e97b-4795-a559-774dc1ef1bed" providerId="ADAL" clId="{A38CF2CE-65E2-4B3B-91D3-AE67309C1813}" dt="2022-09-19T21:09:49.338" v="31" actId="164"/>
          <ac:grpSpMkLst>
            <pc:docMk/>
            <pc:sldMk cId="0" sldId="271"/>
            <ac:grpSpMk id="12" creationId="{C5A21080-933C-C767-DE08-EEDCED449C8F}"/>
          </ac:grpSpMkLst>
        </pc:grpChg>
        <pc:picChg chg="mod">
          <ac:chgData name="TRAN TRI KHANG" userId="2b69f38f-e97b-4795-a559-774dc1ef1bed" providerId="ADAL" clId="{A38CF2CE-65E2-4B3B-91D3-AE67309C1813}" dt="2022-09-19T21:09:49.338" v="31" actId="164"/>
          <ac:picMkLst>
            <pc:docMk/>
            <pc:sldMk cId="0" sldId="271"/>
            <ac:picMk id="7" creationId="{00000000-0000-0000-0000-000000000000}"/>
          </ac:picMkLst>
        </pc:picChg>
      </pc:sldChg>
      <pc:sldChg chg="modTransition modAnim">
        <pc:chgData name="TRAN TRI KHANG" userId="2b69f38f-e97b-4795-a559-774dc1ef1bed" providerId="ADAL" clId="{A38CF2CE-65E2-4B3B-91D3-AE67309C1813}" dt="2022-09-19T21:15:25.813" v="82"/>
        <pc:sldMkLst>
          <pc:docMk/>
          <pc:sldMk cId="0" sldId="272"/>
        </pc:sldMkLst>
      </pc:sldChg>
      <pc:sldChg chg="modTransition">
        <pc:chgData name="TRAN TRI KHANG" userId="2b69f38f-e97b-4795-a559-774dc1ef1bed" providerId="ADAL" clId="{A38CF2CE-65E2-4B3B-91D3-AE67309C1813}" dt="2022-09-19T21:15:25.813" v="82"/>
        <pc:sldMkLst>
          <pc:docMk/>
          <pc:sldMk cId="0" sldId="273"/>
        </pc:sldMkLst>
      </pc:sldChg>
      <pc:sldChg chg="modSp mod modTransition modAnim">
        <pc:chgData name="TRAN TRI KHANG" userId="2b69f38f-e97b-4795-a559-774dc1ef1bed" providerId="ADAL" clId="{A38CF2CE-65E2-4B3B-91D3-AE67309C1813}" dt="2022-09-19T21:15:25.813" v="82"/>
        <pc:sldMkLst>
          <pc:docMk/>
          <pc:sldMk cId="0" sldId="274"/>
        </pc:sldMkLst>
        <pc:spChg chg="mod">
          <ac:chgData name="TRAN TRI KHANG" userId="2b69f38f-e97b-4795-a559-774dc1ef1bed" providerId="ADAL" clId="{A38CF2CE-65E2-4B3B-91D3-AE67309C1813}" dt="2022-09-19T21:10:27.096" v="36" actId="1076"/>
          <ac:spMkLst>
            <pc:docMk/>
            <pc:sldMk cId="0" sldId="274"/>
            <ac:spMk id="15" creationId="{00000000-0000-0000-0000-000000000000}"/>
          </ac:spMkLst>
        </pc:spChg>
        <pc:spChg chg="mod">
          <ac:chgData name="TRAN TRI KHANG" userId="2b69f38f-e97b-4795-a559-774dc1ef1bed" providerId="ADAL" clId="{A38CF2CE-65E2-4B3B-91D3-AE67309C1813}" dt="2022-09-19T21:11:40.177" v="44" actId="207"/>
          <ac:spMkLst>
            <pc:docMk/>
            <pc:sldMk cId="0" sldId="274"/>
            <ac:spMk id="22" creationId="{00000000-0000-0000-0000-000000000000}"/>
          </ac:spMkLst>
        </pc:spChg>
        <pc:picChg chg="mod">
          <ac:chgData name="TRAN TRI KHANG" userId="2b69f38f-e97b-4795-a559-774dc1ef1bed" providerId="ADAL" clId="{A38CF2CE-65E2-4B3B-91D3-AE67309C1813}" dt="2022-09-19T21:10:27.096" v="36" actId="1076"/>
          <ac:picMkLst>
            <pc:docMk/>
            <pc:sldMk cId="0" sldId="274"/>
            <ac:picMk id="3" creationId="{00000000-0000-0000-0000-000000000000}"/>
          </ac:picMkLst>
        </pc:picChg>
        <pc:picChg chg="mod">
          <ac:chgData name="TRAN TRI KHANG" userId="2b69f38f-e97b-4795-a559-774dc1ef1bed" providerId="ADAL" clId="{A38CF2CE-65E2-4B3B-91D3-AE67309C1813}" dt="2022-09-19T21:10:27.096" v="36" actId="1076"/>
          <ac:picMkLst>
            <pc:docMk/>
            <pc:sldMk cId="0" sldId="274"/>
            <ac:picMk id="9" creationId="{00000000-0000-0000-0000-000000000000}"/>
          </ac:picMkLst>
        </pc:picChg>
        <pc:picChg chg="mod">
          <ac:chgData name="TRAN TRI KHANG" userId="2b69f38f-e97b-4795-a559-774dc1ef1bed" providerId="ADAL" clId="{A38CF2CE-65E2-4B3B-91D3-AE67309C1813}" dt="2022-09-19T21:10:27.096" v="36" actId="1076"/>
          <ac:picMkLst>
            <pc:docMk/>
            <pc:sldMk cId="0" sldId="274"/>
            <ac:picMk id="10" creationId="{00000000-0000-0000-0000-000000000000}"/>
          </ac:picMkLst>
        </pc:picChg>
      </pc:sldChg>
      <pc:sldChg chg="modSp mod modTransition">
        <pc:chgData name="TRAN TRI KHANG" userId="2b69f38f-e97b-4795-a559-774dc1ef1bed" providerId="ADAL" clId="{A38CF2CE-65E2-4B3B-91D3-AE67309C1813}" dt="2022-09-19T21:15:25.813" v="82"/>
        <pc:sldMkLst>
          <pc:docMk/>
          <pc:sldMk cId="0" sldId="275"/>
        </pc:sldMkLst>
        <pc:graphicFrameChg chg="modGraphic">
          <ac:chgData name="TRAN TRI KHANG" userId="2b69f38f-e97b-4795-a559-774dc1ef1bed" providerId="ADAL" clId="{A38CF2CE-65E2-4B3B-91D3-AE67309C1813}" dt="2022-09-19T21:11:59.300" v="47" actId="122"/>
          <ac:graphicFrameMkLst>
            <pc:docMk/>
            <pc:sldMk cId="0" sldId="275"/>
            <ac:graphicFrameMk id="9" creationId="{00000000-0000-0000-0000-000000000000}"/>
          </ac:graphicFrameMkLst>
        </pc:graphicFrameChg>
      </pc:sldChg>
      <pc:sldChg chg="modSp mod modTransition modAnim">
        <pc:chgData name="TRAN TRI KHANG" userId="2b69f38f-e97b-4795-a559-774dc1ef1bed" providerId="ADAL" clId="{A38CF2CE-65E2-4B3B-91D3-AE67309C1813}" dt="2022-09-19T21:15:25.813" v="82"/>
        <pc:sldMkLst>
          <pc:docMk/>
          <pc:sldMk cId="0" sldId="276"/>
        </pc:sldMkLst>
        <pc:graphicFrameChg chg="modGraphic">
          <ac:chgData name="TRAN TRI KHANG" userId="2b69f38f-e97b-4795-a559-774dc1ef1bed" providerId="ADAL" clId="{A38CF2CE-65E2-4B3B-91D3-AE67309C1813}" dt="2022-09-19T21:12:08.069" v="49" actId="2062"/>
          <ac:graphicFrameMkLst>
            <pc:docMk/>
            <pc:sldMk cId="0" sldId="276"/>
            <ac:graphicFrameMk id="9" creationId="{00000000-0000-0000-0000-000000000000}"/>
          </ac:graphicFrameMkLst>
        </pc:graphicFrameChg>
      </pc:sldChg>
      <pc:sldChg chg="modTransition modAnim">
        <pc:chgData name="TRAN TRI KHANG" userId="2b69f38f-e97b-4795-a559-774dc1ef1bed" providerId="ADAL" clId="{A38CF2CE-65E2-4B3B-91D3-AE67309C1813}" dt="2022-09-19T21:15:25.813" v="82"/>
        <pc:sldMkLst>
          <pc:docMk/>
          <pc:sldMk cId="0" sldId="277"/>
        </pc:sldMkLst>
      </pc:sldChg>
      <pc:sldChg chg="modTransition">
        <pc:chgData name="TRAN TRI KHANG" userId="2b69f38f-e97b-4795-a559-774dc1ef1bed" providerId="ADAL" clId="{A38CF2CE-65E2-4B3B-91D3-AE67309C1813}" dt="2022-09-19T21:15:25.813" v="82"/>
        <pc:sldMkLst>
          <pc:docMk/>
          <pc:sldMk cId="0" sldId="278"/>
        </pc:sldMkLst>
      </pc:sldChg>
      <pc:sldChg chg="modTransition modAnim">
        <pc:chgData name="TRAN TRI KHANG" userId="2b69f38f-e97b-4795-a559-774dc1ef1bed" providerId="ADAL" clId="{A38CF2CE-65E2-4B3B-91D3-AE67309C1813}" dt="2022-09-19T21:15:25.813" v="82"/>
        <pc:sldMkLst>
          <pc:docMk/>
          <pc:sldMk cId="0" sldId="279"/>
        </pc:sldMkLst>
      </pc:sldChg>
      <pc:sldChg chg="modTransition">
        <pc:chgData name="TRAN TRI KHANG" userId="2b69f38f-e97b-4795-a559-774dc1ef1bed" providerId="ADAL" clId="{A38CF2CE-65E2-4B3B-91D3-AE67309C1813}" dt="2022-09-19T21:15:25.813" v="82"/>
        <pc:sldMkLst>
          <pc:docMk/>
          <pc:sldMk cId="0" sldId="280"/>
        </pc:sldMkLst>
      </pc:sldChg>
      <pc:sldChg chg="modTransition">
        <pc:chgData name="TRAN TRI KHANG" userId="2b69f38f-e97b-4795-a559-774dc1ef1bed" providerId="ADAL" clId="{A38CF2CE-65E2-4B3B-91D3-AE67309C1813}" dt="2022-09-19T21:15:25.813" v="82"/>
        <pc:sldMkLst>
          <pc:docMk/>
          <pc:sldMk cId="0" sldId="281"/>
        </pc:sldMkLst>
      </pc:sldChg>
      <pc:sldChg chg="modTransition">
        <pc:chgData name="TRAN TRI KHANG" userId="2b69f38f-e97b-4795-a559-774dc1ef1bed" providerId="ADAL" clId="{A38CF2CE-65E2-4B3B-91D3-AE67309C1813}" dt="2022-09-19T21:15:25.813" v="82"/>
        <pc:sldMkLst>
          <pc:docMk/>
          <pc:sldMk cId="0" sldId="282"/>
        </pc:sldMkLst>
      </pc:sldChg>
      <pc:sldChg chg="modTransition modAnim">
        <pc:chgData name="TRAN TRI KHANG" userId="2b69f38f-e97b-4795-a559-774dc1ef1bed" providerId="ADAL" clId="{A38CF2CE-65E2-4B3B-91D3-AE67309C1813}" dt="2022-09-19T21:15:25.813" v="82"/>
        <pc:sldMkLst>
          <pc:docMk/>
          <pc:sldMk cId="0" sldId="283"/>
        </pc:sldMkLst>
      </pc:sldChg>
      <pc:sldChg chg="modTransition">
        <pc:chgData name="TRAN TRI KHANG" userId="2b69f38f-e97b-4795-a559-774dc1ef1bed" providerId="ADAL" clId="{A38CF2CE-65E2-4B3B-91D3-AE67309C1813}" dt="2022-09-19T21:15:25.813" v="82"/>
        <pc:sldMkLst>
          <pc:docMk/>
          <pc:sldMk cId="0" sldId="284"/>
        </pc:sldMkLst>
      </pc:sldChg>
      <pc:sldChg chg="modSp mod modTransition">
        <pc:chgData name="TRAN TRI KHANG" userId="2b69f38f-e97b-4795-a559-774dc1ef1bed" providerId="ADAL" clId="{A38CF2CE-65E2-4B3B-91D3-AE67309C1813}" dt="2022-09-19T21:15:25.813" v="82"/>
        <pc:sldMkLst>
          <pc:docMk/>
          <pc:sldMk cId="0" sldId="285"/>
        </pc:sldMkLst>
        <pc:graphicFrameChg chg="modGraphic">
          <ac:chgData name="TRAN TRI KHANG" userId="2b69f38f-e97b-4795-a559-774dc1ef1bed" providerId="ADAL" clId="{A38CF2CE-65E2-4B3B-91D3-AE67309C1813}" dt="2022-09-19T21:14:09.669" v="74" actId="122"/>
          <ac:graphicFrameMkLst>
            <pc:docMk/>
            <pc:sldMk cId="0" sldId="285"/>
            <ac:graphicFrameMk id="6" creationId="{00000000-0000-0000-0000-000000000000}"/>
          </ac:graphicFrameMkLst>
        </pc:graphicFrameChg>
      </pc:sldChg>
      <pc:sldChg chg="modTransition">
        <pc:chgData name="TRAN TRI KHANG" userId="2b69f38f-e97b-4795-a559-774dc1ef1bed" providerId="ADAL" clId="{A38CF2CE-65E2-4B3B-91D3-AE67309C1813}" dt="2022-09-19T21:15:25.813" v="82"/>
        <pc:sldMkLst>
          <pc:docMk/>
          <pc:sldMk cId="0" sldId="286"/>
        </pc:sldMkLst>
      </pc:sldChg>
      <pc:sldChg chg="modSp mod modTransition">
        <pc:chgData name="TRAN TRI KHANG" userId="2b69f38f-e97b-4795-a559-774dc1ef1bed" providerId="ADAL" clId="{A38CF2CE-65E2-4B3B-91D3-AE67309C1813}" dt="2022-09-19T21:15:25.813" v="82"/>
        <pc:sldMkLst>
          <pc:docMk/>
          <pc:sldMk cId="0" sldId="287"/>
        </pc:sldMkLst>
        <pc:graphicFrameChg chg="modGraphic">
          <ac:chgData name="TRAN TRI KHANG" userId="2b69f38f-e97b-4795-a559-774dc1ef1bed" providerId="ADAL" clId="{A38CF2CE-65E2-4B3B-91D3-AE67309C1813}" dt="2022-09-19T21:15:11.437" v="81" actId="12"/>
          <ac:graphicFrameMkLst>
            <pc:docMk/>
            <pc:sldMk cId="0" sldId="287"/>
            <ac:graphicFrameMk id="6" creationId="{00000000-0000-0000-0000-000000000000}"/>
          </ac:graphicFrameMkLst>
        </pc:graphicFrameChg>
      </pc:sldChg>
      <pc:sldChg chg="modTransition">
        <pc:chgData name="TRAN TRI KHANG" userId="2b69f38f-e97b-4795-a559-774dc1ef1bed" providerId="ADAL" clId="{A38CF2CE-65E2-4B3B-91D3-AE67309C1813}" dt="2022-09-19T21:15:25.813" v="82"/>
        <pc:sldMkLst>
          <pc:docMk/>
          <pc:sldMk cId="0" sldId="28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5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6.svg"/><Relationship Id="rId7" Type="http://schemas.openxmlformats.org/officeDocument/2006/relationships/image" Target="../media/image36.svg"/><Relationship Id="rId12" Type="http://schemas.openxmlformats.org/officeDocument/2006/relationships/image" Target="../media/image63.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62.svg"/><Relationship Id="rId5" Type="http://schemas.openxmlformats.org/officeDocument/2006/relationships/image" Target="../media/image58.svg"/><Relationship Id="rId15" Type="http://schemas.openxmlformats.org/officeDocument/2006/relationships/image" Target="../media/image66.sv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0.svg"/><Relationship Id="rId14" Type="http://schemas.openxmlformats.org/officeDocument/2006/relationships/image" Target="../media/image65.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6.svg"/><Relationship Id="rId7" Type="http://schemas.openxmlformats.org/officeDocument/2006/relationships/image" Target="../media/image36.svg"/><Relationship Id="rId12" Type="http://schemas.openxmlformats.org/officeDocument/2006/relationships/image" Target="../media/image63.png"/><Relationship Id="rId17" Type="http://schemas.openxmlformats.org/officeDocument/2006/relationships/image" Target="../media/image70.svg"/><Relationship Id="rId2" Type="http://schemas.openxmlformats.org/officeDocument/2006/relationships/image" Target="../media/image55.png"/><Relationship Id="rId16"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62.svg"/><Relationship Id="rId5" Type="http://schemas.openxmlformats.org/officeDocument/2006/relationships/image" Target="../media/image58.svg"/><Relationship Id="rId15" Type="http://schemas.openxmlformats.org/officeDocument/2006/relationships/image" Target="../media/image68.sv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0.svg"/><Relationship Id="rId14" Type="http://schemas.openxmlformats.org/officeDocument/2006/relationships/image" Target="../media/image67.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6.svg"/><Relationship Id="rId7" Type="http://schemas.openxmlformats.org/officeDocument/2006/relationships/image" Target="../media/image36.svg"/><Relationship Id="rId12" Type="http://schemas.openxmlformats.org/officeDocument/2006/relationships/image" Target="../media/image63.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62.svg"/><Relationship Id="rId5" Type="http://schemas.openxmlformats.org/officeDocument/2006/relationships/image" Target="../media/image58.svg"/><Relationship Id="rId15" Type="http://schemas.openxmlformats.org/officeDocument/2006/relationships/image" Target="../media/image66.sv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0.svg"/><Relationship Id="rId14"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6.svg"/><Relationship Id="rId7" Type="http://schemas.openxmlformats.org/officeDocument/2006/relationships/image" Target="../media/image36.svg"/><Relationship Id="rId12" Type="http://schemas.openxmlformats.org/officeDocument/2006/relationships/image" Target="../media/image63.png"/><Relationship Id="rId17" Type="http://schemas.openxmlformats.org/officeDocument/2006/relationships/image" Target="../media/image70.svg"/><Relationship Id="rId2" Type="http://schemas.openxmlformats.org/officeDocument/2006/relationships/image" Target="../media/image55.png"/><Relationship Id="rId16"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62.svg"/><Relationship Id="rId5" Type="http://schemas.openxmlformats.org/officeDocument/2006/relationships/image" Target="../media/image58.svg"/><Relationship Id="rId15" Type="http://schemas.openxmlformats.org/officeDocument/2006/relationships/image" Target="../media/image68.sv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0.svg"/><Relationship Id="rId14" Type="http://schemas.openxmlformats.org/officeDocument/2006/relationships/image" Target="../media/image67.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6.svg"/><Relationship Id="rId7" Type="http://schemas.openxmlformats.org/officeDocument/2006/relationships/image" Target="../media/image36.svg"/><Relationship Id="rId12" Type="http://schemas.openxmlformats.org/officeDocument/2006/relationships/image" Target="../media/image63.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62.svg"/><Relationship Id="rId5" Type="http://schemas.openxmlformats.org/officeDocument/2006/relationships/image" Target="../media/image58.svg"/><Relationship Id="rId15" Type="http://schemas.openxmlformats.org/officeDocument/2006/relationships/image" Target="../media/image66.sv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0.svg"/><Relationship Id="rId14" Type="http://schemas.openxmlformats.org/officeDocument/2006/relationships/image" Target="../media/image65.pn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svg"/><Relationship Id="rId7" Type="http://schemas.openxmlformats.org/officeDocument/2006/relationships/image" Target="../media/image24.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78.svg"/><Relationship Id="rId5" Type="http://schemas.openxmlformats.org/officeDocument/2006/relationships/image" Target="../media/image74.svg"/><Relationship Id="rId10" Type="http://schemas.openxmlformats.org/officeDocument/2006/relationships/image" Target="../media/image77.png"/><Relationship Id="rId4" Type="http://schemas.openxmlformats.org/officeDocument/2006/relationships/image" Target="../media/image73.png"/><Relationship Id="rId9" Type="http://schemas.openxmlformats.org/officeDocument/2006/relationships/image" Target="../media/image76.sv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6.svg"/><Relationship Id="rId7" Type="http://schemas.openxmlformats.org/officeDocument/2006/relationships/image" Target="../media/image36.svg"/><Relationship Id="rId12" Type="http://schemas.openxmlformats.org/officeDocument/2006/relationships/image" Target="../media/image63.png"/><Relationship Id="rId17" Type="http://schemas.openxmlformats.org/officeDocument/2006/relationships/image" Target="../media/image82.svg"/><Relationship Id="rId2" Type="http://schemas.openxmlformats.org/officeDocument/2006/relationships/image" Target="../media/image55.png"/><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62.svg"/><Relationship Id="rId5" Type="http://schemas.openxmlformats.org/officeDocument/2006/relationships/image" Target="../media/image58.svg"/><Relationship Id="rId15" Type="http://schemas.openxmlformats.org/officeDocument/2006/relationships/image" Target="../media/image80.sv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0.svg"/><Relationship Id="rId14" Type="http://schemas.openxmlformats.org/officeDocument/2006/relationships/image" Target="../media/image79.pn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6.svg"/><Relationship Id="rId7" Type="http://schemas.openxmlformats.org/officeDocument/2006/relationships/image" Target="../media/image36.svg"/><Relationship Id="rId12" Type="http://schemas.openxmlformats.org/officeDocument/2006/relationships/image" Target="../media/image63.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62.svg"/><Relationship Id="rId5" Type="http://schemas.openxmlformats.org/officeDocument/2006/relationships/image" Target="../media/image58.svg"/><Relationship Id="rId15" Type="http://schemas.openxmlformats.org/officeDocument/2006/relationships/image" Target="../media/image80.sv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0.svg"/><Relationship Id="rId14" Type="http://schemas.openxmlformats.org/officeDocument/2006/relationships/image" Target="../media/image79.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18" Type="http://schemas.openxmlformats.org/officeDocument/2006/relationships/image" Target="../media/image85.png"/><Relationship Id="rId3" Type="http://schemas.openxmlformats.org/officeDocument/2006/relationships/image" Target="../media/image56.svg"/><Relationship Id="rId7" Type="http://schemas.openxmlformats.org/officeDocument/2006/relationships/image" Target="../media/image36.svg"/><Relationship Id="rId12" Type="http://schemas.openxmlformats.org/officeDocument/2006/relationships/image" Target="../media/image63.png"/><Relationship Id="rId17" Type="http://schemas.openxmlformats.org/officeDocument/2006/relationships/image" Target="../media/image84.svg"/><Relationship Id="rId2" Type="http://schemas.openxmlformats.org/officeDocument/2006/relationships/image" Target="../media/image55.png"/><Relationship Id="rId16"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62.svg"/><Relationship Id="rId5" Type="http://schemas.openxmlformats.org/officeDocument/2006/relationships/image" Target="../media/image58.svg"/><Relationship Id="rId15" Type="http://schemas.openxmlformats.org/officeDocument/2006/relationships/image" Target="../media/image80.svg"/><Relationship Id="rId10" Type="http://schemas.openxmlformats.org/officeDocument/2006/relationships/image" Target="../media/image61.png"/><Relationship Id="rId19" Type="http://schemas.openxmlformats.org/officeDocument/2006/relationships/image" Target="../media/image86.svg"/><Relationship Id="rId4" Type="http://schemas.openxmlformats.org/officeDocument/2006/relationships/image" Target="../media/image57.png"/><Relationship Id="rId9" Type="http://schemas.openxmlformats.org/officeDocument/2006/relationships/image" Target="../media/image60.svg"/><Relationship Id="rId14" Type="http://schemas.openxmlformats.org/officeDocument/2006/relationships/image" Target="../media/image79.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6.svg"/><Relationship Id="rId7" Type="http://schemas.openxmlformats.org/officeDocument/2006/relationships/image" Target="../media/image36.svg"/><Relationship Id="rId12" Type="http://schemas.openxmlformats.org/officeDocument/2006/relationships/image" Target="../media/image63.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62.svg"/><Relationship Id="rId5" Type="http://schemas.openxmlformats.org/officeDocument/2006/relationships/image" Target="../media/image58.sv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0.sv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6.svg"/><Relationship Id="rId7" Type="http://schemas.openxmlformats.org/officeDocument/2006/relationships/image" Target="../media/image36.svg"/><Relationship Id="rId12" Type="http://schemas.openxmlformats.org/officeDocument/2006/relationships/image" Target="../media/image63.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62.svg"/><Relationship Id="rId5" Type="http://schemas.openxmlformats.org/officeDocument/2006/relationships/image" Target="../media/image58.sv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0.svg"/></Relationships>
</file>

<file path=ppt/slides/_rels/slide22.xml.rels><?xml version="1.0" encoding="UTF-8" standalone="yes"?>
<Relationships xmlns="http://schemas.openxmlformats.org/package/2006/relationships"><Relationship Id="rId3" Type="http://schemas.openxmlformats.org/officeDocument/2006/relationships/image" Target="../media/image74.svg"/><Relationship Id="rId7" Type="http://schemas.openxmlformats.org/officeDocument/2006/relationships/image" Target="../media/image78.sv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24.sv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svg"/><Relationship Id="rId3" Type="http://schemas.openxmlformats.org/officeDocument/2006/relationships/image" Target="../media/image58.svg"/><Relationship Id="rId7" Type="http://schemas.openxmlformats.org/officeDocument/2006/relationships/image" Target="../media/image90.svg"/><Relationship Id="rId12" Type="http://schemas.openxmlformats.org/officeDocument/2006/relationships/image" Target="../media/image95.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4.svg"/><Relationship Id="rId5" Type="http://schemas.openxmlformats.org/officeDocument/2006/relationships/image" Target="../media/image88.sv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svg"/></Relationships>
</file>

<file path=ppt/slides/_rels/slide24.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svg"/><Relationship Id="rId3" Type="http://schemas.openxmlformats.org/officeDocument/2006/relationships/image" Target="../media/image58.svg"/><Relationship Id="rId7" Type="http://schemas.openxmlformats.org/officeDocument/2006/relationships/image" Target="../media/image90.svg"/><Relationship Id="rId12" Type="http://schemas.openxmlformats.org/officeDocument/2006/relationships/image" Target="../media/image95.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4.svg"/><Relationship Id="rId5" Type="http://schemas.openxmlformats.org/officeDocument/2006/relationships/image" Target="../media/image88.sv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svg"/></Relationships>
</file>

<file path=ppt/slides/_rels/slide25.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svg"/><Relationship Id="rId3" Type="http://schemas.openxmlformats.org/officeDocument/2006/relationships/image" Target="../media/image58.svg"/><Relationship Id="rId7" Type="http://schemas.openxmlformats.org/officeDocument/2006/relationships/image" Target="../media/image90.svg"/><Relationship Id="rId12" Type="http://schemas.openxmlformats.org/officeDocument/2006/relationships/image" Target="../media/image95.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4.svg"/><Relationship Id="rId5" Type="http://schemas.openxmlformats.org/officeDocument/2006/relationships/image" Target="../media/image88.svg"/><Relationship Id="rId15" Type="http://schemas.openxmlformats.org/officeDocument/2006/relationships/image" Target="../media/image66.sv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svg"/><Relationship Id="rId14" Type="http://schemas.openxmlformats.org/officeDocument/2006/relationships/image" Target="../media/image65.png"/></Relationships>
</file>

<file path=ppt/slides/_rels/slide26.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svg"/><Relationship Id="rId3" Type="http://schemas.openxmlformats.org/officeDocument/2006/relationships/image" Target="../media/image58.svg"/><Relationship Id="rId7" Type="http://schemas.openxmlformats.org/officeDocument/2006/relationships/image" Target="../media/image90.svg"/><Relationship Id="rId12" Type="http://schemas.openxmlformats.org/officeDocument/2006/relationships/image" Target="../media/image95.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4.svg"/><Relationship Id="rId5" Type="http://schemas.openxmlformats.org/officeDocument/2006/relationships/image" Target="../media/image88.sv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svg"/></Relationships>
</file>

<file path=ppt/slides/_rels/slide2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svg"/><Relationship Id="rId18" Type="http://schemas.openxmlformats.org/officeDocument/2006/relationships/image" Target="../media/image113.png"/><Relationship Id="rId3" Type="http://schemas.openxmlformats.org/officeDocument/2006/relationships/image" Target="../media/image98.svg"/><Relationship Id="rId7" Type="http://schemas.openxmlformats.org/officeDocument/2006/relationships/image" Target="../media/image102.svg"/><Relationship Id="rId12" Type="http://schemas.openxmlformats.org/officeDocument/2006/relationships/image" Target="../media/image107.png"/><Relationship Id="rId17" Type="http://schemas.openxmlformats.org/officeDocument/2006/relationships/image" Target="../media/image112.svg"/><Relationship Id="rId2" Type="http://schemas.openxmlformats.org/officeDocument/2006/relationships/image" Target="../media/image97.png"/><Relationship Id="rId16"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svg"/><Relationship Id="rId5" Type="http://schemas.openxmlformats.org/officeDocument/2006/relationships/image" Target="../media/image100.svg"/><Relationship Id="rId15" Type="http://schemas.openxmlformats.org/officeDocument/2006/relationships/image" Target="../media/image110.svg"/><Relationship Id="rId10" Type="http://schemas.openxmlformats.org/officeDocument/2006/relationships/image" Target="../media/image105.png"/><Relationship Id="rId19" Type="http://schemas.openxmlformats.org/officeDocument/2006/relationships/image" Target="../media/image114.svg"/><Relationship Id="rId4" Type="http://schemas.openxmlformats.org/officeDocument/2006/relationships/image" Target="../media/image99.png"/><Relationship Id="rId9" Type="http://schemas.openxmlformats.org/officeDocument/2006/relationships/image" Target="../media/image104.svg"/><Relationship Id="rId14" Type="http://schemas.openxmlformats.org/officeDocument/2006/relationships/image" Target="../media/image109.png"/></Relationships>
</file>

<file path=ppt/slides/_rels/slide28.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svg"/><Relationship Id="rId18" Type="http://schemas.openxmlformats.org/officeDocument/2006/relationships/image" Target="../media/image113.png"/><Relationship Id="rId3" Type="http://schemas.openxmlformats.org/officeDocument/2006/relationships/image" Target="../media/image98.svg"/><Relationship Id="rId7" Type="http://schemas.openxmlformats.org/officeDocument/2006/relationships/image" Target="../media/image102.svg"/><Relationship Id="rId12" Type="http://schemas.openxmlformats.org/officeDocument/2006/relationships/image" Target="../media/image107.png"/><Relationship Id="rId17" Type="http://schemas.openxmlformats.org/officeDocument/2006/relationships/image" Target="../media/image112.svg"/><Relationship Id="rId2" Type="http://schemas.openxmlformats.org/officeDocument/2006/relationships/image" Target="../media/image97.png"/><Relationship Id="rId16"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svg"/><Relationship Id="rId5" Type="http://schemas.openxmlformats.org/officeDocument/2006/relationships/image" Target="../media/image100.svg"/><Relationship Id="rId15" Type="http://schemas.openxmlformats.org/officeDocument/2006/relationships/image" Target="../media/image110.svg"/><Relationship Id="rId10" Type="http://schemas.openxmlformats.org/officeDocument/2006/relationships/image" Target="../media/image105.png"/><Relationship Id="rId19" Type="http://schemas.openxmlformats.org/officeDocument/2006/relationships/image" Target="../media/image114.svg"/><Relationship Id="rId4" Type="http://schemas.openxmlformats.org/officeDocument/2006/relationships/image" Target="../media/image99.png"/><Relationship Id="rId9" Type="http://schemas.openxmlformats.org/officeDocument/2006/relationships/image" Target="../media/image104.svg"/><Relationship Id="rId14" Type="http://schemas.openxmlformats.org/officeDocument/2006/relationships/image" Target="../media/image109.png"/></Relationships>
</file>

<file path=ppt/slides/_rels/slide29.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svg"/><Relationship Id="rId18" Type="http://schemas.openxmlformats.org/officeDocument/2006/relationships/image" Target="../media/image113.png"/><Relationship Id="rId3" Type="http://schemas.openxmlformats.org/officeDocument/2006/relationships/image" Target="../media/image98.svg"/><Relationship Id="rId7" Type="http://schemas.openxmlformats.org/officeDocument/2006/relationships/image" Target="../media/image102.svg"/><Relationship Id="rId12" Type="http://schemas.openxmlformats.org/officeDocument/2006/relationships/image" Target="../media/image107.png"/><Relationship Id="rId17" Type="http://schemas.openxmlformats.org/officeDocument/2006/relationships/image" Target="../media/image112.svg"/><Relationship Id="rId2" Type="http://schemas.openxmlformats.org/officeDocument/2006/relationships/image" Target="../media/image97.png"/><Relationship Id="rId16"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svg"/><Relationship Id="rId5" Type="http://schemas.openxmlformats.org/officeDocument/2006/relationships/image" Target="../media/image100.svg"/><Relationship Id="rId15" Type="http://schemas.openxmlformats.org/officeDocument/2006/relationships/image" Target="../media/image110.svg"/><Relationship Id="rId10" Type="http://schemas.openxmlformats.org/officeDocument/2006/relationships/image" Target="../media/image105.png"/><Relationship Id="rId19" Type="http://schemas.openxmlformats.org/officeDocument/2006/relationships/image" Target="../media/image114.svg"/><Relationship Id="rId4" Type="http://schemas.openxmlformats.org/officeDocument/2006/relationships/image" Target="../media/image99.png"/><Relationship Id="rId9" Type="http://schemas.openxmlformats.org/officeDocument/2006/relationships/image" Target="../media/image104.svg"/><Relationship Id="rId14" Type="http://schemas.openxmlformats.org/officeDocument/2006/relationships/image" Target="../media/image109.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3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58.svg"/><Relationship Id="rId7" Type="http://schemas.openxmlformats.org/officeDocument/2006/relationships/image" Target="../media/image64.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16.svg"/></Relationships>
</file>

<file path=ppt/slides/_rels/slide3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svg"/><Relationship Id="rId18" Type="http://schemas.openxmlformats.org/officeDocument/2006/relationships/image" Target="../media/image113.png"/><Relationship Id="rId3" Type="http://schemas.openxmlformats.org/officeDocument/2006/relationships/image" Target="../media/image98.svg"/><Relationship Id="rId7" Type="http://schemas.openxmlformats.org/officeDocument/2006/relationships/image" Target="../media/image102.svg"/><Relationship Id="rId12" Type="http://schemas.openxmlformats.org/officeDocument/2006/relationships/image" Target="../media/image107.png"/><Relationship Id="rId17" Type="http://schemas.openxmlformats.org/officeDocument/2006/relationships/image" Target="../media/image112.svg"/><Relationship Id="rId2" Type="http://schemas.openxmlformats.org/officeDocument/2006/relationships/image" Target="../media/image97.png"/><Relationship Id="rId16"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svg"/><Relationship Id="rId5" Type="http://schemas.openxmlformats.org/officeDocument/2006/relationships/image" Target="../media/image100.svg"/><Relationship Id="rId15" Type="http://schemas.openxmlformats.org/officeDocument/2006/relationships/image" Target="../media/image110.svg"/><Relationship Id="rId10" Type="http://schemas.openxmlformats.org/officeDocument/2006/relationships/image" Target="../media/image105.png"/><Relationship Id="rId19" Type="http://schemas.openxmlformats.org/officeDocument/2006/relationships/image" Target="../media/image114.svg"/><Relationship Id="rId4" Type="http://schemas.openxmlformats.org/officeDocument/2006/relationships/image" Target="../media/image99.png"/><Relationship Id="rId9" Type="http://schemas.openxmlformats.org/officeDocument/2006/relationships/image" Target="../media/image104.svg"/><Relationship Id="rId14" Type="http://schemas.openxmlformats.org/officeDocument/2006/relationships/image" Target="../media/image109.png"/></Relationships>
</file>

<file path=ppt/slides/_rels/slide32.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58.svg"/><Relationship Id="rId7" Type="http://schemas.openxmlformats.org/officeDocument/2006/relationships/image" Target="../media/image64.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16.svg"/></Relationships>
</file>

<file path=ppt/slides/_rels/slide33.xml.rels><?xml version="1.0" encoding="UTF-8" standalone="yes"?>
<Relationships xmlns="http://schemas.openxmlformats.org/package/2006/relationships"><Relationship Id="rId3" Type="http://schemas.openxmlformats.org/officeDocument/2006/relationships/image" Target="../media/image118.svg"/><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4.svg"/><Relationship Id="rId5" Type="http://schemas.openxmlformats.org/officeDocument/2006/relationships/image" Target="../media/image16.sv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17" Type="http://schemas.openxmlformats.org/officeDocument/2006/relationships/image" Target="../media/image40.sv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3E3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5473084" y="-1389137"/>
            <a:ext cx="4007366" cy="33461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20131" flipH="1" flipV="1">
            <a:off x="-1262117" y="8420832"/>
            <a:ext cx="4294636" cy="337128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48922">
            <a:off x="-1886590" y="4404200"/>
            <a:ext cx="10108602" cy="683594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54958">
            <a:off x="6412400" y="4783517"/>
            <a:ext cx="7427821" cy="607730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78176">
            <a:off x="13492723" y="4845125"/>
            <a:ext cx="5807360" cy="711369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flipV="1">
            <a:off x="12165250" y="8623454"/>
            <a:ext cx="7315200" cy="3767328"/>
          </a:xfrm>
          <a:prstGeom prst="rect">
            <a:avLst/>
          </a:prstGeom>
        </p:spPr>
      </p:pic>
      <p:sp>
        <p:nvSpPr>
          <p:cNvPr id="8" name="TextBox 8"/>
          <p:cNvSpPr txBox="1"/>
          <p:nvPr/>
        </p:nvSpPr>
        <p:spPr>
          <a:xfrm>
            <a:off x="3404362" y="2800928"/>
            <a:ext cx="11479276" cy="1228724"/>
          </a:xfrm>
          <a:prstGeom prst="rect">
            <a:avLst/>
          </a:prstGeom>
        </p:spPr>
        <p:txBody>
          <a:bodyPr lIns="0" tIns="0" rIns="0" bIns="0" rtlCol="0" anchor="t">
            <a:spAutoFit/>
          </a:bodyPr>
          <a:lstStyle/>
          <a:p>
            <a:pPr algn="ctr">
              <a:lnSpc>
                <a:spcPts val="8999"/>
              </a:lnSpc>
            </a:pPr>
            <a:r>
              <a:rPr lang="en-US" sz="9999" dirty="0">
                <a:solidFill>
                  <a:srgbClr val="5F639F"/>
                </a:solidFill>
                <a:latin typeface="Fraunces Bold"/>
              </a:rPr>
              <a:t>VUA TIẾNG VIỆT</a:t>
            </a:r>
          </a:p>
        </p:txBody>
      </p:sp>
      <p:sp>
        <p:nvSpPr>
          <p:cNvPr id="9" name="TextBox 9"/>
          <p:cNvSpPr txBox="1"/>
          <p:nvPr/>
        </p:nvSpPr>
        <p:spPr>
          <a:xfrm>
            <a:off x="4279241" y="956888"/>
            <a:ext cx="9249867" cy="923330"/>
          </a:xfrm>
          <a:prstGeom prst="rect">
            <a:avLst/>
          </a:prstGeom>
        </p:spPr>
        <p:txBody>
          <a:bodyPr lIns="0" tIns="0" rIns="0" bIns="0" rtlCol="0" anchor="t">
            <a:spAutoFit/>
          </a:bodyPr>
          <a:lstStyle/>
          <a:p>
            <a:pPr algn="ctr">
              <a:lnSpc>
                <a:spcPts val="7200"/>
              </a:lnSpc>
            </a:pPr>
            <a:r>
              <a:rPr lang="en-US" sz="8000" dirty="0">
                <a:solidFill>
                  <a:srgbClr val="4C8D66"/>
                </a:solidFill>
                <a:latin typeface="#9Slide07 SFU Blackout" panose="00000400000000000000" pitchFamily="2" charset="0"/>
              </a:rPr>
              <a:t>GAMESHOW</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BC9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820282" y="8353191"/>
            <a:ext cx="5002125" cy="417677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62261" y="-1134392"/>
            <a:ext cx="4856534" cy="381237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6005" y="1854744"/>
            <a:ext cx="2029566" cy="1646486"/>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01471" y="3898104"/>
            <a:ext cx="2042087" cy="204208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122957" y="3898104"/>
            <a:ext cx="2042087" cy="2042087"/>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45162" y="3898104"/>
            <a:ext cx="2042087" cy="2042087"/>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720346" y="4451792"/>
            <a:ext cx="1018759" cy="934711"/>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205909" y="4358851"/>
            <a:ext cx="1120593" cy="1120593"/>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048460" y="4288897"/>
            <a:ext cx="948109" cy="1190547"/>
          </a:xfrm>
          <a:prstGeom prst="rect">
            <a:avLst/>
          </a:prstGeom>
        </p:spPr>
      </p:pic>
      <p:sp>
        <p:nvSpPr>
          <p:cNvPr id="11" name="TextBox 11"/>
          <p:cNvSpPr txBox="1"/>
          <p:nvPr/>
        </p:nvSpPr>
        <p:spPr>
          <a:xfrm>
            <a:off x="3776086" y="1075711"/>
            <a:ext cx="10429823" cy="1602275"/>
          </a:xfrm>
          <a:prstGeom prst="rect">
            <a:avLst/>
          </a:prstGeom>
        </p:spPr>
        <p:txBody>
          <a:bodyPr lIns="0" tIns="0" rIns="0" bIns="0" rtlCol="0" anchor="t">
            <a:spAutoFit/>
          </a:bodyPr>
          <a:lstStyle/>
          <a:p>
            <a:pPr algn="ctr">
              <a:lnSpc>
                <a:spcPts val="11600"/>
              </a:lnSpc>
            </a:pPr>
            <a:r>
              <a:rPr lang="en-US" sz="12889">
                <a:solidFill>
                  <a:srgbClr val="FFF3ED"/>
                </a:solidFill>
                <a:latin typeface="Fraunces Bold"/>
              </a:rPr>
              <a:t>MỤC TIÊU</a:t>
            </a:r>
          </a:p>
        </p:txBody>
      </p:sp>
      <p:sp>
        <p:nvSpPr>
          <p:cNvPr id="12" name="TextBox 12"/>
          <p:cNvSpPr txBox="1"/>
          <p:nvPr/>
        </p:nvSpPr>
        <p:spPr>
          <a:xfrm>
            <a:off x="1102617" y="6264041"/>
            <a:ext cx="4983310" cy="1384300"/>
          </a:xfrm>
          <a:prstGeom prst="rect">
            <a:avLst/>
          </a:prstGeom>
        </p:spPr>
        <p:txBody>
          <a:bodyPr lIns="0" tIns="0" rIns="0" bIns="0" rtlCol="0" anchor="t">
            <a:spAutoFit/>
          </a:bodyPr>
          <a:lstStyle/>
          <a:p>
            <a:pPr algn="ctr">
              <a:lnSpc>
                <a:spcPts val="5599"/>
              </a:lnSpc>
            </a:pPr>
            <a:r>
              <a:rPr lang="en-US" sz="3999">
                <a:solidFill>
                  <a:srgbClr val="84492D"/>
                </a:solidFill>
                <a:latin typeface="Roboto Condensed"/>
              </a:rPr>
              <a:t>HS nhận diện được biện pháp tu từ ẩn dụ</a:t>
            </a:r>
          </a:p>
        </p:txBody>
      </p:sp>
      <p:sp>
        <p:nvSpPr>
          <p:cNvPr id="13" name="TextBox 13"/>
          <p:cNvSpPr txBox="1"/>
          <p:nvPr/>
        </p:nvSpPr>
        <p:spPr>
          <a:xfrm>
            <a:off x="12153055" y="6264041"/>
            <a:ext cx="5334454" cy="2089150"/>
          </a:xfrm>
          <a:prstGeom prst="rect">
            <a:avLst/>
          </a:prstGeom>
        </p:spPr>
        <p:txBody>
          <a:bodyPr lIns="0" tIns="0" rIns="0" bIns="0" rtlCol="0" anchor="t">
            <a:spAutoFit/>
          </a:bodyPr>
          <a:lstStyle/>
          <a:p>
            <a:pPr algn="ctr">
              <a:lnSpc>
                <a:spcPts val="5599"/>
              </a:lnSpc>
            </a:pPr>
            <a:r>
              <a:rPr lang="en-US" sz="3999">
                <a:solidFill>
                  <a:srgbClr val="84492D"/>
                </a:solidFill>
                <a:latin typeface="Roboto Condensed"/>
              </a:rPr>
              <a:t>HS tạo lập được câu văn, đoạn văn có sử dụng phép tu từ ẩn dụ</a:t>
            </a:r>
          </a:p>
        </p:txBody>
      </p:sp>
      <p:sp>
        <p:nvSpPr>
          <p:cNvPr id="14" name="TextBox 14"/>
          <p:cNvSpPr txBox="1"/>
          <p:nvPr/>
        </p:nvSpPr>
        <p:spPr>
          <a:xfrm>
            <a:off x="6861575" y="6264041"/>
            <a:ext cx="4564850" cy="2089150"/>
          </a:xfrm>
          <a:prstGeom prst="rect">
            <a:avLst/>
          </a:prstGeom>
        </p:spPr>
        <p:txBody>
          <a:bodyPr lIns="0" tIns="0" rIns="0" bIns="0" rtlCol="0" anchor="t">
            <a:spAutoFit/>
          </a:bodyPr>
          <a:lstStyle/>
          <a:p>
            <a:pPr algn="ctr">
              <a:lnSpc>
                <a:spcPts val="5599"/>
              </a:lnSpc>
            </a:pPr>
            <a:r>
              <a:rPr lang="en-US" sz="3999">
                <a:solidFill>
                  <a:srgbClr val="84492D"/>
                </a:solidFill>
                <a:latin typeface="Roboto Condensed"/>
              </a:rPr>
              <a:t>HS đánh giá được vai trò của BPTT ẩn dụ trong ngữ liệu.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001933" y="-1596997"/>
            <a:ext cx="3673544" cy="2883732"/>
          </a:xfrm>
          <a:prstGeom prst="rect">
            <a:avLst/>
          </a:prstGeom>
        </p:spPr>
      </p:pic>
      <p:pic>
        <p:nvPicPr>
          <p:cNvPr id="3" name="Picture 3"/>
          <p:cNvPicPr>
            <a:picLocks noChangeAspect="1"/>
          </p:cNvPicPr>
          <p:nvPr/>
        </p:nvPicPr>
        <p:blipFill>
          <a:blip r:embed="rId4">
            <a:alphaModFix amt="69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18297525" cy="102870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505837" y="2101735"/>
            <a:ext cx="791688" cy="791688"/>
          </a:xfrm>
          <a:prstGeom prst="rect">
            <a:avLst/>
          </a:prstGeom>
        </p:spPr>
      </p:pic>
      <p:sp>
        <p:nvSpPr>
          <p:cNvPr id="5" name="TextBox 5"/>
          <p:cNvSpPr txBox="1"/>
          <p:nvPr/>
        </p:nvSpPr>
        <p:spPr>
          <a:xfrm>
            <a:off x="277400" y="781963"/>
            <a:ext cx="17943072" cy="937302"/>
          </a:xfrm>
          <a:prstGeom prst="rect">
            <a:avLst/>
          </a:prstGeom>
        </p:spPr>
        <p:txBody>
          <a:bodyPr lIns="0" tIns="0" rIns="0" bIns="0" rtlCol="0" anchor="t">
            <a:spAutoFit/>
          </a:bodyPr>
          <a:lstStyle/>
          <a:p>
            <a:pPr algn="ctr">
              <a:lnSpc>
                <a:spcPts val="6840"/>
              </a:lnSpc>
            </a:pPr>
            <a:r>
              <a:rPr lang="en-US" sz="7601">
                <a:solidFill>
                  <a:srgbClr val="704C3E"/>
                </a:solidFill>
                <a:latin typeface="Fraunces Bold"/>
              </a:rPr>
              <a:t>1.Khái niệm ẩn dụ</a:t>
            </a: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96681" flipH="1">
            <a:off x="-950820" y="9302596"/>
            <a:ext cx="3959039" cy="269709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5878">
            <a:off x="-688679" y="-3064879"/>
            <a:ext cx="5165430" cy="400536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57624">
            <a:off x="16366852" y="8805480"/>
            <a:ext cx="4617249" cy="4097809"/>
          </a:xfrm>
          <a:prstGeom prst="rect">
            <a:avLst/>
          </a:prstGeom>
        </p:spPr>
      </p:pic>
      <p:sp>
        <p:nvSpPr>
          <p:cNvPr id="10" name="TextBox 10"/>
          <p:cNvSpPr txBox="1"/>
          <p:nvPr/>
        </p:nvSpPr>
        <p:spPr>
          <a:xfrm>
            <a:off x="277400" y="2006485"/>
            <a:ext cx="17733200" cy="2381250"/>
          </a:xfrm>
          <a:prstGeom prst="rect">
            <a:avLst/>
          </a:prstGeom>
        </p:spPr>
        <p:txBody>
          <a:bodyPr lIns="0" tIns="0" rIns="0" bIns="0" rtlCol="0" anchor="t">
            <a:spAutoFit/>
          </a:bodyPr>
          <a:lstStyle/>
          <a:p>
            <a:pPr algn="ctr">
              <a:lnSpc>
                <a:spcPts val="6299"/>
              </a:lnSpc>
            </a:pPr>
            <a:r>
              <a:rPr lang="en-US" sz="4500" dirty="0" err="1">
                <a:solidFill>
                  <a:srgbClr val="474545"/>
                </a:solidFill>
                <a:latin typeface="Roboto Condensed Bold"/>
              </a:rPr>
              <a:t>Đọc</a:t>
            </a:r>
            <a:r>
              <a:rPr lang="en-US" sz="4500" dirty="0">
                <a:solidFill>
                  <a:srgbClr val="474545"/>
                </a:solidFill>
                <a:latin typeface="Roboto Condensed Bold"/>
              </a:rPr>
              <a:t> </a:t>
            </a:r>
            <a:r>
              <a:rPr lang="en-US" sz="4500" dirty="0" err="1">
                <a:solidFill>
                  <a:srgbClr val="474545"/>
                </a:solidFill>
                <a:latin typeface="Roboto Condensed Bold"/>
              </a:rPr>
              <a:t>lại</a:t>
            </a:r>
            <a:r>
              <a:rPr lang="en-US" sz="4500" dirty="0">
                <a:solidFill>
                  <a:srgbClr val="474545"/>
                </a:solidFill>
                <a:latin typeface="Roboto Condensed Bold"/>
              </a:rPr>
              <a:t> </a:t>
            </a:r>
            <a:r>
              <a:rPr lang="en-US" sz="4500" dirty="0" err="1">
                <a:solidFill>
                  <a:srgbClr val="474545"/>
                </a:solidFill>
                <a:latin typeface="Roboto Condensed Bold"/>
              </a:rPr>
              <a:t>hai</a:t>
            </a:r>
            <a:r>
              <a:rPr lang="en-US" sz="4500" dirty="0">
                <a:solidFill>
                  <a:srgbClr val="474545"/>
                </a:solidFill>
                <a:latin typeface="Roboto Condensed Bold"/>
              </a:rPr>
              <a:t> </a:t>
            </a:r>
            <a:r>
              <a:rPr lang="en-US" sz="4500" dirty="0" err="1">
                <a:solidFill>
                  <a:srgbClr val="474545"/>
                </a:solidFill>
                <a:latin typeface="Roboto Condensed Bold"/>
              </a:rPr>
              <a:t>dòng</a:t>
            </a:r>
            <a:r>
              <a:rPr lang="en-US" sz="4500" dirty="0">
                <a:solidFill>
                  <a:srgbClr val="474545"/>
                </a:solidFill>
                <a:latin typeface="Roboto Condensed Bold"/>
              </a:rPr>
              <a:t> </a:t>
            </a:r>
            <a:r>
              <a:rPr lang="en-US" sz="4500" dirty="0" err="1">
                <a:solidFill>
                  <a:srgbClr val="474545"/>
                </a:solidFill>
                <a:latin typeface="Roboto Condensed Bold"/>
              </a:rPr>
              <a:t>thơ</a:t>
            </a:r>
            <a:r>
              <a:rPr lang="en-US" sz="4500" dirty="0">
                <a:solidFill>
                  <a:srgbClr val="474545"/>
                </a:solidFill>
                <a:latin typeface="Roboto Condensed Bold"/>
              </a:rPr>
              <a:t>:</a:t>
            </a:r>
          </a:p>
          <a:p>
            <a:pPr algn="ctr">
              <a:lnSpc>
                <a:spcPts val="6299"/>
              </a:lnSpc>
            </a:pPr>
            <a:r>
              <a:rPr lang="en-US" sz="4500" dirty="0" err="1">
                <a:solidFill>
                  <a:srgbClr val="474545"/>
                </a:solidFill>
                <a:latin typeface="Roboto Condensed Italics"/>
              </a:rPr>
              <a:t>Bàn</a:t>
            </a:r>
            <a:r>
              <a:rPr lang="en-US" sz="4500" dirty="0">
                <a:solidFill>
                  <a:srgbClr val="474545"/>
                </a:solidFill>
                <a:latin typeface="Roboto Condensed Italics"/>
              </a:rPr>
              <a:t> </a:t>
            </a:r>
            <a:r>
              <a:rPr lang="en-US" sz="4500" dirty="0" err="1">
                <a:solidFill>
                  <a:srgbClr val="474545"/>
                </a:solidFill>
                <a:latin typeface="Roboto Condensed Italics"/>
              </a:rPr>
              <a:t>tay</a:t>
            </a:r>
            <a:r>
              <a:rPr lang="en-US" sz="4500" dirty="0">
                <a:solidFill>
                  <a:srgbClr val="474545"/>
                </a:solidFill>
                <a:latin typeface="Roboto Condensed Italics"/>
              </a:rPr>
              <a:t> </a:t>
            </a:r>
            <a:r>
              <a:rPr lang="en-US" sz="4500" dirty="0" err="1">
                <a:solidFill>
                  <a:srgbClr val="474545"/>
                </a:solidFill>
                <a:latin typeface="Roboto Condensed Italics"/>
              </a:rPr>
              <a:t>mẹ</a:t>
            </a:r>
            <a:r>
              <a:rPr lang="en-US" sz="4500" dirty="0">
                <a:solidFill>
                  <a:srgbClr val="474545"/>
                </a:solidFill>
                <a:latin typeface="Roboto Condensed Italics"/>
              </a:rPr>
              <a:t> </a:t>
            </a:r>
            <a:r>
              <a:rPr lang="en-US" sz="4500" dirty="0" err="1">
                <a:solidFill>
                  <a:srgbClr val="474545"/>
                </a:solidFill>
                <a:latin typeface="Roboto Condensed Italics"/>
              </a:rPr>
              <a:t>thức</a:t>
            </a:r>
            <a:r>
              <a:rPr lang="en-US" sz="4500" dirty="0">
                <a:solidFill>
                  <a:srgbClr val="474545"/>
                </a:solidFill>
                <a:latin typeface="Roboto Condensed Italics"/>
              </a:rPr>
              <a:t> </a:t>
            </a:r>
            <a:r>
              <a:rPr lang="en-US" sz="4500" dirty="0" err="1">
                <a:solidFill>
                  <a:srgbClr val="474545"/>
                </a:solidFill>
                <a:latin typeface="Roboto Condensed Italics"/>
              </a:rPr>
              <a:t>một</a:t>
            </a:r>
            <a:r>
              <a:rPr lang="en-US" sz="4500" dirty="0">
                <a:solidFill>
                  <a:srgbClr val="474545"/>
                </a:solidFill>
                <a:latin typeface="Roboto Condensed Italics"/>
              </a:rPr>
              <a:t> </a:t>
            </a:r>
            <a:r>
              <a:rPr lang="en-US" sz="4500" dirty="0" err="1">
                <a:solidFill>
                  <a:srgbClr val="474545"/>
                </a:solidFill>
                <a:latin typeface="Roboto Condensed Italics"/>
              </a:rPr>
              <a:t>đời</a:t>
            </a:r>
            <a:endParaRPr lang="en-US" sz="4500" dirty="0">
              <a:solidFill>
                <a:srgbClr val="474545"/>
              </a:solidFill>
              <a:latin typeface="Roboto Condensed Italics"/>
            </a:endParaRPr>
          </a:p>
          <a:p>
            <a:pPr algn="ctr">
              <a:lnSpc>
                <a:spcPts val="6299"/>
              </a:lnSpc>
            </a:pPr>
            <a:r>
              <a:rPr lang="en-US" sz="4500" dirty="0">
                <a:solidFill>
                  <a:srgbClr val="474545"/>
                </a:solidFill>
                <a:latin typeface="Roboto Condensed Italics"/>
              </a:rPr>
              <a:t>À </a:t>
            </a:r>
            <a:r>
              <a:rPr lang="en-US" sz="4500" dirty="0" err="1">
                <a:solidFill>
                  <a:srgbClr val="474545"/>
                </a:solidFill>
                <a:latin typeface="Roboto Condensed Italics"/>
              </a:rPr>
              <a:t>ơi</a:t>
            </a:r>
            <a:r>
              <a:rPr lang="en-US" sz="4500" dirty="0">
                <a:solidFill>
                  <a:srgbClr val="474545"/>
                </a:solidFill>
                <a:latin typeface="Roboto Condensed Italics"/>
              </a:rPr>
              <a:t> </a:t>
            </a:r>
            <a:r>
              <a:rPr lang="en-US" sz="4500" dirty="0" err="1">
                <a:solidFill>
                  <a:srgbClr val="474545"/>
                </a:solidFill>
                <a:latin typeface="Roboto Condensed Italics"/>
              </a:rPr>
              <a:t>này</a:t>
            </a:r>
            <a:r>
              <a:rPr lang="en-US" sz="4500" dirty="0">
                <a:solidFill>
                  <a:srgbClr val="474545"/>
                </a:solidFill>
                <a:latin typeface="Roboto Condensed Italics"/>
              </a:rPr>
              <a:t> </a:t>
            </a:r>
            <a:r>
              <a:rPr lang="en-US" sz="4500" dirty="0" err="1">
                <a:solidFill>
                  <a:srgbClr val="474545"/>
                </a:solidFill>
                <a:latin typeface="Roboto Condensed Italics"/>
              </a:rPr>
              <a:t>cái</a:t>
            </a:r>
            <a:r>
              <a:rPr lang="en-US" sz="4500" dirty="0">
                <a:solidFill>
                  <a:srgbClr val="474545"/>
                </a:solidFill>
                <a:latin typeface="Roboto Condensed Italics"/>
              </a:rPr>
              <a:t> </a:t>
            </a:r>
            <a:r>
              <a:rPr lang="en-US" sz="4500" dirty="0" err="1">
                <a:solidFill>
                  <a:srgbClr val="474545"/>
                </a:solidFill>
                <a:latin typeface="Roboto Condensed Italics"/>
              </a:rPr>
              <a:t>Mặt</a:t>
            </a:r>
            <a:r>
              <a:rPr lang="en-US" sz="4500" dirty="0">
                <a:solidFill>
                  <a:srgbClr val="474545"/>
                </a:solidFill>
                <a:latin typeface="Roboto Condensed Italics"/>
              </a:rPr>
              <a:t> </a:t>
            </a:r>
            <a:r>
              <a:rPr lang="en-US" sz="4500" dirty="0" err="1">
                <a:solidFill>
                  <a:srgbClr val="474545"/>
                </a:solidFill>
                <a:latin typeface="Roboto Condensed Italics"/>
              </a:rPr>
              <a:t>Trời</a:t>
            </a:r>
            <a:r>
              <a:rPr lang="en-US" sz="4500" dirty="0">
                <a:solidFill>
                  <a:srgbClr val="474545"/>
                </a:solidFill>
                <a:latin typeface="Roboto Condensed Italics"/>
              </a:rPr>
              <a:t> </a:t>
            </a:r>
            <a:r>
              <a:rPr lang="en-US" sz="4500" dirty="0" err="1">
                <a:solidFill>
                  <a:srgbClr val="474545"/>
                </a:solidFill>
                <a:latin typeface="Roboto Condensed Italics"/>
              </a:rPr>
              <a:t>bé</a:t>
            </a:r>
            <a:r>
              <a:rPr lang="en-US" sz="4500" dirty="0">
                <a:solidFill>
                  <a:srgbClr val="474545"/>
                </a:solidFill>
                <a:latin typeface="Roboto Condensed Italics"/>
              </a:rPr>
              <a:t> con…</a:t>
            </a:r>
          </a:p>
        </p:txBody>
      </p:sp>
      <p:grpSp>
        <p:nvGrpSpPr>
          <p:cNvPr id="14" name="Nhóm 13">
            <a:extLst>
              <a:ext uri="{FF2B5EF4-FFF2-40B4-BE49-F238E27FC236}">
                <a16:creationId xmlns:a16="http://schemas.microsoft.com/office/drawing/2014/main" id="{7329088B-3605-DC61-13DD-12FA939B18B1}"/>
              </a:ext>
            </a:extLst>
          </p:cNvPr>
          <p:cNvGrpSpPr/>
          <p:nvPr/>
        </p:nvGrpSpPr>
        <p:grpSpPr>
          <a:xfrm>
            <a:off x="-200438" y="5143500"/>
            <a:ext cx="8794309" cy="4605020"/>
            <a:chOff x="-200438" y="5143500"/>
            <a:chExt cx="8794309" cy="4605020"/>
          </a:xfrm>
        </p:grpSpPr>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00438" y="5143500"/>
              <a:ext cx="8794309" cy="4605020"/>
            </a:xfrm>
            <a:prstGeom prst="rect">
              <a:avLst/>
            </a:prstGeom>
          </p:spPr>
        </p:pic>
        <p:sp>
          <p:nvSpPr>
            <p:cNvPr id="11" name="TextBox 11"/>
            <p:cNvSpPr txBox="1"/>
            <p:nvPr/>
          </p:nvSpPr>
          <p:spPr>
            <a:xfrm>
              <a:off x="307072" y="6360524"/>
              <a:ext cx="7779290" cy="1581150"/>
            </a:xfrm>
            <a:prstGeom prst="rect">
              <a:avLst/>
            </a:prstGeom>
          </p:spPr>
          <p:txBody>
            <a:bodyPr lIns="0" tIns="0" rIns="0" bIns="0" rtlCol="0" anchor="t">
              <a:spAutoFit/>
            </a:bodyPr>
            <a:lstStyle/>
            <a:p>
              <a:pPr algn="ctr">
                <a:lnSpc>
                  <a:spcPts val="6299"/>
                </a:lnSpc>
                <a:spcBef>
                  <a:spcPct val="0"/>
                </a:spcBef>
              </a:pPr>
              <a:r>
                <a:rPr lang="en-US" sz="4500" dirty="0">
                  <a:solidFill>
                    <a:srgbClr val="000000"/>
                  </a:solidFill>
                  <a:latin typeface="Roboto Condensed"/>
                </a:rPr>
                <a:t>Cho </a:t>
              </a:r>
              <a:r>
                <a:rPr lang="en-US" sz="4500" dirty="0" err="1">
                  <a:solidFill>
                    <a:srgbClr val="000000"/>
                  </a:solidFill>
                  <a:latin typeface="Roboto Condensed"/>
                </a:rPr>
                <a:t>biết</a:t>
              </a:r>
              <a:r>
                <a:rPr lang="en-US" sz="4500" dirty="0">
                  <a:solidFill>
                    <a:srgbClr val="000000"/>
                  </a:solidFill>
                  <a:latin typeface="Roboto Condensed"/>
                </a:rPr>
                <a:t> </a:t>
              </a:r>
              <a:r>
                <a:rPr lang="en-US" sz="4500" dirty="0" err="1">
                  <a:solidFill>
                    <a:srgbClr val="000000"/>
                  </a:solidFill>
                  <a:latin typeface="Roboto Condensed"/>
                </a:rPr>
                <a:t>từ</a:t>
              </a:r>
              <a:r>
                <a:rPr lang="en-US" sz="4500" dirty="0">
                  <a:solidFill>
                    <a:srgbClr val="000000"/>
                  </a:solidFill>
                  <a:latin typeface="Roboto Condensed"/>
                </a:rPr>
                <a:t> “</a:t>
              </a:r>
              <a:r>
                <a:rPr lang="en-US" sz="4500" dirty="0" err="1">
                  <a:solidFill>
                    <a:srgbClr val="000000"/>
                  </a:solidFill>
                  <a:latin typeface="Roboto Condensed"/>
                </a:rPr>
                <a:t>Mặt</a:t>
              </a:r>
              <a:r>
                <a:rPr lang="en-US" sz="4500" dirty="0">
                  <a:solidFill>
                    <a:srgbClr val="000000"/>
                  </a:solidFill>
                  <a:latin typeface="Roboto Condensed"/>
                </a:rPr>
                <a:t> </a:t>
              </a:r>
              <a:r>
                <a:rPr lang="en-US" sz="4500" dirty="0" err="1">
                  <a:solidFill>
                    <a:srgbClr val="000000"/>
                  </a:solidFill>
                  <a:latin typeface="Roboto Condensed"/>
                </a:rPr>
                <a:t>Trời</a:t>
              </a:r>
              <a:r>
                <a:rPr lang="en-US" sz="4500" dirty="0">
                  <a:solidFill>
                    <a:srgbClr val="000000"/>
                  </a:solidFill>
                  <a:latin typeface="Roboto Condensed"/>
                </a:rPr>
                <a:t>” </a:t>
              </a:r>
              <a:r>
                <a:rPr lang="en-US" sz="4500" dirty="0" err="1">
                  <a:solidFill>
                    <a:srgbClr val="000000"/>
                  </a:solidFill>
                  <a:latin typeface="Roboto Condensed"/>
                </a:rPr>
                <a:t>trong</a:t>
              </a:r>
              <a:r>
                <a:rPr lang="en-US" sz="4500" dirty="0">
                  <a:solidFill>
                    <a:srgbClr val="000000"/>
                  </a:solidFill>
                  <a:latin typeface="Roboto Condensed"/>
                </a:rPr>
                <a:t> </a:t>
              </a:r>
              <a:r>
                <a:rPr lang="en-US" sz="4500" dirty="0" err="1">
                  <a:solidFill>
                    <a:srgbClr val="000000"/>
                  </a:solidFill>
                  <a:latin typeface="Roboto Condensed"/>
                </a:rPr>
                <a:t>câu</a:t>
              </a:r>
              <a:r>
                <a:rPr lang="en-US" sz="4500" dirty="0">
                  <a:solidFill>
                    <a:srgbClr val="000000"/>
                  </a:solidFill>
                  <a:latin typeface="Roboto Condensed"/>
                </a:rPr>
                <a:t> </a:t>
              </a:r>
              <a:r>
                <a:rPr lang="en-US" sz="4500" dirty="0" err="1">
                  <a:solidFill>
                    <a:srgbClr val="000000"/>
                  </a:solidFill>
                  <a:latin typeface="Roboto Condensed"/>
                </a:rPr>
                <a:t>thơ</a:t>
              </a:r>
              <a:r>
                <a:rPr lang="en-US" sz="4500" dirty="0">
                  <a:solidFill>
                    <a:srgbClr val="000000"/>
                  </a:solidFill>
                  <a:latin typeface="Roboto Condensed"/>
                </a:rPr>
                <a:t> </a:t>
              </a:r>
              <a:r>
                <a:rPr lang="en-US" sz="4500" dirty="0" err="1">
                  <a:solidFill>
                    <a:srgbClr val="000000"/>
                  </a:solidFill>
                  <a:latin typeface="Roboto Condensed"/>
                </a:rPr>
                <a:t>chỉ</a:t>
              </a:r>
              <a:r>
                <a:rPr lang="en-US" sz="4500" dirty="0">
                  <a:solidFill>
                    <a:srgbClr val="000000"/>
                  </a:solidFill>
                  <a:latin typeface="Roboto Condensed"/>
                </a:rPr>
                <a:t> </a:t>
              </a:r>
              <a:r>
                <a:rPr lang="en-US" sz="4500" dirty="0" err="1">
                  <a:solidFill>
                    <a:srgbClr val="000000"/>
                  </a:solidFill>
                  <a:latin typeface="Roboto Condensed"/>
                </a:rPr>
                <a:t>đối</a:t>
              </a:r>
              <a:r>
                <a:rPr lang="en-US" sz="4500" dirty="0">
                  <a:solidFill>
                    <a:srgbClr val="000000"/>
                  </a:solidFill>
                  <a:latin typeface="Roboto Condensed"/>
                </a:rPr>
                <a:t> </a:t>
              </a:r>
              <a:r>
                <a:rPr lang="en-US" sz="4500" dirty="0" err="1">
                  <a:solidFill>
                    <a:srgbClr val="000000"/>
                  </a:solidFill>
                  <a:latin typeface="Roboto Condensed"/>
                </a:rPr>
                <a:t>tượng</a:t>
              </a:r>
              <a:r>
                <a:rPr lang="en-US" sz="4500" dirty="0">
                  <a:solidFill>
                    <a:srgbClr val="000000"/>
                  </a:solidFill>
                  <a:latin typeface="Roboto Condensed"/>
                </a:rPr>
                <a:t> </a:t>
              </a:r>
              <a:r>
                <a:rPr lang="en-US" sz="4500" dirty="0" err="1">
                  <a:solidFill>
                    <a:srgbClr val="000000"/>
                  </a:solidFill>
                  <a:latin typeface="Roboto Condensed"/>
                </a:rPr>
                <a:t>nào</a:t>
              </a:r>
              <a:r>
                <a:rPr lang="en-US" sz="4500" dirty="0">
                  <a:solidFill>
                    <a:srgbClr val="000000"/>
                  </a:solidFill>
                  <a:latin typeface="Roboto Condensed"/>
                </a:rPr>
                <a:t>? </a:t>
              </a:r>
            </a:p>
          </p:txBody>
        </p:sp>
      </p:grpSp>
      <p:grpSp>
        <p:nvGrpSpPr>
          <p:cNvPr id="15" name="Nhóm 14">
            <a:extLst>
              <a:ext uri="{FF2B5EF4-FFF2-40B4-BE49-F238E27FC236}">
                <a16:creationId xmlns:a16="http://schemas.microsoft.com/office/drawing/2014/main" id="{DDD9FF3B-D900-C14A-FCF0-7111B7BC2E6C}"/>
              </a:ext>
            </a:extLst>
          </p:cNvPr>
          <p:cNvGrpSpPr/>
          <p:nvPr/>
        </p:nvGrpSpPr>
        <p:grpSpPr>
          <a:xfrm>
            <a:off x="8593872" y="4747584"/>
            <a:ext cx="9833524" cy="5149191"/>
            <a:chOff x="8593872" y="4747584"/>
            <a:chExt cx="9833524" cy="5149191"/>
          </a:xfrm>
        </p:grpSpPr>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8593872" y="4747584"/>
              <a:ext cx="9833524" cy="5149191"/>
            </a:xfrm>
            <a:prstGeom prst="rect">
              <a:avLst/>
            </a:prstGeom>
          </p:spPr>
        </p:pic>
        <p:sp>
          <p:nvSpPr>
            <p:cNvPr id="13" name="TextBox 13"/>
            <p:cNvSpPr txBox="1"/>
            <p:nvPr/>
          </p:nvSpPr>
          <p:spPr>
            <a:xfrm>
              <a:off x="9325989" y="5560424"/>
              <a:ext cx="8179848" cy="1558119"/>
            </a:xfrm>
            <a:prstGeom prst="rect">
              <a:avLst/>
            </a:prstGeom>
          </p:spPr>
          <p:txBody>
            <a:bodyPr lIns="0" tIns="0" rIns="0" bIns="0" rtlCol="0" anchor="t">
              <a:spAutoFit/>
            </a:bodyPr>
            <a:lstStyle/>
            <a:p>
              <a:pPr algn="ctr">
                <a:lnSpc>
                  <a:spcPts val="6299"/>
                </a:lnSpc>
                <a:spcBef>
                  <a:spcPct val="0"/>
                </a:spcBef>
              </a:pPr>
              <a:r>
                <a:rPr lang="en-US" sz="4500" dirty="0">
                  <a:solidFill>
                    <a:srgbClr val="000000"/>
                  </a:solidFill>
                  <a:latin typeface="Roboto Condensed"/>
                </a:rPr>
                <a:t>Theo </a:t>
              </a:r>
              <a:r>
                <a:rPr lang="en-US" sz="4500" dirty="0" err="1">
                  <a:solidFill>
                    <a:srgbClr val="000000"/>
                  </a:solidFill>
                  <a:latin typeface="Roboto Condensed"/>
                </a:rPr>
                <a:t>em</a:t>
              </a:r>
              <a:r>
                <a:rPr lang="en-US" sz="4500" dirty="0">
                  <a:solidFill>
                    <a:srgbClr val="000000"/>
                  </a:solidFill>
                  <a:latin typeface="Roboto Condensed"/>
                </a:rPr>
                <a:t> </a:t>
              </a:r>
              <a:r>
                <a:rPr lang="vi-VN" sz="4500" dirty="0">
                  <a:solidFill>
                    <a:srgbClr val="000000"/>
                  </a:solidFill>
                  <a:latin typeface="Roboto Condensed"/>
                </a:rPr>
                <a:t>vì sao tác giả lại ví mặt trời với đứa con </a:t>
              </a:r>
              <a:r>
                <a:rPr lang="en-US" sz="4500" dirty="0">
                  <a:solidFill>
                    <a:srgbClr val="000000"/>
                  </a:solidFill>
                  <a:latin typeface="Roboto Condensed"/>
                </a:rPr>
                <a:t>? </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001933" y="-1596997"/>
            <a:ext cx="3673544" cy="2883732"/>
          </a:xfrm>
          <a:prstGeom prst="rect">
            <a:avLst/>
          </a:prstGeom>
        </p:spPr>
      </p:pic>
      <p:pic>
        <p:nvPicPr>
          <p:cNvPr id="3" name="Picture 3"/>
          <p:cNvPicPr>
            <a:picLocks noChangeAspect="1"/>
          </p:cNvPicPr>
          <p:nvPr/>
        </p:nvPicPr>
        <p:blipFill>
          <a:blip r:embed="rId4">
            <a:alphaModFix amt="69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18297525" cy="102870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505837" y="2101735"/>
            <a:ext cx="791688" cy="79168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96681" flipH="1">
            <a:off x="-950820" y="9302596"/>
            <a:ext cx="3959039" cy="269709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5878">
            <a:off x="-688679" y="-3064879"/>
            <a:ext cx="5165430" cy="400536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57624">
            <a:off x="16366852" y="8805480"/>
            <a:ext cx="4617249" cy="4097809"/>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162766" y="4999909"/>
            <a:ext cx="3509994" cy="287181"/>
          </a:xfrm>
          <a:prstGeom prst="rect">
            <a:avLst/>
          </a:prstGeom>
        </p:spPr>
      </p:pic>
      <p:sp>
        <p:nvSpPr>
          <p:cNvPr id="9" name="TextBox 9"/>
          <p:cNvSpPr txBox="1"/>
          <p:nvPr/>
        </p:nvSpPr>
        <p:spPr>
          <a:xfrm>
            <a:off x="2311669" y="5544042"/>
            <a:ext cx="5417428" cy="1581150"/>
          </a:xfrm>
          <a:prstGeom prst="rect">
            <a:avLst/>
          </a:prstGeom>
        </p:spPr>
        <p:txBody>
          <a:bodyPr lIns="0" tIns="0" rIns="0" bIns="0" rtlCol="0" anchor="t">
            <a:spAutoFit/>
          </a:bodyPr>
          <a:lstStyle/>
          <a:p>
            <a:pPr algn="ctr">
              <a:lnSpc>
                <a:spcPts val="6299"/>
              </a:lnSpc>
              <a:spcBef>
                <a:spcPct val="0"/>
              </a:spcBef>
            </a:pPr>
            <a:r>
              <a:rPr lang="en-US" sz="4500" dirty="0" err="1">
                <a:solidFill>
                  <a:srgbClr val="474545"/>
                </a:solidFill>
                <a:latin typeface="Roboto Condensed"/>
              </a:rPr>
              <a:t>đem</a:t>
            </a:r>
            <a:r>
              <a:rPr lang="en-US" sz="4500" dirty="0">
                <a:solidFill>
                  <a:srgbClr val="474545"/>
                </a:solidFill>
                <a:latin typeface="Roboto Condensed"/>
              </a:rPr>
              <a:t> </a:t>
            </a:r>
            <a:r>
              <a:rPr lang="en-US" sz="4500" dirty="0" err="1">
                <a:solidFill>
                  <a:srgbClr val="474545"/>
                </a:solidFill>
                <a:latin typeface="Roboto Condensed"/>
              </a:rPr>
              <a:t>đến</a:t>
            </a:r>
            <a:r>
              <a:rPr lang="en-US" sz="4500" dirty="0">
                <a:solidFill>
                  <a:srgbClr val="474545"/>
                </a:solidFill>
                <a:latin typeface="Roboto Condensed"/>
              </a:rPr>
              <a:t> </a:t>
            </a:r>
            <a:r>
              <a:rPr lang="en-US" sz="4500" dirty="0" err="1">
                <a:solidFill>
                  <a:srgbClr val="474545"/>
                </a:solidFill>
                <a:latin typeface="Roboto Condensed"/>
              </a:rPr>
              <a:t>ánh</a:t>
            </a:r>
            <a:r>
              <a:rPr lang="en-US" sz="4500" dirty="0">
                <a:solidFill>
                  <a:srgbClr val="474545"/>
                </a:solidFill>
                <a:latin typeface="Roboto Condensed"/>
              </a:rPr>
              <a:t> </a:t>
            </a:r>
            <a:r>
              <a:rPr lang="en-US" sz="4500" dirty="0" err="1">
                <a:solidFill>
                  <a:srgbClr val="474545"/>
                </a:solidFill>
                <a:latin typeface="Roboto Condensed"/>
              </a:rPr>
              <a:t>áng</a:t>
            </a:r>
            <a:r>
              <a:rPr lang="en-US" sz="4500" dirty="0">
                <a:solidFill>
                  <a:srgbClr val="474545"/>
                </a:solidFill>
                <a:latin typeface="Roboto Condensed"/>
              </a:rPr>
              <a:t>, </a:t>
            </a:r>
            <a:r>
              <a:rPr lang="en-US" sz="4500" dirty="0" err="1">
                <a:solidFill>
                  <a:srgbClr val="474545"/>
                </a:solidFill>
                <a:latin typeface="Roboto Condensed"/>
              </a:rPr>
              <a:t>sự</a:t>
            </a:r>
            <a:r>
              <a:rPr lang="en-US" sz="4500" dirty="0">
                <a:solidFill>
                  <a:srgbClr val="474545"/>
                </a:solidFill>
                <a:latin typeface="Roboto Condensed"/>
              </a:rPr>
              <a:t> </a:t>
            </a:r>
            <a:r>
              <a:rPr lang="en-US" sz="4500" dirty="0" err="1">
                <a:solidFill>
                  <a:srgbClr val="474545"/>
                </a:solidFill>
                <a:latin typeface="Roboto Condensed"/>
              </a:rPr>
              <a:t>sống</a:t>
            </a:r>
            <a:r>
              <a:rPr lang="en-US" sz="4500" dirty="0">
                <a:solidFill>
                  <a:srgbClr val="474545"/>
                </a:solidFill>
                <a:latin typeface="Roboto Condensed"/>
              </a:rPr>
              <a:t> </a:t>
            </a:r>
            <a:r>
              <a:rPr lang="en-US" sz="4500" dirty="0" err="1">
                <a:solidFill>
                  <a:srgbClr val="474545"/>
                </a:solidFill>
                <a:latin typeface="Roboto Condensed"/>
              </a:rPr>
              <a:t>cho</a:t>
            </a:r>
            <a:r>
              <a:rPr lang="en-US" sz="4500" dirty="0">
                <a:solidFill>
                  <a:srgbClr val="474545"/>
                </a:solidFill>
                <a:latin typeface="Roboto Condensed"/>
              </a:rPr>
              <a:t> </a:t>
            </a:r>
            <a:r>
              <a:rPr lang="en-US" sz="4500" dirty="0" err="1">
                <a:solidFill>
                  <a:srgbClr val="474545"/>
                </a:solidFill>
                <a:latin typeface="Roboto Condensed"/>
              </a:rPr>
              <a:t>muôn</a:t>
            </a:r>
            <a:r>
              <a:rPr lang="en-US" sz="4500" dirty="0">
                <a:solidFill>
                  <a:srgbClr val="474545"/>
                </a:solidFill>
                <a:latin typeface="Roboto Condensed"/>
              </a:rPr>
              <a:t> </a:t>
            </a:r>
            <a:r>
              <a:rPr lang="en-US" sz="4500" dirty="0" err="1">
                <a:solidFill>
                  <a:srgbClr val="474545"/>
                </a:solidFill>
                <a:latin typeface="Roboto Condensed"/>
              </a:rPr>
              <a:t>loài</a:t>
            </a:r>
            <a:endParaRPr lang="en-US" sz="4500" dirty="0">
              <a:solidFill>
                <a:srgbClr val="474545"/>
              </a:solidFill>
              <a:latin typeface="Roboto Condensed"/>
            </a:endParaRPr>
          </a:p>
        </p:txBody>
      </p:sp>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V="1">
            <a:off x="6256041" y="7246952"/>
            <a:ext cx="1813450" cy="1097137"/>
          </a:xfrm>
          <a:prstGeom prst="rect">
            <a:avLst/>
          </a:prstGeom>
        </p:spPr>
      </p:pic>
      <p:sp>
        <p:nvSpPr>
          <p:cNvPr id="11" name="TextBox 11"/>
          <p:cNvSpPr txBox="1"/>
          <p:nvPr/>
        </p:nvSpPr>
        <p:spPr>
          <a:xfrm>
            <a:off x="2311669" y="1996960"/>
            <a:ext cx="13299545" cy="1749425"/>
          </a:xfrm>
          <a:prstGeom prst="rect">
            <a:avLst/>
          </a:prstGeom>
        </p:spPr>
        <p:txBody>
          <a:bodyPr lIns="0" tIns="0" rIns="0" bIns="0" rtlCol="0" anchor="t">
            <a:spAutoFit/>
          </a:bodyPr>
          <a:lstStyle/>
          <a:p>
            <a:pPr algn="ctr">
              <a:lnSpc>
                <a:spcPts val="7000"/>
              </a:lnSpc>
            </a:pPr>
            <a:r>
              <a:rPr lang="en-US" sz="5000" dirty="0" err="1">
                <a:solidFill>
                  <a:srgbClr val="474545"/>
                </a:solidFill>
                <a:latin typeface="Roboto Condensed Italics"/>
              </a:rPr>
              <a:t>Bàn</a:t>
            </a:r>
            <a:r>
              <a:rPr lang="en-US" sz="5000" dirty="0">
                <a:solidFill>
                  <a:srgbClr val="474545"/>
                </a:solidFill>
                <a:latin typeface="Roboto Condensed Italics"/>
              </a:rPr>
              <a:t> </a:t>
            </a:r>
            <a:r>
              <a:rPr lang="en-US" sz="5000" dirty="0" err="1">
                <a:solidFill>
                  <a:srgbClr val="474545"/>
                </a:solidFill>
                <a:latin typeface="Roboto Condensed Italics"/>
              </a:rPr>
              <a:t>tay</a:t>
            </a:r>
            <a:r>
              <a:rPr lang="en-US" sz="5000" dirty="0">
                <a:solidFill>
                  <a:srgbClr val="474545"/>
                </a:solidFill>
                <a:latin typeface="Roboto Condensed Italics"/>
              </a:rPr>
              <a:t> </a:t>
            </a:r>
            <a:r>
              <a:rPr lang="en-US" sz="5000" dirty="0" err="1">
                <a:solidFill>
                  <a:srgbClr val="474545"/>
                </a:solidFill>
                <a:latin typeface="Roboto Condensed Italics"/>
              </a:rPr>
              <a:t>mẹ</a:t>
            </a:r>
            <a:r>
              <a:rPr lang="en-US" sz="5000" dirty="0">
                <a:solidFill>
                  <a:srgbClr val="474545"/>
                </a:solidFill>
                <a:latin typeface="Roboto Condensed Italics"/>
              </a:rPr>
              <a:t> </a:t>
            </a:r>
            <a:r>
              <a:rPr lang="en-US" sz="5000" dirty="0" err="1">
                <a:solidFill>
                  <a:srgbClr val="474545"/>
                </a:solidFill>
                <a:latin typeface="Roboto Condensed Italics"/>
              </a:rPr>
              <a:t>thức</a:t>
            </a:r>
            <a:r>
              <a:rPr lang="en-US" sz="5000" dirty="0">
                <a:solidFill>
                  <a:srgbClr val="474545"/>
                </a:solidFill>
                <a:latin typeface="Roboto Condensed Italics"/>
              </a:rPr>
              <a:t> </a:t>
            </a:r>
            <a:r>
              <a:rPr lang="en-US" sz="5000" dirty="0" err="1">
                <a:solidFill>
                  <a:srgbClr val="474545"/>
                </a:solidFill>
                <a:latin typeface="Roboto Condensed Italics"/>
              </a:rPr>
              <a:t>một</a:t>
            </a:r>
            <a:r>
              <a:rPr lang="en-US" sz="5000" dirty="0">
                <a:solidFill>
                  <a:srgbClr val="474545"/>
                </a:solidFill>
                <a:latin typeface="Roboto Condensed Italics"/>
              </a:rPr>
              <a:t> </a:t>
            </a:r>
            <a:r>
              <a:rPr lang="en-US" sz="5000" dirty="0" err="1">
                <a:solidFill>
                  <a:srgbClr val="474545"/>
                </a:solidFill>
                <a:latin typeface="Roboto Condensed Italics"/>
              </a:rPr>
              <a:t>đời</a:t>
            </a:r>
            <a:endParaRPr lang="en-US" sz="5000" dirty="0">
              <a:solidFill>
                <a:srgbClr val="474545"/>
              </a:solidFill>
              <a:latin typeface="Roboto Condensed Italics"/>
            </a:endParaRPr>
          </a:p>
          <a:p>
            <a:pPr algn="ctr">
              <a:lnSpc>
                <a:spcPts val="7000"/>
              </a:lnSpc>
            </a:pPr>
            <a:r>
              <a:rPr lang="en-US" sz="5000" dirty="0">
                <a:solidFill>
                  <a:srgbClr val="474545"/>
                </a:solidFill>
                <a:latin typeface="Roboto Condensed Italics"/>
              </a:rPr>
              <a:t>À </a:t>
            </a:r>
            <a:r>
              <a:rPr lang="en-US" sz="5000" dirty="0" err="1">
                <a:solidFill>
                  <a:srgbClr val="474545"/>
                </a:solidFill>
                <a:latin typeface="Roboto Condensed Italics"/>
              </a:rPr>
              <a:t>ơi</a:t>
            </a:r>
            <a:r>
              <a:rPr lang="en-US" sz="5000" dirty="0">
                <a:solidFill>
                  <a:srgbClr val="474545"/>
                </a:solidFill>
                <a:latin typeface="Roboto Condensed Italics"/>
              </a:rPr>
              <a:t> </a:t>
            </a:r>
            <a:r>
              <a:rPr lang="en-US" sz="5000" dirty="0" err="1">
                <a:solidFill>
                  <a:srgbClr val="474545"/>
                </a:solidFill>
                <a:latin typeface="Roboto Condensed Italics"/>
              </a:rPr>
              <a:t>này</a:t>
            </a:r>
            <a:r>
              <a:rPr lang="en-US" sz="5000" dirty="0">
                <a:solidFill>
                  <a:srgbClr val="474545"/>
                </a:solidFill>
                <a:latin typeface="Roboto Condensed Italics"/>
              </a:rPr>
              <a:t> </a:t>
            </a:r>
            <a:r>
              <a:rPr lang="en-US" sz="5000" dirty="0" err="1">
                <a:solidFill>
                  <a:srgbClr val="474545"/>
                </a:solidFill>
                <a:latin typeface="Roboto Condensed Italics"/>
              </a:rPr>
              <a:t>cái</a:t>
            </a:r>
            <a:r>
              <a:rPr lang="en-US" sz="5000" dirty="0">
                <a:solidFill>
                  <a:srgbClr val="474545"/>
                </a:solidFill>
                <a:latin typeface="Roboto Condensed Italics"/>
              </a:rPr>
              <a:t> </a:t>
            </a:r>
            <a:r>
              <a:rPr lang="en-US" sz="5000" dirty="0" err="1">
                <a:solidFill>
                  <a:srgbClr val="474545"/>
                </a:solidFill>
                <a:latin typeface="Roboto Condensed Italics"/>
              </a:rPr>
              <a:t>Mặt</a:t>
            </a:r>
            <a:r>
              <a:rPr lang="en-US" sz="5000" dirty="0">
                <a:solidFill>
                  <a:srgbClr val="474545"/>
                </a:solidFill>
                <a:latin typeface="Roboto Condensed Italics"/>
              </a:rPr>
              <a:t> </a:t>
            </a:r>
            <a:r>
              <a:rPr lang="en-US" sz="5000" dirty="0" err="1">
                <a:solidFill>
                  <a:srgbClr val="474545"/>
                </a:solidFill>
                <a:latin typeface="Roboto Condensed Italics"/>
              </a:rPr>
              <a:t>Trời</a:t>
            </a:r>
            <a:r>
              <a:rPr lang="en-US" sz="5000" dirty="0">
                <a:solidFill>
                  <a:srgbClr val="474545"/>
                </a:solidFill>
                <a:latin typeface="Roboto Condensed Italics"/>
              </a:rPr>
              <a:t> </a:t>
            </a:r>
            <a:r>
              <a:rPr lang="en-US" sz="5000" dirty="0" err="1">
                <a:solidFill>
                  <a:srgbClr val="474545"/>
                </a:solidFill>
                <a:latin typeface="Roboto Condensed Italics"/>
              </a:rPr>
              <a:t>bé</a:t>
            </a:r>
            <a:r>
              <a:rPr lang="en-US" sz="5000" dirty="0">
                <a:solidFill>
                  <a:srgbClr val="474545"/>
                </a:solidFill>
                <a:latin typeface="Roboto Condensed Italics"/>
              </a:rPr>
              <a:t> con…</a:t>
            </a:r>
          </a:p>
        </p:txBody>
      </p:sp>
      <p:sp>
        <p:nvSpPr>
          <p:cNvPr id="12" name="TextBox 12"/>
          <p:cNvSpPr txBox="1"/>
          <p:nvPr/>
        </p:nvSpPr>
        <p:spPr>
          <a:xfrm>
            <a:off x="11814221" y="4394692"/>
            <a:ext cx="3314998" cy="782330"/>
          </a:xfrm>
          <a:prstGeom prst="rect">
            <a:avLst/>
          </a:prstGeom>
        </p:spPr>
        <p:txBody>
          <a:bodyPr lIns="0" tIns="0" rIns="0" bIns="0" rtlCol="0" anchor="t">
            <a:spAutoFit/>
          </a:bodyPr>
          <a:lstStyle/>
          <a:p>
            <a:pPr algn="ctr">
              <a:lnSpc>
                <a:spcPts val="7000"/>
              </a:lnSpc>
              <a:spcBef>
                <a:spcPct val="0"/>
              </a:spcBef>
            </a:pPr>
            <a:r>
              <a:rPr lang="en-US" sz="5000" dirty="0" err="1">
                <a:solidFill>
                  <a:srgbClr val="474545"/>
                </a:solidFill>
                <a:latin typeface="#9Slide07 SFU Blackout" panose="00000400000000000000" pitchFamily="2" charset="0"/>
              </a:rPr>
              <a:t>người</a:t>
            </a:r>
            <a:r>
              <a:rPr lang="en-US" sz="5000" dirty="0">
                <a:solidFill>
                  <a:srgbClr val="474545"/>
                </a:solidFill>
                <a:latin typeface="#9Slide07 SFU Blackout" panose="00000400000000000000" pitchFamily="2" charset="0"/>
              </a:rPr>
              <a:t> con</a:t>
            </a:r>
          </a:p>
        </p:txBody>
      </p:sp>
      <p:sp>
        <p:nvSpPr>
          <p:cNvPr id="13" name="TextBox 13"/>
          <p:cNvSpPr txBox="1"/>
          <p:nvPr/>
        </p:nvSpPr>
        <p:spPr>
          <a:xfrm>
            <a:off x="3545264" y="4394692"/>
            <a:ext cx="3257848" cy="863600"/>
          </a:xfrm>
          <a:prstGeom prst="rect">
            <a:avLst/>
          </a:prstGeom>
        </p:spPr>
        <p:txBody>
          <a:bodyPr lIns="0" tIns="0" rIns="0" bIns="0" rtlCol="0" anchor="t">
            <a:spAutoFit/>
          </a:bodyPr>
          <a:lstStyle/>
          <a:p>
            <a:pPr algn="ctr">
              <a:lnSpc>
                <a:spcPts val="7000"/>
              </a:lnSpc>
              <a:spcBef>
                <a:spcPct val="0"/>
              </a:spcBef>
            </a:pPr>
            <a:r>
              <a:rPr lang="en-US" sz="5000" dirty="0" err="1">
                <a:solidFill>
                  <a:srgbClr val="474545"/>
                </a:solidFill>
                <a:latin typeface="#9Slide07 SFU Blackout"/>
              </a:rPr>
              <a:t>Mặt</a:t>
            </a:r>
            <a:r>
              <a:rPr lang="en-US" sz="5000" dirty="0">
                <a:solidFill>
                  <a:srgbClr val="474545"/>
                </a:solidFill>
                <a:latin typeface="#9Slide07 SFU Blackout"/>
              </a:rPr>
              <a:t> </a:t>
            </a:r>
            <a:r>
              <a:rPr lang="en-US" sz="5000" dirty="0" err="1">
                <a:solidFill>
                  <a:srgbClr val="474545"/>
                </a:solidFill>
                <a:latin typeface="#9Slide07 SFU Blackout"/>
              </a:rPr>
              <a:t>Trời</a:t>
            </a:r>
            <a:r>
              <a:rPr lang="en-US" sz="5000" dirty="0">
                <a:solidFill>
                  <a:srgbClr val="474545"/>
                </a:solidFill>
                <a:latin typeface="#9Slide07 SFU Blackout"/>
              </a:rPr>
              <a:t> </a:t>
            </a:r>
          </a:p>
        </p:txBody>
      </p:sp>
      <p:sp>
        <p:nvSpPr>
          <p:cNvPr id="14" name="TextBox 14"/>
          <p:cNvSpPr txBox="1"/>
          <p:nvPr/>
        </p:nvSpPr>
        <p:spPr>
          <a:xfrm>
            <a:off x="3927325" y="8239314"/>
            <a:ext cx="10068233" cy="863600"/>
          </a:xfrm>
          <a:prstGeom prst="rect">
            <a:avLst/>
          </a:prstGeom>
        </p:spPr>
        <p:txBody>
          <a:bodyPr lIns="0" tIns="0" rIns="0" bIns="0" rtlCol="0" anchor="t">
            <a:spAutoFit/>
          </a:bodyPr>
          <a:lstStyle/>
          <a:p>
            <a:pPr algn="ctr">
              <a:lnSpc>
                <a:spcPts val="7000"/>
              </a:lnSpc>
              <a:spcBef>
                <a:spcPct val="0"/>
              </a:spcBef>
            </a:pPr>
            <a:r>
              <a:rPr lang="en-US" sz="5000">
                <a:solidFill>
                  <a:srgbClr val="474545"/>
                </a:solidFill>
                <a:latin typeface="Roboto Condensed"/>
              </a:rPr>
              <a:t>Nét tương đồng / giống nhau</a:t>
            </a:r>
          </a:p>
        </p:txBody>
      </p:sp>
      <p:sp>
        <p:nvSpPr>
          <p:cNvPr id="15" name="TextBox 15"/>
          <p:cNvSpPr txBox="1"/>
          <p:nvPr/>
        </p:nvSpPr>
        <p:spPr>
          <a:xfrm>
            <a:off x="9856377" y="5544042"/>
            <a:ext cx="7402923" cy="1581150"/>
          </a:xfrm>
          <a:prstGeom prst="rect">
            <a:avLst/>
          </a:prstGeom>
        </p:spPr>
        <p:txBody>
          <a:bodyPr lIns="0" tIns="0" rIns="0" bIns="0" rtlCol="0" anchor="t">
            <a:spAutoFit/>
          </a:bodyPr>
          <a:lstStyle/>
          <a:p>
            <a:pPr algn="ctr">
              <a:lnSpc>
                <a:spcPts val="6299"/>
              </a:lnSpc>
              <a:spcBef>
                <a:spcPct val="0"/>
              </a:spcBef>
            </a:pPr>
            <a:r>
              <a:rPr lang="en-US" sz="4500" dirty="0" err="1">
                <a:solidFill>
                  <a:srgbClr val="474545"/>
                </a:solidFill>
                <a:latin typeface="Roboto Condensed"/>
              </a:rPr>
              <a:t>là</a:t>
            </a:r>
            <a:r>
              <a:rPr lang="en-US" sz="4500" dirty="0">
                <a:solidFill>
                  <a:srgbClr val="474545"/>
                </a:solidFill>
                <a:latin typeface="Roboto Condensed"/>
              </a:rPr>
              <a:t> </a:t>
            </a:r>
            <a:r>
              <a:rPr lang="en-US" sz="4500" dirty="0" err="1">
                <a:solidFill>
                  <a:srgbClr val="474545"/>
                </a:solidFill>
                <a:latin typeface="Roboto Condensed"/>
              </a:rPr>
              <a:t>ánh</a:t>
            </a:r>
            <a:r>
              <a:rPr lang="en-US" sz="4500" dirty="0">
                <a:solidFill>
                  <a:srgbClr val="474545"/>
                </a:solidFill>
                <a:latin typeface="Roboto Condensed"/>
              </a:rPr>
              <a:t> </a:t>
            </a:r>
            <a:r>
              <a:rPr lang="en-US" sz="4500" dirty="0" err="1">
                <a:solidFill>
                  <a:srgbClr val="474545"/>
                </a:solidFill>
                <a:latin typeface="Roboto Condensed"/>
              </a:rPr>
              <a:t>sáng</a:t>
            </a:r>
            <a:r>
              <a:rPr lang="en-US" sz="4500" dirty="0">
                <a:solidFill>
                  <a:srgbClr val="474545"/>
                </a:solidFill>
                <a:latin typeface="Roboto Condensed"/>
              </a:rPr>
              <a:t>, </a:t>
            </a:r>
            <a:r>
              <a:rPr lang="en-US" sz="4500" dirty="0" err="1">
                <a:solidFill>
                  <a:srgbClr val="474545"/>
                </a:solidFill>
                <a:latin typeface="Roboto Condensed"/>
              </a:rPr>
              <a:t>là</a:t>
            </a:r>
            <a:r>
              <a:rPr lang="en-US" sz="4500" dirty="0">
                <a:solidFill>
                  <a:srgbClr val="474545"/>
                </a:solidFill>
                <a:latin typeface="Roboto Condensed"/>
              </a:rPr>
              <a:t> </a:t>
            </a:r>
            <a:r>
              <a:rPr lang="en-US" sz="4500" dirty="0" err="1">
                <a:solidFill>
                  <a:srgbClr val="474545"/>
                </a:solidFill>
                <a:latin typeface="Roboto Condensed"/>
              </a:rPr>
              <a:t>nguồn</a:t>
            </a:r>
            <a:r>
              <a:rPr lang="en-US" sz="4500" dirty="0">
                <a:solidFill>
                  <a:srgbClr val="474545"/>
                </a:solidFill>
                <a:latin typeface="Roboto Condensed"/>
              </a:rPr>
              <a:t> </a:t>
            </a:r>
            <a:r>
              <a:rPr lang="en-US" sz="4500" dirty="0" err="1">
                <a:solidFill>
                  <a:srgbClr val="474545"/>
                </a:solidFill>
                <a:latin typeface="Roboto Condensed"/>
              </a:rPr>
              <a:t>sống</a:t>
            </a:r>
            <a:r>
              <a:rPr lang="en-US" sz="4500" dirty="0">
                <a:solidFill>
                  <a:srgbClr val="474545"/>
                </a:solidFill>
                <a:latin typeface="Roboto Condensed"/>
              </a:rPr>
              <a:t>, </a:t>
            </a:r>
            <a:r>
              <a:rPr lang="en-US" sz="4500" dirty="0" err="1">
                <a:solidFill>
                  <a:srgbClr val="474545"/>
                </a:solidFill>
                <a:latin typeface="Roboto Condensed"/>
              </a:rPr>
              <a:t>đem</a:t>
            </a:r>
            <a:r>
              <a:rPr lang="en-US" sz="4500" dirty="0">
                <a:solidFill>
                  <a:srgbClr val="474545"/>
                </a:solidFill>
                <a:latin typeface="Roboto Condensed"/>
              </a:rPr>
              <a:t> </a:t>
            </a:r>
            <a:r>
              <a:rPr lang="en-US" sz="4500" dirty="0" err="1">
                <a:solidFill>
                  <a:srgbClr val="474545"/>
                </a:solidFill>
                <a:latin typeface="Roboto Condensed"/>
              </a:rPr>
              <a:t>lại</a:t>
            </a:r>
            <a:r>
              <a:rPr lang="en-US" sz="4500" dirty="0">
                <a:solidFill>
                  <a:srgbClr val="474545"/>
                </a:solidFill>
                <a:latin typeface="Roboto Condensed"/>
              </a:rPr>
              <a:t> </a:t>
            </a:r>
            <a:r>
              <a:rPr lang="en-US" sz="4500" dirty="0" err="1">
                <a:solidFill>
                  <a:srgbClr val="474545"/>
                </a:solidFill>
                <a:latin typeface="Roboto Condensed"/>
              </a:rPr>
              <a:t>hơi</a:t>
            </a:r>
            <a:r>
              <a:rPr lang="en-US" sz="4500" dirty="0">
                <a:solidFill>
                  <a:srgbClr val="474545"/>
                </a:solidFill>
                <a:latin typeface="Roboto Condensed"/>
              </a:rPr>
              <a:t> </a:t>
            </a:r>
            <a:r>
              <a:rPr lang="en-US" sz="4500" dirty="0" err="1">
                <a:solidFill>
                  <a:srgbClr val="474545"/>
                </a:solidFill>
                <a:latin typeface="Roboto Condensed"/>
              </a:rPr>
              <a:t>ấm</a:t>
            </a:r>
            <a:r>
              <a:rPr lang="en-US" sz="4500" dirty="0">
                <a:solidFill>
                  <a:srgbClr val="474545"/>
                </a:solidFill>
                <a:latin typeface="Roboto Condensed"/>
              </a:rPr>
              <a:t> </a:t>
            </a:r>
            <a:r>
              <a:rPr lang="en-US" sz="4500" dirty="0" err="1">
                <a:solidFill>
                  <a:srgbClr val="474545"/>
                </a:solidFill>
                <a:latin typeface="Roboto Condensed"/>
              </a:rPr>
              <a:t>hạnh</a:t>
            </a:r>
            <a:r>
              <a:rPr lang="en-US" sz="4500" dirty="0">
                <a:solidFill>
                  <a:srgbClr val="474545"/>
                </a:solidFill>
                <a:latin typeface="Roboto Condensed"/>
              </a:rPr>
              <a:t> </a:t>
            </a:r>
            <a:r>
              <a:rPr lang="en-US" sz="4500" dirty="0" err="1">
                <a:solidFill>
                  <a:srgbClr val="474545"/>
                </a:solidFill>
                <a:latin typeface="Roboto Condensed"/>
              </a:rPr>
              <a:t>phúc</a:t>
            </a:r>
            <a:r>
              <a:rPr lang="en-US" sz="4500" dirty="0">
                <a:solidFill>
                  <a:srgbClr val="474545"/>
                </a:solidFill>
                <a:latin typeface="Roboto Condensed"/>
              </a:rPr>
              <a:t> </a:t>
            </a:r>
            <a:r>
              <a:rPr lang="en-US" sz="4500" dirty="0" err="1">
                <a:solidFill>
                  <a:srgbClr val="474545"/>
                </a:solidFill>
                <a:latin typeface="Roboto Condensed"/>
              </a:rPr>
              <a:t>cho</a:t>
            </a:r>
            <a:r>
              <a:rPr lang="en-US" sz="4500" dirty="0">
                <a:solidFill>
                  <a:srgbClr val="474545"/>
                </a:solidFill>
                <a:latin typeface="Roboto Condensed"/>
              </a:rPr>
              <a:t> </a:t>
            </a:r>
            <a:r>
              <a:rPr lang="en-US" sz="4500" dirty="0" err="1">
                <a:solidFill>
                  <a:srgbClr val="474545"/>
                </a:solidFill>
                <a:latin typeface="Roboto Condensed"/>
              </a:rPr>
              <a:t>mẹ</a:t>
            </a:r>
            <a:r>
              <a:rPr lang="en-US" sz="4500" dirty="0">
                <a:solidFill>
                  <a:srgbClr val="474545"/>
                </a:solidFill>
                <a:latin typeface="Roboto Condensed"/>
              </a:rPr>
              <a:t> </a:t>
            </a:r>
          </a:p>
        </p:txBody>
      </p:sp>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flipV="1">
            <a:off x="9550806" y="7246952"/>
            <a:ext cx="1813450" cy="1097137"/>
          </a:xfrm>
          <a:prstGeom prst="rect">
            <a:avLst/>
          </a:prstGeom>
        </p:spPr>
      </p:pic>
      <p:sp>
        <p:nvSpPr>
          <p:cNvPr id="17" name="TextBox 17"/>
          <p:cNvSpPr txBox="1"/>
          <p:nvPr/>
        </p:nvSpPr>
        <p:spPr>
          <a:xfrm>
            <a:off x="5994671" y="4136309"/>
            <a:ext cx="5933541" cy="863600"/>
          </a:xfrm>
          <a:prstGeom prst="rect">
            <a:avLst/>
          </a:prstGeom>
        </p:spPr>
        <p:txBody>
          <a:bodyPr lIns="0" tIns="0" rIns="0" bIns="0" rtlCol="0" anchor="t">
            <a:spAutoFit/>
          </a:bodyPr>
          <a:lstStyle/>
          <a:p>
            <a:pPr algn="ctr">
              <a:lnSpc>
                <a:spcPts val="7000"/>
              </a:lnSpc>
              <a:spcBef>
                <a:spcPct val="0"/>
              </a:spcBef>
            </a:pPr>
            <a:r>
              <a:rPr lang="en-US" sz="5000" dirty="0" err="1">
                <a:solidFill>
                  <a:srgbClr val="474545"/>
                </a:solidFill>
                <a:latin typeface="Roboto Condensed"/>
              </a:rPr>
              <a:t>là</a:t>
            </a:r>
            <a:r>
              <a:rPr lang="en-US" sz="5000" dirty="0">
                <a:solidFill>
                  <a:srgbClr val="474545"/>
                </a:solidFill>
                <a:latin typeface="Roboto Condensed"/>
              </a:rPr>
              <a:t> </a:t>
            </a:r>
            <a:r>
              <a:rPr lang="en-US" sz="5000" dirty="0" err="1">
                <a:solidFill>
                  <a:srgbClr val="C6643F"/>
                </a:solidFill>
                <a:latin typeface="Roboto Condensed"/>
              </a:rPr>
              <a:t>ẩn</a:t>
            </a:r>
            <a:r>
              <a:rPr lang="en-US" sz="5000" dirty="0">
                <a:solidFill>
                  <a:srgbClr val="C6643F"/>
                </a:solidFill>
                <a:latin typeface="Roboto Condensed"/>
              </a:rPr>
              <a:t> </a:t>
            </a:r>
            <a:r>
              <a:rPr lang="en-US" sz="5000" dirty="0" err="1">
                <a:solidFill>
                  <a:srgbClr val="C6643F"/>
                </a:solidFill>
                <a:latin typeface="Roboto Condensed"/>
              </a:rPr>
              <a:t>dụ</a:t>
            </a:r>
            <a:r>
              <a:rPr lang="en-US" sz="5000" dirty="0">
                <a:solidFill>
                  <a:srgbClr val="474545"/>
                </a:solidFill>
                <a:latin typeface="Roboto Condensed"/>
              </a:rPr>
              <a:t> </a:t>
            </a:r>
            <a:r>
              <a:rPr lang="en-US" sz="5000" dirty="0" err="1">
                <a:solidFill>
                  <a:srgbClr val="474545"/>
                </a:solidFill>
                <a:latin typeface="Roboto Condensed"/>
              </a:rPr>
              <a:t>cho</a:t>
            </a:r>
            <a:endParaRPr lang="en-US" sz="5000" dirty="0">
              <a:solidFill>
                <a:srgbClr val="474545"/>
              </a:solidFill>
              <a:latin typeface="Roboto Condensed"/>
            </a:endParaRPr>
          </a:p>
        </p:txBody>
      </p:sp>
      <p:sp>
        <p:nvSpPr>
          <p:cNvPr id="18" name="TextBox 18"/>
          <p:cNvSpPr txBox="1"/>
          <p:nvPr/>
        </p:nvSpPr>
        <p:spPr>
          <a:xfrm>
            <a:off x="277400" y="781963"/>
            <a:ext cx="17943072" cy="937302"/>
          </a:xfrm>
          <a:prstGeom prst="rect">
            <a:avLst/>
          </a:prstGeom>
        </p:spPr>
        <p:txBody>
          <a:bodyPr lIns="0" tIns="0" rIns="0" bIns="0" rtlCol="0" anchor="t">
            <a:spAutoFit/>
          </a:bodyPr>
          <a:lstStyle/>
          <a:p>
            <a:pPr algn="ctr">
              <a:lnSpc>
                <a:spcPts val="6840"/>
              </a:lnSpc>
            </a:pPr>
            <a:r>
              <a:rPr lang="en-US" sz="7601">
                <a:solidFill>
                  <a:srgbClr val="704C3E"/>
                </a:solidFill>
                <a:latin typeface="Fraunces Bold"/>
              </a:rPr>
              <a:t>1.Khái niệm ẩn dụ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001933" y="-1596997"/>
            <a:ext cx="3673544" cy="2883732"/>
          </a:xfrm>
          <a:prstGeom prst="rect">
            <a:avLst/>
          </a:prstGeom>
        </p:spPr>
      </p:pic>
      <p:pic>
        <p:nvPicPr>
          <p:cNvPr id="3" name="Picture 3"/>
          <p:cNvPicPr>
            <a:picLocks noChangeAspect="1"/>
          </p:cNvPicPr>
          <p:nvPr/>
        </p:nvPicPr>
        <p:blipFill>
          <a:blip r:embed="rId4">
            <a:alphaModFix amt="69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18297525" cy="102870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505837" y="2101735"/>
            <a:ext cx="791688" cy="79168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96681" flipH="1">
            <a:off x="-950820" y="9302596"/>
            <a:ext cx="3959039" cy="269709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5878">
            <a:off x="-688679" y="-3064879"/>
            <a:ext cx="5165430" cy="400536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57624">
            <a:off x="16366852" y="8805480"/>
            <a:ext cx="4617249" cy="4097809"/>
          </a:xfrm>
          <a:prstGeom prst="rect">
            <a:avLst/>
          </a:prstGeom>
        </p:spPr>
      </p:pic>
      <p:sp>
        <p:nvSpPr>
          <p:cNvPr id="8" name="TextBox 8"/>
          <p:cNvSpPr txBox="1"/>
          <p:nvPr/>
        </p:nvSpPr>
        <p:spPr>
          <a:xfrm>
            <a:off x="277400" y="2006485"/>
            <a:ext cx="17733200" cy="2381250"/>
          </a:xfrm>
          <a:prstGeom prst="rect">
            <a:avLst/>
          </a:prstGeom>
        </p:spPr>
        <p:txBody>
          <a:bodyPr lIns="0" tIns="0" rIns="0" bIns="0" rtlCol="0" anchor="t">
            <a:spAutoFit/>
          </a:bodyPr>
          <a:lstStyle/>
          <a:p>
            <a:pPr algn="ctr">
              <a:lnSpc>
                <a:spcPts val="6299"/>
              </a:lnSpc>
            </a:pPr>
            <a:r>
              <a:rPr lang="en-US" sz="4500">
                <a:solidFill>
                  <a:srgbClr val="474545"/>
                </a:solidFill>
                <a:latin typeface="Roboto Condensed Bold"/>
              </a:rPr>
              <a:t>Đọc lại hai dòng thơ:</a:t>
            </a:r>
          </a:p>
          <a:p>
            <a:pPr algn="ctr">
              <a:lnSpc>
                <a:spcPts val="6299"/>
              </a:lnSpc>
            </a:pPr>
            <a:r>
              <a:rPr lang="en-US" sz="4500">
                <a:solidFill>
                  <a:srgbClr val="474545"/>
                </a:solidFill>
                <a:latin typeface="Roboto Condensed Italics"/>
              </a:rPr>
              <a:t>Ru cho cái khuyết tròn đầy</a:t>
            </a:r>
          </a:p>
          <a:p>
            <a:pPr algn="ctr">
              <a:lnSpc>
                <a:spcPts val="6299"/>
              </a:lnSpc>
            </a:pPr>
            <a:r>
              <a:rPr lang="en-US" sz="4500">
                <a:solidFill>
                  <a:srgbClr val="474545"/>
                </a:solidFill>
                <a:latin typeface="Roboto Condensed Italics"/>
              </a:rPr>
              <a:t>Cái thương cái nhớ nặng ngày xa nhau</a:t>
            </a:r>
          </a:p>
        </p:txBody>
      </p:sp>
      <p:grpSp>
        <p:nvGrpSpPr>
          <p:cNvPr id="12" name="Nhóm 11">
            <a:extLst>
              <a:ext uri="{FF2B5EF4-FFF2-40B4-BE49-F238E27FC236}">
                <a16:creationId xmlns:a16="http://schemas.microsoft.com/office/drawing/2014/main" id="{BBC296E2-0A52-B05B-D4C3-0706FA5D7332}"/>
              </a:ext>
            </a:extLst>
          </p:cNvPr>
          <p:cNvGrpSpPr/>
          <p:nvPr/>
        </p:nvGrpSpPr>
        <p:grpSpPr>
          <a:xfrm>
            <a:off x="2375059" y="4884507"/>
            <a:ext cx="9833524" cy="5149191"/>
            <a:chOff x="2375059" y="4884507"/>
            <a:chExt cx="9833524" cy="5149191"/>
          </a:xfrm>
        </p:grpSpPr>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375059" y="4884507"/>
              <a:ext cx="9833524" cy="5149191"/>
            </a:xfrm>
            <a:prstGeom prst="rect">
              <a:avLst/>
            </a:prstGeom>
          </p:spPr>
        </p:pic>
        <p:sp>
          <p:nvSpPr>
            <p:cNvPr id="10" name="TextBox 10"/>
            <p:cNvSpPr txBox="1"/>
            <p:nvPr/>
          </p:nvSpPr>
          <p:spPr>
            <a:xfrm>
              <a:off x="3438188" y="5543885"/>
              <a:ext cx="8179848" cy="3181350"/>
            </a:xfrm>
            <a:prstGeom prst="rect">
              <a:avLst/>
            </a:prstGeom>
          </p:spPr>
          <p:txBody>
            <a:bodyPr lIns="0" tIns="0" rIns="0" bIns="0" rtlCol="0" anchor="t">
              <a:spAutoFit/>
            </a:bodyPr>
            <a:lstStyle/>
            <a:p>
              <a:pPr algn="ctr">
                <a:lnSpc>
                  <a:spcPts val="6299"/>
                </a:lnSpc>
                <a:spcBef>
                  <a:spcPct val="0"/>
                </a:spcBef>
              </a:pPr>
              <a:r>
                <a:rPr lang="en-US" sz="4500">
                  <a:solidFill>
                    <a:srgbClr val="000000"/>
                  </a:solidFill>
                  <a:latin typeface="Roboto Condensed"/>
                </a:rPr>
                <a:t>Trong hai dòng thơ dưới đây, hình ảnh cái khuyết tròn đầy chỉ ai? Cơ sở nào để tác giả có thể thay thế tên gọi như vậy? </a:t>
              </a:r>
            </a:p>
          </p:txBody>
        </p:sp>
      </p:grpSp>
      <p:sp>
        <p:nvSpPr>
          <p:cNvPr id="11" name="TextBox 11"/>
          <p:cNvSpPr txBox="1"/>
          <p:nvPr/>
        </p:nvSpPr>
        <p:spPr>
          <a:xfrm>
            <a:off x="277400" y="781963"/>
            <a:ext cx="17943072" cy="937302"/>
          </a:xfrm>
          <a:prstGeom prst="rect">
            <a:avLst/>
          </a:prstGeom>
        </p:spPr>
        <p:txBody>
          <a:bodyPr lIns="0" tIns="0" rIns="0" bIns="0" rtlCol="0" anchor="t">
            <a:spAutoFit/>
          </a:bodyPr>
          <a:lstStyle/>
          <a:p>
            <a:pPr algn="ctr">
              <a:lnSpc>
                <a:spcPts val="6840"/>
              </a:lnSpc>
            </a:pPr>
            <a:r>
              <a:rPr lang="en-US" sz="7601">
                <a:solidFill>
                  <a:srgbClr val="704C3E"/>
                </a:solidFill>
                <a:latin typeface="Fraunces Bold"/>
              </a:rPr>
              <a:t>1.Khái niệm ẩn dụ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001933" y="-1596997"/>
            <a:ext cx="3673544" cy="2883732"/>
          </a:xfrm>
          <a:prstGeom prst="rect">
            <a:avLst/>
          </a:prstGeom>
        </p:spPr>
      </p:pic>
      <p:pic>
        <p:nvPicPr>
          <p:cNvPr id="3" name="Picture 3"/>
          <p:cNvPicPr>
            <a:picLocks noChangeAspect="1"/>
          </p:cNvPicPr>
          <p:nvPr/>
        </p:nvPicPr>
        <p:blipFill>
          <a:blip r:embed="rId4">
            <a:alphaModFix amt="69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18297525" cy="102870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505837" y="2101735"/>
            <a:ext cx="791688" cy="79168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96681" flipH="1">
            <a:off x="-950820" y="9302596"/>
            <a:ext cx="3959039" cy="269709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5878">
            <a:off x="-688679" y="-3064879"/>
            <a:ext cx="5165430" cy="400536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57624">
            <a:off x="16366852" y="8805480"/>
            <a:ext cx="4617249" cy="4097809"/>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162766" y="4999909"/>
            <a:ext cx="3509994" cy="287181"/>
          </a:xfrm>
          <a:prstGeom prst="rect">
            <a:avLst/>
          </a:prstGeom>
        </p:spPr>
      </p:pic>
      <p:sp>
        <p:nvSpPr>
          <p:cNvPr id="9" name="TextBox 9"/>
          <p:cNvSpPr txBox="1"/>
          <p:nvPr/>
        </p:nvSpPr>
        <p:spPr>
          <a:xfrm>
            <a:off x="2311669" y="5544042"/>
            <a:ext cx="5417428" cy="1581150"/>
          </a:xfrm>
          <a:prstGeom prst="rect">
            <a:avLst/>
          </a:prstGeom>
        </p:spPr>
        <p:txBody>
          <a:bodyPr lIns="0" tIns="0" rIns="0" bIns="0" rtlCol="0" anchor="t">
            <a:spAutoFit/>
          </a:bodyPr>
          <a:lstStyle/>
          <a:p>
            <a:pPr algn="ctr">
              <a:lnSpc>
                <a:spcPts val="6299"/>
              </a:lnSpc>
            </a:pPr>
            <a:r>
              <a:rPr lang="en-US" sz="4500" dirty="0" err="1">
                <a:solidFill>
                  <a:srgbClr val="474545"/>
                </a:solidFill>
                <a:latin typeface="Roboto Condensed"/>
              </a:rPr>
              <a:t>trăng</a:t>
            </a:r>
            <a:r>
              <a:rPr lang="en-US" sz="4500" dirty="0">
                <a:solidFill>
                  <a:srgbClr val="474545"/>
                </a:solidFill>
                <a:latin typeface="Roboto Condensed"/>
              </a:rPr>
              <a:t> </a:t>
            </a:r>
            <a:r>
              <a:rPr lang="en-US" sz="4500" dirty="0" err="1">
                <a:solidFill>
                  <a:srgbClr val="474545"/>
                </a:solidFill>
                <a:latin typeface="Roboto Condensed"/>
              </a:rPr>
              <a:t>khuyết</a:t>
            </a:r>
            <a:r>
              <a:rPr lang="en-US" sz="4500" dirty="0">
                <a:solidFill>
                  <a:srgbClr val="474545"/>
                </a:solidFill>
                <a:latin typeface="Roboto Condensed"/>
              </a:rPr>
              <a:t> </a:t>
            </a:r>
          </a:p>
          <a:p>
            <a:pPr algn="ctr">
              <a:lnSpc>
                <a:spcPts val="6299"/>
              </a:lnSpc>
              <a:spcBef>
                <a:spcPct val="0"/>
              </a:spcBef>
            </a:pPr>
            <a:r>
              <a:rPr lang="en-US" sz="4500" dirty="0" err="1">
                <a:solidFill>
                  <a:srgbClr val="474545"/>
                </a:solidFill>
                <a:latin typeface="Roboto Condensed"/>
              </a:rPr>
              <a:t>chưa</a:t>
            </a:r>
            <a:r>
              <a:rPr lang="en-US" sz="4500" dirty="0">
                <a:solidFill>
                  <a:srgbClr val="474545"/>
                </a:solidFill>
                <a:latin typeface="Roboto Condensed"/>
              </a:rPr>
              <a:t> </a:t>
            </a:r>
            <a:r>
              <a:rPr lang="en-US" sz="4500" dirty="0" err="1">
                <a:solidFill>
                  <a:srgbClr val="474545"/>
                </a:solidFill>
                <a:latin typeface="Roboto Condensed"/>
              </a:rPr>
              <a:t>tròn</a:t>
            </a:r>
            <a:r>
              <a:rPr lang="en-US" sz="4500" dirty="0">
                <a:solidFill>
                  <a:srgbClr val="474545"/>
                </a:solidFill>
                <a:latin typeface="Roboto Condensed"/>
              </a:rPr>
              <a:t> </a:t>
            </a:r>
            <a:r>
              <a:rPr lang="en-US" sz="4500" dirty="0" err="1">
                <a:solidFill>
                  <a:srgbClr val="474545"/>
                </a:solidFill>
                <a:latin typeface="Roboto Condensed"/>
              </a:rPr>
              <a:t>vẹn</a:t>
            </a:r>
            <a:endParaRPr lang="en-US" sz="4500" dirty="0">
              <a:solidFill>
                <a:srgbClr val="474545"/>
              </a:solidFill>
              <a:latin typeface="Roboto Condensed"/>
            </a:endParaRPr>
          </a:p>
        </p:txBody>
      </p:sp>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V="1">
            <a:off x="6271061" y="7573091"/>
            <a:ext cx="1813450" cy="1097137"/>
          </a:xfrm>
          <a:prstGeom prst="rect">
            <a:avLst/>
          </a:prstGeom>
        </p:spPr>
      </p:pic>
      <p:sp>
        <p:nvSpPr>
          <p:cNvPr id="11" name="TextBox 11"/>
          <p:cNvSpPr txBox="1"/>
          <p:nvPr/>
        </p:nvSpPr>
        <p:spPr>
          <a:xfrm>
            <a:off x="2311669" y="1996960"/>
            <a:ext cx="13299545" cy="1749425"/>
          </a:xfrm>
          <a:prstGeom prst="rect">
            <a:avLst/>
          </a:prstGeom>
        </p:spPr>
        <p:txBody>
          <a:bodyPr lIns="0" tIns="0" rIns="0" bIns="0" rtlCol="0" anchor="t">
            <a:spAutoFit/>
          </a:bodyPr>
          <a:lstStyle/>
          <a:p>
            <a:pPr algn="ctr">
              <a:lnSpc>
                <a:spcPts val="7000"/>
              </a:lnSpc>
            </a:pPr>
            <a:r>
              <a:rPr lang="en-US" sz="5000">
                <a:solidFill>
                  <a:srgbClr val="474545"/>
                </a:solidFill>
                <a:latin typeface="Roboto Condensed Italics"/>
              </a:rPr>
              <a:t>Ru cho cái khuyết tròn đầy</a:t>
            </a:r>
          </a:p>
          <a:p>
            <a:pPr algn="ctr">
              <a:lnSpc>
                <a:spcPts val="7000"/>
              </a:lnSpc>
            </a:pPr>
            <a:r>
              <a:rPr lang="en-US" sz="5000">
                <a:solidFill>
                  <a:srgbClr val="474545"/>
                </a:solidFill>
                <a:latin typeface="Roboto Condensed Italics"/>
              </a:rPr>
              <a:t>Cái thương cái nhớ nặng ngày xa nhau</a:t>
            </a:r>
          </a:p>
        </p:txBody>
      </p:sp>
      <p:sp>
        <p:nvSpPr>
          <p:cNvPr id="12" name="TextBox 12"/>
          <p:cNvSpPr txBox="1"/>
          <p:nvPr/>
        </p:nvSpPr>
        <p:spPr>
          <a:xfrm>
            <a:off x="11271259" y="4279900"/>
            <a:ext cx="5448598" cy="863600"/>
          </a:xfrm>
          <a:prstGeom prst="rect">
            <a:avLst/>
          </a:prstGeom>
        </p:spPr>
        <p:txBody>
          <a:bodyPr lIns="0" tIns="0" rIns="0" bIns="0" rtlCol="0" anchor="t">
            <a:spAutoFit/>
          </a:bodyPr>
          <a:lstStyle/>
          <a:p>
            <a:pPr algn="ctr">
              <a:lnSpc>
                <a:spcPts val="7000"/>
              </a:lnSpc>
              <a:spcBef>
                <a:spcPct val="0"/>
              </a:spcBef>
            </a:pPr>
            <a:r>
              <a:rPr lang="en-US" sz="5000" dirty="0">
                <a:solidFill>
                  <a:srgbClr val="474545"/>
                </a:solidFill>
                <a:latin typeface="#9Slide07 SFU Blackout"/>
              </a:rPr>
              <a:t>ĐỨA CON NON NỚT</a:t>
            </a:r>
          </a:p>
        </p:txBody>
      </p:sp>
      <p:sp>
        <p:nvSpPr>
          <p:cNvPr id="13" name="TextBox 13"/>
          <p:cNvSpPr txBox="1"/>
          <p:nvPr/>
        </p:nvSpPr>
        <p:spPr>
          <a:xfrm>
            <a:off x="2991616" y="4208105"/>
            <a:ext cx="4007197" cy="863600"/>
          </a:xfrm>
          <a:prstGeom prst="rect">
            <a:avLst/>
          </a:prstGeom>
        </p:spPr>
        <p:txBody>
          <a:bodyPr lIns="0" tIns="0" rIns="0" bIns="0" rtlCol="0" anchor="t">
            <a:spAutoFit/>
          </a:bodyPr>
          <a:lstStyle/>
          <a:p>
            <a:pPr algn="ctr">
              <a:lnSpc>
                <a:spcPts val="7000"/>
              </a:lnSpc>
              <a:spcBef>
                <a:spcPct val="0"/>
              </a:spcBef>
            </a:pPr>
            <a:r>
              <a:rPr lang="en-US" sz="5000" dirty="0" err="1">
                <a:solidFill>
                  <a:srgbClr val="474545"/>
                </a:solidFill>
                <a:latin typeface="#9Slide07 SFU Blackout"/>
              </a:rPr>
              <a:t>cái</a:t>
            </a:r>
            <a:r>
              <a:rPr lang="en-US" sz="5000" dirty="0">
                <a:solidFill>
                  <a:srgbClr val="474545"/>
                </a:solidFill>
                <a:latin typeface="#9Slide07 SFU Blackout"/>
              </a:rPr>
              <a:t> </a:t>
            </a:r>
            <a:r>
              <a:rPr lang="en-US" sz="5000" dirty="0" err="1">
                <a:solidFill>
                  <a:srgbClr val="474545"/>
                </a:solidFill>
                <a:latin typeface="#9Slide07 SFU Blackout"/>
              </a:rPr>
              <a:t>khuyết</a:t>
            </a:r>
            <a:r>
              <a:rPr lang="en-US" sz="5000" dirty="0">
                <a:solidFill>
                  <a:srgbClr val="474545"/>
                </a:solidFill>
                <a:latin typeface="#9Slide07 SFU Blackout"/>
              </a:rPr>
              <a:t> </a:t>
            </a:r>
          </a:p>
        </p:txBody>
      </p:sp>
      <p:sp>
        <p:nvSpPr>
          <p:cNvPr id="14" name="TextBox 14"/>
          <p:cNvSpPr txBox="1"/>
          <p:nvPr/>
        </p:nvSpPr>
        <p:spPr>
          <a:xfrm>
            <a:off x="3927325" y="8734614"/>
            <a:ext cx="10068233" cy="863600"/>
          </a:xfrm>
          <a:prstGeom prst="rect">
            <a:avLst/>
          </a:prstGeom>
        </p:spPr>
        <p:txBody>
          <a:bodyPr lIns="0" tIns="0" rIns="0" bIns="0" rtlCol="0" anchor="t">
            <a:spAutoFit/>
          </a:bodyPr>
          <a:lstStyle/>
          <a:p>
            <a:pPr algn="ctr">
              <a:lnSpc>
                <a:spcPts val="7000"/>
              </a:lnSpc>
              <a:spcBef>
                <a:spcPct val="0"/>
              </a:spcBef>
            </a:pPr>
            <a:r>
              <a:rPr lang="en-US" sz="5000">
                <a:solidFill>
                  <a:srgbClr val="474545"/>
                </a:solidFill>
                <a:latin typeface="Roboto Condensed"/>
              </a:rPr>
              <a:t>Nét tương đồng / giống nhau</a:t>
            </a:r>
          </a:p>
        </p:txBody>
      </p:sp>
      <p:sp>
        <p:nvSpPr>
          <p:cNvPr id="15" name="TextBox 15"/>
          <p:cNvSpPr txBox="1"/>
          <p:nvPr/>
        </p:nvSpPr>
        <p:spPr>
          <a:xfrm>
            <a:off x="10294096" y="5191841"/>
            <a:ext cx="7766775" cy="2381250"/>
          </a:xfrm>
          <a:prstGeom prst="rect">
            <a:avLst/>
          </a:prstGeom>
        </p:spPr>
        <p:txBody>
          <a:bodyPr lIns="0" tIns="0" rIns="0" bIns="0" rtlCol="0" anchor="t">
            <a:spAutoFit/>
          </a:bodyPr>
          <a:lstStyle/>
          <a:p>
            <a:pPr algn="ctr">
              <a:lnSpc>
                <a:spcPts val="6299"/>
              </a:lnSpc>
              <a:spcBef>
                <a:spcPct val="0"/>
              </a:spcBef>
            </a:pPr>
            <a:r>
              <a:rPr lang="en-US" sz="4500" dirty="0" err="1">
                <a:solidFill>
                  <a:srgbClr val="474545"/>
                </a:solidFill>
                <a:latin typeface="Roboto Condensed"/>
              </a:rPr>
              <a:t>đứa</a:t>
            </a:r>
            <a:r>
              <a:rPr lang="en-US" sz="4500" dirty="0">
                <a:solidFill>
                  <a:srgbClr val="474545"/>
                </a:solidFill>
                <a:latin typeface="Roboto Condensed"/>
              </a:rPr>
              <a:t> con </a:t>
            </a:r>
            <a:r>
              <a:rPr lang="en-US" sz="4500" dirty="0" err="1">
                <a:solidFill>
                  <a:srgbClr val="474545"/>
                </a:solidFill>
                <a:latin typeface="Roboto Condensed"/>
              </a:rPr>
              <a:t>chưa</a:t>
            </a:r>
            <a:r>
              <a:rPr lang="en-US" sz="4500" dirty="0">
                <a:solidFill>
                  <a:srgbClr val="474545"/>
                </a:solidFill>
                <a:latin typeface="Roboto Condensed"/>
              </a:rPr>
              <a:t> </a:t>
            </a:r>
            <a:r>
              <a:rPr lang="en-US" sz="4500" dirty="0" err="1">
                <a:solidFill>
                  <a:srgbClr val="474545"/>
                </a:solidFill>
                <a:latin typeface="Roboto Condensed"/>
              </a:rPr>
              <a:t>phát</a:t>
            </a:r>
            <a:r>
              <a:rPr lang="en-US" sz="4500" dirty="0">
                <a:solidFill>
                  <a:srgbClr val="474545"/>
                </a:solidFill>
                <a:latin typeface="Roboto Condensed"/>
              </a:rPr>
              <a:t> </a:t>
            </a:r>
            <a:r>
              <a:rPr lang="en-US" sz="4500" dirty="0" err="1">
                <a:solidFill>
                  <a:srgbClr val="474545"/>
                </a:solidFill>
                <a:latin typeface="Roboto Condensed"/>
              </a:rPr>
              <a:t>triển</a:t>
            </a:r>
            <a:r>
              <a:rPr lang="en-US" sz="4500" dirty="0">
                <a:solidFill>
                  <a:srgbClr val="474545"/>
                </a:solidFill>
                <a:latin typeface="Roboto Condensed"/>
              </a:rPr>
              <a:t> </a:t>
            </a:r>
            <a:r>
              <a:rPr lang="en-US" sz="4500" dirty="0" err="1">
                <a:solidFill>
                  <a:srgbClr val="474545"/>
                </a:solidFill>
                <a:latin typeface="Roboto Condensed"/>
              </a:rPr>
              <a:t>đầy</a:t>
            </a:r>
            <a:r>
              <a:rPr lang="en-US" sz="4500" dirty="0">
                <a:solidFill>
                  <a:srgbClr val="474545"/>
                </a:solidFill>
                <a:latin typeface="Roboto Condensed"/>
              </a:rPr>
              <a:t> </a:t>
            </a:r>
            <a:r>
              <a:rPr lang="en-US" sz="4500" dirty="0" err="1">
                <a:solidFill>
                  <a:srgbClr val="474545"/>
                </a:solidFill>
                <a:latin typeface="Roboto Condensed"/>
              </a:rPr>
              <a:t>đủ</a:t>
            </a:r>
            <a:r>
              <a:rPr lang="en-US" sz="4500" dirty="0">
                <a:solidFill>
                  <a:srgbClr val="474545"/>
                </a:solidFill>
                <a:latin typeface="Roboto Condensed"/>
              </a:rPr>
              <a:t> </a:t>
            </a:r>
            <a:r>
              <a:rPr lang="en-US" sz="4500" dirty="0" err="1">
                <a:solidFill>
                  <a:srgbClr val="474545"/>
                </a:solidFill>
                <a:latin typeface="Roboto Condensed"/>
              </a:rPr>
              <a:t>như</a:t>
            </a:r>
            <a:r>
              <a:rPr lang="en-US" sz="4500" dirty="0">
                <a:solidFill>
                  <a:srgbClr val="474545"/>
                </a:solidFill>
                <a:latin typeface="Roboto Condensed"/>
              </a:rPr>
              <a:t> </a:t>
            </a:r>
            <a:r>
              <a:rPr lang="en-US" sz="4500" dirty="0" err="1">
                <a:solidFill>
                  <a:srgbClr val="474545"/>
                </a:solidFill>
                <a:latin typeface="Roboto Condensed"/>
              </a:rPr>
              <a:t>ánh</a:t>
            </a:r>
            <a:r>
              <a:rPr lang="en-US" sz="4500" dirty="0">
                <a:solidFill>
                  <a:srgbClr val="474545"/>
                </a:solidFill>
                <a:latin typeface="Roboto Condensed"/>
              </a:rPr>
              <a:t> </a:t>
            </a:r>
            <a:r>
              <a:rPr lang="en-US" sz="4500" dirty="0" err="1">
                <a:solidFill>
                  <a:srgbClr val="474545"/>
                </a:solidFill>
                <a:latin typeface="Roboto Condensed"/>
              </a:rPr>
              <a:t>trăng</a:t>
            </a:r>
            <a:r>
              <a:rPr lang="en-US" sz="4500" dirty="0">
                <a:solidFill>
                  <a:srgbClr val="474545"/>
                </a:solidFill>
                <a:latin typeface="Roboto Condensed"/>
              </a:rPr>
              <a:t> </a:t>
            </a:r>
            <a:r>
              <a:rPr lang="en-US" sz="4500" dirty="0" err="1">
                <a:solidFill>
                  <a:srgbClr val="474545"/>
                </a:solidFill>
                <a:latin typeface="Roboto Condensed"/>
              </a:rPr>
              <a:t>khuyết</a:t>
            </a:r>
            <a:r>
              <a:rPr lang="en-US" sz="4500" dirty="0">
                <a:solidFill>
                  <a:srgbClr val="474545"/>
                </a:solidFill>
                <a:latin typeface="Roboto Condensed"/>
              </a:rPr>
              <a:t> </a:t>
            </a:r>
            <a:r>
              <a:rPr lang="en-US" sz="4500" dirty="0" err="1">
                <a:solidFill>
                  <a:srgbClr val="474545"/>
                </a:solidFill>
                <a:latin typeface="Roboto Condensed"/>
              </a:rPr>
              <a:t>cần</a:t>
            </a:r>
            <a:r>
              <a:rPr lang="en-US" sz="4500" dirty="0">
                <a:solidFill>
                  <a:srgbClr val="474545"/>
                </a:solidFill>
                <a:latin typeface="Roboto Condensed"/>
              </a:rPr>
              <a:t> </a:t>
            </a:r>
            <a:r>
              <a:rPr lang="en-US" sz="4500" dirty="0" err="1">
                <a:solidFill>
                  <a:srgbClr val="474545"/>
                </a:solidFill>
                <a:latin typeface="Roboto Condensed"/>
              </a:rPr>
              <a:t>thời</a:t>
            </a:r>
            <a:r>
              <a:rPr lang="en-US" sz="4500" dirty="0">
                <a:solidFill>
                  <a:srgbClr val="474545"/>
                </a:solidFill>
                <a:latin typeface="Roboto Condensed"/>
              </a:rPr>
              <a:t> </a:t>
            </a:r>
            <a:r>
              <a:rPr lang="en-US" sz="4500" dirty="0" err="1">
                <a:solidFill>
                  <a:srgbClr val="474545"/>
                </a:solidFill>
                <a:latin typeface="Roboto Condensed"/>
              </a:rPr>
              <a:t>gian</a:t>
            </a:r>
            <a:r>
              <a:rPr lang="en-US" sz="4500" dirty="0">
                <a:solidFill>
                  <a:srgbClr val="474545"/>
                </a:solidFill>
                <a:latin typeface="Roboto Condensed"/>
              </a:rPr>
              <a:t> </a:t>
            </a:r>
            <a:r>
              <a:rPr lang="en-US" sz="4500" dirty="0" err="1">
                <a:solidFill>
                  <a:srgbClr val="474545"/>
                </a:solidFill>
                <a:latin typeface="Roboto Condensed"/>
              </a:rPr>
              <a:t>phát</a:t>
            </a:r>
            <a:r>
              <a:rPr lang="en-US" sz="4500" dirty="0">
                <a:solidFill>
                  <a:srgbClr val="474545"/>
                </a:solidFill>
                <a:latin typeface="Roboto Condensed"/>
              </a:rPr>
              <a:t> </a:t>
            </a:r>
            <a:r>
              <a:rPr lang="en-US" sz="4500" dirty="0" err="1">
                <a:solidFill>
                  <a:srgbClr val="474545"/>
                </a:solidFill>
                <a:latin typeface="Roboto Condensed"/>
              </a:rPr>
              <a:t>triển</a:t>
            </a:r>
            <a:r>
              <a:rPr lang="en-US" sz="4500" dirty="0">
                <a:solidFill>
                  <a:srgbClr val="474545"/>
                </a:solidFill>
                <a:latin typeface="Roboto Condensed"/>
              </a:rPr>
              <a:t> </a:t>
            </a:r>
            <a:r>
              <a:rPr lang="en-US" sz="4500" dirty="0" err="1">
                <a:solidFill>
                  <a:srgbClr val="474545"/>
                </a:solidFill>
                <a:latin typeface="Roboto Condensed"/>
              </a:rPr>
              <a:t>để</a:t>
            </a:r>
            <a:r>
              <a:rPr lang="en-US" sz="4500" dirty="0">
                <a:solidFill>
                  <a:srgbClr val="474545"/>
                </a:solidFill>
                <a:latin typeface="Roboto Condensed"/>
              </a:rPr>
              <a:t> </a:t>
            </a:r>
            <a:r>
              <a:rPr lang="en-US" sz="4500" dirty="0" err="1">
                <a:solidFill>
                  <a:srgbClr val="474545"/>
                </a:solidFill>
                <a:latin typeface="Roboto Condensed"/>
              </a:rPr>
              <a:t>được</a:t>
            </a:r>
            <a:r>
              <a:rPr lang="en-US" sz="4500" dirty="0">
                <a:solidFill>
                  <a:srgbClr val="474545"/>
                </a:solidFill>
                <a:latin typeface="Roboto Condensed"/>
              </a:rPr>
              <a:t> </a:t>
            </a:r>
            <a:r>
              <a:rPr lang="en-US" sz="4500" dirty="0" err="1">
                <a:solidFill>
                  <a:srgbClr val="474545"/>
                </a:solidFill>
                <a:latin typeface="Roboto Condensed"/>
              </a:rPr>
              <a:t>vẹn</a:t>
            </a:r>
            <a:r>
              <a:rPr lang="en-US" sz="4500" dirty="0">
                <a:solidFill>
                  <a:srgbClr val="474545"/>
                </a:solidFill>
                <a:latin typeface="Roboto Condensed"/>
              </a:rPr>
              <a:t> </a:t>
            </a:r>
            <a:r>
              <a:rPr lang="en-US" sz="4500" dirty="0" err="1">
                <a:solidFill>
                  <a:srgbClr val="474545"/>
                </a:solidFill>
                <a:latin typeface="Roboto Condensed"/>
              </a:rPr>
              <a:t>tròn</a:t>
            </a:r>
            <a:endParaRPr lang="en-US" sz="4500" dirty="0">
              <a:solidFill>
                <a:srgbClr val="474545"/>
              </a:solidFill>
              <a:latin typeface="Roboto Condensed"/>
            </a:endParaRPr>
          </a:p>
        </p:txBody>
      </p:sp>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flipV="1">
            <a:off x="9457809" y="7573091"/>
            <a:ext cx="1813450" cy="1097137"/>
          </a:xfrm>
          <a:prstGeom prst="rect">
            <a:avLst/>
          </a:prstGeom>
        </p:spPr>
      </p:pic>
      <p:sp>
        <p:nvSpPr>
          <p:cNvPr id="17" name="TextBox 17"/>
          <p:cNvSpPr txBox="1"/>
          <p:nvPr/>
        </p:nvSpPr>
        <p:spPr>
          <a:xfrm>
            <a:off x="5994671" y="4136309"/>
            <a:ext cx="5933541" cy="863600"/>
          </a:xfrm>
          <a:prstGeom prst="rect">
            <a:avLst/>
          </a:prstGeom>
        </p:spPr>
        <p:txBody>
          <a:bodyPr lIns="0" tIns="0" rIns="0" bIns="0" rtlCol="0" anchor="t">
            <a:spAutoFit/>
          </a:bodyPr>
          <a:lstStyle/>
          <a:p>
            <a:pPr algn="ctr">
              <a:lnSpc>
                <a:spcPts val="7000"/>
              </a:lnSpc>
              <a:spcBef>
                <a:spcPct val="0"/>
              </a:spcBef>
            </a:pPr>
            <a:r>
              <a:rPr lang="en-US" sz="5000" dirty="0" err="1">
                <a:solidFill>
                  <a:srgbClr val="474545"/>
                </a:solidFill>
                <a:latin typeface="Roboto Condensed"/>
              </a:rPr>
              <a:t>là</a:t>
            </a:r>
            <a:r>
              <a:rPr lang="en-US" sz="5000" dirty="0">
                <a:solidFill>
                  <a:srgbClr val="474545"/>
                </a:solidFill>
                <a:latin typeface="Roboto Condensed"/>
              </a:rPr>
              <a:t> </a:t>
            </a:r>
            <a:r>
              <a:rPr lang="en-US" sz="5000" dirty="0" err="1">
                <a:solidFill>
                  <a:srgbClr val="C6643F"/>
                </a:solidFill>
                <a:latin typeface="Roboto Condensed"/>
              </a:rPr>
              <a:t>ẩn</a:t>
            </a:r>
            <a:r>
              <a:rPr lang="en-US" sz="5000" dirty="0">
                <a:solidFill>
                  <a:srgbClr val="C6643F"/>
                </a:solidFill>
                <a:latin typeface="Roboto Condensed"/>
              </a:rPr>
              <a:t> </a:t>
            </a:r>
            <a:r>
              <a:rPr lang="en-US" sz="5000" dirty="0" err="1">
                <a:solidFill>
                  <a:srgbClr val="C6643F"/>
                </a:solidFill>
                <a:latin typeface="Roboto Condensed"/>
              </a:rPr>
              <a:t>dụ</a:t>
            </a:r>
            <a:r>
              <a:rPr lang="en-US" sz="5000" dirty="0">
                <a:solidFill>
                  <a:srgbClr val="474545"/>
                </a:solidFill>
                <a:latin typeface="Roboto Condensed"/>
              </a:rPr>
              <a:t> </a:t>
            </a:r>
            <a:r>
              <a:rPr lang="en-US" sz="5000" dirty="0" err="1">
                <a:solidFill>
                  <a:srgbClr val="474545"/>
                </a:solidFill>
                <a:latin typeface="Roboto Condensed"/>
              </a:rPr>
              <a:t>cho</a:t>
            </a:r>
            <a:endParaRPr lang="en-US" sz="5000" dirty="0">
              <a:solidFill>
                <a:srgbClr val="474545"/>
              </a:solidFill>
              <a:latin typeface="Roboto Condensed"/>
            </a:endParaRPr>
          </a:p>
        </p:txBody>
      </p:sp>
      <p:sp>
        <p:nvSpPr>
          <p:cNvPr id="18" name="TextBox 18"/>
          <p:cNvSpPr txBox="1"/>
          <p:nvPr/>
        </p:nvSpPr>
        <p:spPr>
          <a:xfrm>
            <a:off x="277400" y="781963"/>
            <a:ext cx="17943072" cy="937302"/>
          </a:xfrm>
          <a:prstGeom prst="rect">
            <a:avLst/>
          </a:prstGeom>
        </p:spPr>
        <p:txBody>
          <a:bodyPr lIns="0" tIns="0" rIns="0" bIns="0" rtlCol="0" anchor="t">
            <a:spAutoFit/>
          </a:bodyPr>
          <a:lstStyle/>
          <a:p>
            <a:pPr algn="ctr">
              <a:lnSpc>
                <a:spcPts val="6840"/>
              </a:lnSpc>
            </a:pPr>
            <a:r>
              <a:rPr lang="en-US" sz="7601">
                <a:solidFill>
                  <a:srgbClr val="704C3E"/>
                </a:solidFill>
                <a:latin typeface="Fraunces Bold"/>
              </a:rPr>
              <a:t>1.Khái niệm ẩn dụ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par>
                                <p:cTn id="43" presetID="16" presetClass="entr" presetSubtype="21"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001933" y="-1596997"/>
            <a:ext cx="3673544" cy="2883732"/>
          </a:xfrm>
          <a:prstGeom prst="rect">
            <a:avLst/>
          </a:prstGeom>
        </p:spPr>
      </p:pic>
      <p:pic>
        <p:nvPicPr>
          <p:cNvPr id="3" name="Picture 3"/>
          <p:cNvPicPr>
            <a:picLocks noChangeAspect="1"/>
          </p:cNvPicPr>
          <p:nvPr/>
        </p:nvPicPr>
        <p:blipFill>
          <a:blip r:embed="rId4">
            <a:alphaModFix amt="69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18297525" cy="102870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505837" y="2101735"/>
            <a:ext cx="791688" cy="79168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96681" flipH="1">
            <a:off x="-950820" y="9302596"/>
            <a:ext cx="3959039" cy="269709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5878">
            <a:off x="-688679" y="-3064879"/>
            <a:ext cx="5165430" cy="400536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57624">
            <a:off x="16366852" y="8805480"/>
            <a:ext cx="4617249" cy="4097809"/>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211368" y="2497580"/>
            <a:ext cx="12381533" cy="6483421"/>
          </a:xfrm>
          <a:prstGeom prst="rect">
            <a:avLst/>
          </a:prstGeom>
        </p:spPr>
      </p:pic>
      <p:sp>
        <p:nvSpPr>
          <p:cNvPr id="9" name="TextBox 9"/>
          <p:cNvSpPr txBox="1"/>
          <p:nvPr/>
        </p:nvSpPr>
        <p:spPr>
          <a:xfrm>
            <a:off x="4628982" y="3700940"/>
            <a:ext cx="10032190" cy="3181350"/>
          </a:xfrm>
          <a:prstGeom prst="rect">
            <a:avLst/>
          </a:prstGeom>
        </p:spPr>
        <p:txBody>
          <a:bodyPr lIns="0" tIns="0" rIns="0" bIns="0" rtlCol="0" anchor="t">
            <a:spAutoFit/>
          </a:bodyPr>
          <a:lstStyle/>
          <a:p>
            <a:pPr algn="ctr">
              <a:lnSpc>
                <a:spcPts val="6299"/>
              </a:lnSpc>
              <a:spcBef>
                <a:spcPct val="0"/>
              </a:spcBef>
            </a:pPr>
            <a:r>
              <a:rPr lang="en-US" sz="4500" dirty="0" err="1">
                <a:solidFill>
                  <a:srgbClr val="000000"/>
                </a:solidFill>
                <a:latin typeface="Roboto Condensed"/>
              </a:rPr>
              <a:t>Hình</a:t>
            </a:r>
            <a:r>
              <a:rPr lang="en-US" sz="4500" dirty="0">
                <a:solidFill>
                  <a:srgbClr val="000000"/>
                </a:solidFill>
                <a:latin typeface="Roboto Condensed"/>
              </a:rPr>
              <a:t> </a:t>
            </a:r>
            <a:r>
              <a:rPr lang="en-US" sz="4500" dirty="0" err="1">
                <a:solidFill>
                  <a:srgbClr val="000000"/>
                </a:solidFill>
                <a:latin typeface="Roboto Condensed"/>
              </a:rPr>
              <a:t>ảnh</a:t>
            </a:r>
            <a:r>
              <a:rPr lang="en-US" sz="4500" dirty="0">
                <a:solidFill>
                  <a:srgbClr val="000000"/>
                </a:solidFill>
                <a:latin typeface="Roboto Condensed"/>
              </a:rPr>
              <a:t> </a:t>
            </a:r>
            <a:r>
              <a:rPr lang="en-US" sz="4500" dirty="0" err="1">
                <a:solidFill>
                  <a:srgbClr val="000000"/>
                </a:solidFill>
                <a:latin typeface="Roboto Condensed"/>
              </a:rPr>
              <a:t>Mặt</a:t>
            </a:r>
            <a:r>
              <a:rPr lang="en-US" sz="4500" dirty="0">
                <a:solidFill>
                  <a:srgbClr val="000000"/>
                </a:solidFill>
                <a:latin typeface="Roboto Condensed"/>
              </a:rPr>
              <a:t> </a:t>
            </a:r>
            <a:r>
              <a:rPr lang="en-US" sz="4500" dirty="0" err="1">
                <a:solidFill>
                  <a:srgbClr val="000000"/>
                </a:solidFill>
                <a:latin typeface="Roboto Condensed"/>
              </a:rPr>
              <a:t>trời</a:t>
            </a:r>
            <a:r>
              <a:rPr lang="en-US" sz="4500" dirty="0">
                <a:solidFill>
                  <a:srgbClr val="000000"/>
                </a:solidFill>
                <a:latin typeface="Roboto Condensed"/>
              </a:rPr>
              <a:t> </a:t>
            </a:r>
            <a:r>
              <a:rPr lang="en-US" sz="4500" dirty="0" err="1">
                <a:solidFill>
                  <a:srgbClr val="000000"/>
                </a:solidFill>
                <a:latin typeface="Roboto Condensed"/>
              </a:rPr>
              <a:t>và</a:t>
            </a:r>
            <a:r>
              <a:rPr lang="en-US" sz="4500" dirty="0">
                <a:solidFill>
                  <a:srgbClr val="000000"/>
                </a:solidFill>
                <a:latin typeface="Roboto Condensed"/>
              </a:rPr>
              <a:t> </a:t>
            </a:r>
            <a:r>
              <a:rPr lang="en-US" sz="4500" dirty="0" err="1">
                <a:solidFill>
                  <a:srgbClr val="000000"/>
                </a:solidFill>
                <a:latin typeface="Roboto Condensed"/>
              </a:rPr>
              <a:t>cái</a:t>
            </a:r>
            <a:r>
              <a:rPr lang="en-US" sz="4500" dirty="0">
                <a:solidFill>
                  <a:srgbClr val="000000"/>
                </a:solidFill>
                <a:latin typeface="Roboto Condensed"/>
              </a:rPr>
              <a:t> </a:t>
            </a:r>
            <a:r>
              <a:rPr lang="en-US" sz="4500" dirty="0" err="1">
                <a:solidFill>
                  <a:srgbClr val="000000"/>
                </a:solidFill>
                <a:latin typeface="Roboto Condensed"/>
              </a:rPr>
              <a:t>khuyết</a:t>
            </a:r>
            <a:r>
              <a:rPr lang="en-US" sz="4500" dirty="0">
                <a:solidFill>
                  <a:srgbClr val="000000"/>
                </a:solidFill>
                <a:latin typeface="Roboto Condensed"/>
              </a:rPr>
              <a:t> </a:t>
            </a:r>
            <a:r>
              <a:rPr lang="en-US" sz="4500" dirty="0" err="1">
                <a:solidFill>
                  <a:srgbClr val="000000"/>
                </a:solidFill>
                <a:latin typeface="Roboto Condensed"/>
              </a:rPr>
              <a:t>tròn</a:t>
            </a:r>
            <a:r>
              <a:rPr lang="en-US" sz="4500" dirty="0">
                <a:solidFill>
                  <a:srgbClr val="000000"/>
                </a:solidFill>
                <a:latin typeface="Roboto Condensed"/>
              </a:rPr>
              <a:t> </a:t>
            </a:r>
            <a:r>
              <a:rPr lang="en-US" sz="4500" dirty="0" err="1">
                <a:solidFill>
                  <a:srgbClr val="000000"/>
                </a:solidFill>
                <a:latin typeface="Roboto Condensed"/>
              </a:rPr>
              <a:t>đầy</a:t>
            </a:r>
            <a:r>
              <a:rPr lang="en-US" sz="4500" dirty="0">
                <a:solidFill>
                  <a:srgbClr val="000000"/>
                </a:solidFill>
                <a:latin typeface="Roboto Condensed"/>
              </a:rPr>
              <a:t> </a:t>
            </a:r>
            <a:r>
              <a:rPr lang="en-US" sz="4500" dirty="0" err="1">
                <a:solidFill>
                  <a:srgbClr val="000000"/>
                </a:solidFill>
                <a:latin typeface="Roboto Condensed"/>
              </a:rPr>
              <a:t>trong</a:t>
            </a:r>
            <a:r>
              <a:rPr lang="en-US" sz="4500" dirty="0">
                <a:solidFill>
                  <a:srgbClr val="000000"/>
                </a:solidFill>
                <a:latin typeface="Roboto Condensed"/>
              </a:rPr>
              <a:t> 2 </a:t>
            </a:r>
            <a:r>
              <a:rPr lang="en-US" sz="4500" dirty="0" err="1">
                <a:solidFill>
                  <a:srgbClr val="000000"/>
                </a:solidFill>
                <a:latin typeface="Roboto Condensed"/>
              </a:rPr>
              <a:t>ngữ</a:t>
            </a:r>
            <a:r>
              <a:rPr lang="en-US" sz="4500" dirty="0">
                <a:solidFill>
                  <a:srgbClr val="000000"/>
                </a:solidFill>
                <a:latin typeface="Roboto Condensed"/>
              </a:rPr>
              <a:t> </a:t>
            </a:r>
            <a:r>
              <a:rPr lang="en-US" sz="4500" dirty="0" err="1">
                <a:solidFill>
                  <a:srgbClr val="000000"/>
                </a:solidFill>
                <a:latin typeface="Roboto Condensed"/>
              </a:rPr>
              <a:t>liệu</a:t>
            </a:r>
            <a:r>
              <a:rPr lang="en-US" sz="4500" dirty="0">
                <a:solidFill>
                  <a:srgbClr val="000000"/>
                </a:solidFill>
                <a:latin typeface="Roboto Condensed"/>
              </a:rPr>
              <a:t> </a:t>
            </a:r>
            <a:r>
              <a:rPr lang="en-US" sz="4500" dirty="0" err="1">
                <a:solidFill>
                  <a:srgbClr val="000000"/>
                </a:solidFill>
                <a:latin typeface="Roboto Condensed"/>
              </a:rPr>
              <a:t>vừa</a:t>
            </a:r>
            <a:r>
              <a:rPr lang="en-US" sz="4500" dirty="0">
                <a:solidFill>
                  <a:srgbClr val="000000"/>
                </a:solidFill>
                <a:latin typeface="Roboto Condensed"/>
              </a:rPr>
              <a:t> </a:t>
            </a:r>
            <a:r>
              <a:rPr lang="en-US" sz="4500" dirty="0" err="1">
                <a:solidFill>
                  <a:srgbClr val="000000"/>
                </a:solidFill>
                <a:latin typeface="Roboto Condensed"/>
              </a:rPr>
              <a:t>phân</a:t>
            </a:r>
            <a:r>
              <a:rPr lang="en-US" sz="4500" dirty="0">
                <a:solidFill>
                  <a:srgbClr val="000000"/>
                </a:solidFill>
                <a:latin typeface="Roboto Condensed"/>
              </a:rPr>
              <a:t> </a:t>
            </a:r>
            <a:r>
              <a:rPr lang="en-US" sz="4500" dirty="0" err="1">
                <a:solidFill>
                  <a:srgbClr val="000000"/>
                </a:solidFill>
                <a:latin typeface="Roboto Condensed"/>
              </a:rPr>
              <a:t>tích</a:t>
            </a:r>
            <a:r>
              <a:rPr lang="en-US" sz="4500" dirty="0">
                <a:solidFill>
                  <a:srgbClr val="000000"/>
                </a:solidFill>
                <a:latin typeface="Roboto Condensed"/>
              </a:rPr>
              <a:t> </a:t>
            </a:r>
            <a:r>
              <a:rPr lang="en-US" sz="4500" dirty="0" err="1">
                <a:solidFill>
                  <a:srgbClr val="000000"/>
                </a:solidFill>
                <a:latin typeface="Roboto Condensed"/>
              </a:rPr>
              <a:t>là</a:t>
            </a:r>
            <a:r>
              <a:rPr lang="en-US" sz="4500" dirty="0">
                <a:solidFill>
                  <a:srgbClr val="000000"/>
                </a:solidFill>
                <a:latin typeface="Roboto Condensed"/>
              </a:rPr>
              <a:t> </a:t>
            </a:r>
            <a:r>
              <a:rPr lang="en-US" sz="4500" dirty="0" err="1">
                <a:solidFill>
                  <a:srgbClr val="000000"/>
                </a:solidFill>
                <a:latin typeface="Roboto Condensed"/>
              </a:rPr>
              <a:t>những</a:t>
            </a:r>
            <a:r>
              <a:rPr lang="en-US" sz="4500" dirty="0">
                <a:solidFill>
                  <a:srgbClr val="000000"/>
                </a:solidFill>
                <a:latin typeface="Roboto Condensed"/>
              </a:rPr>
              <a:t> </a:t>
            </a:r>
            <a:r>
              <a:rPr lang="en-US" sz="4500" dirty="0" err="1">
                <a:solidFill>
                  <a:srgbClr val="000000"/>
                </a:solidFill>
                <a:latin typeface="Roboto Condensed"/>
              </a:rPr>
              <a:t>hình</a:t>
            </a:r>
            <a:r>
              <a:rPr lang="en-US" sz="4500" dirty="0">
                <a:solidFill>
                  <a:srgbClr val="000000"/>
                </a:solidFill>
                <a:latin typeface="Roboto Condensed"/>
              </a:rPr>
              <a:t> </a:t>
            </a:r>
            <a:r>
              <a:rPr lang="en-US" sz="4500" dirty="0" err="1">
                <a:solidFill>
                  <a:srgbClr val="000000"/>
                </a:solidFill>
                <a:latin typeface="Roboto Condensed"/>
              </a:rPr>
              <a:t>ảnh</a:t>
            </a:r>
            <a:r>
              <a:rPr lang="en-US" sz="4500" dirty="0">
                <a:solidFill>
                  <a:srgbClr val="000000"/>
                </a:solidFill>
                <a:latin typeface="Roboto Condensed"/>
              </a:rPr>
              <a:t> </a:t>
            </a:r>
            <a:r>
              <a:rPr lang="en-US" sz="4500" dirty="0" err="1">
                <a:solidFill>
                  <a:srgbClr val="000000"/>
                </a:solidFill>
                <a:latin typeface="Roboto Condensed"/>
              </a:rPr>
              <a:t>ẩn</a:t>
            </a:r>
            <a:r>
              <a:rPr lang="en-US" sz="4500" dirty="0">
                <a:solidFill>
                  <a:srgbClr val="000000"/>
                </a:solidFill>
                <a:latin typeface="Roboto Condensed"/>
              </a:rPr>
              <a:t> </a:t>
            </a:r>
            <a:r>
              <a:rPr lang="en-US" sz="4500" dirty="0" err="1">
                <a:solidFill>
                  <a:srgbClr val="000000"/>
                </a:solidFill>
                <a:latin typeface="Roboto Condensed"/>
              </a:rPr>
              <a:t>dụ</a:t>
            </a:r>
            <a:r>
              <a:rPr lang="en-US" sz="4500" dirty="0">
                <a:solidFill>
                  <a:srgbClr val="000000"/>
                </a:solidFill>
                <a:latin typeface="Roboto Condensed"/>
              </a:rPr>
              <a:t>. </a:t>
            </a:r>
            <a:r>
              <a:rPr lang="en-US" sz="4500" dirty="0" err="1">
                <a:solidFill>
                  <a:srgbClr val="000000"/>
                </a:solidFill>
                <a:latin typeface="Roboto Condensed"/>
              </a:rPr>
              <a:t>Dựa</a:t>
            </a:r>
            <a:r>
              <a:rPr lang="en-US" sz="4500" dirty="0">
                <a:solidFill>
                  <a:srgbClr val="000000"/>
                </a:solidFill>
                <a:latin typeface="Roboto Condensed"/>
              </a:rPr>
              <a:t> </a:t>
            </a:r>
            <a:r>
              <a:rPr lang="en-US" sz="4500" dirty="0" err="1">
                <a:solidFill>
                  <a:srgbClr val="000000"/>
                </a:solidFill>
                <a:latin typeface="Roboto Condensed"/>
              </a:rPr>
              <a:t>trên</a:t>
            </a:r>
            <a:r>
              <a:rPr lang="en-US" sz="4500" dirty="0">
                <a:solidFill>
                  <a:srgbClr val="000000"/>
                </a:solidFill>
                <a:latin typeface="Roboto Condensed"/>
              </a:rPr>
              <a:t> </a:t>
            </a:r>
            <a:r>
              <a:rPr lang="en-US" sz="4500" dirty="0" err="1">
                <a:solidFill>
                  <a:srgbClr val="000000"/>
                </a:solidFill>
                <a:latin typeface="Roboto Condensed"/>
              </a:rPr>
              <a:t>việc</a:t>
            </a:r>
            <a:r>
              <a:rPr lang="en-US" sz="4500" dirty="0">
                <a:solidFill>
                  <a:srgbClr val="000000"/>
                </a:solidFill>
                <a:latin typeface="Roboto Condensed"/>
              </a:rPr>
              <a:t> </a:t>
            </a:r>
            <a:r>
              <a:rPr lang="en-US" sz="4500" dirty="0" err="1">
                <a:solidFill>
                  <a:srgbClr val="000000"/>
                </a:solidFill>
                <a:latin typeface="Roboto Condensed"/>
              </a:rPr>
              <a:t>phân</a:t>
            </a:r>
            <a:r>
              <a:rPr lang="en-US" sz="4500" dirty="0">
                <a:solidFill>
                  <a:srgbClr val="000000"/>
                </a:solidFill>
                <a:latin typeface="Roboto Condensed"/>
              </a:rPr>
              <a:t> </a:t>
            </a:r>
            <a:r>
              <a:rPr lang="en-US" sz="4500" dirty="0" err="1">
                <a:solidFill>
                  <a:srgbClr val="000000"/>
                </a:solidFill>
                <a:latin typeface="Roboto Condensed"/>
              </a:rPr>
              <a:t>tích</a:t>
            </a:r>
            <a:r>
              <a:rPr lang="en-US" sz="4500" dirty="0">
                <a:solidFill>
                  <a:srgbClr val="000000"/>
                </a:solidFill>
                <a:latin typeface="Roboto Condensed"/>
              </a:rPr>
              <a:t> </a:t>
            </a:r>
            <a:r>
              <a:rPr lang="en-US" sz="4500" dirty="0" err="1">
                <a:solidFill>
                  <a:srgbClr val="000000"/>
                </a:solidFill>
                <a:latin typeface="Roboto Condensed"/>
              </a:rPr>
              <a:t>ngữ</a:t>
            </a:r>
            <a:r>
              <a:rPr lang="en-US" sz="4500" dirty="0">
                <a:solidFill>
                  <a:srgbClr val="000000"/>
                </a:solidFill>
                <a:latin typeface="Roboto Condensed"/>
              </a:rPr>
              <a:t> </a:t>
            </a:r>
            <a:r>
              <a:rPr lang="en-US" sz="4500" dirty="0" err="1">
                <a:solidFill>
                  <a:srgbClr val="000000"/>
                </a:solidFill>
                <a:latin typeface="Roboto Condensed"/>
              </a:rPr>
              <a:t>liệu</a:t>
            </a:r>
            <a:r>
              <a:rPr lang="en-US" sz="4500" dirty="0">
                <a:solidFill>
                  <a:srgbClr val="000000"/>
                </a:solidFill>
                <a:latin typeface="Roboto Condensed"/>
              </a:rPr>
              <a:t>, </a:t>
            </a:r>
            <a:r>
              <a:rPr lang="en-US" sz="4500" dirty="0" err="1">
                <a:solidFill>
                  <a:srgbClr val="000000"/>
                </a:solidFill>
                <a:latin typeface="Roboto Condensed"/>
              </a:rPr>
              <a:t>hãy</a:t>
            </a:r>
            <a:r>
              <a:rPr lang="en-US" sz="4500" dirty="0">
                <a:solidFill>
                  <a:srgbClr val="000000"/>
                </a:solidFill>
                <a:latin typeface="Roboto Condensed"/>
              </a:rPr>
              <a:t> </a:t>
            </a:r>
            <a:r>
              <a:rPr lang="en-US" sz="4500" dirty="0" err="1">
                <a:solidFill>
                  <a:srgbClr val="000000"/>
                </a:solidFill>
                <a:latin typeface="Roboto Condensed"/>
              </a:rPr>
              <a:t>cho</a:t>
            </a:r>
            <a:r>
              <a:rPr lang="en-US" sz="4500" dirty="0">
                <a:solidFill>
                  <a:srgbClr val="000000"/>
                </a:solidFill>
                <a:latin typeface="Roboto Condensed"/>
              </a:rPr>
              <a:t> </a:t>
            </a:r>
            <a:r>
              <a:rPr lang="en-US" sz="4500" dirty="0" err="1">
                <a:solidFill>
                  <a:srgbClr val="000000"/>
                </a:solidFill>
                <a:latin typeface="Roboto Condensed"/>
              </a:rPr>
              <a:t>biết</a:t>
            </a:r>
            <a:r>
              <a:rPr lang="en-US" sz="4500" dirty="0">
                <a:solidFill>
                  <a:srgbClr val="000000"/>
                </a:solidFill>
                <a:latin typeface="Roboto Condensed"/>
              </a:rPr>
              <a:t> </a:t>
            </a:r>
            <a:r>
              <a:rPr lang="en-US" sz="4500" dirty="0" err="1">
                <a:solidFill>
                  <a:srgbClr val="000000"/>
                </a:solidFill>
                <a:latin typeface="Roboto Condensed"/>
              </a:rPr>
              <a:t>biện</a:t>
            </a:r>
            <a:r>
              <a:rPr lang="en-US" sz="4500" dirty="0">
                <a:solidFill>
                  <a:srgbClr val="000000"/>
                </a:solidFill>
                <a:latin typeface="Roboto Condensed"/>
              </a:rPr>
              <a:t> </a:t>
            </a:r>
            <a:r>
              <a:rPr lang="en-US" sz="4500" dirty="0" err="1">
                <a:solidFill>
                  <a:srgbClr val="000000"/>
                </a:solidFill>
                <a:latin typeface="Roboto Condensed"/>
              </a:rPr>
              <a:t>pháp</a:t>
            </a:r>
            <a:r>
              <a:rPr lang="en-US" sz="4500" dirty="0">
                <a:solidFill>
                  <a:srgbClr val="000000"/>
                </a:solidFill>
                <a:latin typeface="Roboto Condensed"/>
              </a:rPr>
              <a:t> </a:t>
            </a:r>
            <a:r>
              <a:rPr lang="en-US" sz="4500" dirty="0" err="1">
                <a:solidFill>
                  <a:srgbClr val="000000"/>
                </a:solidFill>
                <a:latin typeface="Roboto Condensed"/>
              </a:rPr>
              <a:t>ẩn</a:t>
            </a:r>
            <a:r>
              <a:rPr lang="en-US" sz="4500" dirty="0">
                <a:solidFill>
                  <a:srgbClr val="000000"/>
                </a:solidFill>
                <a:latin typeface="Roboto Condensed"/>
              </a:rPr>
              <a:t> </a:t>
            </a:r>
            <a:r>
              <a:rPr lang="en-US" sz="4500" dirty="0" err="1">
                <a:solidFill>
                  <a:srgbClr val="000000"/>
                </a:solidFill>
                <a:latin typeface="Roboto Condensed"/>
              </a:rPr>
              <a:t>dụ</a:t>
            </a:r>
            <a:r>
              <a:rPr lang="en-US" sz="4500" dirty="0">
                <a:solidFill>
                  <a:srgbClr val="000000"/>
                </a:solidFill>
                <a:latin typeface="Roboto Condensed"/>
              </a:rPr>
              <a:t> </a:t>
            </a:r>
            <a:r>
              <a:rPr lang="en-US" sz="4500" dirty="0" err="1">
                <a:solidFill>
                  <a:srgbClr val="000000"/>
                </a:solidFill>
                <a:latin typeface="Roboto Condensed"/>
              </a:rPr>
              <a:t>là</a:t>
            </a:r>
            <a:r>
              <a:rPr lang="en-US" sz="4500" dirty="0">
                <a:solidFill>
                  <a:srgbClr val="000000"/>
                </a:solidFill>
                <a:latin typeface="Roboto Condensed"/>
              </a:rPr>
              <a:t> </a:t>
            </a:r>
            <a:r>
              <a:rPr lang="en-US" sz="4500" dirty="0" err="1">
                <a:solidFill>
                  <a:srgbClr val="000000"/>
                </a:solidFill>
                <a:latin typeface="Roboto Condensed"/>
              </a:rPr>
              <a:t>gì</a:t>
            </a:r>
            <a:r>
              <a:rPr lang="en-US" sz="4500" dirty="0">
                <a:solidFill>
                  <a:srgbClr val="000000"/>
                </a:solidFill>
                <a:latin typeface="Roboto Condensed"/>
              </a:rPr>
              <a:t>?</a:t>
            </a:r>
          </a:p>
        </p:txBody>
      </p:sp>
      <p:sp>
        <p:nvSpPr>
          <p:cNvPr id="10" name="TextBox 10"/>
          <p:cNvSpPr txBox="1"/>
          <p:nvPr/>
        </p:nvSpPr>
        <p:spPr>
          <a:xfrm>
            <a:off x="277400" y="781963"/>
            <a:ext cx="17943072" cy="937302"/>
          </a:xfrm>
          <a:prstGeom prst="rect">
            <a:avLst/>
          </a:prstGeom>
        </p:spPr>
        <p:txBody>
          <a:bodyPr lIns="0" tIns="0" rIns="0" bIns="0" rtlCol="0" anchor="t">
            <a:spAutoFit/>
          </a:bodyPr>
          <a:lstStyle/>
          <a:p>
            <a:pPr algn="ctr">
              <a:lnSpc>
                <a:spcPts val="6840"/>
              </a:lnSpc>
            </a:pPr>
            <a:r>
              <a:rPr lang="en-US" sz="7601">
                <a:solidFill>
                  <a:srgbClr val="704C3E"/>
                </a:solidFill>
                <a:latin typeface="Fraunces Bold"/>
              </a:rPr>
              <a:t>1.Khái niệm ẩn dụ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1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9481" y="-332386"/>
            <a:ext cx="21643930" cy="1155546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17582" y="9071377"/>
            <a:ext cx="628838" cy="62883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517582" y="6217846"/>
            <a:ext cx="3945096" cy="3787292"/>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04046">
            <a:off x="-311835" y="5666986"/>
            <a:ext cx="3889718" cy="4561503"/>
          </a:xfrm>
          <a:prstGeom prst="rect">
            <a:avLst/>
          </a:prstGeom>
        </p:spPr>
      </p:pic>
      <p:sp>
        <p:nvSpPr>
          <p:cNvPr id="6" name="TextBox 6"/>
          <p:cNvSpPr txBox="1"/>
          <p:nvPr/>
        </p:nvSpPr>
        <p:spPr>
          <a:xfrm>
            <a:off x="2097850" y="2774955"/>
            <a:ext cx="14503799" cy="2543175"/>
          </a:xfrm>
          <a:prstGeom prst="rect">
            <a:avLst/>
          </a:prstGeom>
        </p:spPr>
        <p:txBody>
          <a:bodyPr lIns="0" tIns="0" rIns="0" bIns="0" rtlCol="0" anchor="t">
            <a:spAutoFit/>
          </a:bodyPr>
          <a:lstStyle/>
          <a:p>
            <a:pPr algn="just">
              <a:lnSpc>
                <a:spcPts val="6750"/>
              </a:lnSpc>
            </a:pPr>
            <a:r>
              <a:rPr lang="en-US" sz="4500" dirty="0" err="1">
                <a:solidFill>
                  <a:srgbClr val="000000"/>
                </a:solidFill>
                <a:latin typeface="Roboto Condensed"/>
              </a:rPr>
              <a:t>Ẩn</a:t>
            </a:r>
            <a:r>
              <a:rPr lang="en-US" sz="4500" dirty="0">
                <a:solidFill>
                  <a:srgbClr val="000000"/>
                </a:solidFill>
                <a:latin typeface="Roboto Condensed"/>
              </a:rPr>
              <a:t> </a:t>
            </a:r>
            <a:r>
              <a:rPr lang="en-US" sz="4500" dirty="0" err="1">
                <a:solidFill>
                  <a:srgbClr val="000000"/>
                </a:solidFill>
                <a:latin typeface="Roboto Condensed"/>
              </a:rPr>
              <a:t>dụ</a:t>
            </a:r>
            <a:r>
              <a:rPr lang="en-US" sz="4500" dirty="0">
                <a:solidFill>
                  <a:srgbClr val="000000"/>
                </a:solidFill>
                <a:latin typeface="Roboto Condensed"/>
              </a:rPr>
              <a:t> </a:t>
            </a:r>
            <a:r>
              <a:rPr lang="en-US" sz="4500" dirty="0" err="1">
                <a:solidFill>
                  <a:srgbClr val="000000"/>
                </a:solidFill>
                <a:latin typeface="Roboto Condensed"/>
              </a:rPr>
              <a:t>là</a:t>
            </a:r>
            <a:r>
              <a:rPr lang="en-US" sz="4500" dirty="0">
                <a:solidFill>
                  <a:srgbClr val="000000"/>
                </a:solidFill>
                <a:latin typeface="Roboto Condensed"/>
              </a:rPr>
              <a:t> </a:t>
            </a:r>
            <a:r>
              <a:rPr lang="en-US" sz="4500" dirty="0" err="1">
                <a:solidFill>
                  <a:srgbClr val="000000"/>
                </a:solidFill>
                <a:latin typeface="Roboto Condensed"/>
              </a:rPr>
              <a:t>biện</a:t>
            </a:r>
            <a:r>
              <a:rPr lang="en-US" sz="4500" dirty="0">
                <a:solidFill>
                  <a:srgbClr val="000000"/>
                </a:solidFill>
                <a:latin typeface="Roboto Condensed"/>
              </a:rPr>
              <a:t> </a:t>
            </a:r>
            <a:r>
              <a:rPr lang="en-US" sz="4500" dirty="0" err="1">
                <a:solidFill>
                  <a:srgbClr val="000000"/>
                </a:solidFill>
                <a:latin typeface="Roboto Condensed"/>
              </a:rPr>
              <a:t>pháp</a:t>
            </a:r>
            <a:r>
              <a:rPr lang="en-US" sz="4500" dirty="0">
                <a:solidFill>
                  <a:srgbClr val="000000"/>
                </a:solidFill>
                <a:latin typeface="Roboto Condensed"/>
              </a:rPr>
              <a:t> </a:t>
            </a:r>
            <a:r>
              <a:rPr lang="en-US" sz="4500" dirty="0" err="1">
                <a:solidFill>
                  <a:srgbClr val="000000"/>
                </a:solidFill>
                <a:latin typeface="Roboto Condensed"/>
              </a:rPr>
              <a:t>tu</a:t>
            </a:r>
            <a:r>
              <a:rPr lang="en-US" sz="4500" dirty="0">
                <a:solidFill>
                  <a:srgbClr val="000000"/>
                </a:solidFill>
                <a:latin typeface="Roboto Condensed"/>
              </a:rPr>
              <a:t> </a:t>
            </a:r>
            <a:r>
              <a:rPr lang="en-US" sz="4500" dirty="0" err="1">
                <a:solidFill>
                  <a:srgbClr val="000000"/>
                </a:solidFill>
                <a:latin typeface="Roboto Condensed"/>
              </a:rPr>
              <a:t>từ</a:t>
            </a:r>
            <a:r>
              <a:rPr lang="en-US" sz="4500" dirty="0">
                <a:solidFill>
                  <a:srgbClr val="000000"/>
                </a:solidFill>
                <a:latin typeface="Roboto Condensed"/>
              </a:rPr>
              <a:t> </a:t>
            </a:r>
            <a:r>
              <a:rPr lang="en-US" sz="4500" dirty="0" err="1">
                <a:solidFill>
                  <a:srgbClr val="000000"/>
                </a:solidFill>
                <a:latin typeface="Roboto Condensed"/>
              </a:rPr>
              <a:t>gọi</a:t>
            </a:r>
            <a:r>
              <a:rPr lang="en-US" sz="4500" dirty="0">
                <a:solidFill>
                  <a:srgbClr val="000000"/>
                </a:solidFill>
                <a:latin typeface="Roboto Condensed"/>
              </a:rPr>
              <a:t> </a:t>
            </a:r>
            <a:r>
              <a:rPr lang="en-US" sz="4500" dirty="0" err="1">
                <a:solidFill>
                  <a:srgbClr val="000000"/>
                </a:solidFill>
                <a:latin typeface="Roboto Condensed"/>
              </a:rPr>
              <a:t>tên</a:t>
            </a:r>
            <a:r>
              <a:rPr lang="en-US" sz="4500" dirty="0">
                <a:solidFill>
                  <a:srgbClr val="000000"/>
                </a:solidFill>
                <a:latin typeface="Roboto Condensed"/>
              </a:rPr>
              <a:t> </a:t>
            </a:r>
            <a:r>
              <a:rPr lang="en-US" sz="4500" dirty="0" err="1">
                <a:solidFill>
                  <a:srgbClr val="000000"/>
                </a:solidFill>
                <a:latin typeface="Roboto Condensed"/>
              </a:rPr>
              <a:t>sự</a:t>
            </a:r>
            <a:r>
              <a:rPr lang="en-US" sz="4500" dirty="0">
                <a:solidFill>
                  <a:srgbClr val="000000"/>
                </a:solidFill>
                <a:latin typeface="Roboto Condensed"/>
              </a:rPr>
              <a:t> </a:t>
            </a:r>
            <a:r>
              <a:rPr lang="en-US" sz="4500" dirty="0" err="1">
                <a:solidFill>
                  <a:srgbClr val="000000"/>
                </a:solidFill>
                <a:latin typeface="Roboto Condensed"/>
              </a:rPr>
              <a:t>vật</a:t>
            </a:r>
            <a:r>
              <a:rPr lang="en-US" sz="4500" dirty="0">
                <a:solidFill>
                  <a:srgbClr val="000000"/>
                </a:solidFill>
                <a:latin typeface="Roboto Condensed"/>
              </a:rPr>
              <a:t>, </a:t>
            </a:r>
            <a:r>
              <a:rPr lang="en-US" sz="4500" dirty="0" err="1">
                <a:solidFill>
                  <a:srgbClr val="000000"/>
                </a:solidFill>
                <a:latin typeface="Roboto Condensed"/>
              </a:rPr>
              <a:t>hiện</a:t>
            </a:r>
            <a:r>
              <a:rPr lang="en-US" sz="4500" dirty="0">
                <a:solidFill>
                  <a:srgbClr val="000000"/>
                </a:solidFill>
                <a:latin typeface="Roboto Condensed"/>
              </a:rPr>
              <a:t> </a:t>
            </a:r>
            <a:r>
              <a:rPr lang="en-US" sz="4500" dirty="0" err="1">
                <a:solidFill>
                  <a:srgbClr val="000000"/>
                </a:solidFill>
                <a:latin typeface="Roboto Condensed"/>
              </a:rPr>
              <a:t>tượng</a:t>
            </a:r>
            <a:r>
              <a:rPr lang="en-US" sz="4500" dirty="0">
                <a:solidFill>
                  <a:srgbClr val="000000"/>
                </a:solidFill>
                <a:latin typeface="Roboto Condensed"/>
              </a:rPr>
              <a:t> </a:t>
            </a:r>
            <a:r>
              <a:rPr lang="en-US" sz="4500" dirty="0" err="1">
                <a:solidFill>
                  <a:srgbClr val="000000"/>
                </a:solidFill>
                <a:latin typeface="Roboto Condensed"/>
              </a:rPr>
              <a:t>này</a:t>
            </a:r>
            <a:r>
              <a:rPr lang="en-US" sz="4500" dirty="0">
                <a:solidFill>
                  <a:srgbClr val="000000"/>
                </a:solidFill>
                <a:latin typeface="Roboto Condensed"/>
              </a:rPr>
              <a:t> </a:t>
            </a:r>
            <a:r>
              <a:rPr lang="en-US" sz="4500" dirty="0" err="1">
                <a:solidFill>
                  <a:srgbClr val="000000"/>
                </a:solidFill>
                <a:latin typeface="Roboto Condensed"/>
              </a:rPr>
              <a:t>bằng</a:t>
            </a:r>
            <a:r>
              <a:rPr lang="en-US" sz="4500" dirty="0">
                <a:solidFill>
                  <a:srgbClr val="000000"/>
                </a:solidFill>
                <a:latin typeface="Roboto Condensed"/>
              </a:rPr>
              <a:t> </a:t>
            </a:r>
            <a:r>
              <a:rPr lang="en-US" sz="4500" dirty="0" err="1">
                <a:solidFill>
                  <a:srgbClr val="000000"/>
                </a:solidFill>
                <a:latin typeface="Roboto Condensed"/>
              </a:rPr>
              <a:t>tên</a:t>
            </a:r>
            <a:r>
              <a:rPr lang="en-US" sz="4500" dirty="0">
                <a:solidFill>
                  <a:srgbClr val="000000"/>
                </a:solidFill>
                <a:latin typeface="Roboto Condensed"/>
              </a:rPr>
              <a:t> </a:t>
            </a:r>
            <a:r>
              <a:rPr lang="en-US" sz="4500" dirty="0" err="1">
                <a:solidFill>
                  <a:srgbClr val="000000"/>
                </a:solidFill>
                <a:latin typeface="Roboto Condensed"/>
              </a:rPr>
              <a:t>sự</a:t>
            </a:r>
            <a:r>
              <a:rPr lang="en-US" sz="4500" dirty="0">
                <a:solidFill>
                  <a:srgbClr val="000000"/>
                </a:solidFill>
                <a:latin typeface="Roboto Condensed"/>
              </a:rPr>
              <a:t> </a:t>
            </a:r>
            <a:r>
              <a:rPr lang="en-US" sz="4500" dirty="0" err="1">
                <a:solidFill>
                  <a:srgbClr val="000000"/>
                </a:solidFill>
                <a:latin typeface="Roboto Condensed"/>
              </a:rPr>
              <a:t>vật</a:t>
            </a:r>
            <a:r>
              <a:rPr lang="en-US" sz="4500" dirty="0">
                <a:solidFill>
                  <a:srgbClr val="000000"/>
                </a:solidFill>
                <a:latin typeface="Roboto Condensed"/>
              </a:rPr>
              <a:t>, </a:t>
            </a:r>
            <a:r>
              <a:rPr lang="en-US" sz="4500" dirty="0" err="1">
                <a:solidFill>
                  <a:srgbClr val="000000"/>
                </a:solidFill>
                <a:latin typeface="Roboto Condensed"/>
              </a:rPr>
              <a:t>hiện</a:t>
            </a:r>
            <a:r>
              <a:rPr lang="en-US" sz="4500" dirty="0">
                <a:solidFill>
                  <a:srgbClr val="000000"/>
                </a:solidFill>
                <a:latin typeface="Roboto Condensed"/>
              </a:rPr>
              <a:t> </a:t>
            </a:r>
            <a:r>
              <a:rPr lang="en-US" sz="4500" dirty="0" err="1">
                <a:solidFill>
                  <a:srgbClr val="000000"/>
                </a:solidFill>
                <a:latin typeface="Roboto Condensed"/>
              </a:rPr>
              <a:t>tượng</a:t>
            </a:r>
            <a:r>
              <a:rPr lang="en-US" sz="4500" dirty="0">
                <a:solidFill>
                  <a:srgbClr val="000000"/>
                </a:solidFill>
                <a:latin typeface="Roboto Condensed"/>
              </a:rPr>
              <a:t> </a:t>
            </a:r>
            <a:r>
              <a:rPr lang="en-US" sz="4500" dirty="0" err="1">
                <a:solidFill>
                  <a:srgbClr val="000000"/>
                </a:solidFill>
                <a:latin typeface="Roboto Condensed"/>
              </a:rPr>
              <a:t>khác</a:t>
            </a:r>
            <a:r>
              <a:rPr lang="en-US" sz="4500" dirty="0">
                <a:solidFill>
                  <a:srgbClr val="000000"/>
                </a:solidFill>
                <a:latin typeface="Roboto Condensed"/>
              </a:rPr>
              <a:t> </a:t>
            </a:r>
            <a:r>
              <a:rPr lang="en-US" sz="4500" dirty="0" err="1">
                <a:solidFill>
                  <a:srgbClr val="000000"/>
                </a:solidFill>
                <a:latin typeface="Roboto Condensed"/>
              </a:rPr>
              <a:t>có</a:t>
            </a:r>
            <a:r>
              <a:rPr lang="en-US" sz="4500" dirty="0">
                <a:solidFill>
                  <a:srgbClr val="000000"/>
                </a:solidFill>
                <a:latin typeface="Roboto Condensed"/>
              </a:rPr>
              <a:t> </a:t>
            </a:r>
            <a:r>
              <a:rPr lang="en-US" sz="4500" dirty="0" err="1">
                <a:solidFill>
                  <a:srgbClr val="000000"/>
                </a:solidFill>
                <a:latin typeface="Roboto Condensed"/>
              </a:rPr>
              <a:t>nét</a:t>
            </a:r>
            <a:r>
              <a:rPr lang="en-US" sz="4500" dirty="0">
                <a:solidFill>
                  <a:srgbClr val="000000"/>
                </a:solidFill>
                <a:latin typeface="Roboto Condensed"/>
              </a:rPr>
              <a:t> </a:t>
            </a:r>
            <a:r>
              <a:rPr lang="en-US" sz="4500" dirty="0" err="1">
                <a:solidFill>
                  <a:srgbClr val="000000"/>
                </a:solidFill>
                <a:latin typeface="Roboto Condensed"/>
              </a:rPr>
              <a:t>tương</a:t>
            </a:r>
            <a:r>
              <a:rPr lang="en-US" sz="4500" dirty="0">
                <a:solidFill>
                  <a:srgbClr val="000000"/>
                </a:solidFill>
                <a:latin typeface="Roboto Condensed"/>
              </a:rPr>
              <a:t> </a:t>
            </a:r>
            <a:r>
              <a:rPr lang="en-US" sz="4500" dirty="0" err="1">
                <a:solidFill>
                  <a:srgbClr val="000000"/>
                </a:solidFill>
                <a:latin typeface="Roboto Condensed"/>
              </a:rPr>
              <a:t>đồng</a:t>
            </a:r>
            <a:r>
              <a:rPr lang="en-US" sz="4500" dirty="0">
                <a:solidFill>
                  <a:srgbClr val="000000"/>
                </a:solidFill>
                <a:latin typeface="Roboto Condensed"/>
              </a:rPr>
              <a:t> </a:t>
            </a:r>
            <a:r>
              <a:rPr lang="en-US" sz="4500" dirty="0" err="1">
                <a:solidFill>
                  <a:srgbClr val="000000"/>
                </a:solidFill>
                <a:latin typeface="Roboto Condensed"/>
              </a:rPr>
              <a:t>với</a:t>
            </a:r>
            <a:r>
              <a:rPr lang="en-US" sz="4500" dirty="0">
                <a:solidFill>
                  <a:srgbClr val="000000"/>
                </a:solidFill>
                <a:latin typeface="Roboto Condensed"/>
              </a:rPr>
              <a:t> </a:t>
            </a:r>
            <a:r>
              <a:rPr lang="en-US" sz="4500" dirty="0" err="1">
                <a:solidFill>
                  <a:srgbClr val="000000"/>
                </a:solidFill>
                <a:latin typeface="Roboto Condensed"/>
              </a:rPr>
              <a:t>nó</a:t>
            </a:r>
            <a:r>
              <a:rPr lang="en-US" sz="4500" dirty="0">
                <a:solidFill>
                  <a:srgbClr val="000000"/>
                </a:solidFill>
                <a:latin typeface="Roboto Condensed"/>
              </a:rPr>
              <a:t>, </a:t>
            </a:r>
            <a:r>
              <a:rPr lang="en-US" sz="4500" dirty="0" err="1">
                <a:solidFill>
                  <a:srgbClr val="000000"/>
                </a:solidFill>
                <a:latin typeface="Roboto Condensed"/>
              </a:rPr>
              <a:t>nhằm</a:t>
            </a:r>
            <a:r>
              <a:rPr lang="en-US" sz="4500" dirty="0">
                <a:solidFill>
                  <a:srgbClr val="000000"/>
                </a:solidFill>
                <a:latin typeface="Roboto Condensed"/>
              </a:rPr>
              <a:t> </a:t>
            </a:r>
            <a:r>
              <a:rPr lang="en-US" sz="4500" dirty="0" err="1">
                <a:solidFill>
                  <a:srgbClr val="000000"/>
                </a:solidFill>
                <a:latin typeface="Roboto Condensed"/>
              </a:rPr>
              <a:t>tăng</a:t>
            </a:r>
            <a:r>
              <a:rPr lang="en-US" sz="4500" dirty="0">
                <a:solidFill>
                  <a:srgbClr val="000000"/>
                </a:solidFill>
                <a:latin typeface="Roboto Condensed"/>
              </a:rPr>
              <a:t> </a:t>
            </a:r>
            <a:r>
              <a:rPr lang="en-US" sz="4500" dirty="0" err="1">
                <a:solidFill>
                  <a:srgbClr val="000000"/>
                </a:solidFill>
                <a:latin typeface="Roboto Condensed"/>
              </a:rPr>
              <a:t>khả</a:t>
            </a:r>
            <a:r>
              <a:rPr lang="en-US" sz="4500" dirty="0">
                <a:solidFill>
                  <a:srgbClr val="000000"/>
                </a:solidFill>
                <a:latin typeface="Roboto Condensed"/>
              </a:rPr>
              <a:t> </a:t>
            </a:r>
            <a:r>
              <a:rPr lang="en-US" sz="4500" dirty="0" err="1">
                <a:solidFill>
                  <a:srgbClr val="000000"/>
                </a:solidFill>
                <a:latin typeface="Roboto Condensed"/>
              </a:rPr>
              <a:t>năng</a:t>
            </a:r>
            <a:r>
              <a:rPr lang="en-US" sz="4500" dirty="0">
                <a:solidFill>
                  <a:srgbClr val="000000"/>
                </a:solidFill>
                <a:latin typeface="Roboto Condensed"/>
              </a:rPr>
              <a:t> </a:t>
            </a:r>
            <a:r>
              <a:rPr lang="en-US" sz="4500" dirty="0" err="1">
                <a:solidFill>
                  <a:srgbClr val="000000"/>
                </a:solidFill>
                <a:latin typeface="Roboto Condensed"/>
              </a:rPr>
              <a:t>gợi</a:t>
            </a:r>
            <a:r>
              <a:rPr lang="en-US" sz="4500" dirty="0">
                <a:solidFill>
                  <a:srgbClr val="000000"/>
                </a:solidFill>
                <a:latin typeface="Roboto Condensed"/>
              </a:rPr>
              <a:t> </a:t>
            </a:r>
            <a:r>
              <a:rPr lang="en-US" sz="4500" dirty="0" err="1">
                <a:solidFill>
                  <a:srgbClr val="000000"/>
                </a:solidFill>
                <a:latin typeface="Roboto Condensed"/>
              </a:rPr>
              <a:t>hình</a:t>
            </a:r>
            <a:r>
              <a:rPr lang="en-US" sz="4500" dirty="0">
                <a:solidFill>
                  <a:srgbClr val="000000"/>
                </a:solidFill>
                <a:latin typeface="Roboto Condensed"/>
              </a:rPr>
              <a:t>, </a:t>
            </a:r>
            <a:r>
              <a:rPr lang="en-US" sz="4500" dirty="0" err="1">
                <a:solidFill>
                  <a:srgbClr val="000000"/>
                </a:solidFill>
                <a:latin typeface="Roboto Condensed"/>
              </a:rPr>
              <a:t>gợi</a:t>
            </a:r>
            <a:r>
              <a:rPr lang="en-US" sz="4500" dirty="0">
                <a:solidFill>
                  <a:srgbClr val="000000"/>
                </a:solidFill>
                <a:latin typeface="Roboto Condensed"/>
              </a:rPr>
              <a:t> </a:t>
            </a:r>
            <a:r>
              <a:rPr lang="en-US" sz="4500" dirty="0" err="1">
                <a:solidFill>
                  <a:srgbClr val="000000"/>
                </a:solidFill>
                <a:latin typeface="Roboto Condensed"/>
              </a:rPr>
              <a:t>cảm</a:t>
            </a:r>
            <a:r>
              <a:rPr lang="en-US" sz="4500" dirty="0">
                <a:solidFill>
                  <a:srgbClr val="000000"/>
                </a:solidFill>
                <a:latin typeface="Roboto Condensed"/>
              </a:rPr>
              <a:t> </a:t>
            </a:r>
            <a:r>
              <a:rPr lang="en-US" sz="4500" dirty="0" err="1">
                <a:solidFill>
                  <a:srgbClr val="000000"/>
                </a:solidFill>
                <a:latin typeface="Roboto Condensed"/>
              </a:rPr>
              <a:t>cho</a:t>
            </a:r>
            <a:r>
              <a:rPr lang="en-US" sz="4500" dirty="0">
                <a:solidFill>
                  <a:srgbClr val="000000"/>
                </a:solidFill>
                <a:latin typeface="Roboto Condensed"/>
              </a:rPr>
              <a:t> </a:t>
            </a:r>
            <a:r>
              <a:rPr lang="en-US" sz="4500" dirty="0" err="1">
                <a:solidFill>
                  <a:srgbClr val="000000"/>
                </a:solidFill>
                <a:latin typeface="Roboto Condensed"/>
              </a:rPr>
              <a:t>sự</a:t>
            </a:r>
            <a:r>
              <a:rPr lang="en-US" sz="4500" dirty="0">
                <a:solidFill>
                  <a:srgbClr val="000000"/>
                </a:solidFill>
                <a:latin typeface="Roboto Condensed"/>
              </a:rPr>
              <a:t> </a:t>
            </a:r>
            <a:r>
              <a:rPr lang="en-US" sz="4500" dirty="0" err="1">
                <a:solidFill>
                  <a:srgbClr val="000000"/>
                </a:solidFill>
                <a:latin typeface="Roboto Condensed"/>
              </a:rPr>
              <a:t>diễn</a:t>
            </a:r>
            <a:r>
              <a:rPr lang="en-US" sz="4500" dirty="0">
                <a:solidFill>
                  <a:srgbClr val="000000"/>
                </a:solidFill>
                <a:latin typeface="Roboto Condensed"/>
              </a:rPr>
              <a:t> </a:t>
            </a:r>
            <a:r>
              <a:rPr lang="en-US" sz="4500" dirty="0" err="1">
                <a:solidFill>
                  <a:srgbClr val="000000"/>
                </a:solidFill>
                <a:latin typeface="Roboto Condensed"/>
              </a:rPr>
              <a:t>đạt</a:t>
            </a:r>
            <a:endParaRPr lang="en-US" sz="4500" dirty="0">
              <a:solidFill>
                <a:srgbClr val="000000"/>
              </a:solidFill>
              <a:latin typeface="Roboto Condensed"/>
            </a:endParaRPr>
          </a:p>
        </p:txBody>
      </p:sp>
      <p:sp>
        <p:nvSpPr>
          <p:cNvPr id="8" name="TextBox 8"/>
          <p:cNvSpPr txBox="1"/>
          <p:nvPr/>
        </p:nvSpPr>
        <p:spPr>
          <a:xfrm>
            <a:off x="924226" y="866775"/>
            <a:ext cx="17538452" cy="1021319"/>
          </a:xfrm>
          <a:prstGeom prst="rect">
            <a:avLst/>
          </a:prstGeom>
        </p:spPr>
        <p:txBody>
          <a:bodyPr lIns="0" tIns="0" rIns="0" bIns="0" rtlCol="0" anchor="t">
            <a:spAutoFit/>
          </a:bodyPr>
          <a:lstStyle/>
          <a:p>
            <a:pPr>
              <a:lnSpc>
                <a:spcPts val="8540"/>
              </a:lnSpc>
              <a:spcBef>
                <a:spcPct val="0"/>
              </a:spcBef>
            </a:pPr>
            <a:r>
              <a:rPr lang="en-US" sz="5693" dirty="0">
                <a:solidFill>
                  <a:srgbClr val="C6643F"/>
                </a:solidFill>
                <a:latin typeface="Fraunces Bold"/>
              </a:rPr>
              <a:t>1. </a:t>
            </a:r>
            <a:r>
              <a:rPr lang="en-US" sz="5693" u="sng" dirty="0" err="1">
                <a:solidFill>
                  <a:srgbClr val="C6643F"/>
                </a:solidFill>
                <a:latin typeface="Fraunces Bold"/>
              </a:rPr>
              <a:t>Khái</a:t>
            </a:r>
            <a:r>
              <a:rPr lang="en-US" sz="5693" u="sng" dirty="0">
                <a:solidFill>
                  <a:srgbClr val="C6643F"/>
                </a:solidFill>
                <a:latin typeface="Fraunces Bold"/>
              </a:rPr>
              <a:t> </a:t>
            </a:r>
            <a:r>
              <a:rPr lang="en-US" sz="5693" u="sng" dirty="0" err="1">
                <a:solidFill>
                  <a:srgbClr val="C6643F"/>
                </a:solidFill>
                <a:latin typeface="Fraunces Bold"/>
              </a:rPr>
              <a:t>niệm</a:t>
            </a:r>
            <a:r>
              <a:rPr lang="en-US" sz="5693" u="sng" dirty="0">
                <a:solidFill>
                  <a:srgbClr val="C6643F"/>
                </a:solidFill>
                <a:latin typeface="Fraunces Bold"/>
              </a:rPr>
              <a:t> </a:t>
            </a:r>
            <a:r>
              <a:rPr lang="en-US" sz="5693" u="sng" dirty="0" err="1">
                <a:solidFill>
                  <a:srgbClr val="C6643F"/>
                </a:solidFill>
                <a:latin typeface="Fraunces Bold"/>
              </a:rPr>
              <a:t>ẩn</a:t>
            </a:r>
            <a:r>
              <a:rPr lang="en-US" sz="5693" u="sng" dirty="0">
                <a:solidFill>
                  <a:srgbClr val="C6643F"/>
                </a:solidFill>
                <a:latin typeface="Fraunces Bold"/>
              </a:rPr>
              <a:t> </a:t>
            </a:r>
            <a:r>
              <a:rPr lang="en-US" sz="5693" u="sng" dirty="0" err="1">
                <a:solidFill>
                  <a:srgbClr val="C6643F"/>
                </a:solidFill>
                <a:latin typeface="Fraunces Bold"/>
              </a:rPr>
              <a:t>dụ</a:t>
            </a:r>
            <a:endParaRPr lang="en-US" sz="5693" u="sng" dirty="0">
              <a:solidFill>
                <a:srgbClr val="C6643F"/>
              </a:solidFill>
              <a:latin typeface="Fraunces Bold"/>
            </a:endParaRPr>
          </a:p>
        </p:txBody>
      </p:sp>
      <p:grpSp>
        <p:nvGrpSpPr>
          <p:cNvPr id="12" name="Nhóm 11">
            <a:extLst>
              <a:ext uri="{FF2B5EF4-FFF2-40B4-BE49-F238E27FC236}">
                <a16:creationId xmlns:a16="http://schemas.microsoft.com/office/drawing/2014/main" id="{C5A21080-933C-C767-DE08-EEDCED449C8F}"/>
              </a:ext>
            </a:extLst>
          </p:cNvPr>
          <p:cNvGrpSpPr/>
          <p:nvPr/>
        </p:nvGrpSpPr>
        <p:grpSpPr>
          <a:xfrm>
            <a:off x="4376301" y="5832480"/>
            <a:ext cx="9195704" cy="2611837"/>
            <a:chOff x="4376301" y="5832480"/>
            <a:chExt cx="9195704" cy="2611837"/>
          </a:xfrm>
        </p:grpSpPr>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809501" y="6794205"/>
              <a:ext cx="4061815" cy="1650112"/>
            </a:xfrm>
            <a:prstGeom prst="rect">
              <a:avLst/>
            </a:prstGeom>
          </p:spPr>
        </p:pic>
        <p:sp>
          <p:nvSpPr>
            <p:cNvPr id="9" name="TextBox 9"/>
            <p:cNvSpPr txBox="1"/>
            <p:nvPr/>
          </p:nvSpPr>
          <p:spPr>
            <a:xfrm>
              <a:off x="4376301" y="6169929"/>
              <a:ext cx="1457414" cy="2267472"/>
            </a:xfrm>
            <a:prstGeom prst="rect">
              <a:avLst/>
            </a:prstGeom>
          </p:spPr>
          <p:txBody>
            <a:bodyPr lIns="0" tIns="0" rIns="0" bIns="0" rtlCol="0" anchor="t">
              <a:spAutoFit/>
            </a:bodyPr>
            <a:lstStyle/>
            <a:p>
              <a:pPr algn="just">
                <a:lnSpc>
                  <a:spcPts val="18729"/>
                </a:lnSpc>
              </a:pPr>
              <a:r>
                <a:rPr lang="en-US" sz="12486" dirty="0">
                  <a:solidFill>
                    <a:srgbClr val="4C8D66"/>
                  </a:solidFill>
                  <a:latin typeface="#9Slide07 SFU Blackout"/>
                </a:rPr>
                <a:t>A</a:t>
              </a:r>
            </a:p>
          </p:txBody>
        </p:sp>
        <p:sp>
          <p:nvSpPr>
            <p:cNvPr id="10" name="TextBox 10"/>
            <p:cNvSpPr txBox="1"/>
            <p:nvPr/>
          </p:nvSpPr>
          <p:spPr>
            <a:xfrm>
              <a:off x="12114591" y="5975355"/>
              <a:ext cx="1457414" cy="2267472"/>
            </a:xfrm>
            <a:prstGeom prst="rect">
              <a:avLst/>
            </a:prstGeom>
          </p:spPr>
          <p:txBody>
            <a:bodyPr lIns="0" tIns="0" rIns="0" bIns="0" rtlCol="0" anchor="t">
              <a:spAutoFit/>
            </a:bodyPr>
            <a:lstStyle/>
            <a:p>
              <a:pPr algn="just">
                <a:lnSpc>
                  <a:spcPts val="18729"/>
                </a:lnSpc>
              </a:pPr>
              <a:r>
                <a:rPr lang="en-US" sz="12486">
                  <a:solidFill>
                    <a:srgbClr val="4C8D66"/>
                  </a:solidFill>
                  <a:latin typeface="#9Slide07 SFU Blackout"/>
                </a:rPr>
                <a:t>B</a:t>
              </a:r>
            </a:p>
          </p:txBody>
        </p:sp>
        <p:sp>
          <p:nvSpPr>
            <p:cNvPr id="11" name="TextBox 11"/>
            <p:cNvSpPr txBox="1"/>
            <p:nvPr/>
          </p:nvSpPr>
          <p:spPr>
            <a:xfrm>
              <a:off x="7144328" y="5832480"/>
              <a:ext cx="3392161" cy="1015366"/>
            </a:xfrm>
            <a:prstGeom prst="rect">
              <a:avLst/>
            </a:prstGeom>
          </p:spPr>
          <p:txBody>
            <a:bodyPr lIns="0" tIns="0" rIns="0" bIns="0" rtlCol="0" anchor="t">
              <a:spAutoFit/>
            </a:bodyPr>
            <a:lstStyle/>
            <a:p>
              <a:pPr algn="just">
                <a:lnSpc>
                  <a:spcPts val="8399"/>
                </a:lnSpc>
              </a:pPr>
              <a:r>
                <a:rPr lang="en-US" sz="5599" dirty="0" err="1">
                  <a:solidFill>
                    <a:srgbClr val="C6643F"/>
                  </a:solidFill>
                  <a:latin typeface="#9Slide06 Thillends Small"/>
                </a:rPr>
                <a:t>tương</a:t>
              </a:r>
              <a:r>
                <a:rPr lang="en-US" sz="5599" dirty="0">
                  <a:solidFill>
                    <a:srgbClr val="C6643F"/>
                  </a:solidFill>
                  <a:latin typeface="#9Slide06 Thillends Small"/>
                </a:rPr>
                <a:t> </a:t>
              </a:r>
              <a:r>
                <a:rPr lang="en-US" sz="5599" dirty="0" err="1">
                  <a:solidFill>
                    <a:srgbClr val="C6643F"/>
                  </a:solidFill>
                  <a:latin typeface="#9Slide06 Thillends Small"/>
                </a:rPr>
                <a:t>đồng</a:t>
              </a:r>
              <a:endParaRPr lang="en-US" sz="5599" dirty="0">
                <a:solidFill>
                  <a:srgbClr val="C6643F"/>
                </a:solidFill>
                <a:latin typeface="#9Slide06 Thillends Sma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001933" y="-1596997"/>
            <a:ext cx="3673544" cy="2883732"/>
          </a:xfrm>
          <a:prstGeom prst="rect">
            <a:avLst/>
          </a:prstGeom>
        </p:spPr>
      </p:pic>
      <p:pic>
        <p:nvPicPr>
          <p:cNvPr id="3" name="Picture 3"/>
          <p:cNvPicPr>
            <a:picLocks noChangeAspect="1"/>
          </p:cNvPicPr>
          <p:nvPr/>
        </p:nvPicPr>
        <p:blipFill>
          <a:blip r:embed="rId4">
            <a:alphaModFix amt="69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18297525" cy="102870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505837" y="2101735"/>
            <a:ext cx="791688" cy="79168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96681" flipH="1">
            <a:off x="-950820" y="9302596"/>
            <a:ext cx="3959039" cy="269709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5878">
            <a:off x="-688679" y="-3064879"/>
            <a:ext cx="5165430" cy="400536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57624">
            <a:off x="16366852" y="8805480"/>
            <a:ext cx="4617249" cy="4097809"/>
          </a:xfrm>
          <a:prstGeom prst="rect">
            <a:avLst/>
          </a:prstGeom>
        </p:spPr>
      </p:pic>
      <p:sp>
        <p:nvSpPr>
          <p:cNvPr id="8" name="TextBox 8"/>
          <p:cNvSpPr txBox="1"/>
          <p:nvPr/>
        </p:nvSpPr>
        <p:spPr>
          <a:xfrm>
            <a:off x="4271512" y="2817337"/>
            <a:ext cx="9744975" cy="3521075"/>
          </a:xfrm>
          <a:prstGeom prst="rect">
            <a:avLst/>
          </a:prstGeom>
        </p:spPr>
        <p:txBody>
          <a:bodyPr lIns="0" tIns="0" rIns="0" bIns="0" rtlCol="0" anchor="t">
            <a:spAutoFit/>
          </a:bodyPr>
          <a:lstStyle/>
          <a:p>
            <a:pPr algn="ctr">
              <a:lnSpc>
                <a:spcPts val="7000"/>
              </a:lnSpc>
            </a:pPr>
            <a:r>
              <a:rPr lang="en-US" sz="5000">
                <a:solidFill>
                  <a:srgbClr val="474545"/>
                </a:solidFill>
                <a:latin typeface="Roboto Condensed Italics"/>
              </a:rPr>
              <a:t>Vẫn bàn tay mẹ dịu dàng</a:t>
            </a:r>
          </a:p>
          <a:p>
            <a:pPr algn="ctr">
              <a:lnSpc>
                <a:spcPts val="7000"/>
              </a:lnSpc>
            </a:pPr>
            <a:r>
              <a:rPr lang="en-US" sz="5000">
                <a:solidFill>
                  <a:srgbClr val="474545"/>
                </a:solidFill>
                <a:latin typeface="Roboto Condensed Italics"/>
              </a:rPr>
              <a:t>À ơi này cái trăng vàng ngủ ngon</a:t>
            </a:r>
          </a:p>
          <a:p>
            <a:pPr algn="ctr">
              <a:lnSpc>
                <a:spcPts val="7000"/>
              </a:lnSpc>
            </a:pPr>
            <a:r>
              <a:rPr lang="en-US" sz="5000">
                <a:solidFill>
                  <a:srgbClr val="474545"/>
                </a:solidFill>
                <a:latin typeface="Roboto Condensed Italics"/>
              </a:rPr>
              <a:t>À ơi này cái trăng tròn</a:t>
            </a:r>
          </a:p>
          <a:p>
            <a:pPr algn="ctr">
              <a:lnSpc>
                <a:spcPts val="7000"/>
              </a:lnSpc>
            </a:pPr>
            <a:r>
              <a:rPr lang="en-US" sz="5000">
                <a:solidFill>
                  <a:srgbClr val="474545"/>
                </a:solidFill>
                <a:latin typeface="Roboto Condensed Italics"/>
              </a:rPr>
              <a:t>À ơi này cái trăng còn nằm nôi…</a:t>
            </a:r>
          </a:p>
        </p:txBody>
      </p:sp>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579256" y="3988179"/>
            <a:ext cx="4718269" cy="6586416"/>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400000">
            <a:off x="8320577" y="7894448"/>
            <a:ext cx="1221962" cy="1245493"/>
          </a:xfrm>
          <a:prstGeom prst="rect">
            <a:avLst/>
          </a:prstGeom>
        </p:spPr>
      </p:pic>
      <p:sp>
        <p:nvSpPr>
          <p:cNvPr id="11" name="TextBox 11"/>
          <p:cNvSpPr txBox="1"/>
          <p:nvPr/>
        </p:nvSpPr>
        <p:spPr>
          <a:xfrm>
            <a:off x="2140573" y="1741391"/>
            <a:ext cx="15365263" cy="914400"/>
          </a:xfrm>
          <a:prstGeom prst="rect">
            <a:avLst/>
          </a:prstGeom>
        </p:spPr>
        <p:txBody>
          <a:bodyPr lIns="0" tIns="0" rIns="0" bIns="0" rtlCol="0" anchor="t">
            <a:spAutoFit/>
          </a:bodyPr>
          <a:lstStyle/>
          <a:p>
            <a:pPr algn="just">
              <a:lnSpc>
                <a:spcPts val="7500"/>
              </a:lnSpc>
              <a:spcBef>
                <a:spcPct val="0"/>
              </a:spcBef>
            </a:pPr>
            <a:r>
              <a:rPr lang="en-US" sz="5000">
                <a:solidFill>
                  <a:srgbClr val="000000"/>
                </a:solidFill>
                <a:latin typeface="Roboto Condensed Bold"/>
              </a:rPr>
              <a:t>Phát hiện biện pháp ẩn dụ trong ngữ liệu sau:</a:t>
            </a:r>
          </a:p>
        </p:txBody>
      </p:sp>
      <p:sp>
        <p:nvSpPr>
          <p:cNvPr id="12" name="TextBox 12"/>
          <p:cNvSpPr txBox="1"/>
          <p:nvPr/>
        </p:nvSpPr>
        <p:spPr>
          <a:xfrm>
            <a:off x="4059070" y="6797200"/>
            <a:ext cx="9744975" cy="863600"/>
          </a:xfrm>
          <a:prstGeom prst="rect">
            <a:avLst/>
          </a:prstGeom>
        </p:spPr>
        <p:txBody>
          <a:bodyPr lIns="0" tIns="0" rIns="0" bIns="0" rtlCol="0" anchor="t">
            <a:spAutoFit/>
          </a:bodyPr>
          <a:lstStyle/>
          <a:p>
            <a:pPr algn="ctr">
              <a:lnSpc>
                <a:spcPts val="7000"/>
              </a:lnSpc>
            </a:pPr>
            <a:r>
              <a:rPr lang="en-US" sz="5000" dirty="0" err="1">
                <a:solidFill>
                  <a:srgbClr val="4C8D66"/>
                </a:solidFill>
                <a:latin typeface="Roboto Condensed Bold Italics"/>
              </a:rPr>
              <a:t>cái</a:t>
            </a:r>
            <a:r>
              <a:rPr lang="en-US" sz="5000" dirty="0">
                <a:solidFill>
                  <a:srgbClr val="4C8D66"/>
                </a:solidFill>
                <a:latin typeface="Roboto Condensed Bold Italics"/>
              </a:rPr>
              <a:t> </a:t>
            </a:r>
            <a:r>
              <a:rPr lang="en-US" sz="5000" dirty="0" err="1">
                <a:solidFill>
                  <a:srgbClr val="4C8D66"/>
                </a:solidFill>
                <a:latin typeface="Roboto Condensed Bold Italics"/>
              </a:rPr>
              <a:t>trăng</a:t>
            </a:r>
            <a:r>
              <a:rPr lang="en-US" sz="5000" dirty="0">
                <a:solidFill>
                  <a:srgbClr val="4C8D66"/>
                </a:solidFill>
                <a:latin typeface="Roboto Condensed Bold Italics"/>
              </a:rPr>
              <a:t> </a:t>
            </a:r>
            <a:r>
              <a:rPr lang="en-US" sz="5000" dirty="0" err="1">
                <a:solidFill>
                  <a:srgbClr val="4C8D66"/>
                </a:solidFill>
                <a:latin typeface="Roboto Condensed Bold Italics"/>
              </a:rPr>
              <a:t>vàng</a:t>
            </a:r>
            <a:r>
              <a:rPr lang="en-US" sz="5000" dirty="0">
                <a:solidFill>
                  <a:srgbClr val="4C8D66"/>
                </a:solidFill>
                <a:latin typeface="Roboto Condensed Bold Italics"/>
              </a:rPr>
              <a:t>, </a:t>
            </a:r>
            <a:r>
              <a:rPr lang="en-US" sz="5000" dirty="0" err="1">
                <a:solidFill>
                  <a:srgbClr val="4C8D66"/>
                </a:solidFill>
                <a:latin typeface="Roboto Condensed Bold Italics"/>
              </a:rPr>
              <a:t>cái</a:t>
            </a:r>
            <a:r>
              <a:rPr lang="en-US" sz="5000" dirty="0">
                <a:solidFill>
                  <a:srgbClr val="4C8D66"/>
                </a:solidFill>
                <a:latin typeface="Roboto Condensed Bold Italics"/>
              </a:rPr>
              <a:t> </a:t>
            </a:r>
            <a:r>
              <a:rPr lang="en-US" sz="5000" dirty="0" err="1">
                <a:solidFill>
                  <a:srgbClr val="4C8D66"/>
                </a:solidFill>
                <a:latin typeface="Roboto Condensed Bold Italics"/>
              </a:rPr>
              <a:t>trăng</a:t>
            </a:r>
            <a:r>
              <a:rPr lang="en-US" sz="5000" dirty="0">
                <a:solidFill>
                  <a:srgbClr val="4C8D66"/>
                </a:solidFill>
                <a:latin typeface="Roboto Condensed Bold Italics"/>
              </a:rPr>
              <a:t> </a:t>
            </a:r>
            <a:r>
              <a:rPr lang="en-US" sz="5000" dirty="0" err="1">
                <a:solidFill>
                  <a:srgbClr val="4C8D66"/>
                </a:solidFill>
                <a:latin typeface="Roboto Condensed Bold Italics"/>
              </a:rPr>
              <a:t>tròn</a:t>
            </a:r>
            <a:r>
              <a:rPr lang="en-US" sz="5000" dirty="0">
                <a:solidFill>
                  <a:srgbClr val="4C8D66"/>
                </a:solidFill>
                <a:latin typeface="Roboto Condensed Bold Italics"/>
              </a:rPr>
              <a:t>, </a:t>
            </a:r>
            <a:r>
              <a:rPr lang="en-US" sz="5000" dirty="0" err="1">
                <a:solidFill>
                  <a:srgbClr val="4C8D66"/>
                </a:solidFill>
                <a:latin typeface="Roboto Condensed Bold Italics"/>
              </a:rPr>
              <a:t>cái</a:t>
            </a:r>
            <a:r>
              <a:rPr lang="en-US" sz="5000" dirty="0">
                <a:solidFill>
                  <a:srgbClr val="4C8D66"/>
                </a:solidFill>
                <a:latin typeface="Roboto Condensed Bold Italics"/>
              </a:rPr>
              <a:t> </a:t>
            </a:r>
            <a:r>
              <a:rPr lang="en-US" sz="5000" dirty="0" err="1">
                <a:solidFill>
                  <a:srgbClr val="4C8D66"/>
                </a:solidFill>
                <a:latin typeface="Roboto Condensed Bold Italics"/>
              </a:rPr>
              <a:t>trăng</a:t>
            </a:r>
            <a:r>
              <a:rPr lang="en-US" sz="5000" dirty="0">
                <a:solidFill>
                  <a:srgbClr val="4C8D66"/>
                </a:solidFill>
                <a:latin typeface="Roboto Condensed Bold Italics"/>
              </a:rPr>
              <a:t> </a:t>
            </a:r>
          </a:p>
        </p:txBody>
      </p:sp>
      <p:sp>
        <p:nvSpPr>
          <p:cNvPr id="13" name="TextBox 13"/>
          <p:cNvSpPr txBox="1"/>
          <p:nvPr/>
        </p:nvSpPr>
        <p:spPr>
          <a:xfrm>
            <a:off x="4059070" y="9023401"/>
            <a:ext cx="9744975" cy="863600"/>
          </a:xfrm>
          <a:prstGeom prst="rect">
            <a:avLst/>
          </a:prstGeom>
        </p:spPr>
        <p:txBody>
          <a:bodyPr lIns="0" tIns="0" rIns="0" bIns="0" rtlCol="0" anchor="t">
            <a:spAutoFit/>
          </a:bodyPr>
          <a:lstStyle/>
          <a:p>
            <a:pPr algn="ctr">
              <a:lnSpc>
                <a:spcPts val="7000"/>
              </a:lnSpc>
            </a:pPr>
            <a:r>
              <a:rPr lang="en-US" sz="5000">
                <a:solidFill>
                  <a:srgbClr val="4C8D66"/>
                </a:solidFill>
                <a:latin typeface="Roboto Condensed Bold Italics"/>
              </a:rPr>
              <a:t>người con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001933" y="-1596997"/>
            <a:ext cx="3673544" cy="2883732"/>
          </a:xfrm>
          <a:prstGeom prst="rect">
            <a:avLst/>
          </a:prstGeom>
        </p:spPr>
      </p:pic>
      <p:pic>
        <p:nvPicPr>
          <p:cNvPr id="3" name="Picture 3"/>
          <p:cNvPicPr>
            <a:picLocks noChangeAspect="1"/>
          </p:cNvPicPr>
          <p:nvPr/>
        </p:nvPicPr>
        <p:blipFill>
          <a:blip r:embed="rId4">
            <a:alphaModFix amt="69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18297525" cy="102870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496312" y="1028700"/>
            <a:ext cx="791688" cy="79168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96681" flipH="1">
            <a:off x="-950820" y="9302596"/>
            <a:ext cx="3959039" cy="269709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5878">
            <a:off x="-688679" y="-3064879"/>
            <a:ext cx="5165430" cy="400536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57624">
            <a:off x="16366852" y="8805480"/>
            <a:ext cx="4617249" cy="4097809"/>
          </a:xfrm>
          <a:prstGeom prst="rect">
            <a:avLst/>
          </a:prstGeom>
        </p:spPr>
      </p:pic>
      <p:sp>
        <p:nvSpPr>
          <p:cNvPr id="8" name="TextBox 8"/>
          <p:cNvSpPr txBox="1"/>
          <p:nvPr/>
        </p:nvSpPr>
        <p:spPr>
          <a:xfrm>
            <a:off x="517212" y="5468462"/>
            <a:ext cx="14706605" cy="1749425"/>
          </a:xfrm>
          <a:prstGeom prst="rect">
            <a:avLst/>
          </a:prstGeom>
        </p:spPr>
        <p:txBody>
          <a:bodyPr lIns="0" tIns="0" rIns="0" bIns="0" rtlCol="0" anchor="t">
            <a:spAutoFit/>
          </a:bodyPr>
          <a:lstStyle/>
          <a:p>
            <a:pPr algn="just">
              <a:lnSpc>
                <a:spcPts val="7000"/>
              </a:lnSpc>
            </a:pPr>
            <a:r>
              <a:rPr lang="en-US" sz="5000">
                <a:solidFill>
                  <a:srgbClr val="474545"/>
                </a:solidFill>
                <a:latin typeface="Roboto Condensed Italics"/>
              </a:rPr>
              <a:t>a) Trẻ em như những búp măng non vươn mình trỗi dậy.</a:t>
            </a:r>
          </a:p>
          <a:p>
            <a:pPr algn="just">
              <a:lnSpc>
                <a:spcPts val="7000"/>
              </a:lnSpc>
            </a:pPr>
            <a:r>
              <a:rPr lang="en-US" sz="5000">
                <a:solidFill>
                  <a:srgbClr val="474545"/>
                </a:solidFill>
                <a:latin typeface="Roboto Condensed Italics"/>
              </a:rPr>
              <a:t>b) Thế hệ măng non ngày càng phát triển.</a:t>
            </a:r>
          </a:p>
        </p:txBody>
      </p:sp>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406886" y="5143500"/>
            <a:ext cx="3890639" cy="5431095"/>
          </a:xfrm>
          <a:prstGeom prst="rect">
            <a:avLst/>
          </a:prstGeom>
        </p:spPr>
      </p:pic>
      <p:sp>
        <p:nvSpPr>
          <p:cNvPr id="10" name="TextBox 10"/>
          <p:cNvSpPr txBox="1"/>
          <p:nvPr/>
        </p:nvSpPr>
        <p:spPr>
          <a:xfrm>
            <a:off x="668623" y="2302254"/>
            <a:ext cx="16837214" cy="2635250"/>
          </a:xfrm>
          <a:prstGeom prst="rect">
            <a:avLst/>
          </a:prstGeom>
        </p:spPr>
        <p:txBody>
          <a:bodyPr lIns="0" tIns="0" rIns="0" bIns="0" rtlCol="0" anchor="t">
            <a:spAutoFit/>
          </a:bodyPr>
          <a:lstStyle/>
          <a:p>
            <a:pPr algn="just">
              <a:lnSpc>
                <a:spcPts val="7000"/>
              </a:lnSpc>
            </a:pPr>
            <a:r>
              <a:rPr lang="en-US" sz="5000">
                <a:solidFill>
                  <a:srgbClr val="474545"/>
                </a:solidFill>
                <a:latin typeface="Roboto Condensed Bold"/>
              </a:rPr>
              <a:t>Cho biết trong các ngữ liệu sau, ngữ liệu nào sử dụng phép so sánh, ngữ liệu nào sử dụng phép ẩn dụ. Nêu nét giống và khác giữa hai phép tu từ đó.</a:t>
            </a:r>
          </a:p>
        </p:txBody>
      </p:sp>
      <p:sp>
        <p:nvSpPr>
          <p:cNvPr id="11" name="TextBox 11"/>
          <p:cNvSpPr txBox="1"/>
          <p:nvPr/>
        </p:nvSpPr>
        <p:spPr>
          <a:xfrm>
            <a:off x="277400" y="781963"/>
            <a:ext cx="17943072" cy="937302"/>
          </a:xfrm>
          <a:prstGeom prst="rect">
            <a:avLst/>
          </a:prstGeom>
        </p:spPr>
        <p:txBody>
          <a:bodyPr lIns="0" tIns="0" rIns="0" bIns="0" rtlCol="0" anchor="t">
            <a:spAutoFit/>
          </a:bodyPr>
          <a:lstStyle/>
          <a:p>
            <a:pPr algn="ctr">
              <a:lnSpc>
                <a:spcPts val="6840"/>
              </a:lnSpc>
            </a:pPr>
            <a:r>
              <a:rPr lang="en-US" sz="7601">
                <a:solidFill>
                  <a:srgbClr val="704C3E"/>
                </a:solidFill>
                <a:latin typeface="Fraunces Bold"/>
              </a:rPr>
              <a:t>1.Khái niệm ẩn dụ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001933" y="-1596997"/>
            <a:ext cx="3673544" cy="2883732"/>
          </a:xfrm>
          <a:prstGeom prst="rect">
            <a:avLst/>
          </a:prstGeom>
        </p:spPr>
      </p:pic>
      <p:pic>
        <p:nvPicPr>
          <p:cNvPr id="3" name="Picture 3"/>
          <p:cNvPicPr>
            <a:picLocks noChangeAspect="1"/>
          </p:cNvPicPr>
          <p:nvPr/>
        </p:nvPicPr>
        <p:blipFill>
          <a:blip r:embed="rId4">
            <a:alphaModFix amt="69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18297525" cy="102870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496312" y="1028700"/>
            <a:ext cx="791688" cy="79168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96681" flipH="1">
            <a:off x="-950820" y="9302596"/>
            <a:ext cx="3959039" cy="269709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5878">
            <a:off x="-688679" y="-3064879"/>
            <a:ext cx="5165430" cy="400536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57624">
            <a:off x="16366852" y="8805480"/>
            <a:ext cx="4617249" cy="4097809"/>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406886" y="5143500"/>
            <a:ext cx="3890639" cy="5431095"/>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r="65657"/>
          <a:stretch>
            <a:fillRect/>
          </a:stretch>
        </p:blipFill>
        <p:spPr>
          <a:xfrm>
            <a:off x="1632867" y="3048991"/>
            <a:ext cx="1730963" cy="132309"/>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r="28616"/>
          <a:stretch>
            <a:fillRect/>
          </a:stretch>
        </p:blipFill>
        <p:spPr>
          <a:xfrm>
            <a:off x="4724403" y="3019133"/>
            <a:ext cx="5221857" cy="192024"/>
          </a:xfrm>
          <a:prstGeom prst="rect">
            <a:avLst/>
          </a:prstGeom>
        </p:spPr>
      </p:pic>
      <p:sp>
        <p:nvSpPr>
          <p:cNvPr id="11" name="TextBox 11"/>
          <p:cNvSpPr txBox="1"/>
          <p:nvPr/>
        </p:nvSpPr>
        <p:spPr>
          <a:xfrm>
            <a:off x="924226" y="4951921"/>
            <a:ext cx="14706605" cy="863600"/>
          </a:xfrm>
          <a:prstGeom prst="rect">
            <a:avLst/>
          </a:prstGeom>
        </p:spPr>
        <p:txBody>
          <a:bodyPr lIns="0" tIns="0" rIns="0" bIns="0" rtlCol="0" anchor="t">
            <a:spAutoFit/>
          </a:bodyPr>
          <a:lstStyle/>
          <a:p>
            <a:pPr algn="just">
              <a:lnSpc>
                <a:spcPts val="7000"/>
              </a:lnSpc>
              <a:spcBef>
                <a:spcPct val="0"/>
              </a:spcBef>
            </a:pPr>
            <a:r>
              <a:rPr lang="en-US" sz="5000">
                <a:solidFill>
                  <a:srgbClr val="000000"/>
                </a:solidFill>
                <a:latin typeface="Roboto Condensed Italics"/>
              </a:rPr>
              <a:t>b) </a:t>
            </a:r>
            <a:r>
              <a:rPr lang="en-US" sz="5000">
                <a:solidFill>
                  <a:srgbClr val="000000"/>
                </a:solidFill>
                <a:latin typeface="Roboto Condensed Bold Italics"/>
              </a:rPr>
              <a:t>Thế hệ măng non</a:t>
            </a:r>
            <a:r>
              <a:rPr lang="en-US" sz="5000">
                <a:solidFill>
                  <a:srgbClr val="000000"/>
                </a:solidFill>
                <a:latin typeface="Roboto Condensed Italics"/>
              </a:rPr>
              <a:t> ngày càng phát triển.</a:t>
            </a:r>
          </a:p>
        </p:txBody>
      </p:sp>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r="42650"/>
          <a:stretch>
            <a:fillRect/>
          </a:stretch>
        </p:blipFill>
        <p:spPr>
          <a:xfrm>
            <a:off x="1632867" y="5799215"/>
            <a:ext cx="4195239" cy="192024"/>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0" y="8517195"/>
            <a:ext cx="1188970" cy="542467"/>
          </a:xfrm>
          <a:prstGeom prst="rect">
            <a:avLst/>
          </a:prstGeom>
        </p:spPr>
      </p:pic>
      <p:sp>
        <p:nvSpPr>
          <p:cNvPr id="14" name="TextBox 14"/>
          <p:cNvSpPr txBox="1"/>
          <p:nvPr/>
        </p:nvSpPr>
        <p:spPr>
          <a:xfrm>
            <a:off x="1028700" y="2050325"/>
            <a:ext cx="14706605" cy="863600"/>
          </a:xfrm>
          <a:prstGeom prst="rect">
            <a:avLst/>
          </a:prstGeom>
        </p:spPr>
        <p:txBody>
          <a:bodyPr lIns="0" tIns="0" rIns="0" bIns="0" rtlCol="0" anchor="t">
            <a:spAutoFit/>
          </a:bodyPr>
          <a:lstStyle/>
          <a:p>
            <a:pPr algn="just">
              <a:lnSpc>
                <a:spcPts val="7000"/>
              </a:lnSpc>
            </a:pPr>
            <a:r>
              <a:rPr lang="en-US" sz="5000" dirty="0">
                <a:solidFill>
                  <a:srgbClr val="000000"/>
                </a:solidFill>
                <a:latin typeface="Roboto Condensed Italics"/>
              </a:rPr>
              <a:t>a) </a:t>
            </a:r>
            <a:r>
              <a:rPr lang="en-US" sz="5000" dirty="0" err="1">
                <a:solidFill>
                  <a:srgbClr val="000000"/>
                </a:solidFill>
                <a:latin typeface="Roboto Condensed Bold Italics"/>
              </a:rPr>
              <a:t>Trẻ</a:t>
            </a:r>
            <a:r>
              <a:rPr lang="en-US" sz="5000" dirty="0">
                <a:solidFill>
                  <a:srgbClr val="000000"/>
                </a:solidFill>
                <a:latin typeface="Roboto Condensed Bold Italics"/>
              </a:rPr>
              <a:t> </a:t>
            </a:r>
            <a:r>
              <a:rPr lang="en-US" sz="5000" dirty="0" err="1">
                <a:solidFill>
                  <a:srgbClr val="000000"/>
                </a:solidFill>
                <a:latin typeface="Roboto Condensed Bold Italics"/>
              </a:rPr>
              <a:t>em</a:t>
            </a:r>
            <a:r>
              <a:rPr lang="en-US" sz="5000" dirty="0">
                <a:solidFill>
                  <a:srgbClr val="000000"/>
                </a:solidFill>
                <a:latin typeface="Roboto Condensed Italics"/>
              </a:rPr>
              <a:t> </a:t>
            </a:r>
            <a:r>
              <a:rPr lang="en-US" sz="5000" dirty="0" err="1">
                <a:solidFill>
                  <a:srgbClr val="000000"/>
                </a:solidFill>
                <a:latin typeface="Roboto Condensed Italics"/>
              </a:rPr>
              <a:t>như</a:t>
            </a:r>
            <a:r>
              <a:rPr lang="en-US" sz="5000" dirty="0">
                <a:solidFill>
                  <a:srgbClr val="000000"/>
                </a:solidFill>
                <a:latin typeface="Roboto Condensed Italics"/>
              </a:rPr>
              <a:t> </a:t>
            </a:r>
            <a:r>
              <a:rPr lang="en-US" sz="5000" dirty="0" err="1">
                <a:solidFill>
                  <a:srgbClr val="000000"/>
                </a:solidFill>
                <a:latin typeface="Roboto Condensed Bold Italics"/>
              </a:rPr>
              <a:t>những</a:t>
            </a:r>
            <a:r>
              <a:rPr lang="en-US" sz="5000" dirty="0">
                <a:solidFill>
                  <a:srgbClr val="000000"/>
                </a:solidFill>
                <a:latin typeface="Roboto Condensed Bold Italics"/>
              </a:rPr>
              <a:t> </a:t>
            </a:r>
            <a:r>
              <a:rPr lang="en-US" sz="5000" dirty="0" err="1">
                <a:solidFill>
                  <a:srgbClr val="000000"/>
                </a:solidFill>
                <a:latin typeface="Roboto Condensed Bold Italics"/>
              </a:rPr>
              <a:t>búp</a:t>
            </a:r>
            <a:r>
              <a:rPr lang="en-US" sz="5000" dirty="0">
                <a:solidFill>
                  <a:srgbClr val="000000"/>
                </a:solidFill>
                <a:latin typeface="Roboto Condensed Bold Italics"/>
              </a:rPr>
              <a:t> </a:t>
            </a:r>
            <a:r>
              <a:rPr lang="en-US" sz="5000" dirty="0" err="1">
                <a:solidFill>
                  <a:srgbClr val="000000"/>
                </a:solidFill>
                <a:latin typeface="Roboto Condensed Bold Italics"/>
              </a:rPr>
              <a:t>măng</a:t>
            </a:r>
            <a:r>
              <a:rPr lang="en-US" sz="5000" dirty="0">
                <a:solidFill>
                  <a:srgbClr val="000000"/>
                </a:solidFill>
                <a:latin typeface="Roboto Condensed Bold Italics"/>
              </a:rPr>
              <a:t> non</a:t>
            </a:r>
            <a:r>
              <a:rPr lang="en-US" sz="5000" dirty="0">
                <a:solidFill>
                  <a:srgbClr val="000000"/>
                </a:solidFill>
                <a:latin typeface="Roboto Condensed Italics"/>
              </a:rPr>
              <a:t> </a:t>
            </a:r>
            <a:r>
              <a:rPr lang="en-US" sz="5000" dirty="0" err="1">
                <a:solidFill>
                  <a:srgbClr val="000000"/>
                </a:solidFill>
                <a:latin typeface="Roboto Condensed Italics"/>
              </a:rPr>
              <a:t>vươn</a:t>
            </a:r>
            <a:r>
              <a:rPr lang="en-US" sz="5000" dirty="0">
                <a:solidFill>
                  <a:srgbClr val="000000"/>
                </a:solidFill>
                <a:latin typeface="Roboto Condensed Italics"/>
              </a:rPr>
              <a:t> </a:t>
            </a:r>
            <a:r>
              <a:rPr lang="en-US" sz="5000" dirty="0" err="1">
                <a:solidFill>
                  <a:srgbClr val="000000"/>
                </a:solidFill>
                <a:latin typeface="Roboto Condensed Italics"/>
              </a:rPr>
              <a:t>mình</a:t>
            </a:r>
            <a:r>
              <a:rPr lang="en-US" sz="5000" dirty="0">
                <a:solidFill>
                  <a:srgbClr val="000000"/>
                </a:solidFill>
                <a:latin typeface="Roboto Condensed Italics"/>
              </a:rPr>
              <a:t> </a:t>
            </a:r>
            <a:r>
              <a:rPr lang="en-US" sz="5000" dirty="0" err="1">
                <a:solidFill>
                  <a:srgbClr val="000000"/>
                </a:solidFill>
                <a:latin typeface="Roboto Condensed Italics"/>
              </a:rPr>
              <a:t>trỗi</a:t>
            </a:r>
            <a:r>
              <a:rPr lang="en-US" sz="5000" dirty="0">
                <a:solidFill>
                  <a:srgbClr val="000000"/>
                </a:solidFill>
                <a:latin typeface="Roboto Condensed Italics"/>
              </a:rPr>
              <a:t> </a:t>
            </a:r>
            <a:r>
              <a:rPr lang="en-US" sz="5000" dirty="0" err="1">
                <a:solidFill>
                  <a:srgbClr val="000000"/>
                </a:solidFill>
                <a:latin typeface="Roboto Condensed Italics"/>
              </a:rPr>
              <a:t>dậy</a:t>
            </a:r>
            <a:r>
              <a:rPr lang="en-US" sz="5000" dirty="0">
                <a:solidFill>
                  <a:srgbClr val="000000"/>
                </a:solidFill>
                <a:latin typeface="Roboto Condensed Italics"/>
              </a:rPr>
              <a:t>.</a:t>
            </a:r>
          </a:p>
        </p:txBody>
      </p:sp>
      <p:sp>
        <p:nvSpPr>
          <p:cNvPr id="15" name="TextBox 15"/>
          <p:cNvSpPr txBox="1"/>
          <p:nvPr/>
        </p:nvSpPr>
        <p:spPr>
          <a:xfrm>
            <a:off x="1776496" y="3211590"/>
            <a:ext cx="1657518" cy="863600"/>
          </a:xfrm>
          <a:prstGeom prst="rect">
            <a:avLst/>
          </a:prstGeom>
        </p:spPr>
        <p:txBody>
          <a:bodyPr lIns="0" tIns="0" rIns="0" bIns="0" rtlCol="0" anchor="t">
            <a:spAutoFit/>
          </a:bodyPr>
          <a:lstStyle/>
          <a:p>
            <a:pPr algn="just">
              <a:lnSpc>
                <a:spcPts val="7000"/>
              </a:lnSpc>
            </a:pPr>
            <a:r>
              <a:rPr lang="en-US" sz="5000" dirty="0" err="1">
                <a:solidFill>
                  <a:srgbClr val="4C8D66"/>
                </a:solidFill>
                <a:latin typeface="Roboto Condensed Bold Italics"/>
              </a:rPr>
              <a:t>Vế</a:t>
            </a:r>
            <a:r>
              <a:rPr lang="en-US" sz="5000" dirty="0">
                <a:solidFill>
                  <a:srgbClr val="4C8D66"/>
                </a:solidFill>
                <a:latin typeface="Roboto Condensed Bold Italics"/>
              </a:rPr>
              <a:t> A</a:t>
            </a:r>
          </a:p>
        </p:txBody>
      </p:sp>
      <p:sp>
        <p:nvSpPr>
          <p:cNvPr id="16" name="TextBox 16"/>
          <p:cNvSpPr txBox="1"/>
          <p:nvPr/>
        </p:nvSpPr>
        <p:spPr>
          <a:xfrm>
            <a:off x="6311669" y="3211590"/>
            <a:ext cx="1657518" cy="863600"/>
          </a:xfrm>
          <a:prstGeom prst="rect">
            <a:avLst/>
          </a:prstGeom>
        </p:spPr>
        <p:txBody>
          <a:bodyPr lIns="0" tIns="0" rIns="0" bIns="0" rtlCol="0" anchor="t">
            <a:spAutoFit/>
          </a:bodyPr>
          <a:lstStyle/>
          <a:p>
            <a:pPr algn="just">
              <a:lnSpc>
                <a:spcPts val="7000"/>
              </a:lnSpc>
            </a:pPr>
            <a:r>
              <a:rPr lang="en-US" sz="5000">
                <a:solidFill>
                  <a:srgbClr val="4C8D66"/>
                </a:solidFill>
                <a:latin typeface="Roboto Condensed Bold Italics"/>
              </a:rPr>
              <a:t>Vế B</a:t>
            </a:r>
          </a:p>
        </p:txBody>
      </p:sp>
      <p:sp>
        <p:nvSpPr>
          <p:cNvPr id="17" name="TextBox 17"/>
          <p:cNvSpPr txBox="1"/>
          <p:nvPr/>
        </p:nvSpPr>
        <p:spPr>
          <a:xfrm>
            <a:off x="9693452" y="6109425"/>
            <a:ext cx="3046775" cy="863600"/>
          </a:xfrm>
          <a:prstGeom prst="rect">
            <a:avLst/>
          </a:prstGeom>
        </p:spPr>
        <p:txBody>
          <a:bodyPr lIns="0" tIns="0" rIns="0" bIns="0" rtlCol="0" anchor="t">
            <a:spAutoFit/>
          </a:bodyPr>
          <a:lstStyle/>
          <a:p>
            <a:pPr algn="just">
              <a:lnSpc>
                <a:spcPts val="7000"/>
              </a:lnSpc>
            </a:pPr>
            <a:r>
              <a:rPr lang="en-US" sz="5000">
                <a:solidFill>
                  <a:srgbClr val="4C8D66"/>
                </a:solidFill>
                <a:latin typeface="Roboto Condensed Bold Italics"/>
              </a:rPr>
              <a:t>Vế A (ẩn)</a:t>
            </a:r>
          </a:p>
        </p:txBody>
      </p:sp>
      <p:sp>
        <p:nvSpPr>
          <p:cNvPr id="18" name="TextBox 18"/>
          <p:cNvSpPr txBox="1"/>
          <p:nvPr/>
        </p:nvSpPr>
        <p:spPr>
          <a:xfrm>
            <a:off x="2775924" y="6109425"/>
            <a:ext cx="1657518" cy="863600"/>
          </a:xfrm>
          <a:prstGeom prst="rect">
            <a:avLst/>
          </a:prstGeom>
        </p:spPr>
        <p:txBody>
          <a:bodyPr lIns="0" tIns="0" rIns="0" bIns="0" rtlCol="0" anchor="t">
            <a:spAutoFit/>
          </a:bodyPr>
          <a:lstStyle/>
          <a:p>
            <a:pPr algn="just">
              <a:lnSpc>
                <a:spcPts val="7000"/>
              </a:lnSpc>
            </a:pPr>
            <a:r>
              <a:rPr lang="en-US" sz="5000" dirty="0" err="1">
                <a:solidFill>
                  <a:srgbClr val="4C8D66"/>
                </a:solidFill>
                <a:latin typeface="Roboto Condensed Bold Italics"/>
              </a:rPr>
              <a:t>Vế</a:t>
            </a:r>
            <a:r>
              <a:rPr lang="en-US" sz="5000" dirty="0">
                <a:solidFill>
                  <a:srgbClr val="4C8D66"/>
                </a:solidFill>
                <a:latin typeface="Roboto Condensed Bold Italics"/>
              </a:rPr>
              <a:t> B</a:t>
            </a:r>
          </a:p>
        </p:txBody>
      </p:sp>
      <p:sp>
        <p:nvSpPr>
          <p:cNvPr id="19" name="TextBox 19"/>
          <p:cNvSpPr txBox="1"/>
          <p:nvPr/>
        </p:nvSpPr>
        <p:spPr>
          <a:xfrm>
            <a:off x="7702092" y="6109425"/>
            <a:ext cx="1657518" cy="863600"/>
          </a:xfrm>
          <a:prstGeom prst="rect">
            <a:avLst/>
          </a:prstGeom>
        </p:spPr>
        <p:txBody>
          <a:bodyPr lIns="0" tIns="0" rIns="0" bIns="0" rtlCol="0" anchor="t">
            <a:spAutoFit/>
          </a:bodyPr>
          <a:lstStyle/>
          <a:p>
            <a:pPr algn="just">
              <a:lnSpc>
                <a:spcPts val="7000"/>
              </a:lnSpc>
            </a:pPr>
            <a:r>
              <a:rPr lang="en-US" sz="5000">
                <a:solidFill>
                  <a:srgbClr val="474545"/>
                </a:solidFill>
                <a:latin typeface="Roboto Condensed Bold Italics"/>
              </a:rPr>
              <a:t>trẻ em</a:t>
            </a:r>
          </a:p>
        </p:txBody>
      </p:sp>
      <p:sp>
        <p:nvSpPr>
          <p:cNvPr id="20" name="TextBox 20"/>
          <p:cNvSpPr txBox="1"/>
          <p:nvPr/>
        </p:nvSpPr>
        <p:spPr>
          <a:xfrm>
            <a:off x="9144000" y="3970415"/>
            <a:ext cx="2666383" cy="863600"/>
          </a:xfrm>
          <a:prstGeom prst="rect">
            <a:avLst/>
          </a:prstGeom>
        </p:spPr>
        <p:txBody>
          <a:bodyPr lIns="0" tIns="0" rIns="0" bIns="0" rtlCol="0" anchor="t">
            <a:spAutoFit/>
          </a:bodyPr>
          <a:lstStyle/>
          <a:p>
            <a:pPr algn="just">
              <a:lnSpc>
                <a:spcPts val="7000"/>
              </a:lnSpc>
            </a:pPr>
            <a:r>
              <a:rPr lang="en-US" sz="5000" dirty="0">
                <a:solidFill>
                  <a:srgbClr val="CB7250"/>
                </a:solidFill>
                <a:latin typeface="#9Slide07 SFU Blackout"/>
              </a:rPr>
              <a:t>so </a:t>
            </a:r>
            <a:r>
              <a:rPr lang="en-US" sz="5000" dirty="0" err="1">
                <a:solidFill>
                  <a:srgbClr val="CB7250"/>
                </a:solidFill>
                <a:latin typeface="#9Slide07 SFU Blackout"/>
              </a:rPr>
              <a:t>sánh</a:t>
            </a:r>
            <a:endParaRPr lang="en-US" sz="5000" dirty="0">
              <a:solidFill>
                <a:srgbClr val="CB7250"/>
              </a:solidFill>
              <a:latin typeface="#9Slide07 SFU Blackout"/>
            </a:endParaRPr>
          </a:p>
        </p:txBody>
      </p:sp>
      <p:sp>
        <p:nvSpPr>
          <p:cNvPr id="21" name="TextBox 21"/>
          <p:cNvSpPr txBox="1"/>
          <p:nvPr/>
        </p:nvSpPr>
        <p:spPr>
          <a:xfrm>
            <a:off x="9148762" y="7268300"/>
            <a:ext cx="2666383" cy="863600"/>
          </a:xfrm>
          <a:prstGeom prst="rect">
            <a:avLst/>
          </a:prstGeom>
        </p:spPr>
        <p:txBody>
          <a:bodyPr lIns="0" tIns="0" rIns="0" bIns="0" rtlCol="0" anchor="t">
            <a:spAutoFit/>
          </a:bodyPr>
          <a:lstStyle/>
          <a:p>
            <a:pPr algn="just">
              <a:lnSpc>
                <a:spcPts val="7000"/>
              </a:lnSpc>
            </a:pPr>
            <a:r>
              <a:rPr lang="en-US" sz="5000" dirty="0">
                <a:solidFill>
                  <a:srgbClr val="CB7250"/>
                </a:solidFill>
                <a:latin typeface="#9Slide07 SFU Blackout"/>
              </a:rPr>
              <a:t>ẨN DỤ</a:t>
            </a:r>
          </a:p>
        </p:txBody>
      </p:sp>
      <p:sp>
        <p:nvSpPr>
          <p:cNvPr id="22" name="TextBox 22"/>
          <p:cNvSpPr txBox="1"/>
          <p:nvPr/>
        </p:nvSpPr>
        <p:spPr>
          <a:xfrm>
            <a:off x="1408731" y="8420100"/>
            <a:ext cx="12998155" cy="1581150"/>
          </a:xfrm>
          <a:prstGeom prst="rect">
            <a:avLst/>
          </a:prstGeom>
        </p:spPr>
        <p:txBody>
          <a:bodyPr lIns="0" tIns="0" rIns="0" bIns="0" rtlCol="0" anchor="t">
            <a:spAutoFit/>
          </a:bodyPr>
          <a:lstStyle/>
          <a:p>
            <a:pPr algn="just">
              <a:lnSpc>
                <a:spcPts val="6299"/>
              </a:lnSpc>
              <a:spcBef>
                <a:spcPct val="0"/>
              </a:spcBef>
            </a:pPr>
            <a:r>
              <a:rPr lang="en-US" sz="4500" dirty="0" err="1">
                <a:solidFill>
                  <a:srgbClr val="4C8D66"/>
                </a:solidFill>
                <a:latin typeface="Roboto Condensed Bold"/>
              </a:rPr>
              <a:t>Ẩn</a:t>
            </a:r>
            <a:r>
              <a:rPr lang="en-US" sz="4500" dirty="0">
                <a:solidFill>
                  <a:srgbClr val="4C8D66"/>
                </a:solidFill>
                <a:latin typeface="Roboto Condensed Bold"/>
              </a:rPr>
              <a:t> </a:t>
            </a:r>
            <a:r>
              <a:rPr lang="en-US" sz="4500" dirty="0" err="1">
                <a:solidFill>
                  <a:srgbClr val="4C8D66"/>
                </a:solidFill>
                <a:latin typeface="Roboto Condensed Bold"/>
              </a:rPr>
              <a:t>dụ</a:t>
            </a:r>
            <a:r>
              <a:rPr lang="en-US" sz="4500" dirty="0">
                <a:solidFill>
                  <a:srgbClr val="4C8D66"/>
                </a:solidFill>
                <a:latin typeface="Roboto Condensed Bold"/>
              </a:rPr>
              <a:t> </a:t>
            </a:r>
            <a:r>
              <a:rPr lang="en-US" sz="4500" dirty="0" err="1">
                <a:solidFill>
                  <a:srgbClr val="474545"/>
                </a:solidFill>
                <a:latin typeface="Roboto Condensed Bold"/>
              </a:rPr>
              <a:t>là</a:t>
            </a:r>
            <a:r>
              <a:rPr lang="en-US" sz="4500" dirty="0">
                <a:solidFill>
                  <a:srgbClr val="474545"/>
                </a:solidFill>
                <a:latin typeface="Roboto Condensed Bold"/>
              </a:rPr>
              <a:t> </a:t>
            </a:r>
            <a:r>
              <a:rPr lang="en-US" sz="4500" dirty="0" err="1">
                <a:solidFill>
                  <a:srgbClr val="474545"/>
                </a:solidFill>
                <a:latin typeface="Roboto Condensed Bold"/>
              </a:rPr>
              <a:t>phép</a:t>
            </a:r>
            <a:r>
              <a:rPr lang="en-US" sz="4500" dirty="0">
                <a:solidFill>
                  <a:srgbClr val="474545"/>
                </a:solidFill>
                <a:latin typeface="Roboto Condensed Bold"/>
              </a:rPr>
              <a:t> </a:t>
            </a:r>
            <a:r>
              <a:rPr lang="en-US" sz="4500" dirty="0">
                <a:solidFill>
                  <a:srgbClr val="4C8D66"/>
                </a:solidFill>
                <a:latin typeface="Roboto Condensed Bold"/>
              </a:rPr>
              <a:t>so </a:t>
            </a:r>
            <a:r>
              <a:rPr lang="en-US" sz="4500" dirty="0" err="1">
                <a:solidFill>
                  <a:srgbClr val="4C8D66"/>
                </a:solidFill>
                <a:latin typeface="Roboto Condensed Bold"/>
              </a:rPr>
              <a:t>sánh</a:t>
            </a:r>
            <a:r>
              <a:rPr lang="en-US" sz="4500" dirty="0">
                <a:solidFill>
                  <a:srgbClr val="4C8D66"/>
                </a:solidFill>
                <a:latin typeface="Roboto Condensed Bold"/>
              </a:rPr>
              <a:t> </a:t>
            </a:r>
            <a:r>
              <a:rPr lang="en-US" sz="4500" dirty="0" err="1">
                <a:solidFill>
                  <a:srgbClr val="4C8D66"/>
                </a:solidFill>
                <a:latin typeface="Roboto Condensed Bold"/>
              </a:rPr>
              <a:t>ngầm</a:t>
            </a:r>
            <a:r>
              <a:rPr lang="en-US" sz="4500" dirty="0">
                <a:solidFill>
                  <a:srgbClr val="4C8D66"/>
                </a:solidFill>
                <a:latin typeface="Roboto Condensed Bold"/>
              </a:rPr>
              <a:t> </a:t>
            </a:r>
            <a:r>
              <a:rPr lang="en-US" sz="4500" dirty="0">
                <a:solidFill>
                  <a:srgbClr val="474545"/>
                </a:solidFill>
                <a:latin typeface="Roboto Condensed Bold"/>
              </a:rPr>
              <a:t>(</a:t>
            </a:r>
            <a:r>
              <a:rPr lang="en-US" sz="4500" dirty="0" err="1">
                <a:solidFill>
                  <a:srgbClr val="474545"/>
                </a:solidFill>
                <a:latin typeface="Roboto Condensed Bold"/>
              </a:rPr>
              <a:t>sự</a:t>
            </a:r>
            <a:r>
              <a:rPr lang="en-US" sz="4500" dirty="0">
                <a:solidFill>
                  <a:srgbClr val="474545"/>
                </a:solidFill>
                <a:latin typeface="Roboto Condensed Bold"/>
              </a:rPr>
              <a:t> </a:t>
            </a:r>
            <a:r>
              <a:rPr lang="en-US" sz="4500" dirty="0" err="1">
                <a:solidFill>
                  <a:srgbClr val="474545"/>
                </a:solidFill>
                <a:latin typeface="Roboto Condensed Bold"/>
              </a:rPr>
              <a:t>tương</a:t>
            </a:r>
            <a:r>
              <a:rPr lang="en-US" sz="4500" dirty="0">
                <a:solidFill>
                  <a:srgbClr val="474545"/>
                </a:solidFill>
                <a:latin typeface="Roboto Condensed Bold"/>
              </a:rPr>
              <a:t> </a:t>
            </a:r>
            <a:r>
              <a:rPr lang="en-US" sz="4500" dirty="0" err="1">
                <a:solidFill>
                  <a:srgbClr val="474545"/>
                </a:solidFill>
                <a:latin typeface="Roboto Condensed Bold"/>
              </a:rPr>
              <a:t>đồng</a:t>
            </a:r>
            <a:r>
              <a:rPr lang="en-US" sz="4500" dirty="0">
                <a:solidFill>
                  <a:srgbClr val="474545"/>
                </a:solidFill>
                <a:latin typeface="Roboto Condensed Bold"/>
              </a:rPr>
              <a:t> </a:t>
            </a:r>
            <a:r>
              <a:rPr lang="en-US" sz="4500" dirty="0" err="1">
                <a:solidFill>
                  <a:srgbClr val="474545"/>
                </a:solidFill>
                <a:latin typeface="Roboto Condensed Bold"/>
              </a:rPr>
              <a:t>về</a:t>
            </a:r>
            <a:r>
              <a:rPr lang="en-US" sz="4500" dirty="0">
                <a:solidFill>
                  <a:srgbClr val="474545"/>
                </a:solidFill>
                <a:latin typeface="Roboto Condensed Bold"/>
              </a:rPr>
              <a:t> </a:t>
            </a:r>
            <a:r>
              <a:rPr lang="en-US" sz="4500" dirty="0" err="1">
                <a:solidFill>
                  <a:srgbClr val="474545"/>
                </a:solidFill>
                <a:latin typeface="Roboto Condensed Bold"/>
              </a:rPr>
              <a:t>cách</a:t>
            </a:r>
            <a:r>
              <a:rPr lang="en-US" sz="4500" dirty="0">
                <a:solidFill>
                  <a:srgbClr val="474545"/>
                </a:solidFill>
                <a:latin typeface="Roboto Condensed Bold"/>
              </a:rPr>
              <a:t> </a:t>
            </a:r>
            <a:r>
              <a:rPr lang="en-US" sz="4500" dirty="0" err="1">
                <a:solidFill>
                  <a:srgbClr val="474545"/>
                </a:solidFill>
                <a:latin typeface="Roboto Condensed Bold"/>
              </a:rPr>
              <a:t>thức</a:t>
            </a:r>
            <a:r>
              <a:rPr lang="en-US" sz="4500" dirty="0">
                <a:solidFill>
                  <a:srgbClr val="474545"/>
                </a:solidFill>
                <a:latin typeface="Roboto Condensed Bold"/>
              </a:rPr>
              <a:t> </a:t>
            </a:r>
            <a:r>
              <a:rPr lang="en-US" sz="4500" dirty="0" err="1">
                <a:solidFill>
                  <a:srgbClr val="474545"/>
                </a:solidFill>
                <a:latin typeface="Roboto Condensed Bold"/>
              </a:rPr>
              <a:t>thực</a:t>
            </a:r>
            <a:r>
              <a:rPr lang="en-US" sz="4500" dirty="0">
                <a:solidFill>
                  <a:srgbClr val="474545"/>
                </a:solidFill>
                <a:latin typeface="Roboto Condensed Bold"/>
              </a:rPr>
              <a:t> </a:t>
            </a:r>
            <a:r>
              <a:rPr lang="en-US" sz="4500" dirty="0" err="1">
                <a:solidFill>
                  <a:srgbClr val="474545"/>
                </a:solidFill>
                <a:latin typeface="Roboto Condensed Bold"/>
              </a:rPr>
              <a:t>hiện</a:t>
            </a:r>
            <a:r>
              <a:rPr lang="en-US" sz="4500" dirty="0">
                <a:solidFill>
                  <a:srgbClr val="474545"/>
                </a:solidFill>
                <a:latin typeface="Roboto Condensed Bold"/>
              </a:rPr>
              <a:t> </a:t>
            </a:r>
            <a:r>
              <a:rPr lang="en-US" sz="4500" dirty="0" err="1">
                <a:solidFill>
                  <a:srgbClr val="474545"/>
                </a:solidFill>
                <a:latin typeface="Roboto Condensed Bold"/>
              </a:rPr>
              <a:t>hành</a:t>
            </a:r>
            <a:r>
              <a:rPr lang="en-US" sz="4500" dirty="0">
                <a:solidFill>
                  <a:srgbClr val="474545"/>
                </a:solidFill>
                <a:latin typeface="Roboto Condensed Bold"/>
              </a:rPr>
              <a:t> </a:t>
            </a:r>
            <a:r>
              <a:rPr lang="en-US" sz="4500" dirty="0" err="1">
                <a:solidFill>
                  <a:srgbClr val="474545"/>
                </a:solidFill>
                <a:latin typeface="Roboto Condensed Bold"/>
              </a:rPr>
              <a:t>động</a:t>
            </a:r>
            <a:r>
              <a:rPr lang="en-US" sz="4500" dirty="0">
                <a:solidFill>
                  <a:srgbClr val="474545"/>
                </a:solidFill>
                <a:latin typeface="Roboto Condensed Bold"/>
              </a:rPr>
              <a:t>, </a:t>
            </a:r>
            <a:r>
              <a:rPr lang="en-US" sz="4500" dirty="0" err="1">
                <a:solidFill>
                  <a:srgbClr val="474545"/>
                </a:solidFill>
                <a:latin typeface="Roboto Condensed Bold"/>
              </a:rPr>
              <a:t>phẩm</a:t>
            </a:r>
            <a:r>
              <a:rPr lang="en-US" sz="4500" dirty="0">
                <a:solidFill>
                  <a:srgbClr val="474545"/>
                </a:solidFill>
                <a:latin typeface="Roboto Condensed Bold"/>
              </a:rPr>
              <a:t> </a:t>
            </a:r>
            <a:r>
              <a:rPr lang="en-US" sz="4500" dirty="0" err="1">
                <a:solidFill>
                  <a:srgbClr val="474545"/>
                </a:solidFill>
                <a:latin typeface="Roboto Condensed Bold"/>
              </a:rPr>
              <a:t>chất</a:t>
            </a:r>
            <a:r>
              <a:rPr lang="en-US" sz="4500" dirty="0">
                <a:solidFill>
                  <a:srgbClr val="474545"/>
                </a:solidFill>
                <a:latin typeface="Roboto Condensed Bold"/>
              </a:rPr>
              <a:t>, </a:t>
            </a:r>
            <a:r>
              <a:rPr lang="en-US" sz="4500" dirty="0" err="1">
                <a:solidFill>
                  <a:srgbClr val="474545"/>
                </a:solidFill>
                <a:latin typeface="Roboto Condensed Bold"/>
              </a:rPr>
              <a:t>hình</a:t>
            </a:r>
            <a:r>
              <a:rPr lang="en-US" sz="4500" dirty="0">
                <a:solidFill>
                  <a:srgbClr val="474545"/>
                </a:solidFill>
                <a:latin typeface="Roboto Condensed Bold"/>
              </a:rPr>
              <a:t> </a:t>
            </a:r>
            <a:r>
              <a:rPr lang="en-US" sz="4500" dirty="0" err="1">
                <a:solidFill>
                  <a:srgbClr val="474545"/>
                </a:solidFill>
                <a:latin typeface="Roboto Condensed Bold"/>
              </a:rPr>
              <a:t>thức</a:t>
            </a:r>
            <a:r>
              <a:rPr lang="en-US" sz="4500" dirty="0">
                <a:solidFill>
                  <a:srgbClr val="474545"/>
                </a:solidFill>
                <a:latin typeface="Roboto Condensed Bold"/>
              </a:rPr>
              <a:t>)</a:t>
            </a:r>
          </a:p>
        </p:txBody>
      </p:sp>
      <p:sp>
        <p:nvSpPr>
          <p:cNvPr id="23" name="TextBox 23"/>
          <p:cNvSpPr txBox="1"/>
          <p:nvPr/>
        </p:nvSpPr>
        <p:spPr>
          <a:xfrm>
            <a:off x="277400" y="781963"/>
            <a:ext cx="17943072" cy="937302"/>
          </a:xfrm>
          <a:prstGeom prst="rect">
            <a:avLst/>
          </a:prstGeom>
        </p:spPr>
        <p:txBody>
          <a:bodyPr lIns="0" tIns="0" rIns="0" bIns="0" rtlCol="0" anchor="t">
            <a:spAutoFit/>
          </a:bodyPr>
          <a:lstStyle/>
          <a:p>
            <a:pPr algn="ctr">
              <a:lnSpc>
                <a:spcPts val="6840"/>
              </a:lnSpc>
            </a:pPr>
            <a:r>
              <a:rPr lang="en-US" sz="7601">
                <a:solidFill>
                  <a:srgbClr val="704C3E"/>
                </a:solidFill>
                <a:latin typeface="Fraunces Bold"/>
              </a:rPr>
              <a:t>1.Khái niệm ẩn dụ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arn(inVertical)">
                                      <p:cBhvr>
                                        <p:cTn id="45" dur="500"/>
                                        <p:tgtEl>
                                          <p:spTgt spid="22"/>
                                        </p:tgtEl>
                                      </p:cBhvr>
                                    </p:animEffect>
                                  </p:childTnLst>
                                </p:cTn>
                              </p:par>
                              <p:par>
                                <p:cTn id="46" presetID="16" presetClass="entr" presetSubtype="21"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3E3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5473084" y="-1389137"/>
            <a:ext cx="4007366" cy="33461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20131" flipH="1" flipV="1">
            <a:off x="-1262117" y="8420832"/>
            <a:ext cx="4294636" cy="337128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36926">
            <a:off x="-1263667" y="5381586"/>
            <a:ext cx="7427821" cy="6077308"/>
          </a:xfrm>
          <a:prstGeom prst="rect">
            <a:avLst/>
          </a:prstGeom>
        </p:spPr>
      </p:pic>
      <p:sp>
        <p:nvSpPr>
          <p:cNvPr id="5" name="TextBox 5"/>
          <p:cNvSpPr txBox="1"/>
          <p:nvPr/>
        </p:nvSpPr>
        <p:spPr>
          <a:xfrm>
            <a:off x="2869173" y="2573539"/>
            <a:ext cx="11479276" cy="1228724"/>
          </a:xfrm>
          <a:prstGeom prst="rect">
            <a:avLst/>
          </a:prstGeom>
        </p:spPr>
        <p:txBody>
          <a:bodyPr lIns="0" tIns="0" rIns="0" bIns="0" rtlCol="0" anchor="t">
            <a:spAutoFit/>
          </a:bodyPr>
          <a:lstStyle/>
          <a:p>
            <a:pPr algn="ctr">
              <a:lnSpc>
                <a:spcPts val="8999"/>
              </a:lnSpc>
            </a:pPr>
            <a:r>
              <a:rPr lang="en-US" sz="9999" dirty="0">
                <a:solidFill>
                  <a:srgbClr val="5F639F"/>
                </a:solidFill>
                <a:latin typeface="Fraunces Bold"/>
              </a:rPr>
              <a:t>VUA TIẾNG VIỆT</a:t>
            </a:r>
          </a:p>
        </p:txBody>
      </p:sp>
      <p:sp>
        <p:nvSpPr>
          <p:cNvPr id="6" name="TextBox 6"/>
          <p:cNvSpPr txBox="1"/>
          <p:nvPr/>
        </p:nvSpPr>
        <p:spPr>
          <a:xfrm>
            <a:off x="6929675" y="4251476"/>
            <a:ext cx="10547093" cy="5581650"/>
          </a:xfrm>
          <a:prstGeom prst="rect">
            <a:avLst/>
          </a:prstGeom>
        </p:spPr>
        <p:txBody>
          <a:bodyPr lIns="0" tIns="0" rIns="0" bIns="0" rtlCol="0" anchor="t">
            <a:spAutoFit/>
          </a:bodyPr>
          <a:lstStyle/>
          <a:p>
            <a:pPr marL="971550" lvl="1" indent="-485775" algn="just">
              <a:lnSpc>
                <a:spcPts val="6299"/>
              </a:lnSpc>
              <a:buFont typeface="Arial"/>
              <a:buChar char="•"/>
            </a:pPr>
            <a:r>
              <a:rPr lang="en-US" sz="4500" dirty="0">
                <a:solidFill>
                  <a:srgbClr val="474545"/>
                </a:solidFill>
                <a:latin typeface="Roboto Condensed"/>
              </a:rPr>
              <a:t>HS </a:t>
            </a:r>
            <a:r>
              <a:rPr lang="en-US" sz="4500" dirty="0" err="1">
                <a:solidFill>
                  <a:srgbClr val="474545"/>
                </a:solidFill>
                <a:latin typeface="Roboto Condensed"/>
              </a:rPr>
              <a:t>thi</a:t>
            </a:r>
            <a:r>
              <a:rPr lang="en-US" sz="4500" dirty="0">
                <a:solidFill>
                  <a:srgbClr val="474545"/>
                </a:solidFill>
                <a:latin typeface="Roboto Condensed"/>
              </a:rPr>
              <a:t> </a:t>
            </a:r>
            <a:r>
              <a:rPr lang="en-US" sz="4500" dirty="0" err="1">
                <a:solidFill>
                  <a:srgbClr val="474545"/>
                </a:solidFill>
                <a:latin typeface="Roboto Condensed"/>
              </a:rPr>
              <a:t>cá</a:t>
            </a:r>
            <a:r>
              <a:rPr lang="en-US" sz="4500" dirty="0">
                <a:solidFill>
                  <a:srgbClr val="474545"/>
                </a:solidFill>
                <a:latin typeface="Roboto Condensed"/>
              </a:rPr>
              <a:t> </a:t>
            </a:r>
            <a:r>
              <a:rPr lang="en-US" sz="4500" dirty="0" err="1">
                <a:solidFill>
                  <a:srgbClr val="474545"/>
                </a:solidFill>
                <a:latin typeface="Roboto Condensed"/>
              </a:rPr>
              <a:t>nhân</a:t>
            </a:r>
            <a:endParaRPr lang="en-US" sz="4500" dirty="0">
              <a:solidFill>
                <a:srgbClr val="474545"/>
              </a:solidFill>
              <a:latin typeface="Roboto Condensed"/>
            </a:endParaRPr>
          </a:p>
          <a:p>
            <a:pPr marL="971550" lvl="1" indent="-485775" algn="just">
              <a:lnSpc>
                <a:spcPts val="6299"/>
              </a:lnSpc>
              <a:buFont typeface="Arial"/>
              <a:buChar char="•"/>
            </a:pPr>
            <a:r>
              <a:rPr lang="en-US" sz="4500" dirty="0" err="1">
                <a:solidFill>
                  <a:srgbClr val="474545"/>
                </a:solidFill>
                <a:latin typeface="Roboto Condensed"/>
              </a:rPr>
              <a:t>Trong</a:t>
            </a:r>
            <a:r>
              <a:rPr lang="en-US" sz="4500" dirty="0">
                <a:solidFill>
                  <a:srgbClr val="474545"/>
                </a:solidFill>
                <a:latin typeface="Roboto Condensed"/>
              </a:rPr>
              <a:t> </a:t>
            </a:r>
            <a:r>
              <a:rPr lang="en-US" sz="4500" dirty="0" err="1">
                <a:solidFill>
                  <a:srgbClr val="474545"/>
                </a:solidFill>
                <a:latin typeface="Roboto Condensed"/>
              </a:rPr>
              <a:t>thời</a:t>
            </a:r>
            <a:r>
              <a:rPr lang="en-US" sz="4500" dirty="0">
                <a:solidFill>
                  <a:srgbClr val="474545"/>
                </a:solidFill>
                <a:latin typeface="Roboto Condensed"/>
              </a:rPr>
              <a:t> </a:t>
            </a:r>
            <a:r>
              <a:rPr lang="en-US" sz="4500" dirty="0" err="1">
                <a:solidFill>
                  <a:srgbClr val="474545"/>
                </a:solidFill>
                <a:latin typeface="Roboto Condensed"/>
              </a:rPr>
              <a:t>gian</a:t>
            </a:r>
            <a:r>
              <a:rPr lang="en-US" sz="4500" dirty="0">
                <a:solidFill>
                  <a:srgbClr val="474545"/>
                </a:solidFill>
                <a:latin typeface="Roboto Condensed"/>
              </a:rPr>
              <a:t> 10s, HS </a:t>
            </a:r>
            <a:r>
              <a:rPr lang="en-US" sz="4500" dirty="0" err="1">
                <a:solidFill>
                  <a:srgbClr val="474545"/>
                </a:solidFill>
                <a:latin typeface="Roboto Condensed"/>
              </a:rPr>
              <a:t>nhận</a:t>
            </a:r>
            <a:r>
              <a:rPr lang="en-US" sz="4500" dirty="0">
                <a:solidFill>
                  <a:srgbClr val="474545"/>
                </a:solidFill>
                <a:latin typeface="Roboto Condensed"/>
              </a:rPr>
              <a:t> </a:t>
            </a:r>
            <a:r>
              <a:rPr lang="en-US" sz="4500" dirty="0" err="1">
                <a:solidFill>
                  <a:srgbClr val="474545"/>
                </a:solidFill>
                <a:latin typeface="Roboto Condensed"/>
              </a:rPr>
              <a:t>diện</a:t>
            </a:r>
            <a:r>
              <a:rPr lang="en-US" sz="4500" dirty="0">
                <a:solidFill>
                  <a:srgbClr val="474545"/>
                </a:solidFill>
                <a:latin typeface="Roboto Condensed"/>
              </a:rPr>
              <a:t> </a:t>
            </a:r>
            <a:r>
              <a:rPr lang="en-US" sz="4500" dirty="0" err="1">
                <a:solidFill>
                  <a:srgbClr val="474545"/>
                </a:solidFill>
                <a:latin typeface="Roboto Condensed"/>
              </a:rPr>
              <a:t>biện</a:t>
            </a:r>
            <a:r>
              <a:rPr lang="en-US" sz="4500" dirty="0">
                <a:solidFill>
                  <a:srgbClr val="474545"/>
                </a:solidFill>
                <a:latin typeface="Roboto Condensed"/>
              </a:rPr>
              <a:t> </a:t>
            </a:r>
            <a:r>
              <a:rPr lang="en-US" sz="4500" dirty="0" err="1">
                <a:solidFill>
                  <a:srgbClr val="474545"/>
                </a:solidFill>
                <a:latin typeface="Roboto Condensed"/>
              </a:rPr>
              <a:t>pháp</a:t>
            </a:r>
            <a:r>
              <a:rPr lang="en-US" sz="4500" dirty="0">
                <a:solidFill>
                  <a:srgbClr val="474545"/>
                </a:solidFill>
                <a:latin typeface="Roboto Condensed"/>
              </a:rPr>
              <a:t> </a:t>
            </a:r>
            <a:r>
              <a:rPr lang="en-US" sz="4500" dirty="0" err="1">
                <a:solidFill>
                  <a:srgbClr val="474545"/>
                </a:solidFill>
                <a:latin typeface="Roboto Condensed"/>
              </a:rPr>
              <a:t>tu</a:t>
            </a:r>
            <a:r>
              <a:rPr lang="en-US" sz="4500" dirty="0">
                <a:solidFill>
                  <a:srgbClr val="474545"/>
                </a:solidFill>
                <a:latin typeface="Roboto Condensed"/>
              </a:rPr>
              <a:t> </a:t>
            </a:r>
            <a:r>
              <a:rPr lang="en-US" sz="4500" dirty="0" err="1">
                <a:solidFill>
                  <a:srgbClr val="474545"/>
                </a:solidFill>
                <a:latin typeface="Roboto Condensed"/>
              </a:rPr>
              <a:t>từ</a:t>
            </a:r>
            <a:r>
              <a:rPr lang="en-US" sz="4500" dirty="0">
                <a:solidFill>
                  <a:srgbClr val="474545"/>
                </a:solidFill>
                <a:latin typeface="Roboto Condensed"/>
              </a:rPr>
              <a:t> </a:t>
            </a:r>
            <a:r>
              <a:rPr lang="en-US" sz="4500" dirty="0" err="1">
                <a:solidFill>
                  <a:srgbClr val="474545"/>
                </a:solidFill>
                <a:latin typeface="Roboto Condensed"/>
              </a:rPr>
              <a:t>được</a:t>
            </a:r>
            <a:r>
              <a:rPr lang="en-US" sz="4500" dirty="0">
                <a:solidFill>
                  <a:srgbClr val="474545"/>
                </a:solidFill>
                <a:latin typeface="Roboto Condensed"/>
              </a:rPr>
              <a:t> </a:t>
            </a:r>
            <a:r>
              <a:rPr lang="en-US" sz="4500" dirty="0" err="1">
                <a:solidFill>
                  <a:srgbClr val="474545"/>
                </a:solidFill>
                <a:latin typeface="Roboto Condensed"/>
              </a:rPr>
              <a:t>sử</a:t>
            </a:r>
            <a:r>
              <a:rPr lang="en-US" sz="4500" dirty="0">
                <a:solidFill>
                  <a:srgbClr val="474545"/>
                </a:solidFill>
                <a:latin typeface="Roboto Condensed"/>
              </a:rPr>
              <a:t> </a:t>
            </a:r>
            <a:r>
              <a:rPr lang="en-US" sz="4500" dirty="0" err="1">
                <a:solidFill>
                  <a:srgbClr val="474545"/>
                </a:solidFill>
                <a:latin typeface="Roboto Condensed"/>
              </a:rPr>
              <a:t>dụng</a:t>
            </a:r>
            <a:r>
              <a:rPr lang="en-US" sz="4500" dirty="0">
                <a:solidFill>
                  <a:srgbClr val="474545"/>
                </a:solidFill>
                <a:latin typeface="Roboto Condensed"/>
              </a:rPr>
              <a:t> </a:t>
            </a:r>
            <a:r>
              <a:rPr lang="en-US" sz="4500" dirty="0" err="1">
                <a:solidFill>
                  <a:srgbClr val="474545"/>
                </a:solidFill>
                <a:latin typeface="Roboto Condensed"/>
              </a:rPr>
              <a:t>trong</a:t>
            </a:r>
            <a:r>
              <a:rPr lang="en-US" sz="4500" dirty="0">
                <a:solidFill>
                  <a:srgbClr val="474545"/>
                </a:solidFill>
                <a:latin typeface="Roboto Condensed"/>
              </a:rPr>
              <a:t> </a:t>
            </a:r>
            <a:r>
              <a:rPr lang="en-US" sz="4500" dirty="0" err="1">
                <a:solidFill>
                  <a:srgbClr val="474545"/>
                </a:solidFill>
                <a:latin typeface="Roboto Condensed"/>
              </a:rPr>
              <a:t>ngữ</a:t>
            </a:r>
            <a:r>
              <a:rPr lang="en-US" sz="4500" dirty="0">
                <a:solidFill>
                  <a:srgbClr val="474545"/>
                </a:solidFill>
                <a:latin typeface="Roboto Condensed"/>
              </a:rPr>
              <a:t> </a:t>
            </a:r>
            <a:r>
              <a:rPr lang="en-US" sz="4500" dirty="0" err="1">
                <a:solidFill>
                  <a:srgbClr val="474545"/>
                </a:solidFill>
                <a:latin typeface="Roboto Condensed"/>
              </a:rPr>
              <a:t>liệu</a:t>
            </a:r>
            <a:endParaRPr lang="en-US" sz="4500" dirty="0">
              <a:solidFill>
                <a:srgbClr val="474545"/>
              </a:solidFill>
              <a:latin typeface="Roboto Condensed"/>
            </a:endParaRPr>
          </a:p>
          <a:p>
            <a:pPr marL="971550" lvl="1" indent="-485775" algn="just">
              <a:lnSpc>
                <a:spcPts val="6299"/>
              </a:lnSpc>
              <a:buFont typeface="Arial"/>
              <a:buChar char="•"/>
            </a:pPr>
            <a:r>
              <a:rPr lang="en-US" sz="4500" dirty="0" err="1">
                <a:solidFill>
                  <a:srgbClr val="474545"/>
                </a:solidFill>
                <a:latin typeface="Roboto Condensed"/>
              </a:rPr>
              <a:t>Mỗi</a:t>
            </a:r>
            <a:r>
              <a:rPr lang="en-US" sz="4500" dirty="0">
                <a:solidFill>
                  <a:srgbClr val="474545"/>
                </a:solidFill>
                <a:latin typeface="Roboto Condensed"/>
              </a:rPr>
              <a:t> </a:t>
            </a:r>
            <a:r>
              <a:rPr lang="en-US" sz="4500" dirty="0" err="1">
                <a:solidFill>
                  <a:srgbClr val="474545"/>
                </a:solidFill>
                <a:latin typeface="Roboto Condensed"/>
              </a:rPr>
              <a:t>câu</a:t>
            </a:r>
            <a:r>
              <a:rPr lang="en-US" sz="4500" dirty="0">
                <a:solidFill>
                  <a:srgbClr val="474545"/>
                </a:solidFill>
                <a:latin typeface="Roboto Condensed"/>
              </a:rPr>
              <a:t> </a:t>
            </a:r>
            <a:r>
              <a:rPr lang="en-US" sz="4500" dirty="0" err="1">
                <a:solidFill>
                  <a:srgbClr val="474545"/>
                </a:solidFill>
                <a:latin typeface="Roboto Condensed"/>
              </a:rPr>
              <a:t>trả</a:t>
            </a:r>
            <a:r>
              <a:rPr lang="en-US" sz="4500" dirty="0">
                <a:solidFill>
                  <a:srgbClr val="474545"/>
                </a:solidFill>
                <a:latin typeface="Roboto Condensed"/>
              </a:rPr>
              <a:t> </a:t>
            </a:r>
            <a:r>
              <a:rPr lang="en-US" sz="4500" dirty="0" err="1">
                <a:solidFill>
                  <a:srgbClr val="474545"/>
                </a:solidFill>
                <a:latin typeface="Roboto Condensed"/>
              </a:rPr>
              <a:t>lời</a:t>
            </a:r>
            <a:r>
              <a:rPr lang="en-US" sz="4500" dirty="0">
                <a:solidFill>
                  <a:srgbClr val="474545"/>
                </a:solidFill>
                <a:latin typeface="Roboto Condensed"/>
              </a:rPr>
              <a:t> </a:t>
            </a:r>
            <a:r>
              <a:rPr lang="en-US" sz="4500" dirty="0" err="1">
                <a:solidFill>
                  <a:srgbClr val="474545"/>
                </a:solidFill>
                <a:latin typeface="Roboto Condensed"/>
              </a:rPr>
              <a:t>đúng</a:t>
            </a:r>
            <a:r>
              <a:rPr lang="en-US" sz="4500" dirty="0">
                <a:solidFill>
                  <a:srgbClr val="474545"/>
                </a:solidFill>
                <a:latin typeface="Roboto Condensed"/>
              </a:rPr>
              <a:t>, HS </a:t>
            </a:r>
            <a:r>
              <a:rPr lang="en-US" sz="4500" dirty="0" err="1">
                <a:solidFill>
                  <a:srgbClr val="474545"/>
                </a:solidFill>
                <a:latin typeface="Roboto Condensed"/>
              </a:rPr>
              <a:t>được</a:t>
            </a:r>
            <a:r>
              <a:rPr lang="en-US" sz="4500" dirty="0">
                <a:solidFill>
                  <a:srgbClr val="474545"/>
                </a:solidFill>
                <a:latin typeface="Roboto Condensed"/>
              </a:rPr>
              <a:t> 5 </a:t>
            </a:r>
            <a:r>
              <a:rPr lang="en-US" sz="4500" dirty="0" err="1">
                <a:solidFill>
                  <a:srgbClr val="474545"/>
                </a:solidFill>
                <a:latin typeface="Roboto Condensed"/>
              </a:rPr>
              <a:t>điểm</a:t>
            </a:r>
            <a:r>
              <a:rPr lang="en-US" sz="4500" dirty="0">
                <a:solidFill>
                  <a:srgbClr val="474545"/>
                </a:solidFill>
                <a:latin typeface="Roboto Condensed"/>
              </a:rPr>
              <a:t> ClassDojo; </a:t>
            </a:r>
            <a:r>
              <a:rPr lang="en-US" sz="4500" dirty="0" err="1">
                <a:solidFill>
                  <a:srgbClr val="474545"/>
                </a:solidFill>
                <a:latin typeface="Roboto Condensed"/>
              </a:rPr>
              <a:t>trả</a:t>
            </a:r>
            <a:r>
              <a:rPr lang="en-US" sz="4500" dirty="0">
                <a:solidFill>
                  <a:srgbClr val="474545"/>
                </a:solidFill>
                <a:latin typeface="Roboto Condensed"/>
              </a:rPr>
              <a:t> </a:t>
            </a:r>
            <a:r>
              <a:rPr lang="en-US" sz="4500" dirty="0" err="1">
                <a:solidFill>
                  <a:srgbClr val="474545"/>
                </a:solidFill>
                <a:latin typeface="Roboto Condensed"/>
              </a:rPr>
              <a:t>lời</a:t>
            </a:r>
            <a:r>
              <a:rPr lang="en-US" sz="4500" dirty="0">
                <a:solidFill>
                  <a:srgbClr val="474545"/>
                </a:solidFill>
                <a:latin typeface="Roboto Condensed"/>
              </a:rPr>
              <a:t> </a:t>
            </a:r>
            <a:r>
              <a:rPr lang="en-US" sz="4500" dirty="0" err="1">
                <a:solidFill>
                  <a:srgbClr val="474545"/>
                </a:solidFill>
                <a:latin typeface="Roboto Condensed"/>
              </a:rPr>
              <a:t>sai</a:t>
            </a:r>
            <a:r>
              <a:rPr lang="en-US" sz="4500" dirty="0">
                <a:solidFill>
                  <a:srgbClr val="474545"/>
                </a:solidFill>
                <a:latin typeface="Roboto Condensed"/>
              </a:rPr>
              <a:t>, HS </a:t>
            </a:r>
            <a:r>
              <a:rPr lang="en-US" sz="4500" dirty="0" err="1">
                <a:solidFill>
                  <a:srgbClr val="474545"/>
                </a:solidFill>
                <a:latin typeface="Roboto Condensed"/>
              </a:rPr>
              <a:t>bị</a:t>
            </a:r>
            <a:r>
              <a:rPr lang="en-US" sz="4500" dirty="0">
                <a:solidFill>
                  <a:srgbClr val="474545"/>
                </a:solidFill>
                <a:latin typeface="Roboto Condensed"/>
              </a:rPr>
              <a:t> </a:t>
            </a:r>
            <a:r>
              <a:rPr lang="en-US" sz="4500" dirty="0" err="1">
                <a:solidFill>
                  <a:srgbClr val="474545"/>
                </a:solidFill>
                <a:latin typeface="Roboto Condensed"/>
              </a:rPr>
              <a:t>mất</a:t>
            </a:r>
            <a:r>
              <a:rPr lang="en-US" sz="4500" dirty="0">
                <a:solidFill>
                  <a:srgbClr val="474545"/>
                </a:solidFill>
                <a:latin typeface="Roboto Condensed"/>
              </a:rPr>
              <a:t> </a:t>
            </a:r>
            <a:r>
              <a:rPr lang="en-US" sz="4500" dirty="0" err="1">
                <a:solidFill>
                  <a:srgbClr val="474545"/>
                </a:solidFill>
                <a:latin typeface="Roboto Condensed"/>
              </a:rPr>
              <a:t>lượt</a:t>
            </a:r>
            <a:r>
              <a:rPr lang="en-US" sz="4500" dirty="0">
                <a:solidFill>
                  <a:srgbClr val="474545"/>
                </a:solidFill>
                <a:latin typeface="Roboto Condensed"/>
              </a:rPr>
              <a:t> </a:t>
            </a:r>
            <a:r>
              <a:rPr lang="en-US" sz="4500" dirty="0" err="1">
                <a:solidFill>
                  <a:srgbClr val="474545"/>
                </a:solidFill>
                <a:latin typeface="Roboto Condensed"/>
              </a:rPr>
              <a:t>trả</a:t>
            </a:r>
            <a:r>
              <a:rPr lang="en-US" sz="4500" dirty="0">
                <a:solidFill>
                  <a:srgbClr val="474545"/>
                </a:solidFill>
                <a:latin typeface="Roboto Condensed"/>
              </a:rPr>
              <a:t> </a:t>
            </a:r>
            <a:r>
              <a:rPr lang="en-US" sz="4500" dirty="0" err="1">
                <a:solidFill>
                  <a:srgbClr val="474545"/>
                </a:solidFill>
                <a:latin typeface="Roboto Condensed"/>
              </a:rPr>
              <a:t>lời</a:t>
            </a:r>
            <a:r>
              <a:rPr lang="en-US" sz="4500" dirty="0">
                <a:solidFill>
                  <a:srgbClr val="474545"/>
                </a:solidFill>
                <a:latin typeface="Roboto Condensed"/>
              </a:rPr>
              <a:t>; HS </a:t>
            </a:r>
            <a:r>
              <a:rPr lang="en-US" sz="4500" dirty="0" err="1">
                <a:solidFill>
                  <a:srgbClr val="474545"/>
                </a:solidFill>
                <a:latin typeface="Roboto Condensed"/>
              </a:rPr>
              <a:t>có</a:t>
            </a:r>
            <a:r>
              <a:rPr lang="en-US" sz="4500" dirty="0">
                <a:solidFill>
                  <a:srgbClr val="474545"/>
                </a:solidFill>
                <a:latin typeface="Roboto Condensed"/>
              </a:rPr>
              <a:t> </a:t>
            </a:r>
            <a:r>
              <a:rPr lang="en-US" sz="4500" dirty="0" err="1">
                <a:solidFill>
                  <a:srgbClr val="474545"/>
                </a:solidFill>
                <a:latin typeface="Roboto Condensed"/>
              </a:rPr>
              <a:t>tín</a:t>
            </a:r>
            <a:r>
              <a:rPr lang="en-US" sz="4500" dirty="0">
                <a:solidFill>
                  <a:srgbClr val="474545"/>
                </a:solidFill>
                <a:latin typeface="Roboto Condensed"/>
              </a:rPr>
              <a:t> </a:t>
            </a:r>
            <a:r>
              <a:rPr lang="en-US" sz="4500" dirty="0" err="1">
                <a:solidFill>
                  <a:srgbClr val="474545"/>
                </a:solidFill>
                <a:latin typeface="Roboto Condensed"/>
              </a:rPr>
              <a:t>hiệu</a:t>
            </a:r>
            <a:r>
              <a:rPr lang="en-US" sz="4500" dirty="0">
                <a:solidFill>
                  <a:srgbClr val="474545"/>
                </a:solidFill>
                <a:latin typeface="Roboto Condensed"/>
              </a:rPr>
              <a:t> </a:t>
            </a:r>
            <a:r>
              <a:rPr lang="en-US" sz="4500" dirty="0" err="1">
                <a:solidFill>
                  <a:srgbClr val="474545"/>
                </a:solidFill>
                <a:latin typeface="Roboto Condensed"/>
              </a:rPr>
              <a:t>nhanh</a:t>
            </a:r>
            <a:r>
              <a:rPr lang="en-US" sz="4500" dirty="0">
                <a:solidFill>
                  <a:srgbClr val="474545"/>
                </a:solidFill>
                <a:latin typeface="Roboto Condensed"/>
              </a:rPr>
              <a:t> </a:t>
            </a:r>
            <a:r>
              <a:rPr lang="en-US" sz="4500" dirty="0" err="1">
                <a:solidFill>
                  <a:srgbClr val="474545"/>
                </a:solidFill>
                <a:latin typeface="Roboto Condensed"/>
              </a:rPr>
              <a:t>tiếp</a:t>
            </a:r>
            <a:r>
              <a:rPr lang="en-US" sz="4500" dirty="0">
                <a:solidFill>
                  <a:srgbClr val="474545"/>
                </a:solidFill>
                <a:latin typeface="Roboto Condensed"/>
              </a:rPr>
              <a:t> </a:t>
            </a:r>
            <a:r>
              <a:rPr lang="en-US" sz="4500" dirty="0" err="1">
                <a:solidFill>
                  <a:srgbClr val="474545"/>
                </a:solidFill>
                <a:latin typeface="Roboto Condensed"/>
              </a:rPr>
              <a:t>theo</a:t>
            </a:r>
            <a:r>
              <a:rPr lang="en-US" sz="4500" dirty="0">
                <a:solidFill>
                  <a:srgbClr val="474545"/>
                </a:solidFill>
                <a:latin typeface="Roboto Condensed"/>
              </a:rPr>
              <a:t> </a:t>
            </a:r>
            <a:r>
              <a:rPr lang="en-US" sz="4500" dirty="0" err="1">
                <a:solidFill>
                  <a:srgbClr val="474545"/>
                </a:solidFill>
                <a:latin typeface="Roboto Condensed"/>
              </a:rPr>
              <a:t>sẽ</a:t>
            </a:r>
            <a:r>
              <a:rPr lang="en-US" sz="4500" dirty="0">
                <a:solidFill>
                  <a:srgbClr val="474545"/>
                </a:solidFill>
                <a:latin typeface="Roboto Condensed"/>
              </a:rPr>
              <a:t> </a:t>
            </a:r>
            <a:r>
              <a:rPr lang="en-US" sz="4500" dirty="0" err="1">
                <a:solidFill>
                  <a:srgbClr val="474545"/>
                </a:solidFill>
                <a:latin typeface="Roboto Condensed"/>
              </a:rPr>
              <a:t>giành</a:t>
            </a:r>
            <a:r>
              <a:rPr lang="en-US" sz="4500" dirty="0">
                <a:solidFill>
                  <a:srgbClr val="474545"/>
                </a:solidFill>
                <a:latin typeface="Roboto Condensed"/>
              </a:rPr>
              <a:t> </a:t>
            </a:r>
            <a:r>
              <a:rPr lang="en-US" sz="4500" dirty="0" err="1">
                <a:solidFill>
                  <a:srgbClr val="474545"/>
                </a:solidFill>
                <a:latin typeface="Roboto Condensed"/>
              </a:rPr>
              <a:t>được</a:t>
            </a:r>
            <a:r>
              <a:rPr lang="en-US" sz="4500" dirty="0">
                <a:solidFill>
                  <a:srgbClr val="474545"/>
                </a:solidFill>
                <a:latin typeface="Roboto Condensed"/>
              </a:rPr>
              <a:t> </a:t>
            </a:r>
            <a:r>
              <a:rPr lang="en-US" sz="4500" dirty="0" err="1">
                <a:solidFill>
                  <a:srgbClr val="474545"/>
                </a:solidFill>
                <a:latin typeface="Roboto Condensed"/>
              </a:rPr>
              <a:t>quyền</a:t>
            </a:r>
            <a:r>
              <a:rPr lang="en-US" sz="4500" dirty="0">
                <a:solidFill>
                  <a:srgbClr val="474545"/>
                </a:solidFill>
                <a:latin typeface="Roboto Condensed"/>
              </a:rPr>
              <a:t> </a:t>
            </a:r>
            <a:r>
              <a:rPr lang="en-US" sz="4500" dirty="0" err="1">
                <a:solidFill>
                  <a:srgbClr val="474545"/>
                </a:solidFill>
                <a:latin typeface="Roboto Condensed"/>
              </a:rPr>
              <a:t>trả</a:t>
            </a:r>
            <a:r>
              <a:rPr lang="en-US" sz="4500" dirty="0">
                <a:solidFill>
                  <a:srgbClr val="474545"/>
                </a:solidFill>
                <a:latin typeface="Roboto Condensed"/>
              </a:rPr>
              <a:t> </a:t>
            </a:r>
            <a:r>
              <a:rPr lang="en-US" sz="4500" dirty="0" err="1">
                <a:solidFill>
                  <a:srgbClr val="474545"/>
                </a:solidFill>
                <a:latin typeface="Roboto Condensed"/>
              </a:rPr>
              <a:t>lời</a:t>
            </a:r>
            <a:r>
              <a:rPr lang="en-US" sz="4500" dirty="0">
                <a:solidFill>
                  <a:srgbClr val="474545"/>
                </a:solidFill>
                <a:latin typeface="Roboto Condensed"/>
              </a:rPr>
              <a:t> </a:t>
            </a:r>
            <a:r>
              <a:rPr lang="en-US" sz="4500" dirty="0" err="1">
                <a:solidFill>
                  <a:srgbClr val="474545"/>
                </a:solidFill>
                <a:latin typeface="Roboto Condensed"/>
              </a:rPr>
              <a:t>câu</a:t>
            </a:r>
            <a:r>
              <a:rPr lang="en-US" sz="4500" dirty="0">
                <a:solidFill>
                  <a:srgbClr val="474545"/>
                </a:solidFill>
                <a:latin typeface="Roboto Condensed"/>
              </a:rPr>
              <a:t> </a:t>
            </a:r>
            <a:r>
              <a:rPr lang="en-US" sz="4500" dirty="0" err="1">
                <a:solidFill>
                  <a:srgbClr val="474545"/>
                </a:solidFill>
                <a:latin typeface="Roboto Condensed"/>
              </a:rPr>
              <a:t>hỏi</a:t>
            </a:r>
            <a:endParaRPr lang="en-US" sz="4500" dirty="0">
              <a:solidFill>
                <a:srgbClr val="474545"/>
              </a:solidFill>
              <a:latin typeface="Roboto Condensed"/>
            </a:endParaRPr>
          </a:p>
        </p:txBody>
      </p:sp>
      <p:sp>
        <p:nvSpPr>
          <p:cNvPr id="7" name="TextBox 7"/>
          <p:cNvSpPr txBox="1"/>
          <p:nvPr/>
        </p:nvSpPr>
        <p:spPr>
          <a:xfrm>
            <a:off x="4245691" y="956888"/>
            <a:ext cx="9249867" cy="923330"/>
          </a:xfrm>
          <a:prstGeom prst="rect">
            <a:avLst/>
          </a:prstGeom>
        </p:spPr>
        <p:txBody>
          <a:bodyPr lIns="0" tIns="0" rIns="0" bIns="0" rtlCol="0" anchor="t">
            <a:spAutoFit/>
          </a:bodyPr>
          <a:lstStyle/>
          <a:p>
            <a:pPr algn="ctr">
              <a:lnSpc>
                <a:spcPts val="7200"/>
              </a:lnSpc>
            </a:pPr>
            <a:r>
              <a:rPr lang="en-US" sz="8000" dirty="0">
                <a:solidFill>
                  <a:srgbClr val="4C8D66"/>
                </a:solidFill>
                <a:latin typeface="#9Slide07 SFU Blackout" panose="00000400000000000000" pitchFamily="2" charset="0"/>
              </a:rPr>
              <a:t>GAMESHOW</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001933" y="-1596997"/>
            <a:ext cx="3673544" cy="2883732"/>
          </a:xfrm>
          <a:prstGeom prst="rect">
            <a:avLst/>
          </a:prstGeom>
        </p:spPr>
      </p:pic>
      <p:pic>
        <p:nvPicPr>
          <p:cNvPr id="3" name="Picture 3"/>
          <p:cNvPicPr>
            <a:picLocks noChangeAspect="1"/>
          </p:cNvPicPr>
          <p:nvPr/>
        </p:nvPicPr>
        <p:blipFill>
          <a:blip r:embed="rId4">
            <a:alphaModFix amt="69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18297525" cy="102870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496312" y="1028700"/>
            <a:ext cx="791688" cy="79168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96681" flipH="1">
            <a:off x="-950820" y="9302596"/>
            <a:ext cx="3959039" cy="269709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5878">
            <a:off x="-688679" y="-3064879"/>
            <a:ext cx="5165430" cy="400536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57624">
            <a:off x="16366852" y="8805480"/>
            <a:ext cx="4617249" cy="4097809"/>
          </a:xfrm>
          <a:prstGeom prst="rect">
            <a:avLst/>
          </a:prstGeom>
        </p:spPr>
      </p:pic>
      <p:sp>
        <p:nvSpPr>
          <p:cNvPr id="8" name="TextBox 8"/>
          <p:cNvSpPr txBox="1"/>
          <p:nvPr/>
        </p:nvSpPr>
        <p:spPr>
          <a:xfrm>
            <a:off x="1408731" y="3798792"/>
            <a:ext cx="14706605" cy="1749425"/>
          </a:xfrm>
          <a:prstGeom prst="rect">
            <a:avLst/>
          </a:prstGeom>
        </p:spPr>
        <p:txBody>
          <a:bodyPr lIns="0" tIns="0" rIns="0" bIns="0" rtlCol="0" anchor="t">
            <a:spAutoFit/>
          </a:bodyPr>
          <a:lstStyle/>
          <a:p>
            <a:pPr algn="ctr">
              <a:lnSpc>
                <a:spcPts val="7000"/>
              </a:lnSpc>
            </a:pPr>
            <a:r>
              <a:rPr lang="en-US" sz="5000">
                <a:solidFill>
                  <a:srgbClr val="474545"/>
                </a:solidFill>
                <a:latin typeface="Roboto Condensed Italics"/>
              </a:rPr>
              <a:t>Ngoài thềm rơi chiếc lá đa</a:t>
            </a:r>
          </a:p>
          <a:p>
            <a:pPr algn="ctr">
              <a:lnSpc>
                <a:spcPts val="7000"/>
              </a:lnSpc>
            </a:pPr>
            <a:r>
              <a:rPr lang="en-US" sz="5000">
                <a:solidFill>
                  <a:srgbClr val="474545"/>
                </a:solidFill>
                <a:latin typeface="Roboto Condensed Italics"/>
              </a:rPr>
              <a:t>Tiếng rơi rất mỏng như là rơi nghiêng</a:t>
            </a:r>
          </a:p>
        </p:txBody>
      </p:sp>
      <p:graphicFrame>
        <p:nvGraphicFramePr>
          <p:cNvPr id="9" name="Table 9"/>
          <p:cNvGraphicFramePr>
            <a:graphicFrameLocks noGrp="1"/>
          </p:cNvGraphicFramePr>
          <p:nvPr>
            <p:extLst>
              <p:ext uri="{D42A27DB-BD31-4B8C-83A1-F6EECF244321}">
                <p14:modId xmlns:p14="http://schemas.microsoft.com/office/powerpoint/2010/main" val="3908744465"/>
              </p:ext>
            </p:extLst>
          </p:nvPr>
        </p:nvGraphicFramePr>
        <p:xfrm>
          <a:off x="730156" y="6010654"/>
          <a:ext cx="16991531" cy="3362325"/>
        </p:xfrm>
        <a:graphic>
          <a:graphicData uri="http://schemas.openxmlformats.org/drawingml/2006/table">
            <a:tbl>
              <a:tblPr/>
              <a:tblGrid>
                <a:gridCol w="7707388">
                  <a:extLst>
                    <a:ext uri="{9D8B030D-6E8A-4147-A177-3AD203B41FA5}">
                      <a16:colId xmlns:a16="http://schemas.microsoft.com/office/drawing/2014/main" val="20000"/>
                    </a:ext>
                  </a:extLst>
                </a:gridCol>
                <a:gridCol w="9284143">
                  <a:extLst>
                    <a:ext uri="{9D8B030D-6E8A-4147-A177-3AD203B41FA5}">
                      <a16:colId xmlns:a16="http://schemas.microsoft.com/office/drawing/2014/main" val="20001"/>
                    </a:ext>
                  </a:extLst>
                </a:gridCol>
              </a:tblGrid>
              <a:tr h="1120775">
                <a:tc>
                  <a:txBody>
                    <a:bodyPr/>
                    <a:lstStyle/>
                    <a:p>
                      <a:pPr algn="ctr">
                        <a:defRPr/>
                      </a:pPr>
                      <a:r>
                        <a:rPr lang="en-US" sz="3500" dirty="0" err="1">
                          <a:solidFill>
                            <a:srgbClr val="000000"/>
                          </a:solidFill>
                          <a:latin typeface="Roboto Condensed Bold"/>
                        </a:rPr>
                        <a:t>Từ</a:t>
                      </a:r>
                      <a:r>
                        <a:rPr lang="en-US" sz="3500" dirty="0">
                          <a:solidFill>
                            <a:srgbClr val="000000"/>
                          </a:solidFill>
                          <a:latin typeface="Roboto Condensed Bold"/>
                        </a:rPr>
                        <a:t> </a:t>
                      </a:r>
                      <a:r>
                        <a:rPr lang="en-US" sz="3500" dirty="0" err="1">
                          <a:solidFill>
                            <a:srgbClr val="000000"/>
                          </a:solidFill>
                          <a:latin typeface="Roboto Condensed Bold"/>
                        </a:rPr>
                        <a:t>ngữ</a:t>
                      </a:r>
                      <a:endParaRPr lang="en-US" sz="1100" dirty="0"/>
                    </a:p>
                  </a:txBody>
                  <a:tcPr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solidFill>
                      <a:srgbClr val="D3E3D6"/>
                    </a:solidFill>
                  </a:tcPr>
                </a:tc>
                <a:tc>
                  <a:txBody>
                    <a:bodyPr/>
                    <a:lstStyle/>
                    <a:p>
                      <a:pPr algn="ctr">
                        <a:defRPr/>
                      </a:pPr>
                      <a:r>
                        <a:rPr lang="en-US" sz="3500">
                          <a:solidFill>
                            <a:srgbClr val="000000"/>
                          </a:solidFill>
                          <a:latin typeface="Roboto Condensed Bold Italics"/>
                        </a:rPr>
                        <a:t>Tiếng rơi rất mỏng, rơi nghiêng  </a:t>
                      </a:r>
                      <a:endParaRPr lang="en-US" sz="1100"/>
                    </a:p>
                  </a:txBody>
                  <a:tcPr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solidFill>
                      <a:srgbClr val="FFE3D6"/>
                    </a:solidFill>
                  </a:tcPr>
                </a:tc>
                <a:extLst>
                  <a:ext uri="{0D108BD9-81ED-4DB2-BD59-A6C34878D82A}">
                    <a16:rowId xmlns:a16="http://schemas.microsoft.com/office/drawing/2014/main" val="10000"/>
                  </a:ext>
                </a:extLst>
              </a:tr>
              <a:tr h="1120775">
                <a:tc>
                  <a:txBody>
                    <a:bodyPr/>
                    <a:lstStyle/>
                    <a:p>
                      <a:pPr algn="ctr">
                        <a:defRPr/>
                      </a:pPr>
                      <a:r>
                        <a:rPr lang="en-US" sz="3500">
                          <a:solidFill>
                            <a:srgbClr val="000000"/>
                          </a:solidFill>
                          <a:latin typeface="Roboto Condensed"/>
                        </a:rPr>
                        <a:t>Cảm nhận bằng giác quan nào?  </a:t>
                      </a:r>
                      <a:endParaRPr lang="en-US" sz="1100"/>
                    </a:p>
                  </a:txBody>
                  <a:tcPr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solidFill>
                      <a:srgbClr val="D3E3D6"/>
                    </a:solidFill>
                  </a:tcPr>
                </a:tc>
                <a:tc>
                  <a:txBody>
                    <a:bodyPr/>
                    <a:lstStyle/>
                    <a:p>
                      <a:pPr algn="ctr"/>
                      <a:endParaRPr lang="en-US" dirty="0"/>
                    </a:p>
                  </a:txBody>
                  <a:tcPr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20775">
                <a:tc>
                  <a:txBody>
                    <a:bodyPr/>
                    <a:lstStyle/>
                    <a:p>
                      <a:pPr algn="ctr">
                        <a:defRPr/>
                      </a:pPr>
                      <a:r>
                        <a:rPr lang="en-US" sz="3500">
                          <a:solidFill>
                            <a:srgbClr val="000000"/>
                          </a:solidFill>
                          <a:latin typeface="Roboto Condensed"/>
                        </a:rPr>
                        <a:t>Miêu tả bằng từ ngữ của giác quan nào?</a:t>
                      </a:r>
                      <a:endParaRPr lang="en-US" sz="1100"/>
                    </a:p>
                  </a:txBody>
                  <a:tcPr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solidFill>
                      <a:srgbClr val="D3E3D6"/>
                    </a:solidFill>
                  </a:tcPr>
                </a:tc>
                <a:tc>
                  <a:txBody>
                    <a:bodyPr/>
                    <a:lstStyle/>
                    <a:p>
                      <a:pPr algn="ctr"/>
                      <a:endParaRPr lang="en-US" dirty="0"/>
                    </a:p>
                  </a:txBody>
                  <a:tcPr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 name="TextBox 10"/>
          <p:cNvSpPr txBox="1"/>
          <p:nvPr/>
        </p:nvSpPr>
        <p:spPr>
          <a:xfrm>
            <a:off x="730156" y="2022378"/>
            <a:ext cx="16837214" cy="1749425"/>
          </a:xfrm>
          <a:prstGeom prst="rect">
            <a:avLst/>
          </a:prstGeom>
        </p:spPr>
        <p:txBody>
          <a:bodyPr lIns="0" tIns="0" rIns="0" bIns="0" rtlCol="0" anchor="t">
            <a:spAutoFit/>
          </a:bodyPr>
          <a:lstStyle/>
          <a:p>
            <a:pPr algn="just">
              <a:lnSpc>
                <a:spcPts val="7000"/>
              </a:lnSpc>
            </a:pPr>
            <a:r>
              <a:rPr lang="en-US" sz="5000">
                <a:solidFill>
                  <a:srgbClr val="474545"/>
                </a:solidFill>
                <a:latin typeface="Roboto Condensed Bold"/>
              </a:rPr>
              <a:t>Ngữ liệu dưới đây có sử dụng ẩn dụ được thể hiện từ ngữ in đậm. Hãy nêu đặc điểm của phép ẩn dụ này:</a:t>
            </a:r>
          </a:p>
        </p:txBody>
      </p:sp>
      <p:sp>
        <p:nvSpPr>
          <p:cNvPr id="11" name="TextBox 11"/>
          <p:cNvSpPr txBox="1"/>
          <p:nvPr/>
        </p:nvSpPr>
        <p:spPr>
          <a:xfrm>
            <a:off x="277400" y="781963"/>
            <a:ext cx="17943072" cy="937302"/>
          </a:xfrm>
          <a:prstGeom prst="rect">
            <a:avLst/>
          </a:prstGeom>
        </p:spPr>
        <p:txBody>
          <a:bodyPr lIns="0" tIns="0" rIns="0" bIns="0" rtlCol="0" anchor="t">
            <a:spAutoFit/>
          </a:bodyPr>
          <a:lstStyle/>
          <a:p>
            <a:pPr algn="ctr">
              <a:lnSpc>
                <a:spcPts val="6840"/>
              </a:lnSpc>
            </a:pPr>
            <a:r>
              <a:rPr lang="en-US" sz="7601">
                <a:solidFill>
                  <a:srgbClr val="704C3E"/>
                </a:solidFill>
                <a:latin typeface="Fraunces Bold"/>
              </a:rPr>
              <a:t>1.Khái niệm ẩn dụ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001933" y="-1596997"/>
            <a:ext cx="3673544" cy="2883732"/>
          </a:xfrm>
          <a:prstGeom prst="rect">
            <a:avLst/>
          </a:prstGeom>
        </p:spPr>
      </p:pic>
      <p:pic>
        <p:nvPicPr>
          <p:cNvPr id="3" name="Picture 3"/>
          <p:cNvPicPr>
            <a:picLocks noChangeAspect="1"/>
          </p:cNvPicPr>
          <p:nvPr/>
        </p:nvPicPr>
        <p:blipFill>
          <a:blip r:embed="rId4">
            <a:alphaModFix amt="69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18297525" cy="102870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496312" y="1028700"/>
            <a:ext cx="791688" cy="79168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96681" flipH="1">
            <a:off x="-950820" y="9302596"/>
            <a:ext cx="3959039" cy="269709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5878">
            <a:off x="-688679" y="-3064879"/>
            <a:ext cx="5165430" cy="400536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57624">
            <a:off x="16366852" y="8805480"/>
            <a:ext cx="4617249" cy="4097809"/>
          </a:xfrm>
          <a:prstGeom prst="rect">
            <a:avLst/>
          </a:prstGeom>
        </p:spPr>
      </p:pic>
      <p:sp>
        <p:nvSpPr>
          <p:cNvPr id="8" name="TextBox 8"/>
          <p:cNvSpPr txBox="1"/>
          <p:nvPr/>
        </p:nvSpPr>
        <p:spPr>
          <a:xfrm>
            <a:off x="1408731" y="2045682"/>
            <a:ext cx="14706605" cy="1749425"/>
          </a:xfrm>
          <a:prstGeom prst="rect">
            <a:avLst/>
          </a:prstGeom>
        </p:spPr>
        <p:txBody>
          <a:bodyPr lIns="0" tIns="0" rIns="0" bIns="0" rtlCol="0" anchor="t">
            <a:spAutoFit/>
          </a:bodyPr>
          <a:lstStyle/>
          <a:p>
            <a:pPr algn="ctr">
              <a:lnSpc>
                <a:spcPts val="7000"/>
              </a:lnSpc>
            </a:pPr>
            <a:r>
              <a:rPr lang="en-US" sz="5000">
                <a:solidFill>
                  <a:srgbClr val="474545"/>
                </a:solidFill>
                <a:latin typeface="Roboto Condensed Italics"/>
              </a:rPr>
              <a:t>Ngoài thềm rơi chiếc lá đa</a:t>
            </a:r>
          </a:p>
          <a:p>
            <a:pPr algn="ctr">
              <a:lnSpc>
                <a:spcPts val="7000"/>
              </a:lnSpc>
            </a:pPr>
            <a:r>
              <a:rPr lang="en-US" sz="5000">
                <a:solidFill>
                  <a:srgbClr val="474545"/>
                </a:solidFill>
                <a:latin typeface="Roboto Condensed Italics"/>
              </a:rPr>
              <a:t>Tiếng rơi rất mỏng như là rơi nghiêng</a:t>
            </a:r>
          </a:p>
        </p:txBody>
      </p:sp>
      <p:graphicFrame>
        <p:nvGraphicFramePr>
          <p:cNvPr id="9" name="Table 9"/>
          <p:cNvGraphicFramePr>
            <a:graphicFrameLocks noGrp="1"/>
          </p:cNvGraphicFramePr>
          <p:nvPr>
            <p:extLst>
              <p:ext uri="{D42A27DB-BD31-4B8C-83A1-F6EECF244321}">
                <p14:modId xmlns:p14="http://schemas.microsoft.com/office/powerpoint/2010/main" val="3996495146"/>
              </p:ext>
            </p:extLst>
          </p:nvPr>
        </p:nvGraphicFramePr>
        <p:xfrm>
          <a:off x="504780" y="3959847"/>
          <a:ext cx="16991531" cy="3362325"/>
        </p:xfrm>
        <a:graphic>
          <a:graphicData uri="http://schemas.openxmlformats.org/drawingml/2006/table">
            <a:tbl>
              <a:tblPr/>
              <a:tblGrid>
                <a:gridCol w="7707388">
                  <a:extLst>
                    <a:ext uri="{9D8B030D-6E8A-4147-A177-3AD203B41FA5}">
                      <a16:colId xmlns:a16="http://schemas.microsoft.com/office/drawing/2014/main" val="20000"/>
                    </a:ext>
                  </a:extLst>
                </a:gridCol>
                <a:gridCol w="9284143">
                  <a:extLst>
                    <a:ext uri="{9D8B030D-6E8A-4147-A177-3AD203B41FA5}">
                      <a16:colId xmlns:a16="http://schemas.microsoft.com/office/drawing/2014/main" val="20001"/>
                    </a:ext>
                  </a:extLst>
                </a:gridCol>
              </a:tblGrid>
              <a:tr h="1120775">
                <a:tc>
                  <a:txBody>
                    <a:bodyPr/>
                    <a:lstStyle/>
                    <a:p>
                      <a:pPr algn="ctr">
                        <a:defRPr/>
                      </a:pPr>
                      <a:r>
                        <a:rPr lang="en-US" sz="3500" dirty="0" err="1">
                          <a:solidFill>
                            <a:srgbClr val="000000"/>
                          </a:solidFill>
                          <a:latin typeface="Roboto Condensed Bold"/>
                        </a:rPr>
                        <a:t>Từ</a:t>
                      </a:r>
                      <a:r>
                        <a:rPr lang="en-US" sz="3500" dirty="0">
                          <a:solidFill>
                            <a:srgbClr val="000000"/>
                          </a:solidFill>
                          <a:latin typeface="Roboto Condensed Bold"/>
                        </a:rPr>
                        <a:t> </a:t>
                      </a:r>
                      <a:r>
                        <a:rPr lang="en-US" sz="3500" dirty="0" err="1">
                          <a:solidFill>
                            <a:srgbClr val="000000"/>
                          </a:solidFill>
                          <a:latin typeface="Roboto Condensed Bold"/>
                        </a:rPr>
                        <a:t>ngữ</a:t>
                      </a:r>
                      <a:endParaRPr lang="en-US" sz="1100" dirty="0"/>
                    </a:p>
                  </a:txBody>
                  <a:tcPr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solidFill>
                      <a:srgbClr val="D3E3D6"/>
                    </a:solidFill>
                  </a:tcPr>
                </a:tc>
                <a:tc>
                  <a:txBody>
                    <a:bodyPr/>
                    <a:lstStyle/>
                    <a:p>
                      <a:pPr algn="ctr">
                        <a:defRPr/>
                      </a:pPr>
                      <a:r>
                        <a:rPr lang="en-US" sz="3500">
                          <a:solidFill>
                            <a:srgbClr val="000000"/>
                          </a:solidFill>
                          <a:latin typeface="Roboto Condensed Bold Italics"/>
                        </a:rPr>
                        <a:t>Tiếng rơi rất mỏng, rơi nghiêng  </a:t>
                      </a:r>
                      <a:endParaRPr lang="en-US" sz="1100"/>
                    </a:p>
                  </a:txBody>
                  <a:tcPr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solidFill>
                      <a:srgbClr val="FFE3D6"/>
                    </a:solidFill>
                  </a:tcPr>
                </a:tc>
                <a:extLst>
                  <a:ext uri="{0D108BD9-81ED-4DB2-BD59-A6C34878D82A}">
                    <a16:rowId xmlns:a16="http://schemas.microsoft.com/office/drawing/2014/main" val="10000"/>
                  </a:ext>
                </a:extLst>
              </a:tr>
              <a:tr h="1120775">
                <a:tc>
                  <a:txBody>
                    <a:bodyPr/>
                    <a:lstStyle/>
                    <a:p>
                      <a:pPr algn="ctr">
                        <a:defRPr/>
                      </a:pPr>
                      <a:r>
                        <a:rPr lang="en-US" sz="3500">
                          <a:solidFill>
                            <a:srgbClr val="000000"/>
                          </a:solidFill>
                          <a:latin typeface="Roboto Condensed"/>
                        </a:rPr>
                        <a:t>Cảm nhận bằng giác quan nào?  </a:t>
                      </a:r>
                      <a:endParaRPr lang="en-US" sz="1100"/>
                    </a:p>
                  </a:txBody>
                  <a:tcPr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solidFill>
                      <a:srgbClr val="D3E3D6"/>
                    </a:solidFill>
                  </a:tcPr>
                </a:tc>
                <a:tc>
                  <a:txBody>
                    <a:bodyPr/>
                    <a:lstStyle/>
                    <a:p>
                      <a:pPr algn="ctr">
                        <a:defRPr/>
                      </a:pPr>
                      <a:r>
                        <a:rPr lang="en-US" sz="3500" dirty="0" err="1">
                          <a:solidFill>
                            <a:srgbClr val="000000"/>
                          </a:solidFill>
                          <a:latin typeface="Roboto Condensed"/>
                        </a:rPr>
                        <a:t>Thính</a:t>
                      </a:r>
                      <a:r>
                        <a:rPr lang="en-US" sz="3500" dirty="0">
                          <a:solidFill>
                            <a:srgbClr val="000000"/>
                          </a:solidFill>
                          <a:latin typeface="Roboto Condensed"/>
                        </a:rPr>
                        <a:t> </a:t>
                      </a:r>
                      <a:r>
                        <a:rPr lang="en-US" sz="3500" dirty="0" err="1">
                          <a:solidFill>
                            <a:srgbClr val="000000"/>
                          </a:solidFill>
                          <a:latin typeface="Roboto Condensed"/>
                        </a:rPr>
                        <a:t>giác</a:t>
                      </a:r>
                      <a:r>
                        <a:rPr lang="en-US" sz="3500" dirty="0">
                          <a:solidFill>
                            <a:srgbClr val="000000"/>
                          </a:solidFill>
                          <a:latin typeface="Roboto Condensed"/>
                        </a:rPr>
                        <a:t>  </a:t>
                      </a:r>
                      <a:endParaRPr lang="en-US" sz="1100" dirty="0"/>
                    </a:p>
                  </a:txBody>
                  <a:tcPr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20775">
                <a:tc>
                  <a:txBody>
                    <a:bodyPr/>
                    <a:lstStyle/>
                    <a:p>
                      <a:pPr algn="ctr">
                        <a:defRPr/>
                      </a:pPr>
                      <a:r>
                        <a:rPr lang="en-US" sz="3500">
                          <a:solidFill>
                            <a:srgbClr val="000000"/>
                          </a:solidFill>
                          <a:latin typeface="Roboto Condensed"/>
                        </a:rPr>
                        <a:t>Miêu tả bằng từ ngữ của giác quan nào?</a:t>
                      </a:r>
                      <a:endParaRPr lang="en-US" sz="1100"/>
                    </a:p>
                  </a:txBody>
                  <a:tcPr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solidFill>
                      <a:srgbClr val="D3E3D6"/>
                    </a:solidFill>
                  </a:tcPr>
                </a:tc>
                <a:tc>
                  <a:txBody>
                    <a:bodyPr/>
                    <a:lstStyle/>
                    <a:p>
                      <a:pPr algn="ctr">
                        <a:defRPr/>
                      </a:pPr>
                      <a:r>
                        <a:rPr lang="en-US" sz="3500" dirty="0" err="1">
                          <a:solidFill>
                            <a:srgbClr val="000000"/>
                          </a:solidFill>
                          <a:latin typeface="Roboto Condensed"/>
                        </a:rPr>
                        <a:t>Thị</a:t>
                      </a:r>
                      <a:r>
                        <a:rPr lang="en-US" sz="3500" dirty="0">
                          <a:solidFill>
                            <a:srgbClr val="000000"/>
                          </a:solidFill>
                          <a:latin typeface="Roboto Condensed"/>
                        </a:rPr>
                        <a:t> </a:t>
                      </a:r>
                      <a:r>
                        <a:rPr lang="en-US" sz="3500" dirty="0" err="1">
                          <a:solidFill>
                            <a:srgbClr val="000000"/>
                          </a:solidFill>
                          <a:latin typeface="Roboto Condensed"/>
                        </a:rPr>
                        <a:t>giác</a:t>
                      </a:r>
                      <a:r>
                        <a:rPr lang="en-US" sz="3500" dirty="0">
                          <a:solidFill>
                            <a:srgbClr val="000000"/>
                          </a:solidFill>
                          <a:latin typeface="Roboto Condensed"/>
                        </a:rPr>
                        <a:t>, </a:t>
                      </a:r>
                      <a:r>
                        <a:rPr lang="en-US" sz="3500" dirty="0" err="1">
                          <a:solidFill>
                            <a:srgbClr val="000000"/>
                          </a:solidFill>
                          <a:latin typeface="Roboto Condensed"/>
                        </a:rPr>
                        <a:t>xúc</a:t>
                      </a:r>
                      <a:r>
                        <a:rPr lang="en-US" sz="3500" dirty="0">
                          <a:solidFill>
                            <a:srgbClr val="000000"/>
                          </a:solidFill>
                          <a:latin typeface="Roboto Condensed"/>
                        </a:rPr>
                        <a:t> </a:t>
                      </a:r>
                      <a:r>
                        <a:rPr lang="en-US" sz="3500" dirty="0" err="1">
                          <a:solidFill>
                            <a:srgbClr val="000000"/>
                          </a:solidFill>
                          <a:latin typeface="Roboto Condensed"/>
                        </a:rPr>
                        <a:t>giác</a:t>
                      </a:r>
                      <a:endParaRPr lang="en-US" sz="1100" dirty="0"/>
                    </a:p>
                  </a:txBody>
                  <a:tcPr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 name="TextBox 10"/>
          <p:cNvSpPr txBox="1"/>
          <p:nvPr/>
        </p:nvSpPr>
        <p:spPr>
          <a:xfrm>
            <a:off x="7006180" y="7818217"/>
            <a:ext cx="4705648" cy="863600"/>
          </a:xfrm>
          <a:prstGeom prst="rect">
            <a:avLst/>
          </a:prstGeom>
        </p:spPr>
        <p:txBody>
          <a:bodyPr lIns="0" tIns="0" rIns="0" bIns="0" rtlCol="0" anchor="t">
            <a:spAutoFit/>
          </a:bodyPr>
          <a:lstStyle/>
          <a:p>
            <a:pPr algn="ctr">
              <a:lnSpc>
                <a:spcPts val="7000"/>
              </a:lnSpc>
              <a:spcBef>
                <a:spcPct val="0"/>
              </a:spcBef>
            </a:pPr>
            <a:r>
              <a:rPr lang="en-US" sz="5000" dirty="0">
                <a:solidFill>
                  <a:srgbClr val="4C8D66"/>
                </a:solidFill>
                <a:latin typeface="Roboto Condensed Bold"/>
              </a:rPr>
              <a:t>--&gt; </a:t>
            </a:r>
            <a:r>
              <a:rPr lang="en-US" sz="5000" dirty="0" err="1">
                <a:solidFill>
                  <a:srgbClr val="4C8D66"/>
                </a:solidFill>
                <a:latin typeface="Roboto Condensed Bold"/>
              </a:rPr>
              <a:t>ẩn</a:t>
            </a:r>
            <a:r>
              <a:rPr lang="en-US" sz="5000" dirty="0">
                <a:solidFill>
                  <a:srgbClr val="4C8D66"/>
                </a:solidFill>
                <a:latin typeface="Roboto Condensed Bold"/>
              </a:rPr>
              <a:t> </a:t>
            </a:r>
            <a:r>
              <a:rPr lang="en-US" sz="5000" dirty="0" err="1">
                <a:solidFill>
                  <a:srgbClr val="4C8D66"/>
                </a:solidFill>
                <a:latin typeface="Roboto Condensed Bold"/>
              </a:rPr>
              <a:t>dụ</a:t>
            </a:r>
            <a:r>
              <a:rPr lang="en-US" sz="5000" dirty="0">
                <a:solidFill>
                  <a:srgbClr val="4C8D66"/>
                </a:solidFill>
                <a:latin typeface="Roboto Condensed Bold"/>
              </a:rPr>
              <a:t> </a:t>
            </a:r>
            <a:r>
              <a:rPr lang="en-US" sz="5000" dirty="0" err="1">
                <a:solidFill>
                  <a:srgbClr val="4C8D66"/>
                </a:solidFill>
                <a:latin typeface="Roboto Condensed Bold"/>
              </a:rPr>
              <a:t>cảm</a:t>
            </a:r>
            <a:r>
              <a:rPr lang="en-US" sz="5000" dirty="0">
                <a:solidFill>
                  <a:srgbClr val="4C8D66"/>
                </a:solidFill>
                <a:latin typeface="Roboto Condensed Bold"/>
              </a:rPr>
              <a:t> </a:t>
            </a:r>
            <a:r>
              <a:rPr lang="en-US" sz="5000" dirty="0" err="1">
                <a:solidFill>
                  <a:srgbClr val="4C8D66"/>
                </a:solidFill>
                <a:latin typeface="Roboto Condensed Bold"/>
              </a:rPr>
              <a:t>giác</a:t>
            </a:r>
            <a:endParaRPr lang="en-US" sz="5000" dirty="0">
              <a:solidFill>
                <a:srgbClr val="4C8D66"/>
              </a:solidFill>
              <a:latin typeface="Roboto Condensed Bold"/>
            </a:endParaRPr>
          </a:p>
        </p:txBody>
      </p:sp>
      <p:sp>
        <p:nvSpPr>
          <p:cNvPr id="11" name="TextBox 11"/>
          <p:cNvSpPr txBox="1"/>
          <p:nvPr/>
        </p:nvSpPr>
        <p:spPr>
          <a:xfrm>
            <a:off x="277400" y="781963"/>
            <a:ext cx="17943072" cy="937302"/>
          </a:xfrm>
          <a:prstGeom prst="rect">
            <a:avLst/>
          </a:prstGeom>
        </p:spPr>
        <p:txBody>
          <a:bodyPr lIns="0" tIns="0" rIns="0" bIns="0" rtlCol="0" anchor="t">
            <a:spAutoFit/>
          </a:bodyPr>
          <a:lstStyle/>
          <a:p>
            <a:pPr algn="ctr">
              <a:lnSpc>
                <a:spcPts val="6840"/>
              </a:lnSpc>
            </a:pPr>
            <a:r>
              <a:rPr lang="en-US" sz="7601">
                <a:solidFill>
                  <a:srgbClr val="704C3E"/>
                </a:solidFill>
                <a:latin typeface="Fraunces Bold"/>
              </a:rPr>
              <a:t>1.Khái niệm ẩn dụ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1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952396" y="8943881"/>
            <a:ext cx="628838" cy="62883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997206" y="6366694"/>
            <a:ext cx="3945096" cy="3787292"/>
          </a:xfrm>
          <a:prstGeom prst="rect">
            <a:avLst/>
          </a:prstGeom>
        </p:spPr>
      </p:pic>
      <p:grpSp>
        <p:nvGrpSpPr>
          <p:cNvPr id="4" name="Group 4"/>
          <p:cNvGrpSpPr/>
          <p:nvPr/>
        </p:nvGrpSpPr>
        <p:grpSpPr>
          <a:xfrm>
            <a:off x="4756692" y="2183474"/>
            <a:ext cx="9195704" cy="2440388"/>
            <a:chOff x="0" y="0"/>
            <a:chExt cx="12260939" cy="3253851"/>
          </a:xfrm>
        </p:grpSpPr>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44268" y="1053701"/>
              <a:ext cx="5415753" cy="2200150"/>
            </a:xfrm>
            <a:prstGeom prst="rect">
              <a:avLst/>
            </a:prstGeom>
          </p:spPr>
        </p:pic>
        <p:sp>
          <p:nvSpPr>
            <p:cNvPr id="6" name="TextBox 6"/>
            <p:cNvSpPr txBox="1"/>
            <p:nvPr/>
          </p:nvSpPr>
          <p:spPr>
            <a:xfrm>
              <a:off x="0" y="345158"/>
              <a:ext cx="1943218" cy="2899471"/>
            </a:xfrm>
            <a:prstGeom prst="rect">
              <a:avLst/>
            </a:prstGeom>
          </p:spPr>
          <p:txBody>
            <a:bodyPr lIns="0" tIns="0" rIns="0" bIns="0" rtlCol="0" anchor="t">
              <a:spAutoFit/>
            </a:bodyPr>
            <a:lstStyle/>
            <a:p>
              <a:pPr algn="just">
                <a:lnSpc>
                  <a:spcPts val="18729"/>
                </a:lnSpc>
              </a:pPr>
              <a:r>
                <a:rPr lang="en-US" sz="12486">
                  <a:solidFill>
                    <a:srgbClr val="4C8D66"/>
                  </a:solidFill>
                  <a:latin typeface="#9Slide07 SFU Blackout"/>
                </a:rPr>
                <a:t>A</a:t>
              </a:r>
            </a:p>
          </p:txBody>
        </p:sp>
        <p:sp>
          <p:nvSpPr>
            <p:cNvPr id="7" name="TextBox 7"/>
            <p:cNvSpPr txBox="1"/>
            <p:nvPr/>
          </p:nvSpPr>
          <p:spPr>
            <a:xfrm>
              <a:off x="10317721" y="85725"/>
              <a:ext cx="1943218" cy="2899471"/>
            </a:xfrm>
            <a:prstGeom prst="rect">
              <a:avLst/>
            </a:prstGeom>
          </p:spPr>
          <p:txBody>
            <a:bodyPr lIns="0" tIns="0" rIns="0" bIns="0" rtlCol="0" anchor="t">
              <a:spAutoFit/>
            </a:bodyPr>
            <a:lstStyle/>
            <a:p>
              <a:pPr algn="just">
                <a:lnSpc>
                  <a:spcPts val="18729"/>
                </a:lnSpc>
              </a:pPr>
              <a:r>
                <a:rPr lang="en-US" sz="12486">
                  <a:solidFill>
                    <a:srgbClr val="4C8D66"/>
                  </a:solidFill>
                  <a:latin typeface="#9Slide07 SFU Blackout"/>
                </a:rPr>
                <a:t>B</a:t>
              </a:r>
            </a:p>
          </p:txBody>
        </p:sp>
        <p:sp>
          <p:nvSpPr>
            <p:cNvPr id="8" name="TextBox 8"/>
            <p:cNvSpPr txBox="1"/>
            <p:nvPr/>
          </p:nvSpPr>
          <p:spPr>
            <a:xfrm>
              <a:off x="3690703" y="-171450"/>
              <a:ext cx="4522882" cy="1296671"/>
            </a:xfrm>
            <a:prstGeom prst="rect">
              <a:avLst/>
            </a:prstGeom>
          </p:spPr>
          <p:txBody>
            <a:bodyPr lIns="0" tIns="0" rIns="0" bIns="0" rtlCol="0" anchor="t">
              <a:spAutoFit/>
            </a:bodyPr>
            <a:lstStyle/>
            <a:p>
              <a:pPr algn="just">
                <a:lnSpc>
                  <a:spcPts val="8399"/>
                </a:lnSpc>
              </a:pPr>
              <a:r>
                <a:rPr lang="en-US" sz="5599">
                  <a:solidFill>
                    <a:srgbClr val="C6643F"/>
                  </a:solidFill>
                  <a:latin typeface="#9Slide06 Thillends Small"/>
                </a:rPr>
                <a:t>tương đồng</a:t>
              </a:r>
            </a:p>
          </p:txBody>
        </p:sp>
      </p:grpSp>
      <p:sp>
        <p:nvSpPr>
          <p:cNvPr id="9" name="TextBox 9"/>
          <p:cNvSpPr txBox="1"/>
          <p:nvPr/>
        </p:nvSpPr>
        <p:spPr>
          <a:xfrm>
            <a:off x="749548" y="5209320"/>
            <a:ext cx="15406958" cy="3181350"/>
          </a:xfrm>
          <a:prstGeom prst="rect">
            <a:avLst/>
          </a:prstGeom>
        </p:spPr>
        <p:txBody>
          <a:bodyPr lIns="0" tIns="0" rIns="0" bIns="0" rtlCol="0" anchor="t">
            <a:spAutoFit/>
          </a:bodyPr>
          <a:lstStyle/>
          <a:p>
            <a:pPr algn="just">
              <a:lnSpc>
                <a:spcPts val="6299"/>
              </a:lnSpc>
              <a:spcBef>
                <a:spcPct val="0"/>
              </a:spcBef>
            </a:pPr>
            <a:r>
              <a:rPr lang="en-US" sz="4500" dirty="0">
                <a:solidFill>
                  <a:srgbClr val="000000"/>
                </a:solidFill>
                <a:latin typeface="Roboto Condensed Bold"/>
              </a:rPr>
              <a:t>- </a:t>
            </a:r>
            <a:r>
              <a:rPr lang="en-US" sz="4500" dirty="0" err="1">
                <a:solidFill>
                  <a:srgbClr val="000000"/>
                </a:solidFill>
                <a:latin typeface="Roboto Condensed Bold"/>
              </a:rPr>
              <a:t>Lưu</a:t>
            </a:r>
            <a:r>
              <a:rPr lang="en-US" sz="4500" dirty="0">
                <a:solidFill>
                  <a:srgbClr val="000000"/>
                </a:solidFill>
                <a:latin typeface="Roboto Condensed Bold"/>
              </a:rPr>
              <a:t> ý: </a:t>
            </a:r>
          </a:p>
          <a:p>
            <a:pPr algn="just">
              <a:lnSpc>
                <a:spcPts val="6299"/>
              </a:lnSpc>
              <a:spcBef>
                <a:spcPct val="0"/>
              </a:spcBef>
            </a:pPr>
            <a:r>
              <a:rPr lang="en-US" sz="4500" dirty="0">
                <a:solidFill>
                  <a:srgbClr val="000000"/>
                </a:solidFill>
                <a:latin typeface="Roboto Condensed"/>
              </a:rPr>
              <a:t>+ </a:t>
            </a:r>
            <a:r>
              <a:rPr lang="en-US" sz="4500" dirty="0" err="1">
                <a:solidFill>
                  <a:srgbClr val="000000"/>
                </a:solidFill>
                <a:latin typeface="Roboto Condensed"/>
              </a:rPr>
              <a:t>Có</a:t>
            </a:r>
            <a:r>
              <a:rPr lang="en-US" sz="4500" dirty="0">
                <a:solidFill>
                  <a:srgbClr val="000000"/>
                </a:solidFill>
                <a:latin typeface="Roboto Condensed"/>
              </a:rPr>
              <a:t> </a:t>
            </a:r>
            <a:r>
              <a:rPr lang="en-US" sz="4500" dirty="0" err="1">
                <a:solidFill>
                  <a:srgbClr val="000000"/>
                </a:solidFill>
                <a:latin typeface="Roboto Condensed"/>
              </a:rPr>
              <a:t>dạng</a:t>
            </a:r>
            <a:r>
              <a:rPr lang="en-US" sz="4500" dirty="0">
                <a:solidFill>
                  <a:srgbClr val="000000"/>
                </a:solidFill>
                <a:latin typeface="Roboto Condensed"/>
              </a:rPr>
              <a:t> </a:t>
            </a:r>
            <a:r>
              <a:rPr lang="en-US" sz="4500" dirty="0" err="1">
                <a:solidFill>
                  <a:srgbClr val="000000"/>
                </a:solidFill>
                <a:latin typeface="Roboto Condensed"/>
              </a:rPr>
              <a:t>ẩn</a:t>
            </a:r>
            <a:r>
              <a:rPr lang="en-US" sz="4500" dirty="0">
                <a:solidFill>
                  <a:srgbClr val="000000"/>
                </a:solidFill>
                <a:latin typeface="Roboto Condensed"/>
              </a:rPr>
              <a:t> </a:t>
            </a:r>
            <a:r>
              <a:rPr lang="en-US" sz="4500" dirty="0" err="1">
                <a:solidFill>
                  <a:srgbClr val="000000"/>
                </a:solidFill>
                <a:latin typeface="Roboto Condensed"/>
              </a:rPr>
              <a:t>dụ</a:t>
            </a:r>
            <a:r>
              <a:rPr lang="en-US" sz="4500" dirty="0">
                <a:solidFill>
                  <a:srgbClr val="000000"/>
                </a:solidFill>
                <a:latin typeface="Roboto Condensed"/>
              </a:rPr>
              <a:t> </a:t>
            </a:r>
            <a:r>
              <a:rPr lang="en-US" sz="4500" dirty="0" err="1">
                <a:solidFill>
                  <a:srgbClr val="000000"/>
                </a:solidFill>
                <a:latin typeface="Roboto Condensed"/>
              </a:rPr>
              <a:t>là</a:t>
            </a:r>
            <a:r>
              <a:rPr lang="en-US" sz="4500" dirty="0">
                <a:solidFill>
                  <a:srgbClr val="000000"/>
                </a:solidFill>
                <a:latin typeface="Roboto Condensed"/>
              </a:rPr>
              <a:t> </a:t>
            </a:r>
            <a:r>
              <a:rPr lang="en-US" sz="4500" dirty="0" err="1">
                <a:solidFill>
                  <a:srgbClr val="000000"/>
                </a:solidFill>
                <a:latin typeface="Roboto Condensed"/>
              </a:rPr>
              <a:t>phép</a:t>
            </a:r>
            <a:r>
              <a:rPr lang="en-US" sz="4500" dirty="0">
                <a:solidFill>
                  <a:srgbClr val="000000"/>
                </a:solidFill>
                <a:latin typeface="Roboto Condensed"/>
              </a:rPr>
              <a:t> so </a:t>
            </a:r>
            <a:r>
              <a:rPr lang="en-US" sz="4500" dirty="0" err="1">
                <a:solidFill>
                  <a:srgbClr val="000000"/>
                </a:solidFill>
                <a:latin typeface="Roboto Condensed"/>
              </a:rPr>
              <a:t>sánh</a:t>
            </a:r>
            <a:r>
              <a:rPr lang="en-US" sz="4500" dirty="0">
                <a:solidFill>
                  <a:srgbClr val="000000"/>
                </a:solidFill>
                <a:latin typeface="Roboto Condensed"/>
              </a:rPr>
              <a:t> </a:t>
            </a:r>
            <a:r>
              <a:rPr lang="en-US" sz="4500" dirty="0" err="1">
                <a:solidFill>
                  <a:srgbClr val="000000"/>
                </a:solidFill>
                <a:latin typeface="Roboto Condensed"/>
              </a:rPr>
              <a:t>ngầm</a:t>
            </a:r>
            <a:endParaRPr lang="en-US" sz="4500" dirty="0">
              <a:solidFill>
                <a:srgbClr val="000000"/>
              </a:solidFill>
              <a:latin typeface="Roboto Condensed"/>
            </a:endParaRPr>
          </a:p>
          <a:p>
            <a:pPr algn="just">
              <a:lnSpc>
                <a:spcPts val="6299"/>
              </a:lnSpc>
              <a:spcBef>
                <a:spcPct val="0"/>
              </a:spcBef>
            </a:pPr>
            <a:r>
              <a:rPr lang="en-US" sz="4500" dirty="0">
                <a:solidFill>
                  <a:srgbClr val="000000"/>
                </a:solidFill>
                <a:latin typeface="Roboto Condensed"/>
              </a:rPr>
              <a:t>+ </a:t>
            </a:r>
            <a:r>
              <a:rPr lang="en-US" sz="4500" dirty="0" err="1">
                <a:solidFill>
                  <a:srgbClr val="000000"/>
                </a:solidFill>
                <a:latin typeface="Roboto Condensed"/>
              </a:rPr>
              <a:t>Có</a:t>
            </a:r>
            <a:r>
              <a:rPr lang="en-US" sz="4500" dirty="0">
                <a:solidFill>
                  <a:srgbClr val="000000"/>
                </a:solidFill>
                <a:latin typeface="Roboto Condensed"/>
              </a:rPr>
              <a:t> </a:t>
            </a:r>
            <a:r>
              <a:rPr lang="en-US" sz="4500" dirty="0" err="1">
                <a:solidFill>
                  <a:srgbClr val="000000"/>
                </a:solidFill>
                <a:latin typeface="Roboto Condensed"/>
              </a:rPr>
              <a:t>dạng</a:t>
            </a:r>
            <a:r>
              <a:rPr lang="en-US" sz="4500" dirty="0">
                <a:solidFill>
                  <a:srgbClr val="000000"/>
                </a:solidFill>
                <a:latin typeface="Roboto Condensed"/>
              </a:rPr>
              <a:t> </a:t>
            </a:r>
            <a:r>
              <a:rPr lang="en-US" sz="4500" dirty="0" err="1">
                <a:solidFill>
                  <a:srgbClr val="000000"/>
                </a:solidFill>
                <a:latin typeface="Roboto Condensed"/>
              </a:rPr>
              <a:t>ẩn</a:t>
            </a:r>
            <a:r>
              <a:rPr lang="en-US" sz="4500" dirty="0">
                <a:solidFill>
                  <a:srgbClr val="000000"/>
                </a:solidFill>
                <a:latin typeface="Roboto Condensed"/>
              </a:rPr>
              <a:t> </a:t>
            </a:r>
            <a:r>
              <a:rPr lang="en-US" sz="4500" dirty="0" err="1">
                <a:solidFill>
                  <a:srgbClr val="000000"/>
                </a:solidFill>
                <a:latin typeface="Roboto Condensed"/>
              </a:rPr>
              <a:t>dụ</a:t>
            </a:r>
            <a:r>
              <a:rPr lang="en-US" sz="4500" dirty="0">
                <a:solidFill>
                  <a:srgbClr val="000000"/>
                </a:solidFill>
                <a:latin typeface="Roboto Condensed"/>
              </a:rPr>
              <a:t> </a:t>
            </a:r>
            <a:r>
              <a:rPr lang="en-US" sz="4500" dirty="0" err="1">
                <a:solidFill>
                  <a:srgbClr val="000000"/>
                </a:solidFill>
                <a:latin typeface="Roboto Condensed"/>
              </a:rPr>
              <a:t>cảm</a:t>
            </a:r>
            <a:r>
              <a:rPr lang="en-US" sz="4500" dirty="0">
                <a:solidFill>
                  <a:srgbClr val="000000"/>
                </a:solidFill>
                <a:latin typeface="Roboto Condensed"/>
              </a:rPr>
              <a:t> </a:t>
            </a:r>
            <a:r>
              <a:rPr lang="en-US" sz="4500" dirty="0" err="1">
                <a:solidFill>
                  <a:srgbClr val="000000"/>
                </a:solidFill>
                <a:latin typeface="Roboto Condensed"/>
              </a:rPr>
              <a:t>giác</a:t>
            </a:r>
            <a:r>
              <a:rPr lang="en-US" sz="4500" dirty="0">
                <a:solidFill>
                  <a:srgbClr val="000000"/>
                </a:solidFill>
                <a:latin typeface="Roboto Condensed"/>
              </a:rPr>
              <a:t> (</a:t>
            </a:r>
            <a:r>
              <a:rPr lang="en-US" sz="4500" dirty="0" err="1">
                <a:solidFill>
                  <a:srgbClr val="000000"/>
                </a:solidFill>
                <a:latin typeface="Roboto Condensed"/>
              </a:rPr>
              <a:t>nhận</a:t>
            </a:r>
            <a:r>
              <a:rPr lang="en-US" sz="4500" dirty="0">
                <a:solidFill>
                  <a:srgbClr val="000000"/>
                </a:solidFill>
                <a:latin typeface="Roboto Condensed"/>
              </a:rPr>
              <a:t> </a:t>
            </a:r>
            <a:r>
              <a:rPr lang="en-US" sz="4500" dirty="0" err="1">
                <a:solidFill>
                  <a:srgbClr val="000000"/>
                </a:solidFill>
                <a:latin typeface="Roboto Condensed"/>
              </a:rPr>
              <a:t>biết</a:t>
            </a:r>
            <a:r>
              <a:rPr lang="en-US" sz="4500" dirty="0">
                <a:solidFill>
                  <a:srgbClr val="000000"/>
                </a:solidFill>
                <a:latin typeface="Roboto Condensed"/>
              </a:rPr>
              <a:t> </a:t>
            </a:r>
            <a:r>
              <a:rPr lang="en-US" sz="4500" dirty="0" err="1">
                <a:solidFill>
                  <a:srgbClr val="000000"/>
                </a:solidFill>
                <a:latin typeface="Roboto Condensed"/>
              </a:rPr>
              <a:t>đối</a:t>
            </a:r>
            <a:r>
              <a:rPr lang="en-US" sz="4500" dirty="0">
                <a:solidFill>
                  <a:srgbClr val="000000"/>
                </a:solidFill>
                <a:latin typeface="Roboto Condensed"/>
              </a:rPr>
              <a:t> </a:t>
            </a:r>
            <a:r>
              <a:rPr lang="en-US" sz="4500" dirty="0" err="1">
                <a:solidFill>
                  <a:srgbClr val="000000"/>
                </a:solidFill>
                <a:latin typeface="Roboto Condensed"/>
              </a:rPr>
              <a:t>tượng</a:t>
            </a:r>
            <a:r>
              <a:rPr lang="en-US" sz="4500" dirty="0">
                <a:solidFill>
                  <a:srgbClr val="000000"/>
                </a:solidFill>
                <a:latin typeface="Roboto Condensed"/>
              </a:rPr>
              <a:t> </a:t>
            </a:r>
            <a:r>
              <a:rPr lang="en-US" sz="4500" dirty="0" err="1">
                <a:solidFill>
                  <a:srgbClr val="000000"/>
                </a:solidFill>
                <a:latin typeface="Roboto Condensed"/>
              </a:rPr>
              <a:t>bằng</a:t>
            </a:r>
            <a:r>
              <a:rPr lang="en-US" sz="4500" dirty="0">
                <a:solidFill>
                  <a:srgbClr val="000000"/>
                </a:solidFill>
                <a:latin typeface="Roboto Condensed"/>
              </a:rPr>
              <a:t> </a:t>
            </a:r>
            <a:r>
              <a:rPr lang="en-US" sz="4500" dirty="0" err="1">
                <a:solidFill>
                  <a:srgbClr val="000000"/>
                </a:solidFill>
                <a:latin typeface="Roboto Condensed"/>
              </a:rPr>
              <a:t>một</a:t>
            </a:r>
            <a:r>
              <a:rPr lang="en-US" sz="4500" dirty="0">
                <a:solidFill>
                  <a:srgbClr val="000000"/>
                </a:solidFill>
                <a:latin typeface="Roboto Condensed"/>
              </a:rPr>
              <a:t> </a:t>
            </a:r>
            <a:r>
              <a:rPr lang="en-US" sz="4500" dirty="0" err="1">
                <a:solidFill>
                  <a:srgbClr val="000000"/>
                </a:solidFill>
                <a:latin typeface="Roboto Condensed"/>
              </a:rPr>
              <a:t>giác</a:t>
            </a:r>
            <a:r>
              <a:rPr lang="en-US" sz="4500" dirty="0">
                <a:solidFill>
                  <a:srgbClr val="000000"/>
                </a:solidFill>
                <a:latin typeface="Roboto Condensed"/>
              </a:rPr>
              <a:t> </a:t>
            </a:r>
            <a:r>
              <a:rPr lang="en-US" sz="4500" dirty="0" err="1">
                <a:solidFill>
                  <a:srgbClr val="000000"/>
                </a:solidFill>
                <a:latin typeface="Roboto Condensed"/>
              </a:rPr>
              <a:t>quan</a:t>
            </a:r>
            <a:r>
              <a:rPr lang="en-US" sz="4500" dirty="0">
                <a:solidFill>
                  <a:srgbClr val="000000"/>
                </a:solidFill>
                <a:latin typeface="Roboto Condensed"/>
              </a:rPr>
              <a:t> </a:t>
            </a:r>
            <a:r>
              <a:rPr lang="en-US" sz="4500" dirty="0" err="1">
                <a:solidFill>
                  <a:srgbClr val="000000"/>
                </a:solidFill>
                <a:latin typeface="Roboto Condensed"/>
              </a:rPr>
              <a:t>nhưng</a:t>
            </a:r>
            <a:r>
              <a:rPr lang="en-US" sz="4500" dirty="0">
                <a:solidFill>
                  <a:srgbClr val="000000"/>
                </a:solidFill>
                <a:latin typeface="Roboto Condensed"/>
              </a:rPr>
              <a:t> </a:t>
            </a:r>
            <a:r>
              <a:rPr lang="en-US" sz="4500" dirty="0" err="1">
                <a:solidFill>
                  <a:srgbClr val="000000"/>
                </a:solidFill>
                <a:latin typeface="Roboto Condensed"/>
              </a:rPr>
              <a:t>lại</a:t>
            </a:r>
            <a:r>
              <a:rPr lang="en-US" sz="4500" dirty="0">
                <a:solidFill>
                  <a:srgbClr val="000000"/>
                </a:solidFill>
                <a:latin typeface="Roboto Condensed"/>
              </a:rPr>
              <a:t> </a:t>
            </a:r>
            <a:r>
              <a:rPr lang="en-US" sz="4500" dirty="0" err="1">
                <a:solidFill>
                  <a:srgbClr val="000000"/>
                </a:solidFill>
                <a:latin typeface="Roboto Condensed"/>
              </a:rPr>
              <a:t>được</a:t>
            </a:r>
            <a:r>
              <a:rPr lang="en-US" sz="4500" dirty="0">
                <a:solidFill>
                  <a:srgbClr val="000000"/>
                </a:solidFill>
                <a:latin typeface="Roboto Condensed"/>
              </a:rPr>
              <a:t> </a:t>
            </a:r>
            <a:r>
              <a:rPr lang="en-US" sz="4500" dirty="0" err="1">
                <a:solidFill>
                  <a:srgbClr val="000000"/>
                </a:solidFill>
                <a:latin typeface="Roboto Condensed"/>
              </a:rPr>
              <a:t>thể</a:t>
            </a:r>
            <a:r>
              <a:rPr lang="en-US" sz="4500" dirty="0">
                <a:solidFill>
                  <a:srgbClr val="000000"/>
                </a:solidFill>
                <a:latin typeface="Roboto Condensed"/>
              </a:rPr>
              <a:t> </a:t>
            </a:r>
            <a:r>
              <a:rPr lang="en-US" sz="4500" dirty="0" err="1">
                <a:solidFill>
                  <a:srgbClr val="000000"/>
                </a:solidFill>
                <a:latin typeface="Roboto Condensed"/>
              </a:rPr>
              <a:t>hiện</a:t>
            </a:r>
            <a:r>
              <a:rPr lang="en-US" sz="4500" dirty="0">
                <a:solidFill>
                  <a:srgbClr val="000000"/>
                </a:solidFill>
                <a:latin typeface="Roboto Condensed"/>
              </a:rPr>
              <a:t> </a:t>
            </a:r>
            <a:r>
              <a:rPr lang="en-US" sz="4500" dirty="0" err="1">
                <a:solidFill>
                  <a:srgbClr val="000000"/>
                </a:solidFill>
                <a:latin typeface="Roboto Condensed"/>
              </a:rPr>
              <a:t>bằng</a:t>
            </a:r>
            <a:r>
              <a:rPr lang="en-US" sz="4500" dirty="0">
                <a:solidFill>
                  <a:srgbClr val="000000"/>
                </a:solidFill>
                <a:latin typeface="Roboto Condensed"/>
              </a:rPr>
              <a:t> </a:t>
            </a:r>
            <a:r>
              <a:rPr lang="en-US" sz="4500" dirty="0" err="1">
                <a:solidFill>
                  <a:srgbClr val="000000"/>
                </a:solidFill>
                <a:latin typeface="Roboto Condensed"/>
              </a:rPr>
              <a:t>từ</a:t>
            </a:r>
            <a:r>
              <a:rPr lang="en-US" sz="4500" dirty="0">
                <a:solidFill>
                  <a:srgbClr val="000000"/>
                </a:solidFill>
                <a:latin typeface="Roboto Condensed"/>
              </a:rPr>
              <a:t>, </a:t>
            </a:r>
            <a:r>
              <a:rPr lang="en-US" sz="4500" dirty="0" err="1">
                <a:solidFill>
                  <a:srgbClr val="000000"/>
                </a:solidFill>
                <a:latin typeface="Roboto Condensed"/>
              </a:rPr>
              <a:t>câu</a:t>
            </a:r>
            <a:r>
              <a:rPr lang="en-US" sz="4500" dirty="0">
                <a:solidFill>
                  <a:srgbClr val="000000"/>
                </a:solidFill>
                <a:latin typeface="Roboto Condensed"/>
              </a:rPr>
              <a:t> </a:t>
            </a:r>
            <a:r>
              <a:rPr lang="en-US" sz="4500" dirty="0" err="1">
                <a:solidFill>
                  <a:srgbClr val="000000"/>
                </a:solidFill>
                <a:latin typeface="Roboto Condensed"/>
              </a:rPr>
              <a:t>của</a:t>
            </a:r>
            <a:r>
              <a:rPr lang="en-US" sz="4500" dirty="0">
                <a:solidFill>
                  <a:srgbClr val="000000"/>
                </a:solidFill>
                <a:latin typeface="Roboto Condensed"/>
              </a:rPr>
              <a:t> </a:t>
            </a:r>
            <a:r>
              <a:rPr lang="en-US" sz="4500" dirty="0" err="1">
                <a:solidFill>
                  <a:srgbClr val="000000"/>
                </a:solidFill>
                <a:latin typeface="Roboto Condensed"/>
              </a:rPr>
              <a:t>giác</a:t>
            </a:r>
            <a:r>
              <a:rPr lang="en-US" sz="4500" dirty="0">
                <a:solidFill>
                  <a:srgbClr val="000000"/>
                </a:solidFill>
                <a:latin typeface="Roboto Condensed"/>
              </a:rPr>
              <a:t> </a:t>
            </a:r>
            <a:r>
              <a:rPr lang="en-US" sz="4500" dirty="0" err="1">
                <a:solidFill>
                  <a:srgbClr val="000000"/>
                </a:solidFill>
                <a:latin typeface="Roboto Condensed"/>
              </a:rPr>
              <a:t>quan</a:t>
            </a:r>
            <a:r>
              <a:rPr lang="en-US" sz="4500" dirty="0">
                <a:solidFill>
                  <a:srgbClr val="000000"/>
                </a:solidFill>
                <a:latin typeface="Roboto Condensed"/>
              </a:rPr>
              <a:t> </a:t>
            </a:r>
            <a:r>
              <a:rPr lang="en-US" sz="4500" dirty="0" err="1">
                <a:solidFill>
                  <a:srgbClr val="000000"/>
                </a:solidFill>
                <a:latin typeface="Roboto Condensed"/>
              </a:rPr>
              <a:t>khác</a:t>
            </a:r>
            <a:r>
              <a:rPr lang="en-US" sz="4500" dirty="0">
                <a:solidFill>
                  <a:srgbClr val="000000"/>
                </a:solidFill>
                <a:latin typeface="Roboto Condensed"/>
              </a:rPr>
              <a:t>)</a:t>
            </a:r>
          </a:p>
        </p:txBody>
      </p:sp>
      <p:sp>
        <p:nvSpPr>
          <p:cNvPr id="10" name="TextBox 10"/>
          <p:cNvSpPr txBox="1"/>
          <p:nvPr/>
        </p:nvSpPr>
        <p:spPr>
          <a:xfrm>
            <a:off x="277400" y="781963"/>
            <a:ext cx="17943072" cy="937302"/>
          </a:xfrm>
          <a:prstGeom prst="rect">
            <a:avLst/>
          </a:prstGeom>
        </p:spPr>
        <p:txBody>
          <a:bodyPr lIns="0" tIns="0" rIns="0" bIns="0" rtlCol="0" anchor="t">
            <a:spAutoFit/>
          </a:bodyPr>
          <a:lstStyle/>
          <a:p>
            <a:pPr algn="ctr">
              <a:lnSpc>
                <a:spcPts val="6840"/>
              </a:lnSpc>
            </a:pPr>
            <a:r>
              <a:rPr lang="en-US" sz="7601">
                <a:solidFill>
                  <a:srgbClr val="704C3E"/>
                </a:solidFill>
                <a:latin typeface="Fraunces Bold"/>
              </a:rPr>
              <a:t>1.Khái niệm ẩn dụ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25" y="0"/>
            <a:ext cx="18297525" cy="10287000"/>
          </a:xfrm>
          <a:prstGeom prst="rect">
            <a:avLst/>
          </a:prstGeom>
        </p:spPr>
      </p:pic>
      <p:sp>
        <p:nvSpPr>
          <p:cNvPr id="3" name="TextBox 3"/>
          <p:cNvSpPr txBox="1"/>
          <p:nvPr/>
        </p:nvSpPr>
        <p:spPr>
          <a:xfrm>
            <a:off x="1724420" y="437078"/>
            <a:ext cx="14839161" cy="1021319"/>
          </a:xfrm>
          <a:prstGeom prst="rect">
            <a:avLst/>
          </a:prstGeom>
        </p:spPr>
        <p:txBody>
          <a:bodyPr lIns="0" tIns="0" rIns="0" bIns="0" rtlCol="0" anchor="t">
            <a:spAutoFit/>
          </a:bodyPr>
          <a:lstStyle/>
          <a:p>
            <a:pPr>
              <a:lnSpc>
                <a:spcPts val="8540"/>
              </a:lnSpc>
              <a:spcBef>
                <a:spcPct val="0"/>
              </a:spcBef>
            </a:pPr>
            <a:r>
              <a:rPr lang="en-US" sz="5693">
                <a:solidFill>
                  <a:srgbClr val="DD3F4C"/>
                </a:solidFill>
                <a:latin typeface="Fraunces Bold"/>
              </a:rPr>
              <a:t>2. Tác dụng của ẩn dụ</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7771">
            <a:off x="-2880507" y="-1923867"/>
            <a:ext cx="4359071" cy="378694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5013143" y="7976186"/>
            <a:ext cx="3464601" cy="291459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35966">
            <a:off x="503309" y="8962341"/>
            <a:ext cx="5069284" cy="3856881"/>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043340" y="-2057400"/>
            <a:ext cx="6974237" cy="6172200"/>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69461" flipH="1">
            <a:off x="15836494" y="1079148"/>
            <a:ext cx="1968878" cy="2151780"/>
          </a:xfrm>
          <a:prstGeom prst="rect">
            <a:avLst/>
          </a:prstGeom>
        </p:spPr>
      </p:pic>
      <p:sp>
        <p:nvSpPr>
          <p:cNvPr id="9" name="TextBox 9"/>
          <p:cNvSpPr txBox="1"/>
          <p:nvPr/>
        </p:nvSpPr>
        <p:spPr>
          <a:xfrm>
            <a:off x="2578522" y="2001838"/>
            <a:ext cx="13130957" cy="6178550"/>
          </a:xfrm>
          <a:prstGeom prst="rect">
            <a:avLst/>
          </a:prstGeom>
        </p:spPr>
        <p:txBody>
          <a:bodyPr lIns="0" tIns="0" rIns="0" bIns="0" rtlCol="0" anchor="t">
            <a:spAutoFit/>
          </a:bodyPr>
          <a:lstStyle/>
          <a:p>
            <a:pPr algn="ctr">
              <a:lnSpc>
                <a:spcPts val="7000"/>
              </a:lnSpc>
              <a:spcBef>
                <a:spcPct val="0"/>
              </a:spcBef>
            </a:pPr>
            <a:r>
              <a:rPr lang="en-US" sz="5000">
                <a:solidFill>
                  <a:srgbClr val="474545"/>
                </a:solidFill>
                <a:latin typeface="Roboto Condensed Bold"/>
              </a:rPr>
              <a:t>Nêu tác dụng của các ẩn dụ có trong những câu thơ</a:t>
            </a:r>
            <a:r>
              <a:rPr lang="en-US" sz="5000">
                <a:solidFill>
                  <a:srgbClr val="474545"/>
                </a:solidFill>
                <a:latin typeface="Roboto Condensed"/>
              </a:rPr>
              <a:t>:</a:t>
            </a:r>
          </a:p>
          <a:p>
            <a:pPr algn="ctr">
              <a:lnSpc>
                <a:spcPts val="7000"/>
              </a:lnSpc>
              <a:spcBef>
                <a:spcPct val="0"/>
              </a:spcBef>
            </a:pPr>
            <a:r>
              <a:rPr lang="en-US" sz="5000">
                <a:solidFill>
                  <a:srgbClr val="474545"/>
                </a:solidFill>
                <a:latin typeface="Roboto Condensed Italics"/>
              </a:rPr>
              <a:t>Vẫn bàn tay mẹ dịu dàng</a:t>
            </a:r>
          </a:p>
          <a:p>
            <a:pPr algn="ctr">
              <a:lnSpc>
                <a:spcPts val="7000"/>
              </a:lnSpc>
              <a:spcBef>
                <a:spcPct val="0"/>
              </a:spcBef>
            </a:pPr>
            <a:r>
              <a:rPr lang="en-US" sz="5000">
                <a:solidFill>
                  <a:srgbClr val="474545"/>
                </a:solidFill>
                <a:latin typeface="Roboto Condensed Italics"/>
              </a:rPr>
              <a:t>À ơi này cái trăng vàng ngủ ngon</a:t>
            </a:r>
          </a:p>
          <a:p>
            <a:pPr algn="ctr">
              <a:lnSpc>
                <a:spcPts val="7000"/>
              </a:lnSpc>
              <a:spcBef>
                <a:spcPct val="0"/>
              </a:spcBef>
            </a:pPr>
            <a:r>
              <a:rPr lang="en-US" sz="5000">
                <a:solidFill>
                  <a:srgbClr val="474545"/>
                </a:solidFill>
                <a:latin typeface="Roboto Condensed Italics"/>
              </a:rPr>
              <a:t>À ơi này cái trăng tròn</a:t>
            </a:r>
          </a:p>
          <a:p>
            <a:pPr algn="ctr">
              <a:lnSpc>
                <a:spcPts val="7000"/>
              </a:lnSpc>
              <a:spcBef>
                <a:spcPct val="0"/>
              </a:spcBef>
            </a:pPr>
            <a:r>
              <a:rPr lang="en-US" sz="5000">
                <a:solidFill>
                  <a:srgbClr val="474545"/>
                </a:solidFill>
                <a:latin typeface="Roboto Condensed Italics"/>
              </a:rPr>
              <a:t>À ơi này cái trăng còn nằm nôi…</a:t>
            </a:r>
          </a:p>
          <a:p>
            <a:pPr algn="ctr">
              <a:lnSpc>
                <a:spcPts val="7000"/>
              </a:lnSpc>
              <a:spcBef>
                <a:spcPct val="0"/>
              </a:spcBef>
            </a:pPr>
            <a:r>
              <a:rPr lang="en-US" sz="5000">
                <a:solidFill>
                  <a:srgbClr val="474545"/>
                </a:solidFill>
                <a:latin typeface="Roboto Condensed Italics"/>
              </a:rPr>
              <a:t>[…]</a:t>
            </a:r>
          </a:p>
          <a:p>
            <a:pPr algn="ctr">
              <a:lnSpc>
                <a:spcPts val="7000"/>
              </a:lnSpc>
              <a:spcBef>
                <a:spcPct val="0"/>
              </a:spcBef>
            </a:pPr>
            <a:r>
              <a:rPr lang="en-US" sz="5000">
                <a:solidFill>
                  <a:srgbClr val="474545"/>
                </a:solidFill>
                <a:latin typeface="Roboto Condensed Italics"/>
              </a:rPr>
              <a:t>À ơi này cái Mặt Trời bé con…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25" y="0"/>
            <a:ext cx="18297525" cy="10287000"/>
          </a:xfrm>
          <a:prstGeom prst="rect">
            <a:avLst/>
          </a:prstGeom>
        </p:spPr>
      </p:pic>
      <p:sp>
        <p:nvSpPr>
          <p:cNvPr id="3" name="TextBox 3"/>
          <p:cNvSpPr txBox="1"/>
          <p:nvPr/>
        </p:nvSpPr>
        <p:spPr>
          <a:xfrm>
            <a:off x="1724420" y="437078"/>
            <a:ext cx="14839161" cy="1021319"/>
          </a:xfrm>
          <a:prstGeom prst="rect">
            <a:avLst/>
          </a:prstGeom>
        </p:spPr>
        <p:txBody>
          <a:bodyPr lIns="0" tIns="0" rIns="0" bIns="0" rtlCol="0" anchor="t">
            <a:spAutoFit/>
          </a:bodyPr>
          <a:lstStyle/>
          <a:p>
            <a:pPr>
              <a:lnSpc>
                <a:spcPts val="8540"/>
              </a:lnSpc>
              <a:spcBef>
                <a:spcPct val="0"/>
              </a:spcBef>
            </a:pPr>
            <a:r>
              <a:rPr lang="en-US" sz="5693">
                <a:solidFill>
                  <a:srgbClr val="DD3F4C"/>
                </a:solidFill>
                <a:latin typeface="Fraunces Bold"/>
              </a:rPr>
              <a:t>2. Tác dụng của ẩn dụ</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7771">
            <a:off x="-2880507" y="-1923867"/>
            <a:ext cx="4359071" cy="378694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5013143" y="7976186"/>
            <a:ext cx="3464601" cy="291459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35966">
            <a:off x="503309" y="8962341"/>
            <a:ext cx="5069284" cy="3856881"/>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043340" y="-2057400"/>
            <a:ext cx="6974237" cy="6172200"/>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69461" flipH="1">
            <a:off x="15836494" y="1079148"/>
            <a:ext cx="1968878" cy="2151780"/>
          </a:xfrm>
          <a:prstGeom prst="rect">
            <a:avLst/>
          </a:prstGeom>
        </p:spPr>
      </p:pic>
      <p:sp>
        <p:nvSpPr>
          <p:cNvPr id="9" name="TextBox 9"/>
          <p:cNvSpPr txBox="1"/>
          <p:nvPr/>
        </p:nvSpPr>
        <p:spPr>
          <a:xfrm>
            <a:off x="648308" y="2305050"/>
            <a:ext cx="17259300" cy="5581650"/>
          </a:xfrm>
          <a:prstGeom prst="rect">
            <a:avLst/>
          </a:prstGeom>
        </p:spPr>
        <p:txBody>
          <a:bodyPr lIns="0" tIns="0" rIns="0" bIns="0" rtlCol="0" anchor="t">
            <a:spAutoFit/>
          </a:bodyPr>
          <a:lstStyle/>
          <a:p>
            <a:pPr algn="just">
              <a:lnSpc>
                <a:spcPts val="6299"/>
              </a:lnSpc>
              <a:spcBef>
                <a:spcPct val="0"/>
              </a:spcBef>
            </a:pPr>
            <a:r>
              <a:rPr lang="en-US" sz="4500" dirty="0">
                <a:solidFill>
                  <a:srgbClr val="474545"/>
                </a:solidFill>
                <a:latin typeface="Roboto Condensed"/>
              </a:rPr>
              <a:t>+ </a:t>
            </a:r>
            <a:r>
              <a:rPr lang="en-US" sz="4500" dirty="0" err="1">
                <a:solidFill>
                  <a:srgbClr val="474545"/>
                </a:solidFill>
                <a:latin typeface="Roboto Condensed"/>
              </a:rPr>
              <a:t>Hình</a:t>
            </a:r>
            <a:r>
              <a:rPr lang="en-US" sz="4500" dirty="0">
                <a:solidFill>
                  <a:srgbClr val="474545"/>
                </a:solidFill>
                <a:latin typeface="Roboto Condensed"/>
              </a:rPr>
              <a:t> </a:t>
            </a:r>
            <a:r>
              <a:rPr lang="en-US" sz="4500" dirty="0" err="1">
                <a:solidFill>
                  <a:srgbClr val="474545"/>
                </a:solidFill>
                <a:latin typeface="Roboto Condensed"/>
              </a:rPr>
              <a:t>ảnh</a:t>
            </a:r>
            <a:r>
              <a:rPr lang="en-US" sz="4500" dirty="0">
                <a:solidFill>
                  <a:srgbClr val="474545"/>
                </a:solidFill>
                <a:latin typeface="Roboto Condensed"/>
              </a:rPr>
              <a:t> </a:t>
            </a:r>
            <a:r>
              <a:rPr lang="en-US" sz="4500" dirty="0" err="1">
                <a:solidFill>
                  <a:srgbClr val="474545"/>
                </a:solidFill>
                <a:latin typeface="Roboto Condensed Bold Italics"/>
              </a:rPr>
              <a:t>Cái</a:t>
            </a:r>
            <a:r>
              <a:rPr lang="en-US" sz="4500" dirty="0">
                <a:solidFill>
                  <a:srgbClr val="474545"/>
                </a:solidFill>
                <a:latin typeface="Roboto Condensed Bold Italics"/>
              </a:rPr>
              <a:t> </a:t>
            </a:r>
            <a:r>
              <a:rPr lang="en-US" sz="4500" dirty="0" err="1">
                <a:solidFill>
                  <a:srgbClr val="474545"/>
                </a:solidFill>
                <a:latin typeface="Roboto Condensed Bold Italics"/>
              </a:rPr>
              <a:t>trăng</a:t>
            </a:r>
            <a:r>
              <a:rPr lang="en-US" sz="4500" dirty="0">
                <a:solidFill>
                  <a:srgbClr val="474545"/>
                </a:solidFill>
                <a:latin typeface="Roboto Condensed Bold Italics"/>
              </a:rPr>
              <a:t>, </a:t>
            </a:r>
            <a:r>
              <a:rPr lang="en-US" sz="4500" dirty="0" err="1">
                <a:solidFill>
                  <a:srgbClr val="474545"/>
                </a:solidFill>
                <a:latin typeface="Roboto Condensed Bold Italics"/>
              </a:rPr>
              <a:t>cái</a:t>
            </a:r>
            <a:r>
              <a:rPr lang="en-US" sz="4500" dirty="0">
                <a:solidFill>
                  <a:srgbClr val="474545"/>
                </a:solidFill>
                <a:latin typeface="Roboto Condensed Bold Italics"/>
              </a:rPr>
              <a:t> </a:t>
            </a:r>
            <a:r>
              <a:rPr lang="en-US" sz="4500" dirty="0" err="1">
                <a:solidFill>
                  <a:srgbClr val="474545"/>
                </a:solidFill>
                <a:latin typeface="Roboto Condensed Bold Italics"/>
              </a:rPr>
              <a:t>trăng</a:t>
            </a:r>
            <a:r>
              <a:rPr lang="en-US" sz="4500" dirty="0">
                <a:solidFill>
                  <a:srgbClr val="474545"/>
                </a:solidFill>
                <a:latin typeface="Roboto Condensed Bold Italics"/>
              </a:rPr>
              <a:t> </a:t>
            </a:r>
            <a:r>
              <a:rPr lang="en-US" sz="4500" dirty="0" err="1">
                <a:solidFill>
                  <a:srgbClr val="474545"/>
                </a:solidFill>
                <a:latin typeface="Roboto Condensed Bold Italics"/>
              </a:rPr>
              <a:t>vàng</a:t>
            </a:r>
            <a:r>
              <a:rPr lang="en-US" sz="4500" dirty="0">
                <a:solidFill>
                  <a:srgbClr val="474545"/>
                </a:solidFill>
                <a:latin typeface="Roboto Condensed Bold Italics"/>
              </a:rPr>
              <a:t>, </a:t>
            </a:r>
            <a:r>
              <a:rPr lang="en-US" sz="4500" dirty="0" err="1">
                <a:solidFill>
                  <a:srgbClr val="474545"/>
                </a:solidFill>
                <a:latin typeface="Roboto Condensed Bold Italics"/>
              </a:rPr>
              <a:t>cái</a:t>
            </a:r>
            <a:r>
              <a:rPr lang="en-US" sz="4500" dirty="0">
                <a:solidFill>
                  <a:srgbClr val="474545"/>
                </a:solidFill>
                <a:latin typeface="Roboto Condensed Bold Italics"/>
              </a:rPr>
              <a:t> </a:t>
            </a:r>
            <a:r>
              <a:rPr lang="en-US" sz="4500" dirty="0" err="1">
                <a:solidFill>
                  <a:srgbClr val="474545"/>
                </a:solidFill>
                <a:latin typeface="Roboto Condensed Bold Italics"/>
              </a:rPr>
              <a:t>Mặt</a:t>
            </a:r>
            <a:r>
              <a:rPr lang="en-US" sz="4500" dirty="0">
                <a:solidFill>
                  <a:srgbClr val="474545"/>
                </a:solidFill>
                <a:latin typeface="Roboto Condensed Bold Italics"/>
              </a:rPr>
              <a:t> </a:t>
            </a:r>
            <a:r>
              <a:rPr lang="en-US" sz="4500" dirty="0" err="1">
                <a:solidFill>
                  <a:srgbClr val="474545"/>
                </a:solidFill>
                <a:latin typeface="Roboto Condensed Bold Italics"/>
              </a:rPr>
              <a:t>trời</a:t>
            </a:r>
            <a:r>
              <a:rPr lang="en-US" sz="4500" dirty="0">
                <a:solidFill>
                  <a:srgbClr val="474545"/>
                </a:solidFill>
                <a:latin typeface="Roboto Condensed"/>
              </a:rPr>
              <a:t> </a:t>
            </a:r>
            <a:r>
              <a:rPr lang="en-US" sz="4500" dirty="0" err="1">
                <a:solidFill>
                  <a:srgbClr val="474545"/>
                </a:solidFill>
                <a:latin typeface="Roboto Condensed"/>
              </a:rPr>
              <a:t>ẩn</a:t>
            </a:r>
            <a:r>
              <a:rPr lang="en-US" sz="4500" dirty="0">
                <a:solidFill>
                  <a:srgbClr val="474545"/>
                </a:solidFill>
                <a:latin typeface="Roboto Condensed"/>
              </a:rPr>
              <a:t> </a:t>
            </a:r>
            <a:r>
              <a:rPr lang="en-US" sz="4500" dirty="0" err="1">
                <a:solidFill>
                  <a:srgbClr val="474545"/>
                </a:solidFill>
                <a:latin typeface="Roboto Condensed"/>
              </a:rPr>
              <a:t>dụ</a:t>
            </a:r>
            <a:r>
              <a:rPr lang="en-US" sz="4500" dirty="0">
                <a:solidFill>
                  <a:srgbClr val="474545"/>
                </a:solidFill>
                <a:latin typeface="Roboto Condensed"/>
              </a:rPr>
              <a:t> </a:t>
            </a:r>
            <a:r>
              <a:rPr lang="en-US" sz="4500" dirty="0" err="1">
                <a:solidFill>
                  <a:srgbClr val="474545"/>
                </a:solidFill>
                <a:latin typeface="Roboto Condensed"/>
              </a:rPr>
              <a:t>cho</a:t>
            </a:r>
            <a:r>
              <a:rPr lang="en-US" sz="4500" dirty="0">
                <a:solidFill>
                  <a:srgbClr val="474545"/>
                </a:solidFill>
                <a:latin typeface="Roboto Condensed"/>
              </a:rPr>
              <a:t> </a:t>
            </a:r>
            <a:r>
              <a:rPr lang="en-US" sz="4500" dirty="0" err="1">
                <a:solidFill>
                  <a:srgbClr val="474545"/>
                </a:solidFill>
                <a:latin typeface="Roboto Condensed"/>
              </a:rPr>
              <a:t>người</a:t>
            </a:r>
            <a:r>
              <a:rPr lang="en-US" sz="4500" dirty="0">
                <a:solidFill>
                  <a:srgbClr val="474545"/>
                </a:solidFill>
                <a:latin typeface="Roboto Condensed"/>
              </a:rPr>
              <a:t> con</a:t>
            </a:r>
          </a:p>
          <a:p>
            <a:pPr algn="just">
              <a:lnSpc>
                <a:spcPts val="6299"/>
              </a:lnSpc>
              <a:spcBef>
                <a:spcPct val="0"/>
              </a:spcBef>
            </a:pPr>
            <a:r>
              <a:rPr lang="en-US" sz="4500" dirty="0">
                <a:solidFill>
                  <a:srgbClr val="474545"/>
                </a:solidFill>
                <a:latin typeface="Roboto Condensed"/>
              </a:rPr>
              <a:t>+ </a:t>
            </a:r>
            <a:r>
              <a:rPr lang="en-US" sz="4500" dirty="0" err="1">
                <a:solidFill>
                  <a:srgbClr val="474545"/>
                </a:solidFill>
                <a:latin typeface="Roboto Condensed"/>
              </a:rPr>
              <a:t>Với</a:t>
            </a:r>
            <a:r>
              <a:rPr lang="en-US" sz="4500" dirty="0">
                <a:solidFill>
                  <a:srgbClr val="474545"/>
                </a:solidFill>
                <a:latin typeface="Roboto Condensed"/>
              </a:rPr>
              <a:t> </a:t>
            </a:r>
            <a:r>
              <a:rPr lang="en-US" sz="4500" dirty="0" err="1">
                <a:solidFill>
                  <a:srgbClr val="474545"/>
                </a:solidFill>
                <a:latin typeface="Roboto Condensed"/>
              </a:rPr>
              <a:t>cách</a:t>
            </a:r>
            <a:r>
              <a:rPr lang="en-US" sz="4500" dirty="0">
                <a:solidFill>
                  <a:srgbClr val="474545"/>
                </a:solidFill>
                <a:latin typeface="Roboto Condensed"/>
              </a:rPr>
              <a:t> </a:t>
            </a:r>
            <a:r>
              <a:rPr lang="en-US" sz="4500" dirty="0" err="1">
                <a:solidFill>
                  <a:srgbClr val="474545"/>
                </a:solidFill>
                <a:latin typeface="Roboto Condensed"/>
              </a:rPr>
              <a:t>sử</a:t>
            </a:r>
            <a:r>
              <a:rPr lang="en-US" sz="4500" dirty="0">
                <a:solidFill>
                  <a:srgbClr val="474545"/>
                </a:solidFill>
                <a:latin typeface="Roboto Condensed"/>
              </a:rPr>
              <a:t> </a:t>
            </a:r>
            <a:r>
              <a:rPr lang="en-US" sz="4500" dirty="0" err="1">
                <a:solidFill>
                  <a:srgbClr val="474545"/>
                </a:solidFill>
                <a:latin typeface="Roboto Condensed"/>
              </a:rPr>
              <a:t>dụng</a:t>
            </a:r>
            <a:r>
              <a:rPr lang="en-US" sz="4500" dirty="0">
                <a:solidFill>
                  <a:srgbClr val="474545"/>
                </a:solidFill>
                <a:latin typeface="Roboto Condensed"/>
              </a:rPr>
              <a:t> </a:t>
            </a:r>
            <a:r>
              <a:rPr lang="en-US" sz="4500" dirty="0" err="1">
                <a:solidFill>
                  <a:srgbClr val="474545"/>
                </a:solidFill>
                <a:latin typeface="Roboto Condensed"/>
              </a:rPr>
              <a:t>hình</a:t>
            </a:r>
            <a:r>
              <a:rPr lang="en-US" sz="4500" dirty="0">
                <a:solidFill>
                  <a:srgbClr val="474545"/>
                </a:solidFill>
                <a:latin typeface="Roboto Condensed"/>
              </a:rPr>
              <a:t> </a:t>
            </a:r>
            <a:r>
              <a:rPr lang="en-US" sz="4500" dirty="0" err="1">
                <a:solidFill>
                  <a:srgbClr val="474545"/>
                </a:solidFill>
                <a:latin typeface="Roboto Condensed"/>
              </a:rPr>
              <a:t>ảnh</a:t>
            </a:r>
            <a:r>
              <a:rPr lang="en-US" sz="4500" dirty="0">
                <a:solidFill>
                  <a:srgbClr val="474545"/>
                </a:solidFill>
                <a:latin typeface="Roboto Condensed"/>
              </a:rPr>
              <a:t> </a:t>
            </a:r>
            <a:r>
              <a:rPr lang="en-US" sz="4500" dirty="0" err="1">
                <a:solidFill>
                  <a:srgbClr val="474545"/>
                </a:solidFill>
                <a:latin typeface="Roboto Condensed"/>
              </a:rPr>
              <a:t>ẩn</a:t>
            </a:r>
            <a:r>
              <a:rPr lang="en-US" sz="4500" dirty="0">
                <a:solidFill>
                  <a:srgbClr val="474545"/>
                </a:solidFill>
                <a:latin typeface="Roboto Condensed"/>
              </a:rPr>
              <a:t> </a:t>
            </a:r>
            <a:r>
              <a:rPr lang="en-US" sz="4500" dirty="0" err="1">
                <a:solidFill>
                  <a:srgbClr val="474545"/>
                </a:solidFill>
                <a:latin typeface="Roboto Condensed"/>
              </a:rPr>
              <a:t>dụ</a:t>
            </a:r>
            <a:r>
              <a:rPr lang="en-US" sz="4500" dirty="0">
                <a:solidFill>
                  <a:srgbClr val="474545"/>
                </a:solidFill>
                <a:latin typeface="Roboto Condensed"/>
              </a:rPr>
              <a:t> </a:t>
            </a:r>
            <a:r>
              <a:rPr lang="en-US" sz="4500" dirty="0" err="1">
                <a:solidFill>
                  <a:srgbClr val="474545"/>
                </a:solidFill>
                <a:latin typeface="Roboto Condensed"/>
              </a:rPr>
              <a:t>này</a:t>
            </a:r>
            <a:r>
              <a:rPr lang="en-US" sz="4500" dirty="0">
                <a:solidFill>
                  <a:srgbClr val="474545"/>
                </a:solidFill>
                <a:latin typeface="Roboto Condensed"/>
              </a:rPr>
              <a:t>:</a:t>
            </a:r>
          </a:p>
          <a:p>
            <a:pPr algn="just">
              <a:lnSpc>
                <a:spcPts val="6299"/>
              </a:lnSpc>
              <a:spcBef>
                <a:spcPct val="0"/>
              </a:spcBef>
            </a:pPr>
            <a:r>
              <a:rPr lang="en-US" sz="4500" dirty="0">
                <a:solidFill>
                  <a:srgbClr val="474545"/>
                </a:solidFill>
                <a:latin typeface="Roboto Condensed"/>
              </a:rPr>
              <a:t>• </a:t>
            </a:r>
            <a:r>
              <a:rPr lang="en-US" sz="4500" dirty="0" err="1">
                <a:solidFill>
                  <a:srgbClr val="474545"/>
                </a:solidFill>
                <a:latin typeface="Roboto Condensed Bold"/>
              </a:rPr>
              <a:t>Về</a:t>
            </a:r>
            <a:r>
              <a:rPr lang="en-US" sz="4500" dirty="0">
                <a:solidFill>
                  <a:srgbClr val="474545"/>
                </a:solidFill>
                <a:latin typeface="Roboto Condensed Bold"/>
              </a:rPr>
              <a:t> </a:t>
            </a:r>
            <a:r>
              <a:rPr lang="en-US" sz="4500" dirty="0" err="1">
                <a:solidFill>
                  <a:srgbClr val="474545"/>
                </a:solidFill>
                <a:latin typeface="Roboto Condensed Bold"/>
              </a:rPr>
              <a:t>diễn</a:t>
            </a:r>
            <a:r>
              <a:rPr lang="en-US" sz="4500" dirty="0">
                <a:solidFill>
                  <a:srgbClr val="474545"/>
                </a:solidFill>
                <a:latin typeface="Roboto Condensed Bold"/>
              </a:rPr>
              <a:t> </a:t>
            </a:r>
            <a:r>
              <a:rPr lang="en-US" sz="4500" dirty="0" err="1">
                <a:solidFill>
                  <a:srgbClr val="474545"/>
                </a:solidFill>
                <a:latin typeface="Roboto Condensed Bold"/>
              </a:rPr>
              <a:t>đạt</a:t>
            </a:r>
            <a:r>
              <a:rPr lang="en-US" sz="4500" dirty="0">
                <a:solidFill>
                  <a:srgbClr val="474545"/>
                </a:solidFill>
                <a:latin typeface="Roboto Condensed Bold"/>
              </a:rPr>
              <a:t>:</a:t>
            </a:r>
            <a:r>
              <a:rPr lang="en-US" sz="4500" dirty="0">
                <a:solidFill>
                  <a:srgbClr val="474545"/>
                </a:solidFill>
                <a:latin typeface="Roboto Condensed"/>
              </a:rPr>
              <a:t> </a:t>
            </a:r>
            <a:r>
              <a:rPr lang="en-US" sz="4500" dirty="0" err="1">
                <a:solidFill>
                  <a:srgbClr val="474545"/>
                </a:solidFill>
                <a:latin typeface="Roboto Condensed"/>
              </a:rPr>
              <a:t>Lời</a:t>
            </a:r>
            <a:r>
              <a:rPr lang="en-US" sz="4500" dirty="0">
                <a:solidFill>
                  <a:srgbClr val="474545"/>
                </a:solidFill>
                <a:latin typeface="Roboto Condensed"/>
              </a:rPr>
              <a:t> </a:t>
            </a:r>
            <a:r>
              <a:rPr lang="en-US" sz="4500" dirty="0" err="1">
                <a:solidFill>
                  <a:srgbClr val="474545"/>
                </a:solidFill>
                <a:latin typeface="Roboto Condensed"/>
              </a:rPr>
              <a:t>thơ</a:t>
            </a:r>
            <a:r>
              <a:rPr lang="en-US" sz="4500" dirty="0">
                <a:solidFill>
                  <a:srgbClr val="474545"/>
                </a:solidFill>
                <a:latin typeface="Roboto Condensed"/>
              </a:rPr>
              <a:t> </a:t>
            </a:r>
            <a:r>
              <a:rPr lang="en-US" sz="4500" dirty="0" err="1">
                <a:solidFill>
                  <a:srgbClr val="474545"/>
                </a:solidFill>
                <a:latin typeface="Roboto Condensed"/>
              </a:rPr>
              <a:t>giàu</a:t>
            </a:r>
            <a:r>
              <a:rPr lang="en-US" sz="4500" dirty="0">
                <a:solidFill>
                  <a:srgbClr val="474545"/>
                </a:solidFill>
                <a:latin typeface="Roboto Condensed"/>
              </a:rPr>
              <a:t> </a:t>
            </a:r>
            <a:r>
              <a:rPr lang="en-US" sz="4500" dirty="0" err="1">
                <a:solidFill>
                  <a:srgbClr val="474545"/>
                </a:solidFill>
                <a:latin typeface="Roboto Condensed"/>
              </a:rPr>
              <a:t>hình</a:t>
            </a:r>
            <a:r>
              <a:rPr lang="en-US" sz="4500" dirty="0">
                <a:solidFill>
                  <a:srgbClr val="474545"/>
                </a:solidFill>
                <a:latin typeface="Roboto Condensed"/>
              </a:rPr>
              <a:t> </a:t>
            </a:r>
            <a:r>
              <a:rPr lang="en-US" sz="4500" dirty="0" err="1">
                <a:solidFill>
                  <a:srgbClr val="474545"/>
                </a:solidFill>
                <a:latin typeface="Roboto Condensed"/>
              </a:rPr>
              <a:t>ảnh</a:t>
            </a:r>
            <a:r>
              <a:rPr lang="en-US" sz="4500" dirty="0">
                <a:solidFill>
                  <a:srgbClr val="474545"/>
                </a:solidFill>
                <a:latin typeface="Roboto Condensed"/>
              </a:rPr>
              <a:t>, </a:t>
            </a:r>
            <a:r>
              <a:rPr lang="en-US" sz="4500" dirty="0" err="1">
                <a:solidFill>
                  <a:srgbClr val="474545"/>
                </a:solidFill>
                <a:latin typeface="Roboto Condensed"/>
              </a:rPr>
              <a:t>hàm</a:t>
            </a:r>
            <a:r>
              <a:rPr lang="en-US" sz="4500" dirty="0">
                <a:solidFill>
                  <a:srgbClr val="474545"/>
                </a:solidFill>
                <a:latin typeface="Roboto Condensed"/>
              </a:rPr>
              <a:t> </a:t>
            </a:r>
            <a:r>
              <a:rPr lang="en-US" sz="4500" dirty="0" err="1">
                <a:solidFill>
                  <a:srgbClr val="474545"/>
                </a:solidFill>
                <a:latin typeface="Roboto Condensed"/>
              </a:rPr>
              <a:t>súc</a:t>
            </a:r>
            <a:r>
              <a:rPr lang="en-US" sz="4500" dirty="0">
                <a:solidFill>
                  <a:srgbClr val="474545"/>
                </a:solidFill>
                <a:latin typeface="Roboto Condensed"/>
              </a:rPr>
              <a:t> </a:t>
            </a:r>
            <a:r>
              <a:rPr lang="en-US" sz="4500" dirty="0" err="1">
                <a:solidFill>
                  <a:srgbClr val="474545"/>
                </a:solidFill>
                <a:latin typeface="Roboto Condensed"/>
              </a:rPr>
              <a:t>mà</a:t>
            </a:r>
            <a:r>
              <a:rPr lang="en-US" sz="4500" dirty="0">
                <a:solidFill>
                  <a:srgbClr val="474545"/>
                </a:solidFill>
                <a:latin typeface="Roboto Condensed"/>
              </a:rPr>
              <a:t> </a:t>
            </a:r>
            <a:r>
              <a:rPr lang="en-US" sz="4500" dirty="0" err="1">
                <a:solidFill>
                  <a:srgbClr val="474545"/>
                </a:solidFill>
                <a:latin typeface="Roboto Condensed"/>
              </a:rPr>
              <a:t>đa</a:t>
            </a:r>
            <a:r>
              <a:rPr lang="en-US" sz="4500" dirty="0">
                <a:solidFill>
                  <a:srgbClr val="474545"/>
                </a:solidFill>
                <a:latin typeface="Roboto Condensed"/>
              </a:rPr>
              <a:t> </a:t>
            </a:r>
            <a:r>
              <a:rPr lang="en-US" sz="4500" dirty="0" err="1">
                <a:solidFill>
                  <a:srgbClr val="474545"/>
                </a:solidFill>
                <a:latin typeface="Roboto Condensed"/>
              </a:rPr>
              <a:t>nghĩa</a:t>
            </a:r>
            <a:endParaRPr lang="en-US" sz="4500" dirty="0">
              <a:solidFill>
                <a:srgbClr val="474545"/>
              </a:solidFill>
              <a:latin typeface="Roboto Condensed"/>
            </a:endParaRPr>
          </a:p>
          <a:p>
            <a:pPr algn="just">
              <a:lnSpc>
                <a:spcPts val="6299"/>
              </a:lnSpc>
              <a:spcBef>
                <a:spcPct val="0"/>
              </a:spcBef>
            </a:pPr>
            <a:r>
              <a:rPr lang="en-US" sz="4500" dirty="0">
                <a:solidFill>
                  <a:srgbClr val="474545"/>
                </a:solidFill>
                <a:latin typeface="Roboto Condensed"/>
              </a:rPr>
              <a:t>• </a:t>
            </a:r>
            <a:r>
              <a:rPr lang="en-US" sz="4500" dirty="0" err="1">
                <a:solidFill>
                  <a:srgbClr val="474545"/>
                </a:solidFill>
                <a:latin typeface="Roboto Condensed Bold"/>
              </a:rPr>
              <a:t>Về</a:t>
            </a:r>
            <a:r>
              <a:rPr lang="en-US" sz="4500" dirty="0">
                <a:solidFill>
                  <a:srgbClr val="474545"/>
                </a:solidFill>
                <a:latin typeface="Roboto Condensed Bold"/>
              </a:rPr>
              <a:t> </a:t>
            </a:r>
            <a:r>
              <a:rPr lang="en-US" sz="4500" dirty="0" err="1">
                <a:solidFill>
                  <a:srgbClr val="474545"/>
                </a:solidFill>
                <a:latin typeface="Roboto Condensed Bold"/>
              </a:rPr>
              <a:t>biểu</a:t>
            </a:r>
            <a:r>
              <a:rPr lang="en-US" sz="4500" dirty="0">
                <a:solidFill>
                  <a:srgbClr val="474545"/>
                </a:solidFill>
                <a:latin typeface="Roboto Condensed Bold"/>
              </a:rPr>
              <a:t> </a:t>
            </a:r>
            <a:r>
              <a:rPr lang="en-US" sz="4500" dirty="0" err="1">
                <a:solidFill>
                  <a:srgbClr val="474545"/>
                </a:solidFill>
                <a:latin typeface="Roboto Condensed Bold"/>
              </a:rPr>
              <a:t>hiện</a:t>
            </a:r>
            <a:r>
              <a:rPr lang="en-US" sz="4500" dirty="0">
                <a:solidFill>
                  <a:srgbClr val="474545"/>
                </a:solidFill>
                <a:latin typeface="Roboto Condensed Bold"/>
              </a:rPr>
              <a:t> </a:t>
            </a:r>
            <a:r>
              <a:rPr lang="en-US" sz="4500" dirty="0" err="1">
                <a:solidFill>
                  <a:srgbClr val="474545"/>
                </a:solidFill>
                <a:latin typeface="Roboto Condensed Bold"/>
              </a:rPr>
              <a:t>nội</a:t>
            </a:r>
            <a:r>
              <a:rPr lang="en-US" sz="4500" dirty="0">
                <a:solidFill>
                  <a:srgbClr val="474545"/>
                </a:solidFill>
                <a:latin typeface="Roboto Condensed Bold"/>
              </a:rPr>
              <a:t> dung:</a:t>
            </a:r>
            <a:r>
              <a:rPr lang="en-US" sz="4500" dirty="0">
                <a:solidFill>
                  <a:srgbClr val="474545"/>
                </a:solidFill>
                <a:latin typeface="Roboto Condensed"/>
              </a:rPr>
              <a:t> </a:t>
            </a:r>
            <a:r>
              <a:rPr lang="en-US" sz="4500" dirty="0" err="1">
                <a:solidFill>
                  <a:srgbClr val="474545"/>
                </a:solidFill>
                <a:latin typeface="Roboto Condensed"/>
              </a:rPr>
              <a:t>Các</a:t>
            </a:r>
            <a:r>
              <a:rPr lang="en-US" sz="4500" dirty="0">
                <a:solidFill>
                  <a:srgbClr val="474545"/>
                </a:solidFill>
                <a:latin typeface="Roboto Condensed"/>
              </a:rPr>
              <a:t> </a:t>
            </a:r>
            <a:r>
              <a:rPr lang="en-US" sz="4500" dirty="0" err="1">
                <a:solidFill>
                  <a:srgbClr val="474545"/>
                </a:solidFill>
                <a:latin typeface="Roboto Condensed"/>
              </a:rPr>
              <a:t>hình</a:t>
            </a:r>
            <a:r>
              <a:rPr lang="en-US" sz="4500" dirty="0">
                <a:solidFill>
                  <a:srgbClr val="474545"/>
                </a:solidFill>
                <a:latin typeface="Roboto Condensed"/>
              </a:rPr>
              <a:t> </a:t>
            </a:r>
            <a:r>
              <a:rPr lang="en-US" sz="4500" dirty="0" err="1">
                <a:solidFill>
                  <a:srgbClr val="474545"/>
                </a:solidFill>
                <a:latin typeface="Roboto Condensed"/>
              </a:rPr>
              <a:t>ảnh</a:t>
            </a:r>
            <a:r>
              <a:rPr lang="en-US" sz="4500" dirty="0">
                <a:solidFill>
                  <a:srgbClr val="474545"/>
                </a:solidFill>
                <a:latin typeface="Roboto Condensed"/>
              </a:rPr>
              <a:t> </a:t>
            </a:r>
            <a:r>
              <a:rPr lang="en-US" sz="4500" dirty="0" err="1">
                <a:solidFill>
                  <a:srgbClr val="474545"/>
                </a:solidFill>
                <a:latin typeface="Roboto Condensed"/>
              </a:rPr>
              <a:t>thiên</a:t>
            </a:r>
            <a:r>
              <a:rPr lang="en-US" sz="4500" dirty="0">
                <a:solidFill>
                  <a:srgbClr val="474545"/>
                </a:solidFill>
                <a:latin typeface="Roboto Condensed"/>
              </a:rPr>
              <a:t> </a:t>
            </a:r>
            <a:r>
              <a:rPr lang="en-US" sz="4500" dirty="0" err="1">
                <a:solidFill>
                  <a:srgbClr val="474545"/>
                </a:solidFill>
                <a:latin typeface="Roboto Condensed"/>
              </a:rPr>
              <a:t>nhiên</a:t>
            </a:r>
            <a:r>
              <a:rPr lang="en-US" sz="4500" dirty="0">
                <a:solidFill>
                  <a:srgbClr val="474545"/>
                </a:solidFill>
                <a:latin typeface="Roboto Condensed"/>
              </a:rPr>
              <a:t> </a:t>
            </a:r>
            <a:r>
              <a:rPr lang="en-US" sz="4500" dirty="0" err="1">
                <a:solidFill>
                  <a:srgbClr val="474545"/>
                </a:solidFill>
                <a:latin typeface="Roboto Condensed"/>
              </a:rPr>
              <a:t>đẹp</a:t>
            </a:r>
            <a:r>
              <a:rPr lang="en-US" sz="4500" dirty="0">
                <a:solidFill>
                  <a:srgbClr val="474545"/>
                </a:solidFill>
                <a:latin typeface="Roboto Condensed"/>
              </a:rPr>
              <a:t>, </a:t>
            </a:r>
            <a:r>
              <a:rPr lang="en-US" sz="4500" dirty="0" err="1">
                <a:solidFill>
                  <a:srgbClr val="474545"/>
                </a:solidFill>
                <a:latin typeface="Roboto Condensed"/>
              </a:rPr>
              <a:t>lớn</a:t>
            </a:r>
            <a:r>
              <a:rPr lang="en-US" sz="4500" dirty="0">
                <a:solidFill>
                  <a:srgbClr val="474545"/>
                </a:solidFill>
                <a:latin typeface="Roboto Condensed"/>
              </a:rPr>
              <a:t> </a:t>
            </a:r>
            <a:r>
              <a:rPr lang="en-US" sz="4500" dirty="0" err="1">
                <a:solidFill>
                  <a:srgbClr val="474545"/>
                </a:solidFill>
                <a:latin typeface="Roboto Condensed"/>
              </a:rPr>
              <a:t>lao</a:t>
            </a:r>
            <a:r>
              <a:rPr lang="en-US" sz="4500" dirty="0">
                <a:solidFill>
                  <a:srgbClr val="474545"/>
                </a:solidFill>
                <a:latin typeface="Roboto Condensed"/>
              </a:rPr>
              <a:t> </a:t>
            </a:r>
            <a:r>
              <a:rPr lang="en-US" sz="4500" dirty="0" err="1">
                <a:solidFill>
                  <a:srgbClr val="474545"/>
                </a:solidFill>
                <a:latin typeface="Roboto Condensed"/>
              </a:rPr>
              <a:t>được</a:t>
            </a:r>
            <a:r>
              <a:rPr lang="en-US" sz="4500" dirty="0">
                <a:solidFill>
                  <a:srgbClr val="474545"/>
                </a:solidFill>
                <a:latin typeface="Roboto Condensed"/>
              </a:rPr>
              <a:t> </a:t>
            </a:r>
            <a:r>
              <a:rPr lang="en-US" sz="4500" dirty="0" err="1">
                <a:solidFill>
                  <a:srgbClr val="474545"/>
                </a:solidFill>
                <a:latin typeface="Roboto Condensed"/>
              </a:rPr>
              <a:t>thay</a:t>
            </a:r>
            <a:r>
              <a:rPr lang="en-US" sz="4500" dirty="0">
                <a:solidFill>
                  <a:srgbClr val="474545"/>
                </a:solidFill>
                <a:latin typeface="Roboto Condensed"/>
              </a:rPr>
              <a:t> </a:t>
            </a:r>
            <a:r>
              <a:rPr lang="en-US" sz="4500" dirty="0" err="1">
                <a:solidFill>
                  <a:srgbClr val="474545"/>
                </a:solidFill>
                <a:latin typeface="Roboto Condensed"/>
              </a:rPr>
              <a:t>thế</a:t>
            </a:r>
            <a:r>
              <a:rPr lang="en-US" sz="4500" dirty="0">
                <a:solidFill>
                  <a:srgbClr val="474545"/>
                </a:solidFill>
                <a:latin typeface="Roboto Condensed"/>
              </a:rPr>
              <a:t> </a:t>
            </a:r>
            <a:r>
              <a:rPr lang="en-US" sz="4500" dirty="0" err="1">
                <a:solidFill>
                  <a:srgbClr val="474545"/>
                </a:solidFill>
                <a:latin typeface="Roboto Condensed"/>
              </a:rPr>
              <a:t>cho</a:t>
            </a:r>
            <a:r>
              <a:rPr lang="en-US" sz="4500" dirty="0">
                <a:solidFill>
                  <a:srgbClr val="474545"/>
                </a:solidFill>
                <a:latin typeface="Roboto Condensed"/>
              </a:rPr>
              <a:t> </a:t>
            </a:r>
            <a:r>
              <a:rPr lang="en-US" sz="4500" dirty="0" err="1">
                <a:solidFill>
                  <a:srgbClr val="474545"/>
                </a:solidFill>
                <a:latin typeface="Roboto Condensed"/>
              </a:rPr>
              <a:t>tên</a:t>
            </a:r>
            <a:r>
              <a:rPr lang="en-US" sz="4500" dirty="0">
                <a:solidFill>
                  <a:srgbClr val="474545"/>
                </a:solidFill>
                <a:latin typeface="Roboto Condensed"/>
              </a:rPr>
              <a:t> </a:t>
            </a:r>
            <a:r>
              <a:rPr lang="en-US" sz="4500" dirty="0" err="1">
                <a:solidFill>
                  <a:srgbClr val="474545"/>
                </a:solidFill>
                <a:latin typeface="Roboto Condensed"/>
              </a:rPr>
              <a:t>gọi</a:t>
            </a:r>
            <a:r>
              <a:rPr lang="en-US" sz="4500" dirty="0">
                <a:solidFill>
                  <a:srgbClr val="474545"/>
                </a:solidFill>
                <a:latin typeface="Roboto Condensed"/>
              </a:rPr>
              <a:t> </a:t>
            </a:r>
            <a:r>
              <a:rPr lang="en-US" sz="4500" dirty="0" err="1">
                <a:solidFill>
                  <a:srgbClr val="474545"/>
                </a:solidFill>
                <a:latin typeface="Roboto Condensed"/>
              </a:rPr>
              <a:t>của</a:t>
            </a:r>
            <a:r>
              <a:rPr lang="en-US" sz="4500" dirty="0">
                <a:solidFill>
                  <a:srgbClr val="474545"/>
                </a:solidFill>
                <a:latin typeface="Roboto Condensed"/>
              </a:rPr>
              <a:t> con </a:t>
            </a:r>
            <a:r>
              <a:rPr lang="en-US" sz="4500" dirty="0" err="1">
                <a:solidFill>
                  <a:srgbClr val="474545"/>
                </a:solidFill>
                <a:latin typeface="Roboto Condensed"/>
              </a:rPr>
              <a:t>đã</a:t>
            </a:r>
            <a:r>
              <a:rPr lang="en-US" sz="4500" dirty="0">
                <a:solidFill>
                  <a:srgbClr val="474545"/>
                </a:solidFill>
                <a:latin typeface="Roboto Condensed"/>
              </a:rPr>
              <a:t> </a:t>
            </a:r>
            <a:r>
              <a:rPr lang="en-US" sz="4500" dirty="0" err="1">
                <a:solidFill>
                  <a:srgbClr val="474545"/>
                </a:solidFill>
                <a:latin typeface="Roboto Condensed"/>
              </a:rPr>
              <a:t>cho</a:t>
            </a:r>
            <a:r>
              <a:rPr lang="en-US" sz="4500" dirty="0">
                <a:solidFill>
                  <a:srgbClr val="474545"/>
                </a:solidFill>
                <a:latin typeface="Roboto Condensed"/>
              </a:rPr>
              <a:t> </a:t>
            </a:r>
            <a:r>
              <a:rPr lang="en-US" sz="4500" dirty="0" err="1">
                <a:solidFill>
                  <a:srgbClr val="474545"/>
                </a:solidFill>
                <a:latin typeface="Roboto Condensed"/>
              </a:rPr>
              <a:t>thấy</a:t>
            </a:r>
            <a:r>
              <a:rPr lang="en-US" sz="4500" dirty="0">
                <a:solidFill>
                  <a:srgbClr val="474545"/>
                </a:solidFill>
                <a:latin typeface="Roboto Condensed"/>
              </a:rPr>
              <a:t> </a:t>
            </a:r>
            <a:r>
              <a:rPr lang="en-US" sz="4500" dirty="0" err="1">
                <a:solidFill>
                  <a:srgbClr val="474545"/>
                </a:solidFill>
                <a:latin typeface="Roboto Condensed"/>
              </a:rPr>
              <a:t>được</a:t>
            </a:r>
            <a:r>
              <a:rPr lang="en-US" sz="4500" dirty="0">
                <a:solidFill>
                  <a:srgbClr val="474545"/>
                </a:solidFill>
                <a:latin typeface="Roboto Condensed"/>
              </a:rPr>
              <a:t> </a:t>
            </a:r>
            <a:r>
              <a:rPr lang="en-US" sz="4500" dirty="0" err="1">
                <a:solidFill>
                  <a:srgbClr val="474545"/>
                </a:solidFill>
                <a:latin typeface="Roboto Condensed"/>
              </a:rPr>
              <a:t>hình</a:t>
            </a:r>
            <a:r>
              <a:rPr lang="en-US" sz="4500" dirty="0">
                <a:solidFill>
                  <a:srgbClr val="474545"/>
                </a:solidFill>
                <a:latin typeface="Roboto Condensed"/>
              </a:rPr>
              <a:t> </a:t>
            </a:r>
            <a:r>
              <a:rPr lang="en-US" sz="4500" dirty="0" err="1">
                <a:solidFill>
                  <a:srgbClr val="474545"/>
                </a:solidFill>
                <a:latin typeface="Roboto Condensed"/>
              </a:rPr>
              <a:t>ảnh</a:t>
            </a:r>
            <a:r>
              <a:rPr lang="en-US" sz="4500" dirty="0">
                <a:solidFill>
                  <a:srgbClr val="474545"/>
                </a:solidFill>
                <a:latin typeface="Roboto Condensed"/>
              </a:rPr>
              <a:t> con </a:t>
            </a:r>
            <a:r>
              <a:rPr lang="en-US" sz="4500" dirty="0" err="1">
                <a:solidFill>
                  <a:srgbClr val="474545"/>
                </a:solidFill>
                <a:latin typeface="Roboto Condensed"/>
              </a:rPr>
              <a:t>đối</a:t>
            </a:r>
            <a:r>
              <a:rPr lang="en-US" sz="4500" dirty="0">
                <a:solidFill>
                  <a:srgbClr val="474545"/>
                </a:solidFill>
                <a:latin typeface="Roboto Condensed"/>
              </a:rPr>
              <a:t> </a:t>
            </a:r>
            <a:r>
              <a:rPr lang="en-US" sz="4500" dirty="0" err="1">
                <a:solidFill>
                  <a:srgbClr val="474545"/>
                </a:solidFill>
                <a:latin typeface="Roboto Condensed"/>
              </a:rPr>
              <a:t>với</a:t>
            </a:r>
            <a:r>
              <a:rPr lang="en-US" sz="4500" dirty="0">
                <a:solidFill>
                  <a:srgbClr val="474545"/>
                </a:solidFill>
                <a:latin typeface="Roboto Condensed"/>
              </a:rPr>
              <a:t> </a:t>
            </a:r>
            <a:r>
              <a:rPr lang="en-US" sz="4500" dirty="0" err="1">
                <a:solidFill>
                  <a:srgbClr val="474545"/>
                </a:solidFill>
                <a:latin typeface="Roboto Condensed"/>
              </a:rPr>
              <a:t>mẹ</a:t>
            </a:r>
            <a:r>
              <a:rPr lang="en-US" sz="4500" dirty="0">
                <a:solidFill>
                  <a:srgbClr val="474545"/>
                </a:solidFill>
                <a:latin typeface="Roboto Condensed"/>
              </a:rPr>
              <a:t> </a:t>
            </a:r>
            <a:r>
              <a:rPr lang="en-US" sz="4500" dirty="0" err="1">
                <a:solidFill>
                  <a:srgbClr val="474545"/>
                </a:solidFill>
                <a:latin typeface="Roboto Condensed"/>
              </a:rPr>
              <a:t>trong</a:t>
            </a:r>
            <a:r>
              <a:rPr lang="en-US" sz="4500" dirty="0">
                <a:solidFill>
                  <a:srgbClr val="474545"/>
                </a:solidFill>
                <a:latin typeface="Roboto Condensed"/>
              </a:rPr>
              <a:t> </a:t>
            </a:r>
            <a:r>
              <a:rPr lang="en-US" sz="4500" dirty="0" err="1">
                <a:solidFill>
                  <a:srgbClr val="474545"/>
                </a:solidFill>
                <a:latin typeface="Roboto Condensed"/>
              </a:rPr>
              <a:t>trái</a:t>
            </a:r>
            <a:r>
              <a:rPr lang="en-US" sz="4500" dirty="0">
                <a:solidFill>
                  <a:srgbClr val="474545"/>
                </a:solidFill>
                <a:latin typeface="Roboto Condensed"/>
              </a:rPr>
              <a:t> </a:t>
            </a:r>
            <a:r>
              <a:rPr lang="en-US" sz="4500" dirty="0" err="1">
                <a:solidFill>
                  <a:srgbClr val="474545"/>
                </a:solidFill>
                <a:latin typeface="Roboto Condensed"/>
              </a:rPr>
              <a:t>tim</a:t>
            </a:r>
            <a:r>
              <a:rPr lang="en-US" sz="4500" dirty="0">
                <a:solidFill>
                  <a:srgbClr val="474545"/>
                </a:solidFill>
                <a:latin typeface="Roboto Condensed"/>
              </a:rPr>
              <a:t> </a:t>
            </a:r>
            <a:r>
              <a:rPr lang="en-US" sz="4500" dirty="0" err="1">
                <a:solidFill>
                  <a:srgbClr val="474545"/>
                </a:solidFill>
                <a:latin typeface="Roboto Condensed"/>
              </a:rPr>
              <a:t>lớn</a:t>
            </a:r>
            <a:r>
              <a:rPr lang="en-US" sz="4500" dirty="0">
                <a:solidFill>
                  <a:srgbClr val="474545"/>
                </a:solidFill>
                <a:latin typeface="Roboto Condensed"/>
              </a:rPr>
              <a:t> </a:t>
            </a:r>
            <a:r>
              <a:rPr lang="en-US" sz="4500" dirty="0" err="1">
                <a:solidFill>
                  <a:srgbClr val="474545"/>
                </a:solidFill>
                <a:latin typeface="Roboto Condensed"/>
              </a:rPr>
              <a:t>lao</a:t>
            </a:r>
            <a:r>
              <a:rPr lang="en-US" sz="4500" dirty="0">
                <a:solidFill>
                  <a:srgbClr val="474545"/>
                </a:solidFill>
                <a:latin typeface="Roboto Condensed"/>
              </a:rPr>
              <a:t> </a:t>
            </a:r>
            <a:r>
              <a:rPr lang="en-US" sz="4500" dirty="0" err="1">
                <a:solidFill>
                  <a:srgbClr val="474545"/>
                </a:solidFill>
                <a:latin typeface="Roboto Condensed"/>
              </a:rPr>
              <a:t>đến</a:t>
            </a:r>
            <a:r>
              <a:rPr lang="en-US" sz="4500" dirty="0">
                <a:solidFill>
                  <a:srgbClr val="474545"/>
                </a:solidFill>
                <a:latin typeface="Roboto Condensed"/>
              </a:rPr>
              <a:t> </a:t>
            </a:r>
            <a:r>
              <a:rPr lang="en-US" sz="4500" dirty="0" err="1">
                <a:solidFill>
                  <a:srgbClr val="474545"/>
                </a:solidFill>
                <a:latin typeface="Roboto Condensed"/>
              </a:rPr>
              <a:t>nhường</a:t>
            </a:r>
            <a:r>
              <a:rPr lang="en-US" sz="4500" dirty="0">
                <a:solidFill>
                  <a:srgbClr val="474545"/>
                </a:solidFill>
                <a:latin typeface="Roboto Condensed"/>
              </a:rPr>
              <a:t> </a:t>
            </a:r>
            <a:r>
              <a:rPr lang="en-US" sz="4500" dirty="0" err="1">
                <a:solidFill>
                  <a:srgbClr val="474545"/>
                </a:solidFill>
                <a:latin typeface="Roboto Condensed"/>
              </a:rPr>
              <a:t>nào</a:t>
            </a:r>
            <a:r>
              <a:rPr lang="en-US" sz="4500" dirty="0">
                <a:solidFill>
                  <a:srgbClr val="474545"/>
                </a:solidFill>
                <a:latin typeface="Roboto Condensed"/>
              </a:rPr>
              <a:t>, </a:t>
            </a:r>
            <a:r>
              <a:rPr lang="en-US" sz="4500" dirty="0" err="1">
                <a:solidFill>
                  <a:srgbClr val="474545"/>
                </a:solidFill>
                <a:latin typeface="Roboto Condensed"/>
              </a:rPr>
              <a:t>từ</a:t>
            </a:r>
            <a:r>
              <a:rPr lang="en-US" sz="4500" dirty="0">
                <a:solidFill>
                  <a:srgbClr val="474545"/>
                </a:solidFill>
                <a:latin typeface="Roboto Condensed"/>
              </a:rPr>
              <a:t> </a:t>
            </a:r>
            <a:r>
              <a:rPr lang="en-US" sz="4500" dirty="0" err="1">
                <a:solidFill>
                  <a:srgbClr val="474545"/>
                </a:solidFill>
                <a:latin typeface="Roboto Condensed"/>
              </a:rPr>
              <a:t>đó</a:t>
            </a:r>
            <a:r>
              <a:rPr lang="en-US" sz="4500" dirty="0">
                <a:solidFill>
                  <a:srgbClr val="474545"/>
                </a:solidFill>
                <a:latin typeface="Roboto Condensed"/>
              </a:rPr>
              <a:t> ta </a:t>
            </a:r>
            <a:r>
              <a:rPr lang="en-US" sz="4500" dirty="0" err="1">
                <a:solidFill>
                  <a:srgbClr val="474545"/>
                </a:solidFill>
                <a:latin typeface="Roboto Condensed"/>
              </a:rPr>
              <a:t>thấy</a:t>
            </a:r>
            <a:r>
              <a:rPr lang="en-US" sz="4500" dirty="0">
                <a:solidFill>
                  <a:srgbClr val="474545"/>
                </a:solidFill>
                <a:latin typeface="Roboto Condensed"/>
              </a:rPr>
              <a:t> </a:t>
            </a:r>
            <a:r>
              <a:rPr lang="en-US" sz="4500" dirty="0" err="1">
                <a:solidFill>
                  <a:srgbClr val="474545"/>
                </a:solidFill>
                <a:latin typeface="Roboto Condensed"/>
              </a:rPr>
              <a:t>được</a:t>
            </a:r>
            <a:r>
              <a:rPr lang="en-US" sz="4500" dirty="0">
                <a:solidFill>
                  <a:srgbClr val="474545"/>
                </a:solidFill>
                <a:latin typeface="Roboto Condensed"/>
              </a:rPr>
              <a:t> </a:t>
            </a:r>
            <a:r>
              <a:rPr lang="en-US" sz="4500" dirty="0" err="1">
                <a:solidFill>
                  <a:srgbClr val="474545"/>
                </a:solidFill>
                <a:latin typeface="Roboto Condensed"/>
              </a:rPr>
              <a:t>tình</a:t>
            </a:r>
            <a:r>
              <a:rPr lang="en-US" sz="4500" dirty="0">
                <a:solidFill>
                  <a:srgbClr val="474545"/>
                </a:solidFill>
                <a:latin typeface="Roboto Condensed"/>
              </a:rPr>
              <a:t> </a:t>
            </a:r>
            <a:r>
              <a:rPr lang="en-US" sz="4500" dirty="0" err="1">
                <a:solidFill>
                  <a:srgbClr val="474545"/>
                </a:solidFill>
                <a:latin typeface="Roboto Condensed"/>
              </a:rPr>
              <a:t>yêu</a:t>
            </a:r>
            <a:r>
              <a:rPr lang="en-US" sz="4500" dirty="0">
                <a:solidFill>
                  <a:srgbClr val="474545"/>
                </a:solidFill>
                <a:latin typeface="Roboto Condensed"/>
              </a:rPr>
              <a:t> </a:t>
            </a:r>
            <a:r>
              <a:rPr lang="en-US" sz="4500" dirty="0" err="1">
                <a:solidFill>
                  <a:srgbClr val="474545"/>
                </a:solidFill>
                <a:latin typeface="Roboto Condensed"/>
              </a:rPr>
              <a:t>trìu</a:t>
            </a:r>
            <a:r>
              <a:rPr lang="en-US" sz="4500" dirty="0">
                <a:solidFill>
                  <a:srgbClr val="474545"/>
                </a:solidFill>
                <a:latin typeface="Roboto Condensed"/>
              </a:rPr>
              <a:t> </a:t>
            </a:r>
            <a:r>
              <a:rPr lang="en-US" sz="4500" dirty="0" err="1">
                <a:solidFill>
                  <a:srgbClr val="474545"/>
                </a:solidFill>
                <a:latin typeface="Roboto Condensed"/>
              </a:rPr>
              <a:t>mến</a:t>
            </a:r>
            <a:r>
              <a:rPr lang="en-US" sz="4500" dirty="0">
                <a:solidFill>
                  <a:srgbClr val="474545"/>
                </a:solidFill>
                <a:latin typeface="Roboto Condensed"/>
              </a:rPr>
              <a:t>, </a:t>
            </a:r>
            <a:r>
              <a:rPr lang="en-US" sz="4500" dirty="0" err="1">
                <a:solidFill>
                  <a:srgbClr val="474545"/>
                </a:solidFill>
                <a:latin typeface="Roboto Condensed"/>
              </a:rPr>
              <a:t>thân</a:t>
            </a:r>
            <a:r>
              <a:rPr lang="en-US" sz="4500" dirty="0">
                <a:solidFill>
                  <a:srgbClr val="474545"/>
                </a:solidFill>
                <a:latin typeface="Roboto Condensed"/>
              </a:rPr>
              <a:t> </a:t>
            </a:r>
            <a:r>
              <a:rPr lang="en-US" sz="4500" dirty="0" err="1">
                <a:solidFill>
                  <a:srgbClr val="474545"/>
                </a:solidFill>
                <a:latin typeface="Roboto Condensed"/>
              </a:rPr>
              <a:t>thương</a:t>
            </a:r>
            <a:r>
              <a:rPr lang="en-US" sz="4500" dirty="0">
                <a:solidFill>
                  <a:srgbClr val="474545"/>
                </a:solidFill>
                <a:latin typeface="Roboto Condensed"/>
              </a:rPr>
              <a:t> </a:t>
            </a:r>
            <a:r>
              <a:rPr lang="en-US" sz="4500" dirty="0" err="1">
                <a:solidFill>
                  <a:srgbClr val="474545"/>
                </a:solidFill>
                <a:latin typeface="Roboto Condensed"/>
              </a:rPr>
              <a:t>mà</a:t>
            </a:r>
            <a:r>
              <a:rPr lang="en-US" sz="4500" dirty="0">
                <a:solidFill>
                  <a:srgbClr val="474545"/>
                </a:solidFill>
                <a:latin typeface="Roboto Condensed"/>
              </a:rPr>
              <a:t> </a:t>
            </a:r>
            <a:r>
              <a:rPr lang="en-US" sz="4500" dirty="0" err="1">
                <a:solidFill>
                  <a:srgbClr val="474545"/>
                </a:solidFill>
                <a:latin typeface="Roboto Condensed"/>
              </a:rPr>
              <a:t>mẹ</a:t>
            </a:r>
            <a:r>
              <a:rPr lang="en-US" sz="4500" dirty="0">
                <a:solidFill>
                  <a:srgbClr val="474545"/>
                </a:solidFill>
                <a:latin typeface="Roboto Condensed"/>
              </a:rPr>
              <a:t> </a:t>
            </a:r>
            <a:r>
              <a:rPr lang="en-US" sz="4500" dirty="0" err="1">
                <a:solidFill>
                  <a:srgbClr val="474545"/>
                </a:solidFill>
                <a:latin typeface="Roboto Condensed"/>
              </a:rPr>
              <a:t>dành</a:t>
            </a:r>
            <a:r>
              <a:rPr lang="en-US" sz="4500" dirty="0">
                <a:solidFill>
                  <a:srgbClr val="474545"/>
                </a:solidFill>
                <a:latin typeface="Roboto Condensed"/>
              </a:rPr>
              <a:t> </a:t>
            </a:r>
            <a:r>
              <a:rPr lang="en-US" sz="4500" dirty="0" err="1">
                <a:solidFill>
                  <a:srgbClr val="474545"/>
                </a:solidFill>
                <a:latin typeface="Roboto Condensed"/>
              </a:rPr>
              <a:t>cho</a:t>
            </a:r>
            <a:r>
              <a:rPr lang="en-US" sz="4500" dirty="0">
                <a:solidFill>
                  <a:srgbClr val="474545"/>
                </a:solidFill>
                <a:latin typeface="Roboto Condensed"/>
              </a:rPr>
              <a:t> con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25" y="0"/>
            <a:ext cx="18297525" cy="10287000"/>
          </a:xfrm>
          <a:prstGeom prst="rect">
            <a:avLst/>
          </a:prstGeom>
        </p:spPr>
      </p:pic>
      <p:sp>
        <p:nvSpPr>
          <p:cNvPr id="3" name="TextBox 3"/>
          <p:cNvSpPr txBox="1"/>
          <p:nvPr/>
        </p:nvSpPr>
        <p:spPr>
          <a:xfrm>
            <a:off x="1724420" y="437078"/>
            <a:ext cx="14839161" cy="1021319"/>
          </a:xfrm>
          <a:prstGeom prst="rect">
            <a:avLst/>
          </a:prstGeom>
        </p:spPr>
        <p:txBody>
          <a:bodyPr lIns="0" tIns="0" rIns="0" bIns="0" rtlCol="0" anchor="t">
            <a:spAutoFit/>
          </a:bodyPr>
          <a:lstStyle/>
          <a:p>
            <a:pPr>
              <a:lnSpc>
                <a:spcPts val="8540"/>
              </a:lnSpc>
              <a:spcBef>
                <a:spcPct val="0"/>
              </a:spcBef>
            </a:pPr>
            <a:r>
              <a:rPr lang="en-US" sz="5693">
                <a:solidFill>
                  <a:srgbClr val="DD3F4C"/>
                </a:solidFill>
                <a:latin typeface="Fraunces Bold"/>
              </a:rPr>
              <a:t>2. Tác dụng của ẩn dụ</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7771">
            <a:off x="-2880507" y="-1923867"/>
            <a:ext cx="4359071" cy="378694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5013143" y="7976186"/>
            <a:ext cx="3464601" cy="291459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35966">
            <a:off x="503309" y="8962341"/>
            <a:ext cx="5069284" cy="3856881"/>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043340" y="-2057400"/>
            <a:ext cx="6974237" cy="6172200"/>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69461" flipH="1">
            <a:off x="15836494" y="1079148"/>
            <a:ext cx="1968878" cy="215178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863710" y="1672625"/>
            <a:ext cx="14040340" cy="7352033"/>
          </a:xfrm>
          <a:prstGeom prst="rect">
            <a:avLst/>
          </a:prstGeom>
        </p:spPr>
      </p:pic>
      <p:sp>
        <p:nvSpPr>
          <p:cNvPr id="10" name="TextBox 10"/>
          <p:cNvSpPr txBox="1"/>
          <p:nvPr/>
        </p:nvSpPr>
        <p:spPr>
          <a:xfrm>
            <a:off x="2511525" y="3903796"/>
            <a:ext cx="13392525" cy="1749425"/>
          </a:xfrm>
          <a:prstGeom prst="rect">
            <a:avLst/>
          </a:prstGeom>
        </p:spPr>
        <p:txBody>
          <a:bodyPr lIns="0" tIns="0" rIns="0" bIns="0" rtlCol="0" anchor="t">
            <a:spAutoFit/>
          </a:bodyPr>
          <a:lstStyle/>
          <a:p>
            <a:pPr algn="ctr">
              <a:lnSpc>
                <a:spcPts val="7000"/>
              </a:lnSpc>
            </a:pPr>
            <a:r>
              <a:rPr lang="en-US" sz="5000">
                <a:solidFill>
                  <a:srgbClr val="474545"/>
                </a:solidFill>
                <a:latin typeface="Roboto Condensed Bold"/>
              </a:rPr>
              <a:t>Từ ví dụ vừa rồi, rút ra nhận xét, việc sử dụng </a:t>
            </a:r>
          </a:p>
          <a:p>
            <a:pPr algn="ctr">
              <a:lnSpc>
                <a:spcPts val="7000"/>
              </a:lnSpc>
              <a:spcBef>
                <a:spcPct val="0"/>
              </a:spcBef>
            </a:pPr>
            <a:r>
              <a:rPr lang="en-US" sz="5000">
                <a:solidFill>
                  <a:srgbClr val="474545"/>
                </a:solidFill>
                <a:latin typeface="Roboto Condensed Bold"/>
              </a:rPr>
              <a:t>phép ẩn dụ đem lại hiệu quả diễn đạt như thế nào?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25" y="0"/>
            <a:ext cx="18297525" cy="10287000"/>
          </a:xfrm>
          <a:prstGeom prst="rect">
            <a:avLst/>
          </a:prstGeom>
        </p:spPr>
      </p:pic>
      <p:sp>
        <p:nvSpPr>
          <p:cNvPr id="3" name="TextBox 3"/>
          <p:cNvSpPr txBox="1"/>
          <p:nvPr/>
        </p:nvSpPr>
        <p:spPr>
          <a:xfrm>
            <a:off x="5197561" y="3260674"/>
            <a:ext cx="8372503" cy="1021319"/>
          </a:xfrm>
          <a:prstGeom prst="rect">
            <a:avLst/>
          </a:prstGeom>
        </p:spPr>
        <p:txBody>
          <a:bodyPr lIns="0" tIns="0" rIns="0" bIns="0" rtlCol="0" anchor="t">
            <a:spAutoFit/>
          </a:bodyPr>
          <a:lstStyle/>
          <a:p>
            <a:pPr>
              <a:lnSpc>
                <a:spcPts val="8540"/>
              </a:lnSpc>
              <a:spcBef>
                <a:spcPct val="0"/>
              </a:spcBef>
            </a:pPr>
            <a:r>
              <a:rPr lang="en-US" sz="5693">
                <a:solidFill>
                  <a:srgbClr val="DD3F4C"/>
                </a:solidFill>
                <a:latin typeface="Fraunces Bold"/>
              </a:rPr>
              <a:t>2. Tác dụng của ẩn dụ</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7771">
            <a:off x="-2880507" y="-1923867"/>
            <a:ext cx="4359071" cy="378694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5013143" y="7976186"/>
            <a:ext cx="3464601" cy="291459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35966">
            <a:off x="503309" y="8962341"/>
            <a:ext cx="5069284" cy="3856881"/>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043340" y="-2057400"/>
            <a:ext cx="6974237" cy="6172200"/>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69461" flipH="1">
            <a:off x="15836494" y="1079148"/>
            <a:ext cx="1968878" cy="2151780"/>
          </a:xfrm>
          <a:prstGeom prst="rect">
            <a:avLst/>
          </a:prstGeom>
        </p:spPr>
      </p:pic>
      <p:sp>
        <p:nvSpPr>
          <p:cNvPr id="9" name="TextBox 9"/>
          <p:cNvSpPr txBox="1"/>
          <p:nvPr/>
        </p:nvSpPr>
        <p:spPr>
          <a:xfrm>
            <a:off x="2057549" y="4705350"/>
            <a:ext cx="14163377" cy="781050"/>
          </a:xfrm>
          <a:prstGeom prst="rect">
            <a:avLst/>
          </a:prstGeom>
        </p:spPr>
        <p:txBody>
          <a:bodyPr lIns="0" tIns="0" rIns="0" bIns="0" rtlCol="0" anchor="t">
            <a:spAutoFit/>
          </a:bodyPr>
          <a:lstStyle/>
          <a:p>
            <a:pPr algn="ctr">
              <a:lnSpc>
                <a:spcPts val="6299"/>
              </a:lnSpc>
              <a:spcBef>
                <a:spcPct val="0"/>
              </a:spcBef>
            </a:pPr>
            <a:r>
              <a:rPr lang="en-US" sz="4500">
                <a:solidFill>
                  <a:srgbClr val="474545"/>
                </a:solidFill>
                <a:latin typeface="Roboto Condensed Bold"/>
              </a:rPr>
              <a:t>Biện pháp tu từ ẩn dụ giúp diễn đạt tăng sức gợi hình, gợi cảm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9481" y="-350510"/>
            <a:ext cx="21643930" cy="11555466"/>
          </a:xfrm>
          <a:prstGeom prst="rect">
            <a:avLst/>
          </a:prstGeom>
        </p:spPr>
      </p:pic>
      <p:grpSp>
        <p:nvGrpSpPr>
          <p:cNvPr id="3" name="Group 3"/>
          <p:cNvGrpSpPr/>
          <p:nvPr/>
        </p:nvGrpSpPr>
        <p:grpSpPr>
          <a:xfrm>
            <a:off x="1424145" y="2856916"/>
            <a:ext cx="16116765" cy="7076374"/>
            <a:chOff x="0" y="0"/>
            <a:chExt cx="19557985" cy="8587307"/>
          </a:xfrm>
        </p:grpSpPr>
        <p:sp>
          <p:nvSpPr>
            <p:cNvPr id="4" name="Freeform 4"/>
            <p:cNvSpPr/>
            <p:nvPr/>
          </p:nvSpPr>
          <p:spPr>
            <a:xfrm>
              <a:off x="31750" y="31750"/>
              <a:ext cx="19494486" cy="8523808"/>
            </a:xfrm>
            <a:custGeom>
              <a:avLst/>
              <a:gdLst/>
              <a:ahLst/>
              <a:cxnLst/>
              <a:rect l="l" t="t" r="r" b="b"/>
              <a:pathLst>
                <a:path w="19494486" h="8523808">
                  <a:moveTo>
                    <a:pt x="19401775" y="8523808"/>
                  </a:moveTo>
                  <a:lnTo>
                    <a:pt x="92710" y="8523808"/>
                  </a:lnTo>
                  <a:cubicBezTo>
                    <a:pt x="41910" y="8523808"/>
                    <a:pt x="0" y="8481898"/>
                    <a:pt x="0" y="8431098"/>
                  </a:cubicBezTo>
                  <a:lnTo>
                    <a:pt x="0" y="92710"/>
                  </a:lnTo>
                  <a:cubicBezTo>
                    <a:pt x="0" y="41910"/>
                    <a:pt x="41910" y="0"/>
                    <a:pt x="92710" y="0"/>
                  </a:cubicBezTo>
                  <a:lnTo>
                    <a:pt x="19400506" y="0"/>
                  </a:lnTo>
                  <a:cubicBezTo>
                    <a:pt x="19451306" y="0"/>
                    <a:pt x="19493215" y="41910"/>
                    <a:pt x="19493215" y="92710"/>
                  </a:cubicBezTo>
                  <a:lnTo>
                    <a:pt x="19493215" y="8429827"/>
                  </a:lnTo>
                  <a:cubicBezTo>
                    <a:pt x="19494486" y="8481898"/>
                    <a:pt x="19452575" y="8523808"/>
                    <a:pt x="19401775" y="8523808"/>
                  </a:cubicBezTo>
                  <a:close/>
                </a:path>
              </a:pathLst>
            </a:custGeom>
            <a:solidFill>
              <a:srgbClr val="FFF3ED"/>
            </a:solidFill>
          </p:spPr>
          <p:txBody>
            <a:bodyPr/>
            <a:lstStyle/>
            <a:p>
              <a:endParaRPr lang="vi-VN"/>
            </a:p>
          </p:txBody>
        </p:sp>
        <p:sp>
          <p:nvSpPr>
            <p:cNvPr id="5" name="Freeform 5"/>
            <p:cNvSpPr/>
            <p:nvPr/>
          </p:nvSpPr>
          <p:spPr>
            <a:xfrm>
              <a:off x="0" y="0"/>
              <a:ext cx="19557986" cy="8587308"/>
            </a:xfrm>
            <a:custGeom>
              <a:avLst/>
              <a:gdLst/>
              <a:ahLst/>
              <a:cxnLst/>
              <a:rect l="l" t="t" r="r" b="b"/>
              <a:pathLst>
                <a:path w="19557986" h="8587308">
                  <a:moveTo>
                    <a:pt x="19433525" y="59690"/>
                  </a:moveTo>
                  <a:cubicBezTo>
                    <a:pt x="19469086" y="59690"/>
                    <a:pt x="19498295" y="88900"/>
                    <a:pt x="19498295" y="124460"/>
                  </a:cubicBezTo>
                  <a:lnTo>
                    <a:pt x="19498295" y="8462848"/>
                  </a:lnTo>
                  <a:cubicBezTo>
                    <a:pt x="19498295" y="8498408"/>
                    <a:pt x="19469086" y="8527617"/>
                    <a:pt x="19433525" y="8527617"/>
                  </a:cubicBezTo>
                  <a:lnTo>
                    <a:pt x="124460" y="8527617"/>
                  </a:lnTo>
                  <a:cubicBezTo>
                    <a:pt x="88900" y="8527617"/>
                    <a:pt x="59690" y="8498408"/>
                    <a:pt x="59690" y="8462848"/>
                  </a:cubicBezTo>
                  <a:lnTo>
                    <a:pt x="59690" y="124460"/>
                  </a:lnTo>
                  <a:cubicBezTo>
                    <a:pt x="59690" y="88900"/>
                    <a:pt x="88900" y="59690"/>
                    <a:pt x="124460" y="59690"/>
                  </a:cubicBezTo>
                  <a:lnTo>
                    <a:pt x="19433525" y="59690"/>
                  </a:lnTo>
                  <a:moveTo>
                    <a:pt x="19433525" y="0"/>
                  </a:moveTo>
                  <a:lnTo>
                    <a:pt x="124460" y="0"/>
                  </a:lnTo>
                  <a:cubicBezTo>
                    <a:pt x="55880" y="0"/>
                    <a:pt x="0" y="55880"/>
                    <a:pt x="0" y="124460"/>
                  </a:cubicBezTo>
                  <a:lnTo>
                    <a:pt x="0" y="8462848"/>
                  </a:lnTo>
                  <a:cubicBezTo>
                    <a:pt x="0" y="8531427"/>
                    <a:pt x="55880" y="8587308"/>
                    <a:pt x="124460" y="8587308"/>
                  </a:cubicBezTo>
                  <a:lnTo>
                    <a:pt x="19433525" y="8587308"/>
                  </a:lnTo>
                  <a:cubicBezTo>
                    <a:pt x="19502106" y="8587308"/>
                    <a:pt x="19557986" y="8531427"/>
                    <a:pt x="19557986" y="8462848"/>
                  </a:cubicBezTo>
                  <a:lnTo>
                    <a:pt x="19557986" y="124460"/>
                  </a:lnTo>
                  <a:cubicBezTo>
                    <a:pt x="19557986" y="55880"/>
                    <a:pt x="19502106" y="0"/>
                    <a:pt x="19433525" y="0"/>
                  </a:cubicBezTo>
                  <a:close/>
                </a:path>
              </a:pathLst>
            </a:custGeom>
            <a:solidFill>
              <a:srgbClr val="FDBC96"/>
            </a:solidFill>
          </p:spPr>
          <p:txBody>
            <a:bodyPr/>
            <a:lstStyle/>
            <a:p>
              <a:endParaRPr lang="vi-VN"/>
            </a:p>
          </p:txBody>
        </p:sp>
      </p:grpSp>
      <p:sp>
        <p:nvSpPr>
          <p:cNvPr id="6" name="TextBox 6"/>
          <p:cNvSpPr txBox="1"/>
          <p:nvPr/>
        </p:nvSpPr>
        <p:spPr>
          <a:xfrm>
            <a:off x="-127450" y="1056040"/>
            <a:ext cx="17026522" cy="809625"/>
          </a:xfrm>
          <a:prstGeom prst="rect">
            <a:avLst/>
          </a:prstGeom>
        </p:spPr>
        <p:txBody>
          <a:bodyPr lIns="0" tIns="0" rIns="0" bIns="0" rtlCol="0" anchor="t">
            <a:spAutoFit/>
          </a:bodyPr>
          <a:lstStyle/>
          <a:p>
            <a:pPr algn="ctr">
              <a:lnSpc>
                <a:spcPts val="5850"/>
              </a:lnSpc>
            </a:pPr>
            <a:r>
              <a:rPr lang="en-US" sz="6500">
                <a:solidFill>
                  <a:srgbClr val="84492D"/>
                </a:solidFill>
                <a:latin typeface="Fraunces Bold"/>
              </a:rPr>
              <a:t>II.  THỰC HÀNH ẨN DỤ</a:t>
            </a:r>
          </a:p>
        </p:txBody>
      </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89566" y="2535603"/>
            <a:ext cx="2172742" cy="671575"/>
          </a:xfrm>
          <a:prstGeom prst="rect">
            <a:avLst/>
          </a:prstGeom>
        </p:spPr>
      </p:pic>
      <p:sp>
        <p:nvSpPr>
          <p:cNvPr id="8" name="TextBox 8"/>
          <p:cNvSpPr txBox="1"/>
          <p:nvPr/>
        </p:nvSpPr>
        <p:spPr>
          <a:xfrm>
            <a:off x="1957443" y="3092878"/>
            <a:ext cx="15393412" cy="2219325"/>
          </a:xfrm>
          <a:prstGeom prst="rect">
            <a:avLst/>
          </a:prstGeom>
        </p:spPr>
        <p:txBody>
          <a:bodyPr lIns="0" tIns="0" rIns="0" bIns="0" rtlCol="0" anchor="t">
            <a:spAutoFit/>
          </a:bodyPr>
          <a:lstStyle/>
          <a:p>
            <a:pPr marL="863599" lvl="1" indent="-431800" algn="just">
              <a:lnSpc>
                <a:spcPts val="5999"/>
              </a:lnSpc>
              <a:buFont typeface="Arial"/>
              <a:buChar char="•"/>
            </a:pPr>
            <a:r>
              <a:rPr lang="en-US" sz="3999">
                <a:solidFill>
                  <a:srgbClr val="000000"/>
                </a:solidFill>
                <a:latin typeface="Roboto Condensed"/>
              </a:rPr>
              <a:t>HS thảo luận theo cặp</a:t>
            </a:r>
          </a:p>
          <a:p>
            <a:pPr marL="863599" lvl="1" indent="-431800" algn="just">
              <a:lnSpc>
                <a:spcPts val="5999"/>
              </a:lnSpc>
              <a:buFont typeface="Arial"/>
              <a:buChar char="•"/>
            </a:pPr>
            <a:r>
              <a:rPr lang="en-US" sz="3999">
                <a:solidFill>
                  <a:srgbClr val="000000"/>
                </a:solidFill>
                <a:latin typeface="Roboto Condensed"/>
              </a:rPr>
              <a:t>Thời gian 5 phút</a:t>
            </a:r>
          </a:p>
          <a:p>
            <a:pPr marL="863599" lvl="1" indent="-431800" algn="just">
              <a:lnSpc>
                <a:spcPts val="5999"/>
              </a:lnSpc>
              <a:buFont typeface="Arial"/>
              <a:buChar char="•"/>
            </a:pPr>
            <a:r>
              <a:rPr lang="en-US" sz="3999">
                <a:solidFill>
                  <a:srgbClr val="000000"/>
                </a:solidFill>
                <a:latin typeface="Roboto Condensed"/>
              </a:rPr>
              <a:t>HS hoàn thành bài tập 3 SGK tr.42</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024297" y="8736979"/>
            <a:ext cx="4110789" cy="280047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8469" y="8316550"/>
            <a:ext cx="2195912" cy="161674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46889">
            <a:off x="882386" y="1689711"/>
            <a:ext cx="1627952" cy="2000555"/>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71063">
            <a:off x="857115" y="8097373"/>
            <a:ext cx="1134060" cy="1711789"/>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81862" y="-1097612"/>
            <a:ext cx="3716844" cy="3633215"/>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370392">
            <a:off x="15262438" y="8668527"/>
            <a:ext cx="5280742" cy="4017765"/>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71954" flipH="1">
            <a:off x="182038" y="548414"/>
            <a:ext cx="728523" cy="1312654"/>
          </a:xfrm>
          <a:prstGeom prst="rect">
            <a:avLst/>
          </a:prstGeom>
        </p:spPr>
      </p:pic>
      <p:sp>
        <p:nvSpPr>
          <p:cNvPr id="16" name="TextBox 16"/>
          <p:cNvSpPr txBox="1"/>
          <p:nvPr/>
        </p:nvSpPr>
        <p:spPr>
          <a:xfrm>
            <a:off x="2688141" y="5351023"/>
            <a:ext cx="14662714" cy="4203700"/>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Roboto Condensed Bold"/>
              </a:rPr>
              <a:t>Trong cụm từ và các tục ngữ (in đậm) dưới đây, biện pháp tu từ ẩn dụ được xây dựng trên cơ sở so sánh ngầm giữa những sự vật, sự việc nào?</a:t>
            </a:r>
          </a:p>
          <a:p>
            <a:pPr algn="just">
              <a:lnSpc>
                <a:spcPts val="5599"/>
              </a:lnSpc>
              <a:spcBef>
                <a:spcPct val="0"/>
              </a:spcBef>
            </a:pPr>
            <a:r>
              <a:rPr lang="en-US" sz="3999">
                <a:solidFill>
                  <a:srgbClr val="000000"/>
                </a:solidFill>
                <a:latin typeface="Roboto Condensed Italics"/>
              </a:rPr>
              <a:t>a) Ru cho</a:t>
            </a:r>
            <a:r>
              <a:rPr lang="en-US" sz="3999">
                <a:solidFill>
                  <a:srgbClr val="000000"/>
                </a:solidFill>
                <a:latin typeface="Roboto Condensed Bold Italics"/>
              </a:rPr>
              <a:t> cái khuyết tròn đầy</a:t>
            </a:r>
          </a:p>
          <a:p>
            <a:pPr algn="just">
              <a:lnSpc>
                <a:spcPts val="5599"/>
              </a:lnSpc>
              <a:spcBef>
                <a:spcPct val="0"/>
              </a:spcBef>
            </a:pPr>
            <a:r>
              <a:rPr lang="en-US" sz="3999">
                <a:solidFill>
                  <a:srgbClr val="000000"/>
                </a:solidFill>
                <a:latin typeface="Roboto Condensed Italics"/>
              </a:rPr>
              <a:t>Cái thương cái nhớ nặng ngày xa nhau</a:t>
            </a:r>
          </a:p>
          <a:p>
            <a:pPr algn="just">
              <a:lnSpc>
                <a:spcPts val="5599"/>
              </a:lnSpc>
              <a:spcBef>
                <a:spcPct val="0"/>
              </a:spcBef>
            </a:pPr>
            <a:r>
              <a:rPr lang="en-US" sz="3999">
                <a:solidFill>
                  <a:srgbClr val="000000"/>
                </a:solidFill>
                <a:latin typeface="Roboto Condensed Italics"/>
              </a:rPr>
              <a:t>b) </a:t>
            </a:r>
            <a:r>
              <a:rPr lang="en-US" sz="3999">
                <a:solidFill>
                  <a:srgbClr val="000000"/>
                </a:solidFill>
                <a:latin typeface="Roboto Condensed Bold Italics"/>
              </a:rPr>
              <a:t>Ăn quả nhớ kẻ trồng cây</a:t>
            </a:r>
            <a:r>
              <a:rPr lang="en-US" sz="3999">
                <a:solidFill>
                  <a:srgbClr val="000000"/>
                </a:solidFill>
                <a:latin typeface="Roboto Condensed Italics"/>
              </a:rPr>
              <a:t>.</a:t>
            </a:r>
          </a:p>
          <a:p>
            <a:pPr algn="just">
              <a:lnSpc>
                <a:spcPts val="5599"/>
              </a:lnSpc>
              <a:spcBef>
                <a:spcPct val="0"/>
              </a:spcBef>
            </a:pPr>
            <a:r>
              <a:rPr lang="en-US" sz="3999">
                <a:solidFill>
                  <a:srgbClr val="000000"/>
                </a:solidFill>
                <a:latin typeface="Roboto Condensed Italics"/>
              </a:rPr>
              <a:t>c) </a:t>
            </a:r>
            <a:r>
              <a:rPr lang="en-US" sz="3999">
                <a:solidFill>
                  <a:srgbClr val="000000"/>
                </a:solidFill>
                <a:latin typeface="Roboto Condensed Bold Italics"/>
              </a:rPr>
              <a:t>Gần mực thì đen, gần đèn thì rạng.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9481" y="-350510"/>
            <a:ext cx="21643930" cy="11555466"/>
          </a:xfrm>
          <a:prstGeom prst="rect">
            <a:avLst/>
          </a:prstGeom>
        </p:spPr>
      </p:pic>
      <p:grpSp>
        <p:nvGrpSpPr>
          <p:cNvPr id="3" name="Group 3"/>
          <p:cNvGrpSpPr/>
          <p:nvPr/>
        </p:nvGrpSpPr>
        <p:grpSpPr>
          <a:xfrm>
            <a:off x="1424145" y="2856916"/>
            <a:ext cx="16116765" cy="7076374"/>
            <a:chOff x="0" y="0"/>
            <a:chExt cx="19557985" cy="8587307"/>
          </a:xfrm>
        </p:grpSpPr>
        <p:sp>
          <p:nvSpPr>
            <p:cNvPr id="4" name="Freeform 4"/>
            <p:cNvSpPr/>
            <p:nvPr/>
          </p:nvSpPr>
          <p:spPr>
            <a:xfrm>
              <a:off x="31750" y="31750"/>
              <a:ext cx="19494486" cy="8523808"/>
            </a:xfrm>
            <a:custGeom>
              <a:avLst/>
              <a:gdLst/>
              <a:ahLst/>
              <a:cxnLst/>
              <a:rect l="l" t="t" r="r" b="b"/>
              <a:pathLst>
                <a:path w="19494486" h="8523808">
                  <a:moveTo>
                    <a:pt x="19401775" y="8523808"/>
                  </a:moveTo>
                  <a:lnTo>
                    <a:pt x="92710" y="8523808"/>
                  </a:lnTo>
                  <a:cubicBezTo>
                    <a:pt x="41910" y="8523808"/>
                    <a:pt x="0" y="8481898"/>
                    <a:pt x="0" y="8431098"/>
                  </a:cubicBezTo>
                  <a:lnTo>
                    <a:pt x="0" y="92710"/>
                  </a:lnTo>
                  <a:cubicBezTo>
                    <a:pt x="0" y="41910"/>
                    <a:pt x="41910" y="0"/>
                    <a:pt x="92710" y="0"/>
                  </a:cubicBezTo>
                  <a:lnTo>
                    <a:pt x="19400506" y="0"/>
                  </a:lnTo>
                  <a:cubicBezTo>
                    <a:pt x="19451306" y="0"/>
                    <a:pt x="19493215" y="41910"/>
                    <a:pt x="19493215" y="92710"/>
                  </a:cubicBezTo>
                  <a:lnTo>
                    <a:pt x="19493215" y="8429827"/>
                  </a:lnTo>
                  <a:cubicBezTo>
                    <a:pt x="19494486" y="8481898"/>
                    <a:pt x="19452575" y="8523808"/>
                    <a:pt x="19401775" y="8523808"/>
                  </a:cubicBezTo>
                  <a:close/>
                </a:path>
              </a:pathLst>
            </a:custGeom>
            <a:solidFill>
              <a:srgbClr val="FFF3ED"/>
            </a:solidFill>
          </p:spPr>
          <p:txBody>
            <a:bodyPr/>
            <a:lstStyle/>
            <a:p>
              <a:endParaRPr lang="vi-VN"/>
            </a:p>
          </p:txBody>
        </p:sp>
        <p:sp>
          <p:nvSpPr>
            <p:cNvPr id="5" name="Freeform 5"/>
            <p:cNvSpPr/>
            <p:nvPr/>
          </p:nvSpPr>
          <p:spPr>
            <a:xfrm>
              <a:off x="0" y="0"/>
              <a:ext cx="19557986" cy="8587308"/>
            </a:xfrm>
            <a:custGeom>
              <a:avLst/>
              <a:gdLst/>
              <a:ahLst/>
              <a:cxnLst/>
              <a:rect l="l" t="t" r="r" b="b"/>
              <a:pathLst>
                <a:path w="19557986" h="8587308">
                  <a:moveTo>
                    <a:pt x="19433525" y="59690"/>
                  </a:moveTo>
                  <a:cubicBezTo>
                    <a:pt x="19469086" y="59690"/>
                    <a:pt x="19498295" y="88900"/>
                    <a:pt x="19498295" y="124460"/>
                  </a:cubicBezTo>
                  <a:lnTo>
                    <a:pt x="19498295" y="8462848"/>
                  </a:lnTo>
                  <a:cubicBezTo>
                    <a:pt x="19498295" y="8498408"/>
                    <a:pt x="19469086" y="8527617"/>
                    <a:pt x="19433525" y="8527617"/>
                  </a:cubicBezTo>
                  <a:lnTo>
                    <a:pt x="124460" y="8527617"/>
                  </a:lnTo>
                  <a:cubicBezTo>
                    <a:pt x="88900" y="8527617"/>
                    <a:pt x="59690" y="8498408"/>
                    <a:pt x="59690" y="8462848"/>
                  </a:cubicBezTo>
                  <a:lnTo>
                    <a:pt x="59690" y="124460"/>
                  </a:lnTo>
                  <a:cubicBezTo>
                    <a:pt x="59690" y="88900"/>
                    <a:pt x="88900" y="59690"/>
                    <a:pt x="124460" y="59690"/>
                  </a:cubicBezTo>
                  <a:lnTo>
                    <a:pt x="19433525" y="59690"/>
                  </a:lnTo>
                  <a:moveTo>
                    <a:pt x="19433525" y="0"/>
                  </a:moveTo>
                  <a:lnTo>
                    <a:pt x="124460" y="0"/>
                  </a:lnTo>
                  <a:cubicBezTo>
                    <a:pt x="55880" y="0"/>
                    <a:pt x="0" y="55880"/>
                    <a:pt x="0" y="124460"/>
                  </a:cubicBezTo>
                  <a:lnTo>
                    <a:pt x="0" y="8462848"/>
                  </a:lnTo>
                  <a:cubicBezTo>
                    <a:pt x="0" y="8531427"/>
                    <a:pt x="55880" y="8587308"/>
                    <a:pt x="124460" y="8587308"/>
                  </a:cubicBezTo>
                  <a:lnTo>
                    <a:pt x="19433525" y="8587308"/>
                  </a:lnTo>
                  <a:cubicBezTo>
                    <a:pt x="19502106" y="8587308"/>
                    <a:pt x="19557986" y="8531427"/>
                    <a:pt x="19557986" y="8462848"/>
                  </a:cubicBezTo>
                  <a:lnTo>
                    <a:pt x="19557986" y="124460"/>
                  </a:lnTo>
                  <a:cubicBezTo>
                    <a:pt x="19557986" y="55880"/>
                    <a:pt x="19502106" y="0"/>
                    <a:pt x="19433525" y="0"/>
                  </a:cubicBezTo>
                  <a:close/>
                </a:path>
              </a:pathLst>
            </a:custGeom>
            <a:solidFill>
              <a:srgbClr val="FDBC96"/>
            </a:solidFill>
          </p:spPr>
          <p:txBody>
            <a:bodyPr/>
            <a:lstStyle/>
            <a:p>
              <a:endParaRPr lang="vi-VN"/>
            </a:p>
          </p:txBody>
        </p:sp>
      </p:grpSp>
      <p:sp>
        <p:nvSpPr>
          <p:cNvPr id="6" name="TextBox 6"/>
          <p:cNvSpPr txBox="1"/>
          <p:nvPr/>
        </p:nvSpPr>
        <p:spPr>
          <a:xfrm>
            <a:off x="-127450" y="1056040"/>
            <a:ext cx="17026522" cy="809625"/>
          </a:xfrm>
          <a:prstGeom prst="rect">
            <a:avLst/>
          </a:prstGeom>
        </p:spPr>
        <p:txBody>
          <a:bodyPr lIns="0" tIns="0" rIns="0" bIns="0" rtlCol="0" anchor="t">
            <a:spAutoFit/>
          </a:bodyPr>
          <a:lstStyle/>
          <a:p>
            <a:pPr algn="ctr">
              <a:lnSpc>
                <a:spcPts val="5850"/>
              </a:lnSpc>
            </a:pPr>
            <a:r>
              <a:rPr lang="en-US" sz="6500">
                <a:solidFill>
                  <a:srgbClr val="84492D"/>
                </a:solidFill>
                <a:latin typeface="Fraunces Bold"/>
              </a:rPr>
              <a:t>II.  THỰC HÀNH ẨN DỤ</a:t>
            </a:r>
          </a:p>
        </p:txBody>
      </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89566" y="2535603"/>
            <a:ext cx="2172742" cy="671575"/>
          </a:xfrm>
          <a:prstGeom prst="rect">
            <a:avLst/>
          </a:prstGeom>
        </p:spPr>
      </p:pic>
      <p:sp>
        <p:nvSpPr>
          <p:cNvPr id="8" name="TextBox 8"/>
          <p:cNvSpPr txBox="1"/>
          <p:nvPr/>
        </p:nvSpPr>
        <p:spPr>
          <a:xfrm>
            <a:off x="1957443" y="3092878"/>
            <a:ext cx="15393412" cy="714375"/>
          </a:xfrm>
          <a:prstGeom prst="rect">
            <a:avLst/>
          </a:prstGeom>
        </p:spPr>
        <p:txBody>
          <a:bodyPr lIns="0" tIns="0" rIns="0" bIns="0" rtlCol="0" anchor="t">
            <a:spAutoFit/>
          </a:bodyPr>
          <a:lstStyle/>
          <a:p>
            <a:pPr algn="just">
              <a:lnSpc>
                <a:spcPts val="5999"/>
              </a:lnSpc>
            </a:pPr>
            <a:r>
              <a:rPr lang="en-US" sz="3999">
                <a:solidFill>
                  <a:srgbClr val="000000"/>
                </a:solidFill>
                <a:latin typeface="Roboto Condensed Bold"/>
              </a:rPr>
              <a:t>Bài tập 3 SGK tr.42</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024297" y="8736979"/>
            <a:ext cx="4110789" cy="280047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8469" y="8316550"/>
            <a:ext cx="2195912" cy="161674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46889">
            <a:off x="882386" y="1689711"/>
            <a:ext cx="1627952" cy="2000555"/>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71063">
            <a:off x="857115" y="8097373"/>
            <a:ext cx="1134060" cy="1711789"/>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81862" y="-1097612"/>
            <a:ext cx="3716844" cy="3633215"/>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370392">
            <a:off x="15262438" y="8668527"/>
            <a:ext cx="5280742" cy="4017765"/>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71954" flipH="1">
            <a:off x="182038" y="548414"/>
            <a:ext cx="728523" cy="1312654"/>
          </a:xfrm>
          <a:prstGeom prst="rect">
            <a:avLst/>
          </a:prstGeom>
        </p:spPr>
      </p:pic>
      <p:sp>
        <p:nvSpPr>
          <p:cNvPr id="16" name="TextBox 16"/>
          <p:cNvSpPr txBox="1"/>
          <p:nvPr/>
        </p:nvSpPr>
        <p:spPr>
          <a:xfrm>
            <a:off x="1957443" y="4155111"/>
            <a:ext cx="15301857" cy="5039360"/>
          </a:xfrm>
          <a:prstGeom prst="rect">
            <a:avLst/>
          </a:prstGeom>
        </p:spPr>
        <p:txBody>
          <a:bodyPr lIns="0" tIns="0" rIns="0" bIns="0" rtlCol="0" anchor="t">
            <a:spAutoFit/>
          </a:bodyPr>
          <a:lstStyle/>
          <a:p>
            <a:pPr algn="just">
              <a:lnSpc>
                <a:spcPts val="5740"/>
              </a:lnSpc>
              <a:spcBef>
                <a:spcPct val="0"/>
              </a:spcBef>
            </a:pPr>
            <a:r>
              <a:rPr lang="en-US" sz="4100" dirty="0">
                <a:solidFill>
                  <a:srgbClr val="000000"/>
                </a:solidFill>
                <a:latin typeface="Roboto Condensed Italics"/>
              </a:rPr>
              <a:t>a) </a:t>
            </a:r>
            <a:r>
              <a:rPr lang="en-US" sz="4100" dirty="0" err="1">
                <a:solidFill>
                  <a:srgbClr val="000000"/>
                </a:solidFill>
                <a:latin typeface="Roboto Condensed Bold Italics"/>
              </a:rPr>
              <a:t>cái</a:t>
            </a:r>
            <a:r>
              <a:rPr lang="en-US" sz="4100" dirty="0">
                <a:solidFill>
                  <a:srgbClr val="000000"/>
                </a:solidFill>
                <a:latin typeface="Roboto Condensed Bold Italics"/>
              </a:rPr>
              <a:t> </a:t>
            </a:r>
            <a:r>
              <a:rPr lang="en-US" sz="4100" dirty="0" err="1">
                <a:solidFill>
                  <a:srgbClr val="000000"/>
                </a:solidFill>
                <a:latin typeface="Roboto Condensed Bold Italics"/>
              </a:rPr>
              <a:t>khuyết</a:t>
            </a:r>
            <a:r>
              <a:rPr lang="en-US" sz="4100" dirty="0">
                <a:solidFill>
                  <a:srgbClr val="000000"/>
                </a:solidFill>
                <a:latin typeface="Roboto Condensed Bold Italics"/>
              </a:rPr>
              <a:t> </a:t>
            </a:r>
            <a:r>
              <a:rPr lang="en-US" sz="4100" dirty="0" err="1">
                <a:solidFill>
                  <a:srgbClr val="000000"/>
                </a:solidFill>
                <a:latin typeface="Roboto Condensed Bold Italics"/>
              </a:rPr>
              <a:t>tròn</a:t>
            </a:r>
            <a:r>
              <a:rPr lang="en-US" sz="4100" dirty="0">
                <a:solidFill>
                  <a:srgbClr val="000000"/>
                </a:solidFill>
                <a:latin typeface="Roboto Condensed Bold Italics"/>
              </a:rPr>
              <a:t> </a:t>
            </a:r>
            <a:r>
              <a:rPr lang="en-US" sz="4100" dirty="0" err="1">
                <a:solidFill>
                  <a:srgbClr val="000000"/>
                </a:solidFill>
                <a:latin typeface="Roboto Condensed Bold Italics"/>
              </a:rPr>
              <a:t>đầy</a:t>
            </a:r>
            <a:r>
              <a:rPr lang="en-US" sz="4100" dirty="0">
                <a:solidFill>
                  <a:srgbClr val="000000"/>
                </a:solidFill>
                <a:latin typeface="Roboto Condensed Bold Italics"/>
              </a:rPr>
              <a:t> </a:t>
            </a:r>
            <a:r>
              <a:rPr lang="en-US" sz="4100" dirty="0">
                <a:solidFill>
                  <a:srgbClr val="000000"/>
                </a:solidFill>
                <a:latin typeface="Roboto Condensed"/>
              </a:rPr>
              <a:t>- </a:t>
            </a:r>
            <a:r>
              <a:rPr lang="en-US" sz="4100" dirty="0" err="1">
                <a:solidFill>
                  <a:srgbClr val="000000"/>
                </a:solidFill>
                <a:latin typeface="Roboto Condensed"/>
              </a:rPr>
              <a:t>đứa</a:t>
            </a:r>
            <a:r>
              <a:rPr lang="en-US" sz="4100" dirty="0">
                <a:solidFill>
                  <a:srgbClr val="000000"/>
                </a:solidFill>
                <a:latin typeface="Roboto Condensed"/>
              </a:rPr>
              <a:t> con non </a:t>
            </a:r>
            <a:r>
              <a:rPr lang="en-US" sz="4100" dirty="0" err="1">
                <a:solidFill>
                  <a:srgbClr val="000000"/>
                </a:solidFill>
                <a:latin typeface="Roboto Condensed"/>
              </a:rPr>
              <a:t>nớt</a:t>
            </a:r>
            <a:r>
              <a:rPr lang="en-US" sz="4100" dirty="0">
                <a:solidFill>
                  <a:srgbClr val="000000"/>
                </a:solidFill>
                <a:latin typeface="Roboto Condensed"/>
              </a:rPr>
              <a:t>, </a:t>
            </a:r>
            <a:r>
              <a:rPr lang="en-US" sz="4100" dirty="0" err="1">
                <a:solidFill>
                  <a:srgbClr val="000000"/>
                </a:solidFill>
                <a:latin typeface="Roboto Condensed"/>
              </a:rPr>
              <a:t>còn</a:t>
            </a:r>
            <a:r>
              <a:rPr lang="en-US" sz="4100" dirty="0">
                <a:solidFill>
                  <a:srgbClr val="000000"/>
                </a:solidFill>
                <a:latin typeface="Roboto Condensed"/>
              </a:rPr>
              <a:t> </a:t>
            </a:r>
            <a:r>
              <a:rPr lang="en-US" sz="4100" dirty="0" err="1">
                <a:solidFill>
                  <a:srgbClr val="000000"/>
                </a:solidFill>
                <a:latin typeface="Roboto Condensed"/>
              </a:rPr>
              <a:t>nhiều</a:t>
            </a:r>
            <a:r>
              <a:rPr lang="en-US" sz="4100" dirty="0">
                <a:solidFill>
                  <a:srgbClr val="000000"/>
                </a:solidFill>
                <a:latin typeface="Roboto Condensed"/>
              </a:rPr>
              <a:t> </a:t>
            </a:r>
            <a:r>
              <a:rPr lang="en-US" sz="4100" dirty="0" err="1">
                <a:solidFill>
                  <a:srgbClr val="000000"/>
                </a:solidFill>
                <a:latin typeface="Roboto Condensed"/>
              </a:rPr>
              <a:t>vụng</a:t>
            </a:r>
            <a:r>
              <a:rPr lang="en-US" sz="4100" dirty="0">
                <a:solidFill>
                  <a:srgbClr val="000000"/>
                </a:solidFill>
                <a:latin typeface="Roboto Condensed"/>
              </a:rPr>
              <a:t> </a:t>
            </a:r>
            <a:r>
              <a:rPr lang="en-US" sz="4100" dirty="0" err="1">
                <a:solidFill>
                  <a:srgbClr val="000000"/>
                </a:solidFill>
                <a:latin typeface="Roboto Condensed"/>
              </a:rPr>
              <a:t>dại</a:t>
            </a:r>
            <a:r>
              <a:rPr lang="en-US" sz="4100" dirty="0">
                <a:solidFill>
                  <a:srgbClr val="000000"/>
                </a:solidFill>
                <a:latin typeface="Roboto Condensed"/>
              </a:rPr>
              <a:t>, </a:t>
            </a:r>
            <a:r>
              <a:rPr lang="en-US" sz="4100" dirty="0" err="1">
                <a:solidFill>
                  <a:srgbClr val="000000"/>
                </a:solidFill>
                <a:latin typeface="Roboto Condensed"/>
              </a:rPr>
              <a:t>cần</a:t>
            </a:r>
            <a:r>
              <a:rPr lang="en-US" sz="4100" dirty="0">
                <a:solidFill>
                  <a:srgbClr val="000000"/>
                </a:solidFill>
                <a:latin typeface="Roboto Condensed"/>
              </a:rPr>
              <a:t> </a:t>
            </a:r>
            <a:r>
              <a:rPr lang="en-US" sz="4100" dirty="0" err="1">
                <a:solidFill>
                  <a:srgbClr val="000000"/>
                </a:solidFill>
                <a:latin typeface="Roboto Condensed"/>
              </a:rPr>
              <a:t>nhiều</a:t>
            </a:r>
            <a:r>
              <a:rPr lang="en-US" sz="4100" dirty="0">
                <a:solidFill>
                  <a:srgbClr val="000000"/>
                </a:solidFill>
                <a:latin typeface="Roboto Condensed"/>
              </a:rPr>
              <a:t> </a:t>
            </a:r>
            <a:r>
              <a:rPr lang="en-US" sz="4100" dirty="0" err="1">
                <a:solidFill>
                  <a:srgbClr val="000000"/>
                </a:solidFill>
                <a:latin typeface="Roboto Condensed"/>
              </a:rPr>
              <a:t>thời</a:t>
            </a:r>
            <a:r>
              <a:rPr lang="en-US" sz="4100" dirty="0">
                <a:solidFill>
                  <a:srgbClr val="000000"/>
                </a:solidFill>
                <a:latin typeface="Roboto Condensed"/>
              </a:rPr>
              <a:t> </a:t>
            </a:r>
            <a:r>
              <a:rPr lang="en-US" sz="4100" dirty="0" err="1">
                <a:solidFill>
                  <a:srgbClr val="000000"/>
                </a:solidFill>
                <a:latin typeface="Roboto Condensed"/>
              </a:rPr>
              <a:t>gian</a:t>
            </a:r>
            <a:r>
              <a:rPr lang="en-US" sz="4100" dirty="0">
                <a:solidFill>
                  <a:srgbClr val="000000"/>
                </a:solidFill>
                <a:latin typeface="Roboto Condensed"/>
              </a:rPr>
              <a:t> </a:t>
            </a:r>
            <a:r>
              <a:rPr lang="en-US" sz="4100" dirty="0" err="1">
                <a:solidFill>
                  <a:srgbClr val="000000"/>
                </a:solidFill>
                <a:latin typeface="Roboto Condensed"/>
              </a:rPr>
              <a:t>để</a:t>
            </a:r>
            <a:r>
              <a:rPr lang="en-US" sz="4100" dirty="0">
                <a:solidFill>
                  <a:srgbClr val="000000"/>
                </a:solidFill>
                <a:latin typeface="Roboto Condensed"/>
              </a:rPr>
              <a:t> </a:t>
            </a:r>
            <a:r>
              <a:rPr lang="en-US" sz="4100" dirty="0" err="1">
                <a:solidFill>
                  <a:srgbClr val="000000"/>
                </a:solidFill>
                <a:latin typeface="Roboto Condensed"/>
              </a:rPr>
              <a:t>phát</a:t>
            </a:r>
            <a:r>
              <a:rPr lang="en-US" sz="4100" dirty="0">
                <a:solidFill>
                  <a:srgbClr val="000000"/>
                </a:solidFill>
                <a:latin typeface="Roboto Condensed"/>
              </a:rPr>
              <a:t> </a:t>
            </a:r>
            <a:r>
              <a:rPr lang="en-US" sz="4100" dirty="0" err="1">
                <a:solidFill>
                  <a:srgbClr val="000000"/>
                </a:solidFill>
                <a:latin typeface="Roboto Condensed"/>
              </a:rPr>
              <a:t>triển</a:t>
            </a:r>
            <a:r>
              <a:rPr lang="en-US" sz="4100" dirty="0">
                <a:solidFill>
                  <a:srgbClr val="000000"/>
                </a:solidFill>
                <a:latin typeface="Roboto Condensed"/>
              </a:rPr>
              <a:t> </a:t>
            </a:r>
            <a:r>
              <a:rPr lang="en-US" sz="4100" dirty="0" err="1">
                <a:solidFill>
                  <a:srgbClr val="000000"/>
                </a:solidFill>
                <a:latin typeface="Roboto Condensed"/>
              </a:rPr>
              <a:t>tròn</a:t>
            </a:r>
            <a:r>
              <a:rPr lang="en-US" sz="4100" dirty="0">
                <a:solidFill>
                  <a:srgbClr val="000000"/>
                </a:solidFill>
                <a:latin typeface="Roboto Condensed"/>
              </a:rPr>
              <a:t> </a:t>
            </a:r>
            <a:r>
              <a:rPr lang="en-US" sz="4100" dirty="0" err="1">
                <a:solidFill>
                  <a:srgbClr val="000000"/>
                </a:solidFill>
                <a:latin typeface="Roboto Condensed"/>
              </a:rPr>
              <a:t>vẹn</a:t>
            </a:r>
            <a:endParaRPr lang="en-US" sz="4100" dirty="0">
              <a:solidFill>
                <a:srgbClr val="000000"/>
              </a:solidFill>
              <a:latin typeface="Roboto Condensed"/>
            </a:endParaRPr>
          </a:p>
          <a:p>
            <a:pPr algn="just">
              <a:lnSpc>
                <a:spcPts val="5740"/>
              </a:lnSpc>
              <a:spcBef>
                <a:spcPct val="0"/>
              </a:spcBef>
            </a:pPr>
            <a:r>
              <a:rPr lang="en-US" sz="4100" dirty="0">
                <a:solidFill>
                  <a:srgbClr val="000000"/>
                </a:solidFill>
                <a:latin typeface="Roboto Condensed Italics"/>
              </a:rPr>
              <a:t>b) </a:t>
            </a:r>
            <a:r>
              <a:rPr lang="en-US" sz="4100" dirty="0" err="1">
                <a:solidFill>
                  <a:srgbClr val="000000"/>
                </a:solidFill>
                <a:latin typeface="Roboto Condensed Bold Italics"/>
              </a:rPr>
              <a:t>Ăn</a:t>
            </a:r>
            <a:r>
              <a:rPr lang="en-US" sz="4100" dirty="0">
                <a:solidFill>
                  <a:srgbClr val="000000"/>
                </a:solidFill>
                <a:latin typeface="Roboto Condensed Bold Italics"/>
              </a:rPr>
              <a:t> </a:t>
            </a:r>
            <a:r>
              <a:rPr lang="en-US" sz="4100" dirty="0" err="1">
                <a:solidFill>
                  <a:srgbClr val="000000"/>
                </a:solidFill>
                <a:latin typeface="Roboto Condensed Bold Italics"/>
              </a:rPr>
              <a:t>quả</a:t>
            </a:r>
            <a:r>
              <a:rPr lang="en-US" sz="4100" dirty="0">
                <a:solidFill>
                  <a:srgbClr val="000000"/>
                </a:solidFill>
                <a:latin typeface="Roboto Condensed Bold Italics"/>
              </a:rPr>
              <a:t> </a:t>
            </a:r>
            <a:r>
              <a:rPr lang="en-US" sz="4100" dirty="0" err="1">
                <a:solidFill>
                  <a:srgbClr val="000000"/>
                </a:solidFill>
                <a:latin typeface="Roboto Condensed Bold Italics"/>
              </a:rPr>
              <a:t>nhớ</a:t>
            </a:r>
            <a:r>
              <a:rPr lang="en-US" sz="4100" dirty="0">
                <a:solidFill>
                  <a:srgbClr val="000000"/>
                </a:solidFill>
                <a:latin typeface="Roboto Condensed Bold Italics"/>
              </a:rPr>
              <a:t> </a:t>
            </a:r>
            <a:r>
              <a:rPr lang="en-US" sz="4100" dirty="0" err="1">
                <a:solidFill>
                  <a:srgbClr val="000000"/>
                </a:solidFill>
                <a:latin typeface="Roboto Condensed Bold Italics"/>
              </a:rPr>
              <a:t>kẻ</a:t>
            </a:r>
            <a:r>
              <a:rPr lang="en-US" sz="4100" dirty="0">
                <a:solidFill>
                  <a:srgbClr val="000000"/>
                </a:solidFill>
                <a:latin typeface="Roboto Condensed Bold Italics"/>
              </a:rPr>
              <a:t> </a:t>
            </a:r>
            <a:r>
              <a:rPr lang="en-US" sz="4100" dirty="0" err="1">
                <a:solidFill>
                  <a:srgbClr val="000000"/>
                </a:solidFill>
                <a:latin typeface="Roboto Condensed Bold Italics"/>
              </a:rPr>
              <a:t>trồng</a:t>
            </a:r>
            <a:r>
              <a:rPr lang="en-US" sz="4100" dirty="0">
                <a:solidFill>
                  <a:srgbClr val="000000"/>
                </a:solidFill>
                <a:latin typeface="Roboto Condensed Bold Italics"/>
              </a:rPr>
              <a:t> </a:t>
            </a:r>
            <a:r>
              <a:rPr lang="en-US" sz="4100" dirty="0" err="1">
                <a:solidFill>
                  <a:srgbClr val="000000"/>
                </a:solidFill>
                <a:latin typeface="Roboto Condensed Bold Italics"/>
              </a:rPr>
              <a:t>cây</a:t>
            </a:r>
            <a:r>
              <a:rPr lang="en-US" sz="4100" dirty="0">
                <a:solidFill>
                  <a:srgbClr val="000000"/>
                </a:solidFill>
                <a:latin typeface="Roboto Condensed Bold Italics"/>
              </a:rPr>
              <a:t> </a:t>
            </a:r>
            <a:r>
              <a:rPr lang="en-US" sz="4100" dirty="0">
                <a:solidFill>
                  <a:srgbClr val="000000"/>
                </a:solidFill>
                <a:latin typeface="Roboto Condensed Italics"/>
              </a:rPr>
              <a:t>- </a:t>
            </a:r>
            <a:r>
              <a:rPr lang="en-US" sz="4100" dirty="0" err="1">
                <a:solidFill>
                  <a:srgbClr val="000000"/>
                </a:solidFill>
                <a:latin typeface="Roboto Condensed"/>
              </a:rPr>
              <a:t>hưởng</a:t>
            </a:r>
            <a:r>
              <a:rPr lang="en-US" sz="4100" dirty="0">
                <a:solidFill>
                  <a:srgbClr val="000000"/>
                </a:solidFill>
                <a:latin typeface="Roboto Condensed"/>
              </a:rPr>
              <a:t> </a:t>
            </a:r>
            <a:r>
              <a:rPr lang="en-US" sz="4100" dirty="0" err="1">
                <a:solidFill>
                  <a:srgbClr val="000000"/>
                </a:solidFill>
                <a:latin typeface="Roboto Condensed"/>
              </a:rPr>
              <a:t>thụ</a:t>
            </a:r>
            <a:r>
              <a:rPr lang="en-US" sz="4100" dirty="0">
                <a:solidFill>
                  <a:srgbClr val="000000"/>
                </a:solidFill>
                <a:latin typeface="Roboto Condensed"/>
              </a:rPr>
              <a:t> </a:t>
            </a:r>
            <a:r>
              <a:rPr lang="en-US" sz="4100" dirty="0" err="1">
                <a:solidFill>
                  <a:srgbClr val="000000"/>
                </a:solidFill>
                <a:latin typeface="Roboto Condensed"/>
              </a:rPr>
              <a:t>thành</a:t>
            </a:r>
            <a:r>
              <a:rPr lang="en-US" sz="4100" dirty="0">
                <a:solidFill>
                  <a:srgbClr val="000000"/>
                </a:solidFill>
                <a:latin typeface="Roboto Condensed"/>
              </a:rPr>
              <a:t> </a:t>
            </a:r>
            <a:r>
              <a:rPr lang="en-US" sz="4100" dirty="0" err="1">
                <a:solidFill>
                  <a:srgbClr val="000000"/>
                </a:solidFill>
                <a:latin typeface="Roboto Condensed"/>
              </a:rPr>
              <a:t>quả</a:t>
            </a:r>
            <a:r>
              <a:rPr lang="en-US" sz="4100" dirty="0">
                <a:solidFill>
                  <a:srgbClr val="000000"/>
                </a:solidFill>
                <a:latin typeface="Roboto Condensed"/>
              </a:rPr>
              <a:t> </a:t>
            </a:r>
            <a:r>
              <a:rPr lang="en-US" sz="4100" dirty="0" err="1">
                <a:solidFill>
                  <a:srgbClr val="000000"/>
                </a:solidFill>
                <a:latin typeface="Roboto Condensed"/>
              </a:rPr>
              <a:t>cần</a:t>
            </a:r>
            <a:r>
              <a:rPr lang="en-US" sz="4100" dirty="0">
                <a:solidFill>
                  <a:srgbClr val="000000"/>
                </a:solidFill>
                <a:latin typeface="Roboto Condensed"/>
              </a:rPr>
              <a:t> </a:t>
            </a:r>
            <a:r>
              <a:rPr lang="en-US" sz="4100" dirty="0" err="1">
                <a:solidFill>
                  <a:srgbClr val="000000"/>
                </a:solidFill>
                <a:latin typeface="Roboto Condensed"/>
              </a:rPr>
              <a:t>nhớ</a:t>
            </a:r>
            <a:r>
              <a:rPr lang="en-US" sz="4100" dirty="0">
                <a:solidFill>
                  <a:srgbClr val="000000"/>
                </a:solidFill>
                <a:latin typeface="Roboto Condensed"/>
              </a:rPr>
              <a:t> </a:t>
            </a:r>
            <a:r>
              <a:rPr lang="en-US" sz="4100" dirty="0" err="1">
                <a:solidFill>
                  <a:srgbClr val="000000"/>
                </a:solidFill>
                <a:latin typeface="Roboto Condensed"/>
              </a:rPr>
              <a:t>tới</a:t>
            </a:r>
            <a:r>
              <a:rPr lang="en-US" sz="4100" dirty="0">
                <a:solidFill>
                  <a:srgbClr val="000000"/>
                </a:solidFill>
                <a:latin typeface="Roboto Condensed"/>
              </a:rPr>
              <a:t> </a:t>
            </a:r>
            <a:r>
              <a:rPr lang="en-US" sz="4100" dirty="0" err="1">
                <a:solidFill>
                  <a:srgbClr val="000000"/>
                </a:solidFill>
                <a:latin typeface="Roboto Condensed"/>
              </a:rPr>
              <a:t>ơn</a:t>
            </a:r>
            <a:r>
              <a:rPr lang="en-US" sz="4100" dirty="0">
                <a:solidFill>
                  <a:srgbClr val="000000"/>
                </a:solidFill>
                <a:latin typeface="Roboto Condensed"/>
              </a:rPr>
              <a:t> </a:t>
            </a:r>
            <a:r>
              <a:rPr lang="en-US" sz="4100" dirty="0" err="1">
                <a:solidFill>
                  <a:srgbClr val="000000"/>
                </a:solidFill>
                <a:latin typeface="Roboto Condensed"/>
              </a:rPr>
              <a:t>của</a:t>
            </a:r>
            <a:r>
              <a:rPr lang="en-US" sz="4100" dirty="0">
                <a:solidFill>
                  <a:srgbClr val="000000"/>
                </a:solidFill>
                <a:latin typeface="Roboto Condensed"/>
              </a:rPr>
              <a:t> </a:t>
            </a:r>
            <a:r>
              <a:rPr lang="en-US" sz="4100" dirty="0" err="1">
                <a:solidFill>
                  <a:srgbClr val="000000"/>
                </a:solidFill>
                <a:latin typeface="Roboto Condensed"/>
              </a:rPr>
              <a:t>người</a:t>
            </a:r>
            <a:r>
              <a:rPr lang="en-US" sz="4100" dirty="0">
                <a:solidFill>
                  <a:srgbClr val="000000"/>
                </a:solidFill>
                <a:latin typeface="Roboto Condensed"/>
              </a:rPr>
              <a:t> </a:t>
            </a:r>
            <a:r>
              <a:rPr lang="en-US" sz="4100" dirty="0" err="1">
                <a:solidFill>
                  <a:srgbClr val="000000"/>
                </a:solidFill>
                <a:latin typeface="Roboto Condensed"/>
              </a:rPr>
              <a:t>giúp</a:t>
            </a:r>
            <a:r>
              <a:rPr lang="en-US" sz="4100" dirty="0">
                <a:solidFill>
                  <a:srgbClr val="000000"/>
                </a:solidFill>
                <a:latin typeface="Roboto Condensed"/>
              </a:rPr>
              <a:t> </a:t>
            </a:r>
            <a:r>
              <a:rPr lang="en-US" sz="4100" dirty="0" err="1">
                <a:solidFill>
                  <a:srgbClr val="000000"/>
                </a:solidFill>
                <a:latin typeface="Roboto Condensed"/>
              </a:rPr>
              <a:t>đỡ</a:t>
            </a:r>
            <a:r>
              <a:rPr lang="en-US" sz="4100" dirty="0">
                <a:solidFill>
                  <a:srgbClr val="000000"/>
                </a:solidFill>
                <a:latin typeface="Roboto Condensed"/>
              </a:rPr>
              <a:t>, </a:t>
            </a:r>
            <a:r>
              <a:rPr lang="en-US" sz="4100" dirty="0" err="1">
                <a:solidFill>
                  <a:srgbClr val="000000"/>
                </a:solidFill>
                <a:latin typeface="Roboto Condensed"/>
              </a:rPr>
              <a:t>chăm</a:t>
            </a:r>
            <a:r>
              <a:rPr lang="en-US" sz="4100" dirty="0">
                <a:solidFill>
                  <a:srgbClr val="000000"/>
                </a:solidFill>
                <a:latin typeface="Roboto Condensed"/>
              </a:rPr>
              <a:t> </a:t>
            </a:r>
            <a:r>
              <a:rPr lang="en-US" sz="4100" dirty="0" err="1">
                <a:solidFill>
                  <a:srgbClr val="000000"/>
                </a:solidFill>
                <a:latin typeface="Roboto Condensed"/>
              </a:rPr>
              <a:t>sóc</a:t>
            </a:r>
            <a:r>
              <a:rPr lang="en-US" sz="4100" dirty="0">
                <a:solidFill>
                  <a:srgbClr val="000000"/>
                </a:solidFill>
                <a:latin typeface="Roboto Condensed"/>
              </a:rPr>
              <a:t>, </a:t>
            </a:r>
            <a:r>
              <a:rPr lang="en-US" sz="4100" dirty="0" err="1">
                <a:solidFill>
                  <a:srgbClr val="000000"/>
                </a:solidFill>
                <a:latin typeface="Roboto Condensed"/>
              </a:rPr>
              <a:t>tạo</a:t>
            </a:r>
            <a:r>
              <a:rPr lang="en-US" sz="4100" dirty="0">
                <a:solidFill>
                  <a:srgbClr val="000000"/>
                </a:solidFill>
                <a:latin typeface="Roboto Condensed"/>
              </a:rPr>
              <a:t> </a:t>
            </a:r>
            <a:r>
              <a:rPr lang="en-US" sz="4100" dirty="0" err="1">
                <a:solidFill>
                  <a:srgbClr val="000000"/>
                </a:solidFill>
                <a:latin typeface="Roboto Condensed"/>
              </a:rPr>
              <a:t>điều</a:t>
            </a:r>
            <a:r>
              <a:rPr lang="en-US" sz="4100" dirty="0">
                <a:solidFill>
                  <a:srgbClr val="000000"/>
                </a:solidFill>
                <a:latin typeface="Roboto Condensed"/>
              </a:rPr>
              <a:t> </a:t>
            </a:r>
            <a:r>
              <a:rPr lang="en-US" sz="4100" dirty="0" err="1">
                <a:solidFill>
                  <a:srgbClr val="000000"/>
                </a:solidFill>
                <a:latin typeface="Roboto Condensed"/>
              </a:rPr>
              <a:t>kiện</a:t>
            </a:r>
            <a:r>
              <a:rPr lang="en-US" sz="4100" dirty="0">
                <a:solidFill>
                  <a:srgbClr val="000000"/>
                </a:solidFill>
                <a:latin typeface="Roboto Condensed"/>
              </a:rPr>
              <a:t> </a:t>
            </a:r>
            <a:r>
              <a:rPr lang="en-US" sz="4100" dirty="0" err="1">
                <a:solidFill>
                  <a:srgbClr val="000000"/>
                </a:solidFill>
                <a:latin typeface="Roboto Condensed"/>
              </a:rPr>
              <a:t>cho</a:t>
            </a:r>
            <a:r>
              <a:rPr lang="en-US" sz="4100" dirty="0">
                <a:solidFill>
                  <a:srgbClr val="000000"/>
                </a:solidFill>
                <a:latin typeface="Roboto Condensed"/>
              </a:rPr>
              <a:t> </a:t>
            </a:r>
            <a:r>
              <a:rPr lang="en-US" sz="4100" dirty="0" err="1">
                <a:solidFill>
                  <a:srgbClr val="000000"/>
                </a:solidFill>
                <a:latin typeface="Roboto Condensed"/>
              </a:rPr>
              <a:t>mình</a:t>
            </a:r>
            <a:r>
              <a:rPr lang="en-US" sz="4100" dirty="0">
                <a:solidFill>
                  <a:srgbClr val="000000"/>
                </a:solidFill>
                <a:latin typeface="Roboto Condensed"/>
              </a:rPr>
              <a:t> </a:t>
            </a:r>
            <a:r>
              <a:rPr lang="en-US" sz="4100" dirty="0" err="1">
                <a:solidFill>
                  <a:srgbClr val="000000"/>
                </a:solidFill>
                <a:latin typeface="Roboto Condensed"/>
              </a:rPr>
              <a:t>có</a:t>
            </a:r>
            <a:r>
              <a:rPr lang="en-US" sz="4100" dirty="0">
                <a:solidFill>
                  <a:srgbClr val="000000"/>
                </a:solidFill>
                <a:latin typeface="Roboto Condensed"/>
              </a:rPr>
              <a:t> </a:t>
            </a:r>
            <a:r>
              <a:rPr lang="en-US" sz="4100" dirty="0" err="1">
                <a:solidFill>
                  <a:srgbClr val="000000"/>
                </a:solidFill>
                <a:latin typeface="Roboto Condensed"/>
              </a:rPr>
              <a:t>được</a:t>
            </a:r>
            <a:r>
              <a:rPr lang="en-US" sz="4100" dirty="0">
                <a:solidFill>
                  <a:srgbClr val="000000"/>
                </a:solidFill>
                <a:latin typeface="Roboto Condensed"/>
              </a:rPr>
              <a:t> </a:t>
            </a:r>
            <a:r>
              <a:rPr lang="en-US" sz="4100" dirty="0" err="1">
                <a:solidFill>
                  <a:srgbClr val="000000"/>
                </a:solidFill>
                <a:latin typeface="Roboto Condensed"/>
              </a:rPr>
              <a:t>thành</a:t>
            </a:r>
            <a:r>
              <a:rPr lang="en-US" sz="4100" dirty="0">
                <a:solidFill>
                  <a:srgbClr val="000000"/>
                </a:solidFill>
                <a:latin typeface="Roboto Condensed"/>
              </a:rPr>
              <a:t> </a:t>
            </a:r>
            <a:r>
              <a:rPr lang="en-US" sz="4100" dirty="0" err="1">
                <a:solidFill>
                  <a:srgbClr val="000000"/>
                </a:solidFill>
                <a:latin typeface="Roboto Condensed"/>
              </a:rPr>
              <a:t>quả</a:t>
            </a:r>
            <a:r>
              <a:rPr lang="en-US" sz="4100" dirty="0">
                <a:solidFill>
                  <a:srgbClr val="000000"/>
                </a:solidFill>
                <a:latin typeface="Roboto Condensed"/>
              </a:rPr>
              <a:t> </a:t>
            </a:r>
            <a:r>
              <a:rPr lang="en-US" sz="4100" dirty="0" err="1">
                <a:solidFill>
                  <a:srgbClr val="000000"/>
                </a:solidFill>
                <a:latin typeface="Roboto Condensed"/>
              </a:rPr>
              <a:t>đó</a:t>
            </a:r>
            <a:r>
              <a:rPr lang="en-US" sz="4100" dirty="0">
                <a:solidFill>
                  <a:srgbClr val="000000"/>
                </a:solidFill>
                <a:latin typeface="Roboto Condensed"/>
              </a:rPr>
              <a:t>...</a:t>
            </a:r>
          </a:p>
          <a:p>
            <a:pPr algn="just">
              <a:lnSpc>
                <a:spcPts val="5740"/>
              </a:lnSpc>
              <a:spcBef>
                <a:spcPct val="0"/>
              </a:spcBef>
            </a:pPr>
            <a:r>
              <a:rPr lang="en-US" sz="4100" dirty="0">
                <a:solidFill>
                  <a:srgbClr val="000000"/>
                </a:solidFill>
                <a:latin typeface="Roboto Condensed Italics"/>
              </a:rPr>
              <a:t>c) </a:t>
            </a:r>
            <a:r>
              <a:rPr lang="en-US" sz="4100" dirty="0" err="1">
                <a:solidFill>
                  <a:srgbClr val="000000"/>
                </a:solidFill>
                <a:latin typeface="Roboto Condensed Bold Italics"/>
              </a:rPr>
              <a:t>Gần</a:t>
            </a:r>
            <a:r>
              <a:rPr lang="en-US" sz="4100" dirty="0">
                <a:solidFill>
                  <a:srgbClr val="000000"/>
                </a:solidFill>
                <a:latin typeface="Roboto Condensed Bold Italics"/>
              </a:rPr>
              <a:t> </a:t>
            </a:r>
            <a:r>
              <a:rPr lang="en-US" sz="4100" dirty="0" err="1">
                <a:solidFill>
                  <a:srgbClr val="000000"/>
                </a:solidFill>
                <a:latin typeface="Roboto Condensed Bold Italics"/>
              </a:rPr>
              <a:t>mực</a:t>
            </a:r>
            <a:r>
              <a:rPr lang="en-US" sz="4100" dirty="0">
                <a:solidFill>
                  <a:srgbClr val="000000"/>
                </a:solidFill>
                <a:latin typeface="Roboto Condensed Bold Italics"/>
              </a:rPr>
              <a:t> </a:t>
            </a:r>
            <a:r>
              <a:rPr lang="en-US" sz="4100" dirty="0" err="1">
                <a:solidFill>
                  <a:srgbClr val="000000"/>
                </a:solidFill>
                <a:latin typeface="Roboto Condensed Bold Italics"/>
              </a:rPr>
              <a:t>thì</a:t>
            </a:r>
            <a:r>
              <a:rPr lang="en-US" sz="4100" dirty="0">
                <a:solidFill>
                  <a:srgbClr val="000000"/>
                </a:solidFill>
                <a:latin typeface="Roboto Condensed Bold Italics"/>
              </a:rPr>
              <a:t> </a:t>
            </a:r>
            <a:r>
              <a:rPr lang="en-US" sz="4100" dirty="0" err="1">
                <a:solidFill>
                  <a:srgbClr val="000000"/>
                </a:solidFill>
                <a:latin typeface="Roboto Condensed Bold Italics"/>
              </a:rPr>
              <a:t>đen</a:t>
            </a:r>
            <a:r>
              <a:rPr lang="en-US" sz="4100" dirty="0">
                <a:solidFill>
                  <a:srgbClr val="000000"/>
                </a:solidFill>
                <a:latin typeface="Roboto Condensed Bold Italics"/>
              </a:rPr>
              <a:t>, </a:t>
            </a:r>
            <a:r>
              <a:rPr lang="en-US" sz="4100" dirty="0" err="1">
                <a:solidFill>
                  <a:srgbClr val="000000"/>
                </a:solidFill>
                <a:latin typeface="Roboto Condensed Bold Italics"/>
              </a:rPr>
              <a:t>gần</a:t>
            </a:r>
            <a:r>
              <a:rPr lang="en-US" sz="4100" dirty="0">
                <a:solidFill>
                  <a:srgbClr val="000000"/>
                </a:solidFill>
                <a:latin typeface="Roboto Condensed Bold Italics"/>
              </a:rPr>
              <a:t> </a:t>
            </a:r>
            <a:r>
              <a:rPr lang="en-US" sz="4100" dirty="0" err="1">
                <a:solidFill>
                  <a:srgbClr val="000000"/>
                </a:solidFill>
                <a:latin typeface="Roboto Condensed Bold Italics"/>
              </a:rPr>
              <a:t>đèn</a:t>
            </a:r>
            <a:r>
              <a:rPr lang="en-US" sz="4100" dirty="0">
                <a:solidFill>
                  <a:srgbClr val="000000"/>
                </a:solidFill>
                <a:latin typeface="Roboto Condensed Bold Italics"/>
              </a:rPr>
              <a:t> </a:t>
            </a:r>
            <a:r>
              <a:rPr lang="en-US" sz="4100" dirty="0" err="1">
                <a:solidFill>
                  <a:srgbClr val="000000"/>
                </a:solidFill>
                <a:latin typeface="Roboto Condensed Bold Italics"/>
              </a:rPr>
              <a:t>thì</a:t>
            </a:r>
            <a:r>
              <a:rPr lang="en-US" sz="4100" dirty="0">
                <a:solidFill>
                  <a:srgbClr val="000000"/>
                </a:solidFill>
                <a:latin typeface="Roboto Condensed Bold Italics"/>
              </a:rPr>
              <a:t> </a:t>
            </a:r>
            <a:r>
              <a:rPr lang="en-US" sz="4100" dirty="0" err="1">
                <a:solidFill>
                  <a:srgbClr val="000000"/>
                </a:solidFill>
                <a:latin typeface="Roboto Condensed Bold Italics"/>
              </a:rPr>
              <a:t>rạng</a:t>
            </a:r>
            <a:r>
              <a:rPr lang="en-US" sz="4100" dirty="0">
                <a:solidFill>
                  <a:srgbClr val="000000"/>
                </a:solidFill>
                <a:latin typeface="Roboto Condensed Bold"/>
              </a:rPr>
              <a:t> </a:t>
            </a:r>
            <a:r>
              <a:rPr lang="en-US" sz="4100" dirty="0">
                <a:solidFill>
                  <a:srgbClr val="000000"/>
                </a:solidFill>
                <a:latin typeface="Roboto Condensed"/>
              </a:rPr>
              <a:t>- </a:t>
            </a:r>
            <a:r>
              <a:rPr lang="en-US" sz="4100" dirty="0" err="1">
                <a:solidFill>
                  <a:srgbClr val="000000"/>
                </a:solidFill>
                <a:latin typeface="Roboto Condensed"/>
              </a:rPr>
              <a:t>gần</a:t>
            </a:r>
            <a:r>
              <a:rPr lang="en-US" sz="4100" dirty="0">
                <a:solidFill>
                  <a:srgbClr val="000000"/>
                </a:solidFill>
                <a:latin typeface="Roboto Condensed"/>
              </a:rPr>
              <a:t> </a:t>
            </a:r>
            <a:r>
              <a:rPr lang="en-US" sz="4100" dirty="0" err="1">
                <a:solidFill>
                  <a:srgbClr val="000000"/>
                </a:solidFill>
                <a:latin typeface="Roboto Condensed"/>
              </a:rPr>
              <a:t>môi</a:t>
            </a:r>
            <a:r>
              <a:rPr lang="en-US" sz="4100" dirty="0">
                <a:solidFill>
                  <a:srgbClr val="000000"/>
                </a:solidFill>
                <a:latin typeface="Roboto Condensed"/>
              </a:rPr>
              <a:t> </a:t>
            </a:r>
            <a:r>
              <a:rPr lang="en-US" sz="4100" dirty="0" err="1">
                <a:solidFill>
                  <a:srgbClr val="000000"/>
                </a:solidFill>
                <a:latin typeface="Roboto Condensed"/>
              </a:rPr>
              <a:t>trường</a:t>
            </a:r>
            <a:r>
              <a:rPr lang="en-US" sz="4100" dirty="0">
                <a:solidFill>
                  <a:srgbClr val="000000"/>
                </a:solidFill>
                <a:latin typeface="Roboto Condensed"/>
              </a:rPr>
              <a:t> </a:t>
            </a:r>
            <a:r>
              <a:rPr lang="en-US" sz="4100" dirty="0" err="1">
                <a:solidFill>
                  <a:srgbClr val="000000"/>
                </a:solidFill>
                <a:latin typeface="Roboto Condensed"/>
              </a:rPr>
              <a:t>tiêu</a:t>
            </a:r>
            <a:r>
              <a:rPr lang="en-US" sz="4100" dirty="0">
                <a:solidFill>
                  <a:srgbClr val="000000"/>
                </a:solidFill>
                <a:latin typeface="Roboto Condensed"/>
              </a:rPr>
              <a:t> </a:t>
            </a:r>
            <a:r>
              <a:rPr lang="en-US" sz="4100" dirty="0" err="1">
                <a:solidFill>
                  <a:srgbClr val="000000"/>
                </a:solidFill>
                <a:latin typeface="Roboto Condensed"/>
              </a:rPr>
              <a:t>cực</a:t>
            </a:r>
            <a:r>
              <a:rPr lang="en-US" sz="4100" dirty="0">
                <a:solidFill>
                  <a:srgbClr val="000000"/>
                </a:solidFill>
                <a:latin typeface="Roboto Condensed"/>
              </a:rPr>
              <a:t> </a:t>
            </a:r>
            <a:r>
              <a:rPr lang="en-US" sz="4100" dirty="0" err="1">
                <a:solidFill>
                  <a:srgbClr val="000000"/>
                </a:solidFill>
                <a:latin typeface="Roboto Condensed"/>
              </a:rPr>
              <a:t>thì</a:t>
            </a:r>
            <a:r>
              <a:rPr lang="en-US" sz="4100" dirty="0">
                <a:solidFill>
                  <a:srgbClr val="000000"/>
                </a:solidFill>
                <a:latin typeface="Roboto Condensed"/>
              </a:rPr>
              <a:t> con </a:t>
            </a:r>
            <a:r>
              <a:rPr lang="en-US" sz="4100" dirty="0" err="1">
                <a:solidFill>
                  <a:srgbClr val="000000"/>
                </a:solidFill>
                <a:latin typeface="Roboto Condensed"/>
              </a:rPr>
              <a:t>người</a:t>
            </a:r>
            <a:r>
              <a:rPr lang="en-US" sz="4100" dirty="0">
                <a:solidFill>
                  <a:srgbClr val="000000"/>
                </a:solidFill>
                <a:latin typeface="Roboto Condensed"/>
              </a:rPr>
              <a:t> </a:t>
            </a:r>
            <a:r>
              <a:rPr lang="en-US" sz="4100" dirty="0" err="1">
                <a:solidFill>
                  <a:srgbClr val="000000"/>
                </a:solidFill>
                <a:latin typeface="Roboto Condensed"/>
              </a:rPr>
              <a:t>bị</a:t>
            </a:r>
            <a:r>
              <a:rPr lang="en-US" sz="4100" dirty="0">
                <a:solidFill>
                  <a:srgbClr val="000000"/>
                </a:solidFill>
                <a:latin typeface="Roboto Condensed"/>
              </a:rPr>
              <a:t> </a:t>
            </a:r>
            <a:r>
              <a:rPr lang="en-US" sz="4100" dirty="0" err="1">
                <a:solidFill>
                  <a:srgbClr val="000000"/>
                </a:solidFill>
                <a:latin typeface="Roboto Condensed"/>
              </a:rPr>
              <a:t>ảnh</a:t>
            </a:r>
            <a:r>
              <a:rPr lang="en-US" sz="4100" dirty="0">
                <a:solidFill>
                  <a:srgbClr val="000000"/>
                </a:solidFill>
                <a:latin typeface="Roboto Condensed"/>
              </a:rPr>
              <a:t> </a:t>
            </a:r>
            <a:r>
              <a:rPr lang="en-US" sz="4100" dirty="0" err="1">
                <a:solidFill>
                  <a:srgbClr val="000000"/>
                </a:solidFill>
                <a:latin typeface="Roboto Condensed"/>
              </a:rPr>
              <a:t>hưởng</a:t>
            </a:r>
            <a:r>
              <a:rPr lang="en-US" sz="4100" dirty="0">
                <a:solidFill>
                  <a:srgbClr val="000000"/>
                </a:solidFill>
                <a:latin typeface="Roboto Condensed"/>
              </a:rPr>
              <a:t> </a:t>
            </a:r>
            <a:r>
              <a:rPr lang="en-US" sz="4100" dirty="0" err="1">
                <a:solidFill>
                  <a:srgbClr val="000000"/>
                </a:solidFill>
                <a:latin typeface="Roboto Condensed"/>
              </a:rPr>
              <a:t>về</a:t>
            </a:r>
            <a:r>
              <a:rPr lang="en-US" sz="4100" dirty="0">
                <a:solidFill>
                  <a:srgbClr val="000000"/>
                </a:solidFill>
                <a:latin typeface="Roboto Condensed"/>
              </a:rPr>
              <a:t> </a:t>
            </a:r>
            <a:r>
              <a:rPr lang="en-US" sz="4100" dirty="0" err="1">
                <a:solidFill>
                  <a:srgbClr val="000000"/>
                </a:solidFill>
                <a:latin typeface="Roboto Condensed"/>
              </a:rPr>
              <a:t>tính</a:t>
            </a:r>
            <a:r>
              <a:rPr lang="en-US" sz="4100" dirty="0">
                <a:solidFill>
                  <a:srgbClr val="000000"/>
                </a:solidFill>
                <a:latin typeface="Roboto Condensed"/>
              </a:rPr>
              <a:t> </a:t>
            </a:r>
            <a:r>
              <a:rPr lang="en-US" sz="4100" dirty="0" err="1">
                <a:solidFill>
                  <a:srgbClr val="000000"/>
                </a:solidFill>
                <a:latin typeface="Roboto Condensed"/>
              </a:rPr>
              <a:t>cách</a:t>
            </a:r>
            <a:r>
              <a:rPr lang="en-US" sz="4100" dirty="0">
                <a:solidFill>
                  <a:srgbClr val="000000"/>
                </a:solidFill>
                <a:latin typeface="Roboto Condensed"/>
              </a:rPr>
              <a:t>, </a:t>
            </a:r>
            <a:r>
              <a:rPr lang="en-US" sz="4100" dirty="0" err="1">
                <a:solidFill>
                  <a:srgbClr val="000000"/>
                </a:solidFill>
                <a:latin typeface="Roboto Condensed"/>
              </a:rPr>
              <a:t>lối</a:t>
            </a:r>
            <a:r>
              <a:rPr lang="en-US" sz="4100" dirty="0">
                <a:solidFill>
                  <a:srgbClr val="000000"/>
                </a:solidFill>
                <a:latin typeface="Roboto Condensed"/>
              </a:rPr>
              <a:t> </a:t>
            </a:r>
            <a:r>
              <a:rPr lang="en-US" sz="4100" dirty="0" err="1">
                <a:solidFill>
                  <a:srgbClr val="000000"/>
                </a:solidFill>
                <a:latin typeface="Roboto Condensed"/>
              </a:rPr>
              <a:t>sống</a:t>
            </a:r>
            <a:r>
              <a:rPr lang="en-US" sz="4100" dirty="0">
                <a:solidFill>
                  <a:srgbClr val="000000"/>
                </a:solidFill>
                <a:latin typeface="Roboto Condensed"/>
              </a:rPr>
              <a:t>..., </a:t>
            </a:r>
            <a:r>
              <a:rPr lang="en-US" sz="4100" dirty="0" err="1">
                <a:solidFill>
                  <a:srgbClr val="000000"/>
                </a:solidFill>
                <a:latin typeface="Roboto Condensed"/>
              </a:rPr>
              <a:t>gần</a:t>
            </a:r>
            <a:r>
              <a:rPr lang="en-US" sz="4100" dirty="0">
                <a:solidFill>
                  <a:srgbClr val="000000"/>
                </a:solidFill>
                <a:latin typeface="Roboto Condensed"/>
              </a:rPr>
              <a:t> </a:t>
            </a:r>
            <a:r>
              <a:rPr lang="en-US" sz="4100" dirty="0" err="1">
                <a:solidFill>
                  <a:srgbClr val="000000"/>
                </a:solidFill>
                <a:latin typeface="Roboto Condensed"/>
              </a:rPr>
              <a:t>môi</a:t>
            </a:r>
            <a:r>
              <a:rPr lang="en-US" sz="4100" dirty="0">
                <a:solidFill>
                  <a:srgbClr val="000000"/>
                </a:solidFill>
                <a:latin typeface="Roboto Condensed"/>
              </a:rPr>
              <a:t> </a:t>
            </a:r>
            <a:r>
              <a:rPr lang="en-US" sz="4100" dirty="0" err="1">
                <a:solidFill>
                  <a:srgbClr val="000000"/>
                </a:solidFill>
                <a:latin typeface="Roboto Condensed"/>
              </a:rPr>
              <a:t>trường</a:t>
            </a:r>
            <a:r>
              <a:rPr lang="en-US" sz="4100" dirty="0">
                <a:solidFill>
                  <a:srgbClr val="000000"/>
                </a:solidFill>
                <a:latin typeface="Roboto Condensed"/>
              </a:rPr>
              <a:t> </a:t>
            </a:r>
            <a:r>
              <a:rPr lang="en-US" sz="4100" dirty="0" err="1">
                <a:solidFill>
                  <a:srgbClr val="000000"/>
                </a:solidFill>
                <a:latin typeface="Roboto Condensed"/>
              </a:rPr>
              <a:t>tích</a:t>
            </a:r>
            <a:r>
              <a:rPr lang="en-US" sz="4100" dirty="0">
                <a:solidFill>
                  <a:srgbClr val="000000"/>
                </a:solidFill>
                <a:latin typeface="Roboto Condensed"/>
              </a:rPr>
              <a:t> </a:t>
            </a:r>
            <a:r>
              <a:rPr lang="en-US" sz="4100" dirty="0" err="1">
                <a:solidFill>
                  <a:srgbClr val="000000"/>
                </a:solidFill>
                <a:latin typeface="Roboto Condensed"/>
              </a:rPr>
              <a:t>cực</a:t>
            </a:r>
            <a:r>
              <a:rPr lang="en-US" sz="4100" dirty="0">
                <a:solidFill>
                  <a:srgbClr val="000000"/>
                </a:solidFill>
                <a:latin typeface="Roboto Condensed"/>
              </a:rPr>
              <a:t> </a:t>
            </a:r>
            <a:r>
              <a:rPr lang="en-US" sz="4100" dirty="0" err="1">
                <a:solidFill>
                  <a:srgbClr val="000000"/>
                </a:solidFill>
                <a:latin typeface="Roboto Condensed"/>
              </a:rPr>
              <a:t>thì</a:t>
            </a:r>
            <a:r>
              <a:rPr lang="en-US" sz="4100" dirty="0">
                <a:solidFill>
                  <a:srgbClr val="000000"/>
                </a:solidFill>
                <a:latin typeface="Roboto Condensed"/>
              </a:rPr>
              <a:t> con </a:t>
            </a:r>
            <a:r>
              <a:rPr lang="en-US" sz="4100" dirty="0" err="1">
                <a:solidFill>
                  <a:srgbClr val="000000"/>
                </a:solidFill>
                <a:latin typeface="Roboto Condensed"/>
              </a:rPr>
              <a:t>người</a:t>
            </a:r>
            <a:r>
              <a:rPr lang="en-US" sz="4100" dirty="0">
                <a:solidFill>
                  <a:srgbClr val="000000"/>
                </a:solidFill>
                <a:latin typeface="Roboto Condensed"/>
              </a:rPr>
              <a:t> </a:t>
            </a:r>
            <a:r>
              <a:rPr lang="en-US" sz="4100" dirty="0" err="1">
                <a:solidFill>
                  <a:srgbClr val="000000"/>
                </a:solidFill>
                <a:latin typeface="Roboto Condensed"/>
              </a:rPr>
              <a:t>sẽ</a:t>
            </a:r>
            <a:r>
              <a:rPr lang="en-US" sz="4100" dirty="0">
                <a:solidFill>
                  <a:srgbClr val="000000"/>
                </a:solidFill>
                <a:latin typeface="Roboto Condensed"/>
              </a:rPr>
              <a:t> </a:t>
            </a:r>
            <a:r>
              <a:rPr lang="en-US" sz="4100" dirty="0" err="1">
                <a:solidFill>
                  <a:srgbClr val="000000"/>
                </a:solidFill>
                <a:latin typeface="Roboto Condensed"/>
              </a:rPr>
              <a:t>phát</a:t>
            </a:r>
            <a:r>
              <a:rPr lang="en-US" sz="4100" dirty="0">
                <a:solidFill>
                  <a:srgbClr val="000000"/>
                </a:solidFill>
                <a:latin typeface="Roboto Condensed"/>
              </a:rPr>
              <a:t> </a:t>
            </a:r>
            <a:r>
              <a:rPr lang="en-US" sz="4100" dirty="0" err="1">
                <a:solidFill>
                  <a:srgbClr val="000000"/>
                </a:solidFill>
                <a:latin typeface="Roboto Condensed"/>
              </a:rPr>
              <a:t>triển</a:t>
            </a:r>
            <a:r>
              <a:rPr lang="en-US" sz="4100" dirty="0">
                <a:solidFill>
                  <a:srgbClr val="000000"/>
                </a:solidFill>
                <a:latin typeface="Roboto Condensed"/>
              </a:rPr>
              <a:t>, </a:t>
            </a:r>
            <a:r>
              <a:rPr lang="en-US" sz="4100" dirty="0" err="1">
                <a:solidFill>
                  <a:srgbClr val="000000"/>
                </a:solidFill>
                <a:latin typeface="Roboto Condensed"/>
              </a:rPr>
              <a:t>có</a:t>
            </a:r>
            <a:r>
              <a:rPr lang="en-US" sz="4100" dirty="0">
                <a:solidFill>
                  <a:srgbClr val="000000"/>
                </a:solidFill>
                <a:latin typeface="Roboto Condensed"/>
              </a:rPr>
              <a:t> </a:t>
            </a:r>
            <a:r>
              <a:rPr lang="en-US" sz="4100" dirty="0" err="1">
                <a:solidFill>
                  <a:srgbClr val="000000"/>
                </a:solidFill>
                <a:latin typeface="Roboto Condensed"/>
              </a:rPr>
              <a:t>tương</a:t>
            </a:r>
            <a:r>
              <a:rPr lang="en-US" sz="4100" dirty="0">
                <a:solidFill>
                  <a:srgbClr val="000000"/>
                </a:solidFill>
                <a:latin typeface="Roboto Condensed"/>
              </a:rPr>
              <a:t> </a:t>
            </a:r>
            <a:r>
              <a:rPr lang="en-US" sz="4100" dirty="0" err="1">
                <a:solidFill>
                  <a:srgbClr val="000000"/>
                </a:solidFill>
                <a:latin typeface="Roboto Condensed"/>
              </a:rPr>
              <a:t>lai</a:t>
            </a:r>
            <a:r>
              <a:rPr lang="en-US" sz="4100" dirty="0">
                <a:solidFill>
                  <a:srgbClr val="000000"/>
                </a:solidFill>
                <a:latin typeface="Roboto Condensed"/>
              </a:rPr>
              <a:t> </a:t>
            </a:r>
            <a:r>
              <a:rPr lang="en-US" sz="4100" dirty="0" err="1">
                <a:solidFill>
                  <a:srgbClr val="000000"/>
                </a:solidFill>
                <a:latin typeface="Roboto Condensed"/>
              </a:rPr>
              <a:t>xán</a:t>
            </a:r>
            <a:r>
              <a:rPr lang="en-US" sz="4100" dirty="0">
                <a:solidFill>
                  <a:srgbClr val="000000"/>
                </a:solidFill>
                <a:latin typeface="Roboto Condensed"/>
              </a:rPr>
              <a:t> </a:t>
            </a:r>
            <a:r>
              <a:rPr lang="en-US" sz="4100" dirty="0" err="1">
                <a:solidFill>
                  <a:srgbClr val="000000"/>
                </a:solidFill>
                <a:latin typeface="Roboto Condensed"/>
              </a:rPr>
              <a:t>lạn</a:t>
            </a:r>
            <a:endParaRPr lang="en-US" sz="4100" dirty="0">
              <a:solidFill>
                <a:srgbClr val="000000"/>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9481" y="-350510"/>
            <a:ext cx="21643930" cy="11555466"/>
          </a:xfrm>
          <a:prstGeom prst="rect">
            <a:avLst/>
          </a:prstGeom>
        </p:spPr>
      </p:pic>
      <p:grpSp>
        <p:nvGrpSpPr>
          <p:cNvPr id="3" name="Group 3"/>
          <p:cNvGrpSpPr/>
          <p:nvPr/>
        </p:nvGrpSpPr>
        <p:grpSpPr>
          <a:xfrm>
            <a:off x="1424145" y="2856916"/>
            <a:ext cx="16116765" cy="7076374"/>
            <a:chOff x="0" y="0"/>
            <a:chExt cx="19557985" cy="8587307"/>
          </a:xfrm>
        </p:grpSpPr>
        <p:sp>
          <p:nvSpPr>
            <p:cNvPr id="4" name="Freeform 4"/>
            <p:cNvSpPr/>
            <p:nvPr/>
          </p:nvSpPr>
          <p:spPr>
            <a:xfrm>
              <a:off x="31750" y="31750"/>
              <a:ext cx="19494486" cy="8523808"/>
            </a:xfrm>
            <a:custGeom>
              <a:avLst/>
              <a:gdLst/>
              <a:ahLst/>
              <a:cxnLst/>
              <a:rect l="l" t="t" r="r" b="b"/>
              <a:pathLst>
                <a:path w="19494486" h="8523808">
                  <a:moveTo>
                    <a:pt x="19401775" y="8523808"/>
                  </a:moveTo>
                  <a:lnTo>
                    <a:pt x="92710" y="8523808"/>
                  </a:lnTo>
                  <a:cubicBezTo>
                    <a:pt x="41910" y="8523808"/>
                    <a:pt x="0" y="8481898"/>
                    <a:pt x="0" y="8431098"/>
                  </a:cubicBezTo>
                  <a:lnTo>
                    <a:pt x="0" y="92710"/>
                  </a:lnTo>
                  <a:cubicBezTo>
                    <a:pt x="0" y="41910"/>
                    <a:pt x="41910" y="0"/>
                    <a:pt x="92710" y="0"/>
                  </a:cubicBezTo>
                  <a:lnTo>
                    <a:pt x="19400506" y="0"/>
                  </a:lnTo>
                  <a:cubicBezTo>
                    <a:pt x="19451306" y="0"/>
                    <a:pt x="19493215" y="41910"/>
                    <a:pt x="19493215" y="92710"/>
                  </a:cubicBezTo>
                  <a:lnTo>
                    <a:pt x="19493215" y="8429827"/>
                  </a:lnTo>
                  <a:cubicBezTo>
                    <a:pt x="19494486" y="8481898"/>
                    <a:pt x="19452575" y="8523808"/>
                    <a:pt x="19401775" y="8523808"/>
                  </a:cubicBezTo>
                  <a:close/>
                </a:path>
              </a:pathLst>
            </a:custGeom>
            <a:solidFill>
              <a:srgbClr val="FFF3ED"/>
            </a:solidFill>
          </p:spPr>
          <p:txBody>
            <a:bodyPr/>
            <a:lstStyle/>
            <a:p>
              <a:endParaRPr lang="vi-VN"/>
            </a:p>
          </p:txBody>
        </p:sp>
        <p:sp>
          <p:nvSpPr>
            <p:cNvPr id="5" name="Freeform 5"/>
            <p:cNvSpPr/>
            <p:nvPr/>
          </p:nvSpPr>
          <p:spPr>
            <a:xfrm>
              <a:off x="0" y="0"/>
              <a:ext cx="19557986" cy="8587308"/>
            </a:xfrm>
            <a:custGeom>
              <a:avLst/>
              <a:gdLst/>
              <a:ahLst/>
              <a:cxnLst/>
              <a:rect l="l" t="t" r="r" b="b"/>
              <a:pathLst>
                <a:path w="19557986" h="8587308">
                  <a:moveTo>
                    <a:pt x="19433525" y="59690"/>
                  </a:moveTo>
                  <a:cubicBezTo>
                    <a:pt x="19469086" y="59690"/>
                    <a:pt x="19498295" y="88900"/>
                    <a:pt x="19498295" y="124460"/>
                  </a:cubicBezTo>
                  <a:lnTo>
                    <a:pt x="19498295" y="8462848"/>
                  </a:lnTo>
                  <a:cubicBezTo>
                    <a:pt x="19498295" y="8498408"/>
                    <a:pt x="19469086" y="8527617"/>
                    <a:pt x="19433525" y="8527617"/>
                  </a:cubicBezTo>
                  <a:lnTo>
                    <a:pt x="124460" y="8527617"/>
                  </a:lnTo>
                  <a:cubicBezTo>
                    <a:pt x="88900" y="8527617"/>
                    <a:pt x="59690" y="8498408"/>
                    <a:pt x="59690" y="8462848"/>
                  </a:cubicBezTo>
                  <a:lnTo>
                    <a:pt x="59690" y="124460"/>
                  </a:lnTo>
                  <a:cubicBezTo>
                    <a:pt x="59690" y="88900"/>
                    <a:pt x="88900" y="59690"/>
                    <a:pt x="124460" y="59690"/>
                  </a:cubicBezTo>
                  <a:lnTo>
                    <a:pt x="19433525" y="59690"/>
                  </a:lnTo>
                  <a:moveTo>
                    <a:pt x="19433525" y="0"/>
                  </a:moveTo>
                  <a:lnTo>
                    <a:pt x="124460" y="0"/>
                  </a:lnTo>
                  <a:cubicBezTo>
                    <a:pt x="55880" y="0"/>
                    <a:pt x="0" y="55880"/>
                    <a:pt x="0" y="124460"/>
                  </a:cubicBezTo>
                  <a:lnTo>
                    <a:pt x="0" y="8462848"/>
                  </a:lnTo>
                  <a:cubicBezTo>
                    <a:pt x="0" y="8531427"/>
                    <a:pt x="55880" y="8587308"/>
                    <a:pt x="124460" y="8587308"/>
                  </a:cubicBezTo>
                  <a:lnTo>
                    <a:pt x="19433525" y="8587308"/>
                  </a:lnTo>
                  <a:cubicBezTo>
                    <a:pt x="19502106" y="8587308"/>
                    <a:pt x="19557986" y="8531427"/>
                    <a:pt x="19557986" y="8462848"/>
                  </a:cubicBezTo>
                  <a:lnTo>
                    <a:pt x="19557986" y="124460"/>
                  </a:lnTo>
                  <a:cubicBezTo>
                    <a:pt x="19557986" y="55880"/>
                    <a:pt x="19502106" y="0"/>
                    <a:pt x="19433525" y="0"/>
                  </a:cubicBezTo>
                  <a:close/>
                </a:path>
              </a:pathLst>
            </a:custGeom>
            <a:solidFill>
              <a:srgbClr val="FDBC96"/>
            </a:solidFill>
          </p:spPr>
          <p:txBody>
            <a:bodyPr/>
            <a:lstStyle/>
            <a:p>
              <a:endParaRPr lang="vi-VN"/>
            </a:p>
          </p:txBody>
        </p:sp>
      </p:grpSp>
      <p:sp>
        <p:nvSpPr>
          <p:cNvPr id="6" name="TextBox 6"/>
          <p:cNvSpPr txBox="1"/>
          <p:nvPr/>
        </p:nvSpPr>
        <p:spPr>
          <a:xfrm>
            <a:off x="-127450" y="1056040"/>
            <a:ext cx="17026522" cy="809625"/>
          </a:xfrm>
          <a:prstGeom prst="rect">
            <a:avLst/>
          </a:prstGeom>
        </p:spPr>
        <p:txBody>
          <a:bodyPr lIns="0" tIns="0" rIns="0" bIns="0" rtlCol="0" anchor="t">
            <a:spAutoFit/>
          </a:bodyPr>
          <a:lstStyle/>
          <a:p>
            <a:pPr algn="ctr">
              <a:lnSpc>
                <a:spcPts val="5850"/>
              </a:lnSpc>
            </a:pPr>
            <a:r>
              <a:rPr lang="en-US" sz="6500">
                <a:solidFill>
                  <a:srgbClr val="84492D"/>
                </a:solidFill>
                <a:latin typeface="Fraunces Bold"/>
              </a:rPr>
              <a:t>II.  THỰC HÀNH ẨN DỤ</a:t>
            </a:r>
          </a:p>
        </p:txBody>
      </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89566" y="2535603"/>
            <a:ext cx="2172742" cy="67157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024297" y="8736979"/>
            <a:ext cx="4110789" cy="280047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8469" y="8316550"/>
            <a:ext cx="2195912" cy="161674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46889">
            <a:off x="882386" y="1689711"/>
            <a:ext cx="1627952" cy="2000555"/>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71063">
            <a:off x="857115" y="8097373"/>
            <a:ext cx="1134060" cy="1711789"/>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81862" y="-1097612"/>
            <a:ext cx="3716844" cy="3633215"/>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370392">
            <a:off x="15262438" y="8668527"/>
            <a:ext cx="5280742" cy="4017765"/>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71954" flipH="1">
            <a:off x="182038" y="548414"/>
            <a:ext cx="728523" cy="1312654"/>
          </a:xfrm>
          <a:prstGeom prst="rect">
            <a:avLst/>
          </a:prstGeom>
        </p:spPr>
      </p:pic>
      <p:sp>
        <p:nvSpPr>
          <p:cNvPr id="15" name="TextBox 15"/>
          <p:cNvSpPr txBox="1"/>
          <p:nvPr/>
        </p:nvSpPr>
        <p:spPr>
          <a:xfrm>
            <a:off x="1807271" y="4286698"/>
            <a:ext cx="16480729" cy="3933928"/>
          </a:xfrm>
          <a:prstGeom prst="rect">
            <a:avLst/>
          </a:prstGeom>
        </p:spPr>
        <p:txBody>
          <a:bodyPr lIns="0" tIns="0" rIns="0" bIns="0" rtlCol="0" anchor="t">
            <a:spAutoFit/>
          </a:bodyPr>
          <a:lstStyle/>
          <a:p>
            <a:pPr algn="just">
              <a:lnSpc>
                <a:spcPts val="6294"/>
              </a:lnSpc>
            </a:pPr>
            <a:r>
              <a:rPr lang="en-US" sz="4495">
                <a:solidFill>
                  <a:srgbClr val="000000"/>
                </a:solidFill>
                <a:latin typeface="Roboto Condensed Bold"/>
              </a:rPr>
              <a:t>Tìm và nêu tác dụng của phép tu từ ẩn dụ trong ngữ liệu sau:</a:t>
            </a:r>
          </a:p>
          <a:p>
            <a:pPr algn="ctr">
              <a:lnSpc>
                <a:spcPts val="6294"/>
              </a:lnSpc>
            </a:pPr>
            <a:r>
              <a:rPr lang="en-US" sz="4495">
                <a:solidFill>
                  <a:srgbClr val="000000"/>
                </a:solidFill>
                <a:latin typeface="Roboto Condensed Italics"/>
              </a:rPr>
              <a:t>Yêu ngày con gọi Mẹ ơi</a:t>
            </a:r>
          </a:p>
          <a:p>
            <a:pPr algn="ctr">
              <a:lnSpc>
                <a:spcPts val="6294"/>
              </a:lnSpc>
            </a:pPr>
            <a:r>
              <a:rPr lang="en-US" sz="4495">
                <a:solidFill>
                  <a:srgbClr val="000000"/>
                </a:solidFill>
                <a:latin typeface="Roboto Condensed Italics"/>
              </a:rPr>
              <a:t>Bước đi chập chững, Mặt Trời nhòm coi</a:t>
            </a:r>
          </a:p>
          <a:p>
            <a:pPr algn="ctr">
              <a:lnSpc>
                <a:spcPts val="6294"/>
              </a:lnSpc>
            </a:pPr>
            <a:r>
              <a:rPr lang="en-US" sz="4495">
                <a:solidFill>
                  <a:srgbClr val="000000"/>
                </a:solidFill>
                <a:latin typeface="Roboto Condensed Italics"/>
              </a:rPr>
              <a:t>Bao ngày, bao tháng dần trôi</a:t>
            </a:r>
          </a:p>
          <a:p>
            <a:pPr algn="ctr">
              <a:lnSpc>
                <a:spcPts val="6294"/>
              </a:lnSpc>
              <a:spcBef>
                <a:spcPct val="0"/>
              </a:spcBef>
            </a:pPr>
            <a:r>
              <a:rPr lang="en-US" sz="4495">
                <a:solidFill>
                  <a:srgbClr val="000000"/>
                </a:solidFill>
                <a:latin typeface="Roboto Condensed Italics"/>
              </a:rPr>
              <a:t>Khắp nhà đầy ắp tiếng cười của con.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BC9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08570" y="6175985"/>
            <a:ext cx="3984886" cy="436102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72564" flipV="1">
            <a:off x="14724147" y="-1659885"/>
            <a:ext cx="4413406" cy="300663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93643" flipH="1" flipV="1">
            <a:off x="-993415" y="131137"/>
            <a:ext cx="2505603" cy="260660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2854">
            <a:off x="833433" y="189141"/>
            <a:ext cx="1485766" cy="1435621"/>
          </a:xfrm>
          <a:prstGeom prst="rect">
            <a:avLst/>
          </a:prstGeom>
        </p:spPr>
      </p:pic>
      <p:sp>
        <p:nvSpPr>
          <p:cNvPr id="6" name="TextBox 6"/>
          <p:cNvSpPr txBox="1"/>
          <p:nvPr/>
        </p:nvSpPr>
        <p:spPr>
          <a:xfrm>
            <a:off x="6448239" y="15908"/>
            <a:ext cx="4761459" cy="1619045"/>
          </a:xfrm>
          <a:prstGeom prst="rect">
            <a:avLst/>
          </a:prstGeom>
        </p:spPr>
        <p:txBody>
          <a:bodyPr lIns="0" tIns="0" rIns="0" bIns="0" rtlCol="0" anchor="t">
            <a:spAutoFit/>
          </a:bodyPr>
          <a:lstStyle/>
          <a:p>
            <a:pPr>
              <a:lnSpc>
                <a:spcPts val="13430"/>
              </a:lnSpc>
              <a:spcBef>
                <a:spcPct val="0"/>
              </a:spcBef>
            </a:pPr>
            <a:r>
              <a:rPr lang="en-US" sz="8953">
                <a:solidFill>
                  <a:srgbClr val="474545"/>
                </a:solidFill>
                <a:latin typeface="#9Slide06 Thillends"/>
              </a:rPr>
              <a:t>Thử thách 1: </a:t>
            </a:r>
          </a:p>
        </p:txBody>
      </p:sp>
      <p:grpSp>
        <p:nvGrpSpPr>
          <p:cNvPr id="7" name="Group 7"/>
          <p:cNvGrpSpPr/>
          <p:nvPr/>
        </p:nvGrpSpPr>
        <p:grpSpPr>
          <a:xfrm>
            <a:off x="2499705" y="1434441"/>
            <a:ext cx="13197468" cy="4906434"/>
            <a:chOff x="0" y="0"/>
            <a:chExt cx="17596625" cy="6541912"/>
          </a:xfrm>
        </p:grpSpPr>
        <p:sp>
          <p:nvSpPr>
            <p:cNvPr id="8" name="AutoShape 8"/>
            <p:cNvSpPr/>
            <p:nvPr/>
          </p:nvSpPr>
          <p:spPr>
            <a:xfrm>
              <a:off x="0" y="519100"/>
              <a:ext cx="17250894" cy="6022812"/>
            </a:xfrm>
            <a:prstGeom prst="rect">
              <a:avLst/>
            </a:prstGeom>
            <a:solidFill>
              <a:srgbClr val="FFFFFF"/>
            </a:solidFill>
          </p:spPr>
          <p:txBody>
            <a:bodyPr/>
            <a:lstStyle/>
            <a:p>
              <a:endParaRPr lang="vi-VN"/>
            </a:p>
          </p:txBody>
        </p:sp>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498404" y="0"/>
              <a:ext cx="5098220" cy="713751"/>
            </a:xfrm>
            <a:prstGeom prst="rect">
              <a:avLst/>
            </a:prstGeom>
          </p:spPr>
        </p:pic>
        <p:sp>
          <p:nvSpPr>
            <p:cNvPr id="10" name="TextBox 10"/>
            <p:cNvSpPr txBox="1"/>
            <p:nvPr/>
          </p:nvSpPr>
          <p:spPr>
            <a:xfrm>
              <a:off x="1256017" y="1182639"/>
              <a:ext cx="14923777" cy="4600483"/>
            </a:xfrm>
            <a:prstGeom prst="rect">
              <a:avLst/>
            </a:prstGeom>
          </p:spPr>
          <p:txBody>
            <a:bodyPr lIns="0" tIns="0" rIns="0" bIns="0" rtlCol="0" anchor="t">
              <a:spAutoFit/>
            </a:bodyPr>
            <a:lstStyle/>
            <a:p>
              <a:pPr algn="just">
                <a:lnSpc>
                  <a:spcPts val="6960"/>
                </a:lnSpc>
              </a:pPr>
              <a:r>
                <a:rPr lang="en-US" sz="4971" dirty="0" err="1">
                  <a:solidFill>
                    <a:srgbClr val="474545"/>
                  </a:solidFill>
                  <a:latin typeface="Roboto Condensed Bold"/>
                </a:rPr>
                <a:t>Phép</a:t>
              </a:r>
              <a:r>
                <a:rPr lang="en-US" sz="4971" dirty="0">
                  <a:solidFill>
                    <a:srgbClr val="474545"/>
                  </a:solidFill>
                  <a:latin typeface="Roboto Condensed Bold"/>
                </a:rPr>
                <a:t> </a:t>
              </a:r>
              <a:r>
                <a:rPr lang="en-US" sz="4971" dirty="0" err="1">
                  <a:solidFill>
                    <a:srgbClr val="474545"/>
                  </a:solidFill>
                  <a:latin typeface="Roboto Condensed Bold"/>
                </a:rPr>
                <a:t>tu</a:t>
              </a:r>
              <a:r>
                <a:rPr lang="en-US" sz="4971" dirty="0">
                  <a:solidFill>
                    <a:srgbClr val="474545"/>
                  </a:solidFill>
                  <a:latin typeface="Roboto Condensed Bold"/>
                </a:rPr>
                <a:t> </a:t>
              </a:r>
              <a:r>
                <a:rPr lang="en-US" sz="4971" dirty="0" err="1">
                  <a:solidFill>
                    <a:srgbClr val="474545"/>
                  </a:solidFill>
                  <a:latin typeface="Roboto Condensed Bold"/>
                </a:rPr>
                <a:t>từ</a:t>
              </a:r>
              <a:r>
                <a:rPr lang="en-US" sz="4971" dirty="0">
                  <a:solidFill>
                    <a:srgbClr val="474545"/>
                  </a:solidFill>
                  <a:latin typeface="Roboto Condensed Bold"/>
                </a:rPr>
                <a:t> </a:t>
              </a:r>
              <a:r>
                <a:rPr lang="en-US" sz="4971" dirty="0" err="1">
                  <a:solidFill>
                    <a:srgbClr val="474545"/>
                  </a:solidFill>
                  <a:latin typeface="Roboto Condensed Bold"/>
                </a:rPr>
                <a:t>nào</a:t>
              </a:r>
              <a:r>
                <a:rPr lang="en-US" sz="4971" dirty="0">
                  <a:solidFill>
                    <a:srgbClr val="474545"/>
                  </a:solidFill>
                  <a:latin typeface="Roboto Condensed Bold"/>
                </a:rPr>
                <a:t> </a:t>
              </a:r>
              <a:r>
                <a:rPr lang="en-US" sz="4971" dirty="0" err="1">
                  <a:solidFill>
                    <a:srgbClr val="474545"/>
                  </a:solidFill>
                  <a:latin typeface="Roboto Condensed Bold"/>
                </a:rPr>
                <a:t>được</a:t>
              </a:r>
              <a:r>
                <a:rPr lang="en-US" sz="4971" dirty="0">
                  <a:solidFill>
                    <a:srgbClr val="474545"/>
                  </a:solidFill>
                  <a:latin typeface="Roboto Condensed Bold"/>
                </a:rPr>
                <a:t> </a:t>
              </a:r>
              <a:r>
                <a:rPr lang="en-US" sz="4971" dirty="0" err="1">
                  <a:solidFill>
                    <a:srgbClr val="474545"/>
                  </a:solidFill>
                  <a:latin typeface="Roboto Condensed Bold"/>
                </a:rPr>
                <a:t>sử</a:t>
              </a:r>
              <a:r>
                <a:rPr lang="en-US" sz="4971" dirty="0">
                  <a:solidFill>
                    <a:srgbClr val="474545"/>
                  </a:solidFill>
                  <a:latin typeface="Roboto Condensed Bold"/>
                </a:rPr>
                <a:t> </a:t>
              </a:r>
              <a:r>
                <a:rPr lang="en-US" sz="4971" dirty="0" err="1">
                  <a:solidFill>
                    <a:srgbClr val="474545"/>
                  </a:solidFill>
                  <a:latin typeface="Roboto Condensed Bold"/>
                </a:rPr>
                <a:t>dụng</a:t>
              </a:r>
              <a:r>
                <a:rPr lang="en-US" sz="4971" dirty="0">
                  <a:solidFill>
                    <a:srgbClr val="474545"/>
                  </a:solidFill>
                  <a:latin typeface="Roboto Condensed Bold"/>
                </a:rPr>
                <a:t> </a:t>
              </a:r>
              <a:r>
                <a:rPr lang="en-US" sz="4971" dirty="0" err="1">
                  <a:solidFill>
                    <a:srgbClr val="474545"/>
                  </a:solidFill>
                  <a:latin typeface="Roboto Condensed Bold"/>
                </a:rPr>
                <a:t>trong</a:t>
              </a:r>
              <a:r>
                <a:rPr lang="en-US" sz="4971" dirty="0">
                  <a:solidFill>
                    <a:srgbClr val="474545"/>
                  </a:solidFill>
                  <a:latin typeface="Roboto Condensed Bold"/>
                </a:rPr>
                <a:t> </a:t>
              </a:r>
              <a:r>
                <a:rPr lang="en-US" sz="4971" dirty="0" err="1">
                  <a:solidFill>
                    <a:srgbClr val="474545"/>
                  </a:solidFill>
                  <a:latin typeface="Roboto Condensed Bold"/>
                </a:rPr>
                <a:t>hai</a:t>
              </a:r>
              <a:r>
                <a:rPr lang="en-US" sz="4971" dirty="0">
                  <a:solidFill>
                    <a:srgbClr val="474545"/>
                  </a:solidFill>
                  <a:latin typeface="Roboto Condensed Bold"/>
                </a:rPr>
                <a:t> </a:t>
              </a:r>
              <a:r>
                <a:rPr lang="en-US" sz="4971" dirty="0" err="1">
                  <a:solidFill>
                    <a:srgbClr val="474545"/>
                  </a:solidFill>
                  <a:latin typeface="Roboto Condensed Bold"/>
                </a:rPr>
                <a:t>dòng</a:t>
              </a:r>
              <a:r>
                <a:rPr lang="en-US" sz="4971" dirty="0">
                  <a:solidFill>
                    <a:srgbClr val="474545"/>
                  </a:solidFill>
                  <a:latin typeface="Roboto Condensed Bold"/>
                </a:rPr>
                <a:t> </a:t>
              </a:r>
              <a:r>
                <a:rPr lang="en-US" sz="4971" dirty="0" err="1">
                  <a:solidFill>
                    <a:srgbClr val="474545"/>
                  </a:solidFill>
                  <a:latin typeface="Roboto Condensed Bold"/>
                </a:rPr>
                <a:t>thơ</a:t>
              </a:r>
              <a:r>
                <a:rPr lang="en-US" sz="4971" dirty="0">
                  <a:solidFill>
                    <a:srgbClr val="474545"/>
                  </a:solidFill>
                  <a:latin typeface="Roboto Condensed Bold"/>
                </a:rPr>
                <a:t> </a:t>
              </a:r>
              <a:r>
                <a:rPr lang="en-US" sz="4971" dirty="0" err="1">
                  <a:solidFill>
                    <a:srgbClr val="474545"/>
                  </a:solidFill>
                  <a:latin typeface="Roboto Condensed Bold"/>
                </a:rPr>
                <a:t>sau</a:t>
              </a:r>
              <a:r>
                <a:rPr lang="en-US" sz="4971" dirty="0">
                  <a:solidFill>
                    <a:srgbClr val="474545"/>
                  </a:solidFill>
                  <a:latin typeface="Roboto Condensed Bold"/>
                </a:rPr>
                <a:t>:</a:t>
              </a:r>
            </a:p>
            <a:p>
              <a:pPr algn="ctr">
                <a:lnSpc>
                  <a:spcPts val="6960"/>
                </a:lnSpc>
              </a:pPr>
              <a:r>
                <a:rPr lang="en-US" sz="4971" dirty="0" err="1">
                  <a:solidFill>
                    <a:srgbClr val="474545"/>
                  </a:solidFill>
                  <a:latin typeface="Roboto Condensed Italics"/>
                </a:rPr>
                <a:t>Công</a:t>
              </a:r>
              <a:r>
                <a:rPr lang="en-US" sz="4971" dirty="0">
                  <a:solidFill>
                    <a:srgbClr val="474545"/>
                  </a:solidFill>
                  <a:latin typeface="Roboto Condensed Italics"/>
                </a:rPr>
                <a:t> cha </a:t>
              </a:r>
              <a:r>
                <a:rPr lang="en-US" sz="4971" dirty="0" err="1">
                  <a:solidFill>
                    <a:srgbClr val="474545"/>
                  </a:solidFill>
                  <a:latin typeface="Roboto Condensed Italics"/>
                </a:rPr>
                <a:t>như</a:t>
              </a:r>
              <a:r>
                <a:rPr lang="en-US" sz="4971" dirty="0">
                  <a:solidFill>
                    <a:srgbClr val="474545"/>
                  </a:solidFill>
                  <a:latin typeface="Roboto Condensed Italics"/>
                </a:rPr>
                <a:t> </a:t>
              </a:r>
              <a:r>
                <a:rPr lang="en-US" sz="4971" dirty="0" err="1">
                  <a:solidFill>
                    <a:srgbClr val="474545"/>
                  </a:solidFill>
                  <a:latin typeface="Roboto Condensed Italics"/>
                </a:rPr>
                <a:t>núi</a:t>
              </a:r>
              <a:r>
                <a:rPr lang="en-US" sz="4971" dirty="0">
                  <a:solidFill>
                    <a:srgbClr val="474545"/>
                  </a:solidFill>
                  <a:latin typeface="Roboto Condensed Italics"/>
                </a:rPr>
                <a:t> </a:t>
              </a:r>
              <a:r>
                <a:rPr lang="en-US" sz="4971" dirty="0" err="1">
                  <a:solidFill>
                    <a:srgbClr val="474545"/>
                  </a:solidFill>
                  <a:latin typeface="Roboto Condensed Italics"/>
                </a:rPr>
                <a:t>ngất</a:t>
              </a:r>
              <a:r>
                <a:rPr lang="en-US" sz="4971" dirty="0">
                  <a:solidFill>
                    <a:srgbClr val="474545"/>
                  </a:solidFill>
                  <a:latin typeface="Roboto Condensed Italics"/>
                </a:rPr>
                <a:t> </a:t>
              </a:r>
              <a:r>
                <a:rPr lang="en-US" sz="4971" dirty="0" err="1">
                  <a:solidFill>
                    <a:srgbClr val="474545"/>
                  </a:solidFill>
                  <a:latin typeface="Roboto Condensed Italics"/>
                </a:rPr>
                <a:t>trời</a:t>
              </a:r>
              <a:endParaRPr lang="en-US" sz="4971" dirty="0">
                <a:solidFill>
                  <a:srgbClr val="474545"/>
                </a:solidFill>
                <a:latin typeface="Roboto Condensed Italics"/>
              </a:endParaRPr>
            </a:p>
            <a:p>
              <a:pPr algn="ctr">
                <a:lnSpc>
                  <a:spcPts val="6960"/>
                </a:lnSpc>
              </a:pPr>
              <a:r>
                <a:rPr lang="en-US" sz="4971" dirty="0" err="1">
                  <a:solidFill>
                    <a:srgbClr val="474545"/>
                  </a:solidFill>
                  <a:latin typeface="Roboto Condensed Italics"/>
                </a:rPr>
                <a:t>Nghĩa</a:t>
              </a:r>
              <a:r>
                <a:rPr lang="en-US" sz="4971" dirty="0">
                  <a:solidFill>
                    <a:srgbClr val="474545"/>
                  </a:solidFill>
                  <a:latin typeface="Roboto Condensed Italics"/>
                </a:rPr>
                <a:t> </a:t>
              </a:r>
              <a:r>
                <a:rPr lang="en-US" sz="4971" dirty="0" err="1">
                  <a:solidFill>
                    <a:srgbClr val="474545"/>
                  </a:solidFill>
                  <a:latin typeface="Roboto Condensed Italics"/>
                </a:rPr>
                <a:t>mẹ</a:t>
              </a:r>
              <a:r>
                <a:rPr lang="en-US" sz="4971" dirty="0">
                  <a:solidFill>
                    <a:srgbClr val="474545"/>
                  </a:solidFill>
                  <a:latin typeface="Roboto Condensed Italics"/>
                </a:rPr>
                <a:t> </a:t>
              </a:r>
              <a:r>
                <a:rPr lang="en-US" sz="4971" dirty="0" err="1">
                  <a:solidFill>
                    <a:srgbClr val="474545"/>
                  </a:solidFill>
                  <a:latin typeface="Roboto Condensed Italics"/>
                </a:rPr>
                <a:t>như</a:t>
              </a:r>
              <a:r>
                <a:rPr lang="en-US" sz="4971" dirty="0">
                  <a:solidFill>
                    <a:srgbClr val="474545"/>
                  </a:solidFill>
                  <a:latin typeface="Roboto Condensed Italics"/>
                </a:rPr>
                <a:t> </a:t>
              </a:r>
              <a:r>
                <a:rPr lang="en-US" sz="4971" dirty="0" err="1">
                  <a:solidFill>
                    <a:srgbClr val="474545"/>
                  </a:solidFill>
                  <a:latin typeface="Roboto Condensed Italics"/>
                </a:rPr>
                <a:t>nước</a:t>
              </a:r>
              <a:r>
                <a:rPr lang="en-US" sz="4971" dirty="0">
                  <a:solidFill>
                    <a:srgbClr val="474545"/>
                  </a:solidFill>
                  <a:latin typeface="Roboto Condensed Italics"/>
                </a:rPr>
                <a:t> ở </a:t>
              </a:r>
              <a:r>
                <a:rPr lang="en-US" sz="4971" dirty="0" err="1">
                  <a:solidFill>
                    <a:srgbClr val="474545"/>
                  </a:solidFill>
                  <a:latin typeface="Roboto Condensed Italics"/>
                </a:rPr>
                <a:t>ngoài</a:t>
              </a:r>
              <a:r>
                <a:rPr lang="en-US" sz="4971" dirty="0">
                  <a:solidFill>
                    <a:srgbClr val="474545"/>
                  </a:solidFill>
                  <a:latin typeface="Roboto Condensed Italics"/>
                </a:rPr>
                <a:t> </a:t>
              </a:r>
              <a:r>
                <a:rPr lang="en-US" sz="4971" dirty="0" err="1">
                  <a:solidFill>
                    <a:srgbClr val="474545"/>
                  </a:solidFill>
                  <a:latin typeface="Roboto Condensed Italics"/>
                </a:rPr>
                <a:t>biển</a:t>
              </a:r>
              <a:r>
                <a:rPr lang="en-US" sz="4971" dirty="0">
                  <a:solidFill>
                    <a:srgbClr val="474545"/>
                  </a:solidFill>
                  <a:latin typeface="Roboto Condensed Italics"/>
                </a:rPr>
                <a:t> </a:t>
              </a:r>
              <a:r>
                <a:rPr lang="en-US" sz="4971" dirty="0" err="1">
                  <a:solidFill>
                    <a:srgbClr val="474545"/>
                  </a:solidFill>
                  <a:latin typeface="Roboto Condensed Italics"/>
                </a:rPr>
                <a:t>Đông</a:t>
              </a:r>
              <a:endParaRPr lang="en-US" sz="4971" dirty="0">
                <a:solidFill>
                  <a:srgbClr val="474545"/>
                </a:solidFill>
                <a:latin typeface="Roboto Condensed Italics"/>
              </a:endParaRPr>
            </a:p>
          </p:txBody>
        </p:sp>
      </p:grpSp>
      <p:grpSp>
        <p:nvGrpSpPr>
          <p:cNvPr id="11" name="Group 11"/>
          <p:cNvGrpSpPr/>
          <p:nvPr/>
        </p:nvGrpSpPr>
        <p:grpSpPr>
          <a:xfrm>
            <a:off x="2499705" y="6556631"/>
            <a:ext cx="12985199" cy="3599731"/>
            <a:chOff x="0" y="0"/>
            <a:chExt cx="17313598" cy="4799642"/>
          </a:xfrm>
        </p:grpSpPr>
        <p:sp>
          <p:nvSpPr>
            <p:cNvPr id="12" name="AutoShape 12"/>
            <p:cNvSpPr/>
            <p:nvPr/>
          </p:nvSpPr>
          <p:spPr>
            <a:xfrm>
              <a:off x="0" y="0"/>
              <a:ext cx="17313598" cy="4799642"/>
            </a:xfrm>
            <a:prstGeom prst="rect">
              <a:avLst/>
            </a:prstGeom>
            <a:solidFill>
              <a:srgbClr val="FFFFFF"/>
            </a:solidFill>
          </p:spPr>
          <p:txBody>
            <a:bodyPr/>
            <a:lstStyle/>
            <a:p>
              <a:endParaRPr lang="vi-VN"/>
            </a:p>
          </p:txBody>
        </p:sp>
        <p:sp>
          <p:nvSpPr>
            <p:cNvPr id="13" name="TextBox 13"/>
            <p:cNvSpPr txBox="1"/>
            <p:nvPr/>
          </p:nvSpPr>
          <p:spPr>
            <a:xfrm>
              <a:off x="1260583" y="1198613"/>
              <a:ext cx="14978022" cy="2297642"/>
            </a:xfrm>
            <a:prstGeom prst="rect">
              <a:avLst/>
            </a:prstGeom>
          </p:spPr>
          <p:txBody>
            <a:bodyPr lIns="0" tIns="0" rIns="0" bIns="0" rtlCol="0" anchor="t">
              <a:spAutoFit/>
            </a:bodyPr>
            <a:lstStyle/>
            <a:p>
              <a:pPr algn="ctr">
                <a:lnSpc>
                  <a:spcPts val="7000"/>
                </a:lnSpc>
              </a:pPr>
              <a:r>
                <a:rPr lang="en-US" sz="5000" dirty="0">
                  <a:solidFill>
                    <a:srgbClr val="474545"/>
                  </a:solidFill>
                  <a:latin typeface="Roboto Condensed Bold"/>
                </a:rPr>
                <a:t>So </a:t>
              </a:r>
              <a:r>
                <a:rPr lang="en-US" sz="5000" dirty="0" err="1">
                  <a:solidFill>
                    <a:srgbClr val="474545"/>
                  </a:solidFill>
                  <a:latin typeface="Roboto Condensed Bold"/>
                </a:rPr>
                <a:t>sánh</a:t>
              </a:r>
              <a:r>
                <a:rPr lang="en-US" sz="5000" dirty="0">
                  <a:solidFill>
                    <a:srgbClr val="474545"/>
                  </a:solidFill>
                  <a:latin typeface="Roboto Condensed Bold"/>
                </a:rPr>
                <a:t> (</a:t>
              </a:r>
              <a:r>
                <a:rPr lang="en-US" sz="5000" dirty="0" err="1">
                  <a:solidFill>
                    <a:srgbClr val="474545"/>
                  </a:solidFill>
                  <a:latin typeface="Roboto Condensed Bold"/>
                </a:rPr>
                <a:t>công</a:t>
              </a:r>
              <a:r>
                <a:rPr lang="en-US" sz="5000" dirty="0">
                  <a:solidFill>
                    <a:srgbClr val="474545"/>
                  </a:solidFill>
                  <a:latin typeface="Roboto Condensed Bold"/>
                </a:rPr>
                <a:t> cha - </a:t>
              </a:r>
              <a:r>
                <a:rPr lang="en-US" sz="5000" dirty="0" err="1">
                  <a:solidFill>
                    <a:srgbClr val="474545"/>
                  </a:solidFill>
                  <a:latin typeface="Roboto Condensed Bold"/>
                </a:rPr>
                <a:t>núi</a:t>
              </a:r>
              <a:r>
                <a:rPr lang="en-US" sz="5000" dirty="0">
                  <a:solidFill>
                    <a:srgbClr val="474545"/>
                  </a:solidFill>
                  <a:latin typeface="Roboto Condensed Bold"/>
                </a:rPr>
                <a:t> </a:t>
              </a:r>
              <a:r>
                <a:rPr lang="en-US" sz="5000" dirty="0" err="1">
                  <a:solidFill>
                    <a:srgbClr val="474545"/>
                  </a:solidFill>
                  <a:latin typeface="Roboto Condensed Bold"/>
                </a:rPr>
                <a:t>ngất</a:t>
              </a:r>
              <a:r>
                <a:rPr lang="en-US" sz="5000" dirty="0">
                  <a:solidFill>
                    <a:srgbClr val="474545"/>
                  </a:solidFill>
                  <a:latin typeface="Roboto Condensed Bold"/>
                </a:rPr>
                <a:t> </a:t>
              </a:r>
              <a:r>
                <a:rPr lang="en-US" sz="5000" dirty="0" err="1">
                  <a:solidFill>
                    <a:srgbClr val="474545"/>
                  </a:solidFill>
                  <a:latin typeface="Roboto Condensed Bold"/>
                </a:rPr>
                <a:t>trời</a:t>
              </a:r>
              <a:r>
                <a:rPr lang="en-US" sz="5000" dirty="0">
                  <a:solidFill>
                    <a:srgbClr val="474545"/>
                  </a:solidFill>
                  <a:latin typeface="Roboto Condensed Bold"/>
                </a:rPr>
                <a:t>; </a:t>
              </a:r>
              <a:r>
                <a:rPr lang="en-US" sz="5000" dirty="0" err="1">
                  <a:solidFill>
                    <a:srgbClr val="474545"/>
                  </a:solidFill>
                  <a:latin typeface="Roboto Condensed Bold"/>
                </a:rPr>
                <a:t>nghĩa</a:t>
              </a:r>
              <a:r>
                <a:rPr lang="en-US" sz="5000" dirty="0">
                  <a:solidFill>
                    <a:srgbClr val="474545"/>
                  </a:solidFill>
                  <a:latin typeface="Roboto Condensed Bold"/>
                </a:rPr>
                <a:t> </a:t>
              </a:r>
              <a:r>
                <a:rPr lang="en-US" sz="5000" dirty="0" err="1">
                  <a:solidFill>
                    <a:srgbClr val="474545"/>
                  </a:solidFill>
                  <a:latin typeface="Roboto Condensed Bold"/>
                </a:rPr>
                <a:t>mẹ</a:t>
              </a:r>
              <a:r>
                <a:rPr lang="en-US" sz="5000" dirty="0">
                  <a:solidFill>
                    <a:srgbClr val="474545"/>
                  </a:solidFill>
                  <a:latin typeface="Roboto Condensed Bold"/>
                </a:rPr>
                <a:t> - </a:t>
              </a:r>
              <a:r>
                <a:rPr lang="en-US" sz="5000" dirty="0" err="1">
                  <a:solidFill>
                    <a:srgbClr val="474545"/>
                  </a:solidFill>
                  <a:latin typeface="Roboto Condensed Bold"/>
                </a:rPr>
                <a:t>nước</a:t>
              </a:r>
              <a:r>
                <a:rPr lang="en-US" sz="5000" dirty="0">
                  <a:solidFill>
                    <a:srgbClr val="474545"/>
                  </a:solidFill>
                  <a:latin typeface="Roboto Condensed Bold"/>
                </a:rPr>
                <a:t> </a:t>
              </a:r>
              <a:r>
                <a:rPr lang="en-US" sz="5000" dirty="0" err="1">
                  <a:solidFill>
                    <a:srgbClr val="474545"/>
                  </a:solidFill>
                  <a:latin typeface="Roboto Condensed Bold"/>
                </a:rPr>
                <a:t>ngoài</a:t>
              </a:r>
              <a:r>
                <a:rPr lang="en-US" sz="5000" dirty="0">
                  <a:solidFill>
                    <a:srgbClr val="474545"/>
                  </a:solidFill>
                  <a:latin typeface="Roboto Condensed Bold"/>
                </a:rPr>
                <a:t> </a:t>
              </a:r>
              <a:r>
                <a:rPr lang="en-US" sz="5000" dirty="0" err="1">
                  <a:solidFill>
                    <a:srgbClr val="474545"/>
                  </a:solidFill>
                  <a:latin typeface="Roboto Condensed Bold"/>
                </a:rPr>
                <a:t>biển</a:t>
              </a:r>
              <a:r>
                <a:rPr lang="en-US" sz="5000" dirty="0">
                  <a:solidFill>
                    <a:srgbClr val="474545"/>
                  </a:solidFill>
                  <a:latin typeface="Roboto Condensed Bold"/>
                </a:rPr>
                <a:t> </a:t>
              </a:r>
              <a:r>
                <a:rPr lang="en-US" sz="5000" dirty="0" err="1">
                  <a:solidFill>
                    <a:srgbClr val="474545"/>
                  </a:solidFill>
                  <a:latin typeface="Roboto Condensed Bold"/>
                </a:rPr>
                <a:t>Đông</a:t>
              </a:r>
              <a:r>
                <a:rPr lang="en-US" sz="5000" dirty="0">
                  <a:solidFill>
                    <a:srgbClr val="474545"/>
                  </a:solidFill>
                  <a:latin typeface="Roboto Condensed Bold"/>
                </a:rPr>
                <a:t>)</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25" y="0"/>
            <a:ext cx="18297525"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99856" y="7606270"/>
            <a:ext cx="5300301" cy="442575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57624">
            <a:off x="16366852" y="8805480"/>
            <a:ext cx="4617249" cy="409780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58784">
            <a:off x="-1738017" y="-968455"/>
            <a:ext cx="3846287" cy="3235689"/>
          </a:xfrm>
          <a:prstGeom prst="rect">
            <a:avLst/>
          </a:prstGeom>
        </p:spPr>
      </p:pic>
      <p:graphicFrame>
        <p:nvGraphicFramePr>
          <p:cNvPr id="6" name="Table 6"/>
          <p:cNvGraphicFramePr>
            <a:graphicFrameLocks noGrp="1"/>
          </p:cNvGraphicFramePr>
          <p:nvPr>
            <p:extLst>
              <p:ext uri="{D42A27DB-BD31-4B8C-83A1-F6EECF244321}">
                <p14:modId xmlns:p14="http://schemas.microsoft.com/office/powerpoint/2010/main" val="166693808"/>
              </p:ext>
            </p:extLst>
          </p:nvPr>
        </p:nvGraphicFramePr>
        <p:xfrm>
          <a:off x="488801" y="1028700"/>
          <a:ext cx="17089612" cy="8450187"/>
        </p:xfrm>
        <a:graphic>
          <a:graphicData uri="http://schemas.openxmlformats.org/drawingml/2006/table">
            <a:tbl>
              <a:tblPr/>
              <a:tblGrid>
                <a:gridCol w="2664874">
                  <a:extLst>
                    <a:ext uri="{9D8B030D-6E8A-4147-A177-3AD203B41FA5}">
                      <a16:colId xmlns:a16="http://schemas.microsoft.com/office/drawing/2014/main" val="20000"/>
                    </a:ext>
                  </a:extLst>
                </a:gridCol>
                <a:gridCol w="2896804">
                  <a:extLst>
                    <a:ext uri="{9D8B030D-6E8A-4147-A177-3AD203B41FA5}">
                      <a16:colId xmlns:a16="http://schemas.microsoft.com/office/drawing/2014/main" val="20001"/>
                    </a:ext>
                  </a:extLst>
                </a:gridCol>
                <a:gridCol w="11527934">
                  <a:extLst>
                    <a:ext uri="{9D8B030D-6E8A-4147-A177-3AD203B41FA5}">
                      <a16:colId xmlns:a16="http://schemas.microsoft.com/office/drawing/2014/main" val="20002"/>
                    </a:ext>
                  </a:extLst>
                </a:gridCol>
              </a:tblGrid>
              <a:tr h="1844563">
                <a:tc>
                  <a:txBody>
                    <a:bodyPr/>
                    <a:lstStyle/>
                    <a:p>
                      <a:pPr algn="ctr">
                        <a:defRPr/>
                      </a:pPr>
                      <a:r>
                        <a:rPr lang="en-US" sz="3000" b="1" dirty="0">
                          <a:solidFill>
                            <a:srgbClr val="000000"/>
                          </a:solidFill>
                          <a:latin typeface="Roboto Condensed" panose="02000000000000000000" pitchFamily="2" charset="0"/>
                          <a:ea typeface="Roboto Condensed" panose="02000000000000000000" pitchFamily="2" charset="0"/>
                        </a:rPr>
                        <a:t>B1: </a:t>
                      </a:r>
                      <a:r>
                        <a:rPr lang="en-US" sz="3000" b="1" dirty="0" err="1">
                          <a:solidFill>
                            <a:srgbClr val="000000"/>
                          </a:solidFill>
                          <a:latin typeface="Roboto Condensed" panose="02000000000000000000" pitchFamily="2" charset="0"/>
                          <a:ea typeface="Roboto Condensed" panose="02000000000000000000" pitchFamily="2" charset="0"/>
                        </a:rPr>
                        <a:t>Gọi</a:t>
                      </a:r>
                      <a:r>
                        <a:rPr lang="en-US" sz="3000" b="1" dirty="0">
                          <a:solidFill>
                            <a:srgbClr val="000000"/>
                          </a:solidFill>
                          <a:latin typeface="Roboto Condensed" panose="02000000000000000000" pitchFamily="2" charset="0"/>
                          <a:ea typeface="Roboto Condensed" panose="02000000000000000000" pitchFamily="2" charset="0"/>
                        </a:rPr>
                        <a:t> </a:t>
                      </a:r>
                      <a:r>
                        <a:rPr lang="en-US" sz="3000" b="1" dirty="0" err="1">
                          <a:solidFill>
                            <a:srgbClr val="000000"/>
                          </a:solidFill>
                          <a:latin typeface="Roboto Condensed" panose="02000000000000000000" pitchFamily="2" charset="0"/>
                          <a:ea typeface="Roboto Condensed" panose="02000000000000000000" pitchFamily="2" charset="0"/>
                        </a:rPr>
                        <a:t>tên</a:t>
                      </a:r>
                      <a:r>
                        <a:rPr lang="en-US" sz="3000" b="1" dirty="0">
                          <a:solidFill>
                            <a:srgbClr val="000000"/>
                          </a:solidFill>
                          <a:latin typeface="Roboto Condensed" panose="02000000000000000000" pitchFamily="2" charset="0"/>
                          <a:ea typeface="Roboto Condensed" panose="02000000000000000000" pitchFamily="2" charset="0"/>
                        </a:rPr>
                        <a:t>, </a:t>
                      </a:r>
                      <a:r>
                        <a:rPr lang="en-US" sz="3000" b="1" dirty="0" err="1">
                          <a:solidFill>
                            <a:srgbClr val="000000"/>
                          </a:solidFill>
                          <a:latin typeface="Roboto Condensed" panose="02000000000000000000" pitchFamily="2" charset="0"/>
                          <a:ea typeface="Roboto Condensed" panose="02000000000000000000" pitchFamily="2" charset="0"/>
                        </a:rPr>
                        <a:t>chỉ</a:t>
                      </a:r>
                      <a:r>
                        <a:rPr lang="en-US" sz="3000" b="1" dirty="0">
                          <a:solidFill>
                            <a:srgbClr val="000000"/>
                          </a:solidFill>
                          <a:latin typeface="Roboto Condensed" panose="02000000000000000000" pitchFamily="2" charset="0"/>
                          <a:ea typeface="Roboto Condensed" panose="02000000000000000000" pitchFamily="2" charset="0"/>
                        </a:rPr>
                        <a:t> </a:t>
                      </a:r>
                      <a:r>
                        <a:rPr lang="en-US" sz="3000" b="1" dirty="0" err="1">
                          <a:solidFill>
                            <a:srgbClr val="000000"/>
                          </a:solidFill>
                          <a:latin typeface="Roboto Condensed" panose="02000000000000000000" pitchFamily="2" charset="0"/>
                          <a:ea typeface="Roboto Condensed" panose="02000000000000000000" pitchFamily="2" charset="0"/>
                        </a:rPr>
                        <a:t>rõ</a:t>
                      </a:r>
                      <a:r>
                        <a:rPr lang="en-US" sz="3000" b="1" dirty="0">
                          <a:solidFill>
                            <a:srgbClr val="000000"/>
                          </a:solidFill>
                          <a:latin typeface="Roboto Condensed" panose="02000000000000000000" pitchFamily="2" charset="0"/>
                          <a:ea typeface="Roboto Condensed" panose="02000000000000000000" pitchFamily="2" charset="0"/>
                        </a:rPr>
                        <a:t> chi </a:t>
                      </a:r>
                      <a:r>
                        <a:rPr lang="en-US" sz="3000" b="1" dirty="0" err="1">
                          <a:solidFill>
                            <a:srgbClr val="000000"/>
                          </a:solidFill>
                          <a:latin typeface="Roboto Condensed" panose="02000000000000000000" pitchFamily="2" charset="0"/>
                          <a:ea typeface="Roboto Condensed" panose="02000000000000000000" pitchFamily="2" charset="0"/>
                        </a:rPr>
                        <a:t>tiết</a:t>
                      </a:r>
                      <a:r>
                        <a:rPr lang="en-US" sz="3000" b="1" dirty="0">
                          <a:solidFill>
                            <a:srgbClr val="000000"/>
                          </a:solidFill>
                          <a:latin typeface="Roboto Condensed" panose="02000000000000000000" pitchFamily="2" charset="0"/>
                          <a:ea typeface="Roboto Condensed" panose="02000000000000000000" pitchFamily="2" charset="0"/>
                        </a:rPr>
                        <a:t> </a:t>
                      </a:r>
                      <a:r>
                        <a:rPr lang="en-US" sz="3000" b="1" dirty="0" err="1">
                          <a:solidFill>
                            <a:srgbClr val="000000"/>
                          </a:solidFill>
                          <a:latin typeface="Roboto Condensed" panose="02000000000000000000" pitchFamily="2" charset="0"/>
                          <a:ea typeface="Roboto Condensed" panose="02000000000000000000" pitchFamily="2" charset="0"/>
                        </a:rPr>
                        <a:t>có</a:t>
                      </a:r>
                      <a:r>
                        <a:rPr lang="en-US" sz="3000" b="1" dirty="0">
                          <a:solidFill>
                            <a:srgbClr val="000000"/>
                          </a:solidFill>
                          <a:latin typeface="Roboto Condensed" panose="02000000000000000000" pitchFamily="2" charset="0"/>
                          <a:ea typeface="Roboto Condensed" panose="02000000000000000000" pitchFamily="2" charset="0"/>
                        </a:rPr>
                        <a:t> BPTT </a:t>
                      </a:r>
                      <a:r>
                        <a:rPr lang="en-US" sz="3000" b="1" dirty="0" err="1">
                          <a:solidFill>
                            <a:srgbClr val="000000"/>
                          </a:solidFill>
                          <a:latin typeface="Roboto Condensed" panose="02000000000000000000" pitchFamily="2" charset="0"/>
                          <a:ea typeface="Roboto Condensed" panose="02000000000000000000" pitchFamily="2" charset="0"/>
                        </a:rPr>
                        <a:t>ẩn</a:t>
                      </a:r>
                      <a:r>
                        <a:rPr lang="en-US" sz="3000" b="1" dirty="0">
                          <a:solidFill>
                            <a:srgbClr val="000000"/>
                          </a:solidFill>
                          <a:latin typeface="Roboto Condensed" panose="02000000000000000000" pitchFamily="2" charset="0"/>
                          <a:ea typeface="Roboto Condensed" panose="02000000000000000000" pitchFamily="2" charset="0"/>
                        </a:rPr>
                        <a:t> </a:t>
                      </a:r>
                      <a:r>
                        <a:rPr lang="en-US" sz="3000" b="1" dirty="0" err="1">
                          <a:solidFill>
                            <a:srgbClr val="000000"/>
                          </a:solidFill>
                          <a:latin typeface="Roboto Condensed" panose="02000000000000000000" pitchFamily="2" charset="0"/>
                          <a:ea typeface="Roboto Condensed" panose="02000000000000000000" pitchFamily="2" charset="0"/>
                        </a:rPr>
                        <a:t>dụ</a:t>
                      </a:r>
                      <a:endParaRPr lang="en-US" sz="3000" b="1" dirty="0">
                        <a:latin typeface="Roboto Condensed" panose="02000000000000000000" pitchFamily="2" charset="0"/>
                        <a:ea typeface="Roboto Condensed" panose="02000000000000000000" pitchFamily="2" charset="0"/>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lang="en-US" sz="3000" dirty="0" err="1">
                          <a:solidFill>
                            <a:srgbClr val="000000"/>
                          </a:solidFill>
                          <a:latin typeface="Roboto Condensed" panose="02000000000000000000" pitchFamily="2" charset="0"/>
                          <a:ea typeface="Roboto Condensed" panose="02000000000000000000" pitchFamily="2" charset="0"/>
                        </a:rPr>
                        <a:t>Gợi</a:t>
                      </a:r>
                      <a:r>
                        <a:rPr lang="en-US" sz="3000" dirty="0">
                          <a:solidFill>
                            <a:srgbClr val="000000"/>
                          </a:solidFill>
                          <a:latin typeface="Roboto Condensed" panose="02000000000000000000" pitchFamily="2" charset="0"/>
                          <a:ea typeface="Roboto Condensed" panose="02000000000000000000" pitchFamily="2" charset="0"/>
                        </a:rPr>
                        <a:t> ý</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3000">
                          <a:latin typeface="Roboto Condensed" panose="02000000000000000000" pitchFamily="2" charset="0"/>
                          <a:ea typeface="Roboto Condensed" panose="02000000000000000000" pitchFamily="2" charset="0"/>
                        </a:rPr>
                        <a:t>  Biện pháp ẩn dụ được sử dụng trong câu “Khắp nhà đầy ắp</a:t>
                      </a:r>
                    </a:p>
                    <a:p>
                      <a:r>
                        <a:rPr lang="en-US" sz="3000">
                          <a:solidFill>
                            <a:srgbClr val="000000"/>
                          </a:solidFill>
                          <a:latin typeface="Roboto Condensed" panose="02000000000000000000" pitchFamily="2" charset="0"/>
                          <a:ea typeface="Roboto Condensed" panose="02000000000000000000" pitchFamily="2" charset="0"/>
                        </a:rPr>
                        <a:t>  tiếng cười của con”. </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44563">
                <a:tc>
                  <a:txBody>
                    <a:bodyPr/>
                    <a:lstStyle/>
                    <a:p>
                      <a:pPr algn="ctr">
                        <a:defRPr/>
                      </a:pPr>
                      <a:r>
                        <a:rPr lang="en-US" sz="3000" b="1" dirty="0">
                          <a:solidFill>
                            <a:srgbClr val="000000"/>
                          </a:solidFill>
                          <a:latin typeface="Roboto Condensed" panose="02000000000000000000" pitchFamily="2" charset="0"/>
                          <a:ea typeface="Roboto Condensed" panose="02000000000000000000" pitchFamily="2" charset="0"/>
                        </a:rPr>
                        <a:t>B2: </a:t>
                      </a:r>
                      <a:r>
                        <a:rPr lang="en-US" sz="3000" b="1" dirty="0" err="1">
                          <a:solidFill>
                            <a:srgbClr val="000000"/>
                          </a:solidFill>
                          <a:latin typeface="Roboto Condensed" panose="02000000000000000000" pitchFamily="2" charset="0"/>
                          <a:ea typeface="Roboto Condensed" panose="02000000000000000000" pitchFamily="2" charset="0"/>
                        </a:rPr>
                        <a:t>Nêu</a:t>
                      </a:r>
                      <a:r>
                        <a:rPr lang="en-US" sz="3000" b="1" dirty="0">
                          <a:solidFill>
                            <a:srgbClr val="000000"/>
                          </a:solidFill>
                          <a:latin typeface="Roboto Condensed" panose="02000000000000000000" pitchFamily="2" charset="0"/>
                          <a:ea typeface="Roboto Condensed" panose="02000000000000000000" pitchFamily="2" charset="0"/>
                        </a:rPr>
                        <a:t> </a:t>
                      </a:r>
                    </a:p>
                    <a:p>
                      <a:pPr algn="ctr">
                        <a:defRPr/>
                      </a:pPr>
                      <a:r>
                        <a:rPr lang="en-US" sz="3000" b="1" dirty="0" err="1">
                          <a:solidFill>
                            <a:srgbClr val="000000"/>
                          </a:solidFill>
                          <a:latin typeface="Roboto Condensed" panose="02000000000000000000" pitchFamily="2" charset="0"/>
                          <a:ea typeface="Roboto Condensed" panose="02000000000000000000" pitchFamily="2" charset="0"/>
                        </a:rPr>
                        <a:t>tác</a:t>
                      </a:r>
                      <a:r>
                        <a:rPr lang="en-US" sz="3000" b="1" dirty="0">
                          <a:solidFill>
                            <a:srgbClr val="000000"/>
                          </a:solidFill>
                          <a:latin typeface="Roboto Condensed" panose="02000000000000000000" pitchFamily="2" charset="0"/>
                          <a:ea typeface="Roboto Condensed" panose="02000000000000000000" pitchFamily="2" charset="0"/>
                        </a:rPr>
                        <a:t> </a:t>
                      </a:r>
                      <a:r>
                        <a:rPr lang="en-US" sz="3000" b="1" dirty="0" err="1">
                          <a:solidFill>
                            <a:srgbClr val="000000"/>
                          </a:solidFill>
                          <a:latin typeface="Roboto Condensed" panose="02000000000000000000" pitchFamily="2" charset="0"/>
                          <a:ea typeface="Roboto Condensed" panose="02000000000000000000" pitchFamily="2" charset="0"/>
                        </a:rPr>
                        <a:t>dụng</a:t>
                      </a:r>
                      <a:r>
                        <a:rPr lang="en-US" sz="3000" b="1" dirty="0">
                          <a:solidFill>
                            <a:srgbClr val="000000"/>
                          </a:solidFill>
                          <a:latin typeface="Roboto Condensed" panose="02000000000000000000" pitchFamily="2" charset="0"/>
                          <a:ea typeface="Roboto Condensed" panose="02000000000000000000" pitchFamily="2" charset="0"/>
                        </a:rPr>
                        <a:t> </a:t>
                      </a:r>
                      <a:r>
                        <a:rPr lang="en-US" sz="3000" b="1" dirty="0" err="1">
                          <a:solidFill>
                            <a:srgbClr val="000000"/>
                          </a:solidFill>
                          <a:latin typeface="Roboto Condensed" panose="02000000000000000000" pitchFamily="2" charset="0"/>
                          <a:ea typeface="Roboto Condensed" panose="02000000000000000000" pitchFamily="2" charset="0"/>
                        </a:rPr>
                        <a:t>về</a:t>
                      </a:r>
                      <a:r>
                        <a:rPr lang="en-US" sz="3000" b="1" dirty="0">
                          <a:solidFill>
                            <a:srgbClr val="000000"/>
                          </a:solidFill>
                          <a:latin typeface="Roboto Condensed" panose="02000000000000000000" pitchFamily="2" charset="0"/>
                          <a:ea typeface="Roboto Condensed" panose="02000000000000000000" pitchFamily="2" charset="0"/>
                        </a:rPr>
                        <a:t> </a:t>
                      </a:r>
                      <a:r>
                        <a:rPr lang="en-US" sz="3000" b="1" dirty="0" err="1">
                          <a:solidFill>
                            <a:srgbClr val="000000"/>
                          </a:solidFill>
                          <a:latin typeface="Roboto Condensed" panose="02000000000000000000" pitchFamily="2" charset="0"/>
                          <a:ea typeface="Roboto Condensed" panose="02000000000000000000" pitchFamily="2" charset="0"/>
                        </a:rPr>
                        <a:t>nghệ</a:t>
                      </a:r>
                      <a:r>
                        <a:rPr lang="en-US" sz="3000" b="1" dirty="0">
                          <a:solidFill>
                            <a:srgbClr val="000000"/>
                          </a:solidFill>
                          <a:latin typeface="Roboto Condensed" panose="02000000000000000000" pitchFamily="2" charset="0"/>
                          <a:ea typeface="Roboto Condensed" panose="02000000000000000000" pitchFamily="2" charset="0"/>
                        </a:rPr>
                        <a:t> </a:t>
                      </a:r>
                      <a:r>
                        <a:rPr lang="en-US" sz="3000" b="1" dirty="0" err="1">
                          <a:solidFill>
                            <a:srgbClr val="000000"/>
                          </a:solidFill>
                          <a:latin typeface="Roboto Condensed" panose="02000000000000000000" pitchFamily="2" charset="0"/>
                          <a:ea typeface="Roboto Condensed" panose="02000000000000000000" pitchFamily="2" charset="0"/>
                        </a:rPr>
                        <a:t>thuật</a:t>
                      </a:r>
                      <a:r>
                        <a:rPr lang="en-US" sz="3000" b="1" dirty="0">
                          <a:solidFill>
                            <a:srgbClr val="000000"/>
                          </a:solidFill>
                          <a:latin typeface="Roboto Condensed" panose="02000000000000000000" pitchFamily="2" charset="0"/>
                          <a:ea typeface="Roboto Condensed" panose="02000000000000000000" pitchFamily="2" charset="0"/>
                        </a:rPr>
                        <a:t> </a:t>
                      </a:r>
                      <a:endParaRPr lang="en-US" sz="3000" b="1" dirty="0">
                        <a:latin typeface="Roboto Condensed" panose="02000000000000000000" pitchFamily="2" charset="0"/>
                        <a:ea typeface="Roboto Condensed" panose="02000000000000000000" pitchFamily="2" charset="0"/>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lgn="l">
                        <a:defRPr/>
                      </a:pPr>
                      <a:r>
                        <a:rPr lang="en-US" sz="3000">
                          <a:solidFill>
                            <a:srgbClr val="000000"/>
                          </a:solidFill>
                          <a:latin typeface="Roboto Condensed" panose="02000000000000000000" pitchFamily="2" charset="0"/>
                          <a:ea typeface="Roboto Condensed" panose="02000000000000000000" pitchFamily="2" charset="0"/>
                        </a:rPr>
                        <a:t>  Hình ảnh ẩn dụ giúp lời thơ giàu hình ảnh, tế nhị, sâu xa  </a:t>
                      </a:r>
                      <a:endParaRPr lang="en-US" sz="3000">
                        <a:latin typeface="Roboto Condensed" panose="02000000000000000000" pitchFamily="2" charset="0"/>
                        <a:ea typeface="Roboto Condensed" panose="02000000000000000000" pitchFamily="2" charset="0"/>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pPr algn="l">
                        <a:defRPr/>
                      </a:pPr>
                      <a:r>
                        <a:rPr lang="en-US" sz="3000">
                          <a:solidFill>
                            <a:srgbClr val="000000"/>
                          </a:solidFill>
                          <a:latin typeface="Roboto Condensed"/>
                        </a:rPr>
                        <a:t>  Hình ảnh ẩn dụ giúp lời thơ giàu hình ảnh, tế nhị, sâu xa  </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24041">
                <a:tc rowSpan="3">
                  <a:txBody>
                    <a:bodyPr/>
                    <a:lstStyle/>
                    <a:p>
                      <a:pPr algn="l">
                        <a:defRPr/>
                      </a:pPr>
                      <a:endParaRPr sz="3000" b="1" dirty="0">
                        <a:latin typeface="Roboto Condensed" panose="02000000000000000000" pitchFamily="2" charset="0"/>
                        <a:ea typeface="Roboto Condensed" panose="02000000000000000000" pitchFamily="2" charset="0"/>
                      </a:endParaRPr>
                    </a:p>
                    <a:p>
                      <a:pPr algn="ctr"/>
                      <a:r>
                        <a:rPr lang="en-US" sz="3000" b="1" dirty="0">
                          <a:latin typeface="Roboto Condensed" panose="02000000000000000000" pitchFamily="2" charset="0"/>
                          <a:ea typeface="Roboto Condensed" panose="02000000000000000000" pitchFamily="2" charset="0"/>
                        </a:rPr>
                        <a:t>B3: </a:t>
                      </a:r>
                    </a:p>
                    <a:p>
                      <a:pPr algn="ctr"/>
                      <a:r>
                        <a:rPr lang="en-US" sz="3000" b="1" dirty="0" err="1">
                          <a:latin typeface="Roboto Condensed" panose="02000000000000000000" pitchFamily="2" charset="0"/>
                          <a:ea typeface="Roboto Condensed" panose="02000000000000000000" pitchFamily="2" charset="0"/>
                        </a:rPr>
                        <a:t>Nêu</a:t>
                      </a:r>
                      <a:r>
                        <a:rPr lang="en-US" sz="3000" b="1" dirty="0">
                          <a:latin typeface="Roboto Condensed" panose="02000000000000000000" pitchFamily="2" charset="0"/>
                          <a:ea typeface="Roboto Condensed" panose="02000000000000000000" pitchFamily="2" charset="0"/>
                        </a:rPr>
                        <a:t> </a:t>
                      </a:r>
                      <a:r>
                        <a:rPr lang="en-US" sz="3000" b="1" dirty="0" err="1">
                          <a:latin typeface="Roboto Condensed" panose="02000000000000000000" pitchFamily="2" charset="0"/>
                          <a:ea typeface="Roboto Condensed" panose="02000000000000000000" pitchFamily="2" charset="0"/>
                        </a:rPr>
                        <a:t>tác</a:t>
                      </a:r>
                      <a:r>
                        <a:rPr lang="en-US" sz="3000" b="1" dirty="0">
                          <a:latin typeface="Roboto Condensed" panose="02000000000000000000" pitchFamily="2" charset="0"/>
                          <a:ea typeface="Roboto Condensed" panose="02000000000000000000" pitchFamily="2" charset="0"/>
                        </a:rPr>
                        <a:t>  </a:t>
                      </a:r>
                      <a:r>
                        <a:rPr lang="en-US" sz="3000" b="1" dirty="0" err="1">
                          <a:latin typeface="Roboto Condensed" panose="02000000000000000000" pitchFamily="2" charset="0"/>
                          <a:ea typeface="Roboto Condensed" panose="02000000000000000000" pitchFamily="2" charset="0"/>
                        </a:rPr>
                        <a:t>dụng</a:t>
                      </a:r>
                      <a:r>
                        <a:rPr lang="en-US" sz="3000" b="1" dirty="0">
                          <a:latin typeface="Roboto Condensed" panose="02000000000000000000" pitchFamily="2" charset="0"/>
                          <a:ea typeface="Roboto Condensed" panose="02000000000000000000" pitchFamily="2" charset="0"/>
                        </a:rPr>
                        <a:t> </a:t>
                      </a:r>
                      <a:r>
                        <a:rPr lang="en-US" sz="3000" b="1" dirty="0" err="1">
                          <a:latin typeface="Roboto Condensed" panose="02000000000000000000" pitchFamily="2" charset="0"/>
                          <a:ea typeface="Roboto Condensed" panose="02000000000000000000" pitchFamily="2" charset="0"/>
                        </a:rPr>
                        <a:t>về</a:t>
                      </a:r>
                      <a:r>
                        <a:rPr lang="en-US" sz="3000" b="1" dirty="0">
                          <a:latin typeface="Roboto Condensed" panose="02000000000000000000" pitchFamily="2" charset="0"/>
                          <a:ea typeface="Roboto Condensed" panose="02000000000000000000" pitchFamily="2" charset="0"/>
                        </a:rPr>
                        <a:t> </a:t>
                      </a:r>
                      <a:r>
                        <a:rPr lang="en-US" sz="3000" b="1" dirty="0" err="1">
                          <a:latin typeface="Roboto Condensed" panose="02000000000000000000" pitchFamily="2" charset="0"/>
                          <a:ea typeface="Roboto Condensed" panose="02000000000000000000" pitchFamily="2" charset="0"/>
                        </a:rPr>
                        <a:t>nội</a:t>
                      </a:r>
                      <a:r>
                        <a:rPr lang="en-US" sz="3000" b="1" dirty="0">
                          <a:latin typeface="Roboto Condensed" panose="02000000000000000000" pitchFamily="2" charset="0"/>
                          <a:ea typeface="Roboto Condensed" panose="02000000000000000000" pitchFamily="2" charset="0"/>
                        </a:rPr>
                        <a:t> dung</a:t>
                      </a:r>
                    </a:p>
                    <a:p>
                      <a:r>
                        <a:rPr lang="en-US" sz="3000" b="1" dirty="0">
                          <a:solidFill>
                            <a:srgbClr val="000000"/>
                          </a:solidFill>
                          <a:latin typeface="Roboto Condensed" panose="02000000000000000000" pitchFamily="2" charset="0"/>
                          <a:ea typeface="Roboto Condensed" panose="02000000000000000000" pitchFamily="2" charset="0"/>
                        </a:rPr>
                        <a:t>  </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3">
                  <a:txBody>
                    <a:bodyPr/>
                    <a:lstStyle/>
                    <a:p>
                      <a:pPr algn="l">
                        <a:defRPr/>
                      </a:pPr>
                      <a:r>
                        <a:rPr lang="en-US" sz="3000">
                          <a:latin typeface="Roboto Condensed" panose="02000000000000000000" pitchFamily="2" charset="0"/>
                          <a:ea typeface="Roboto Condensed" panose="02000000000000000000" pitchFamily="2" charset="0"/>
                        </a:rPr>
                        <a:t>HS tìm tác dụng trong việc thể hiện nội dung  bằng cách trả lời các câu hỏi.</a:t>
                      </a:r>
                    </a:p>
                    <a:p>
                      <a:r>
                        <a:rPr lang="en-US" sz="3000">
                          <a:solidFill>
                            <a:srgbClr val="000000"/>
                          </a:solidFill>
                          <a:latin typeface="Roboto Condensed" panose="02000000000000000000" pitchFamily="2" charset="0"/>
                          <a:ea typeface="Roboto Condensed" panose="02000000000000000000" pitchFamily="2" charset="0"/>
                        </a:rPr>
                        <a:t>  </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3000">
                          <a:solidFill>
                            <a:srgbClr val="000000"/>
                          </a:solidFill>
                          <a:latin typeface="Roboto Condensed" panose="02000000000000000000" pitchFamily="2" charset="0"/>
                          <a:ea typeface="Roboto Condensed" panose="02000000000000000000" pitchFamily="2" charset="0"/>
                        </a:rPr>
                        <a:t>  Biện pháp tu từ ấy nhấn mạnh đặc điểm của sự vật/ hiện tượng nào? (Âm thanh “tiếng cười”)</a:t>
                      </a:r>
                      <a:endParaRPr lang="en-US" sz="3000">
                        <a:latin typeface="Roboto Condensed" panose="02000000000000000000" pitchFamily="2" charset="0"/>
                        <a:ea typeface="Roboto Condensed" panose="02000000000000000000" pitchFamily="2" charset="0"/>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44563">
                <a:tc vMerge="1">
                  <a:txBody>
                    <a:bodyPr/>
                    <a:lstStyle/>
                    <a:p>
                      <a:pPr algn="l">
                        <a:defRPr/>
                      </a:pPr>
                      <a:endParaRPr/>
                    </a:p>
                    <a:p>
                      <a:r>
                        <a:rPr lang="en-US"/>
                        <a:t>  B3: Nêu tác dụng về nội dung</a:t>
                      </a:r>
                    </a:p>
                    <a:p>
                      <a:r>
                        <a:rPr lang="en-US" sz="3000">
                          <a:solidFill>
                            <a:srgbClr val="000000"/>
                          </a:solidFill>
                          <a:latin typeface="Roboto Condensed Bold"/>
                        </a:rPr>
                        <a:t>  </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algn="l">
                        <a:defRPr/>
                      </a:pPr>
                      <a:r>
                        <a:rPr lang="en-US"/>
                        <a:t>HS tìm tác dụng trong việc thể hiện nội dung  bằng cách trả lời các câu hỏi.</a:t>
                      </a:r>
                    </a:p>
                    <a:p>
                      <a:r>
                        <a:rPr lang="en-US" sz="3000">
                          <a:solidFill>
                            <a:srgbClr val="000000"/>
                          </a:solidFill>
                          <a:latin typeface="Roboto Condensed"/>
                        </a:rPr>
                        <a:t>  </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Sự</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vật</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hiện</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tượng</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ấy</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hiện</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lên</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ra</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sao</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có</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điểm</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gì</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đặc</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biệt</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Tiếng</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cười</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được</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hữu</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hình</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hóa</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như</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thể</a:t>
                      </a:r>
                      <a:r>
                        <a:rPr lang="en-US" sz="3000" dirty="0">
                          <a:solidFill>
                            <a:srgbClr val="000000"/>
                          </a:solidFill>
                          <a:latin typeface="Roboto Condensed" panose="02000000000000000000" pitchFamily="2" charset="0"/>
                          <a:ea typeface="Roboto Condensed" panose="02000000000000000000" pitchFamily="2" charset="0"/>
                        </a:rPr>
                        <a:t> ta </a:t>
                      </a:r>
                      <a:r>
                        <a:rPr lang="en-US" sz="3000" dirty="0" err="1">
                          <a:solidFill>
                            <a:srgbClr val="000000"/>
                          </a:solidFill>
                          <a:latin typeface="Roboto Condensed" panose="02000000000000000000" pitchFamily="2" charset="0"/>
                          <a:ea typeface="Roboto Condensed" panose="02000000000000000000" pitchFamily="2" charset="0"/>
                        </a:rPr>
                        <a:t>có</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thể</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chạm</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vào</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ôm</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trọn</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tiếnh</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cười</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đó</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là</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niềm</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vui</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của</a:t>
                      </a:r>
                      <a:r>
                        <a:rPr lang="en-US" sz="3000" dirty="0">
                          <a:solidFill>
                            <a:srgbClr val="000000"/>
                          </a:solidFill>
                          <a:latin typeface="Roboto Condensed" panose="02000000000000000000" pitchFamily="2" charset="0"/>
                          <a:ea typeface="Roboto Condensed" panose="02000000000000000000" pitchFamily="2" charset="0"/>
                        </a:rPr>
                        <a:t> con </a:t>
                      </a:r>
                      <a:r>
                        <a:rPr lang="en-US" sz="3000" dirty="0" err="1">
                          <a:solidFill>
                            <a:srgbClr val="000000"/>
                          </a:solidFill>
                          <a:latin typeface="Roboto Condensed" panose="02000000000000000000" pitchFamily="2" charset="0"/>
                          <a:ea typeface="Roboto Condensed" panose="02000000000000000000" pitchFamily="2" charset="0"/>
                        </a:rPr>
                        <a:t>và</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là</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niềm</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hạnh</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phúc</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của</a:t>
                      </a:r>
                      <a:r>
                        <a:rPr lang="en-US" sz="3000" dirty="0">
                          <a:solidFill>
                            <a:srgbClr val="000000"/>
                          </a:solidFill>
                          <a:latin typeface="Roboto Condensed" panose="02000000000000000000" pitchFamily="2" charset="0"/>
                          <a:ea typeface="Roboto Condensed" panose="02000000000000000000" pitchFamily="2" charset="0"/>
                        </a:rPr>
                        <a:t> cha </a:t>
                      </a:r>
                      <a:r>
                        <a:rPr lang="en-US" sz="3000" dirty="0" err="1">
                          <a:solidFill>
                            <a:srgbClr val="000000"/>
                          </a:solidFill>
                          <a:latin typeface="Roboto Condensed" panose="02000000000000000000" pitchFamily="2" charset="0"/>
                          <a:ea typeface="Roboto Condensed" panose="02000000000000000000" pitchFamily="2" charset="0"/>
                        </a:rPr>
                        <a:t>mẹ</a:t>
                      </a:r>
                      <a:r>
                        <a:rPr lang="en-US" sz="3000" dirty="0">
                          <a:solidFill>
                            <a:srgbClr val="000000"/>
                          </a:solidFill>
                          <a:latin typeface="Roboto Condensed" panose="02000000000000000000" pitchFamily="2" charset="0"/>
                          <a:ea typeface="Roboto Condensed" panose="02000000000000000000" pitchFamily="2" charset="0"/>
                        </a:rPr>
                        <a:t>)  </a:t>
                      </a:r>
                      <a:endParaRPr lang="en-US" sz="3000" dirty="0">
                        <a:latin typeface="Roboto Condensed" panose="02000000000000000000" pitchFamily="2" charset="0"/>
                        <a:ea typeface="Roboto Condensed" panose="02000000000000000000" pitchFamily="2" charset="0"/>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92457">
                <a:tc vMerge="1">
                  <a:txBody>
                    <a:bodyPr/>
                    <a:lstStyle/>
                    <a:p>
                      <a:pPr algn="l">
                        <a:defRPr/>
                      </a:pPr>
                      <a:endParaRPr/>
                    </a:p>
                    <a:p>
                      <a:r>
                        <a:rPr lang="en-US"/>
                        <a:t>  B3: Nêu tác dụng về nội dung</a:t>
                      </a:r>
                    </a:p>
                    <a:p>
                      <a:r>
                        <a:rPr lang="en-US" sz="3000">
                          <a:solidFill>
                            <a:srgbClr val="000000"/>
                          </a:solidFill>
                          <a:latin typeface="Roboto Condensed Bold"/>
                        </a:rPr>
                        <a:t>  </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pPr algn="l">
                        <a:defRPr/>
                      </a:pPr>
                      <a:r>
                        <a:rPr lang="en-US"/>
                        <a:t>HS tìm tác dụng trong việc thể hiện nội dung  bằng cách trả lời các câu hỏi.</a:t>
                      </a:r>
                    </a:p>
                    <a:p>
                      <a:r>
                        <a:rPr lang="en-US" sz="3000">
                          <a:solidFill>
                            <a:srgbClr val="000000"/>
                          </a:solidFill>
                          <a:latin typeface="Roboto Condensed"/>
                        </a:rPr>
                        <a:t>  </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3000" dirty="0">
                          <a:solidFill>
                            <a:srgbClr val="000000"/>
                          </a:solidFill>
                          <a:latin typeface="Roboto Condensed" panose="02000000000000000000" pitchFamily="2" charset="0"/>
                          <a:ea typeface="Roboto Condensed" panose="02000000000000000000" pitchFamily="2" charset="0"/>
                        </a:rPr>
                        <a:t>  Qua </a:t>
                      </a:r>
                      <a:r>
                        <a:rPr lang="en-US" sz="3000" dirty="0" err="1">
                          <a:solidFill>
                            <a:srgbClr val="000000"/>
                          </a:solidFill>
                          <a:latin typeface="Roboto Condensed" panose="02000000000000000000" pitchFamily="2" charset="0"/>
                          <a:ea typeface="Roboto Condensed" panose="02000000000000000000" pitchFamily="2" charset="0"/>
                        </a:rPr>
                        <a:t>biện</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pháp</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đó</a:t>
                      </a:r>
                      <a:r>
                        <a:rPr lang="en-US" sz="3000" dirty="0">
                          <a:solidFill>
                            <a:srgbClr val="000000"/>
                          </a:solidFill>
                          <a:latin typeface="Roboto Condensed" panose="02000000000000000000" pitchFamily="2" charset="0"/>
                          <a:ea typeface="Roboto Condensed" panose="02000000000000000000" pitchFamily="2" charset="0"/>
                        </a:rPr>
                        <a:t>, ta </a:t>
                      </a:r>
                      <a:r>
                        <a:rPr lang="en-US" sz="3000" dirty="0" err="1">
                          <a:solidFill>
                            <a:srgbClr val="000000"/>
                          </a:solidFill>
                          <a:latin typeface="Roboto Condensed" panose="02000000000000000000" pitchFamily="2" charset="0"/>
                          <a:ea typeface="Roboto Condensed" panose="02000000000000000000" pitchFamily="2" charset="0"/>
                        </a:rPr>
                        <a:t>hiểu</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thêm</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điều</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gì</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về</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thái</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độ</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tình</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cảm</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của</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tác</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giả</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Tình</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yêu</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mến</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thân</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thương</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của</a:t>
                      </a:r>
                      <a:r>
                        <a:rPr lang="en-US" sz="3000" dirty="0">
                          <a:solidFill>
                            <a:srgbClr val="000000"/>
                          </a:solidFill>
                          <a:latin typeface="Roboto Condensed" panose="02000000000000000000" pitchFamily="2" charset="0"/>
                          <a:ea typeface="Roboto Condensed" panose="02000000000000000000" pitchFamily="2" charset="0"/>
                        </a:rPr>
                        <a:t> cha </a:t>
                      </a:r>
                      <a:r>
                        <a:rPr lang="en-US" sz="3000" dirty="0" err="1">
                          <a:solidFill>
                            <a:srgbClr val="000000"/>
                          </a:solidFill>
                          <a:latin typeface="Roboto Condensed" panose="02000000000000000000" pitchFamily="2" charset="0"/>
                          <a:ea typeface="Roboto Condensed" panose="02000000000000000000" pitchFamily="2" charset="0"/>
                        </a:rPr>
                        <a:t>mẹ</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dành</a:t>
                      </a:r>
                      <a:r>
                        <a:rPr lang="en-US" sz="3000" dirty="0">
                          <a:solidFill>
                            <a:srgbClr val="000000"/>
                          </a:solidFill>
                          <a:latin typeface="Roboto Condensed" panose="02000000000000000000" pitchFamily="2" charset="0"/>
                          <a:ea typeface="Roboto Condensed" panose="02000000000000000000" pitchFamily="2" charset="0"/>
                        </a:rPr>
                        <a:t> </a:t>
                      </a:r>
                      <a:r>
                        <a:rPr lang="en-US" sz="3000" dirty="0" err="1">
                          <a:solidFill>
                            <a:srgbClr val="000000"/>
                          </a:solidFill>
                          <a:latin typeface="Roboto Condensed" panose="02000000000000000000" pitchFamily="2" charset="0"/>
                          <a:ea typeface="Roboto Condensed" panose="02000000000000000000" pitchFamily="2" charset="0"/>
                        </a:rPr>
                        <a:t>cho</a:t>
                      </a:r>
                      <a:r>
                        <a:rPr lang="en-US" sz="3000" dirty="0">
                          <a:solidFill>
                            <a:srgbClr val="000000"/>
                          </a:solidFill>
                          <a:latin typeface="Roboto Condensed" panose="02000000000000000000" pitchFamily="2" charset="0"/>
                          <a:ea typeface="Roboto Condensed" panose="02000000000000000000" pitchFamily="2" charset="0"/>
                        </a:rPr>
                        <a:t> con)</a:t>
                      </a:r>
                      <a:endParaRPr lang="en-US" sz="3000" dirty="0">
                        <a:latin typeface="Roboto Condensed" panose="02000000000000000000" pitchFamily="2" charset="0"/>
                        <a:ea typeface="Roboto Condensed" panose="02000000000000000000" pitchFamily="2" charset="0"/>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9481" y="-350510"/>
            <a:ext cx="21643930" cy="11555466"/>
          </a:xfrm>
          <a:prstGeom prst="rect">
            <a:avLst/>
          </a:prstGeom>
        </p:spPr>
      </p:pic>
      <p:grpSp>
        <p:nvGrpSpPr>
          <p:cNvPr id="3" name="Group 3"/>
          <p:cNvGrpSpPr/>
          <p:nvPr/>
        </p:nvGrpSpPr>
        <p:grpSpPr>
          <a:xfrm>
            <a:off x="1424145" y="2856916"/>
            <a:ext cx="16116765" cy="7076374"/>
            <a:chOff x="0" y="0"/>
            <a:chExt cx="19557985" cy="8587307"/>
          </a:xfrm>
        </p:grpSpPr>
        <p:sp>
          <p:nvSpPr>
            <p:cNvPr id="4" name="Freeform 4"/>
            <p:cNvSpPr/>
            <p:nvPr/>
          </p:nvSpPr>
          <p:spPr>
            <a:xfrm>
              <a:off x="31750" y="31750"/>
              <a:ext cx="19494486" cy="8523808"/>
            </a:xfrm>
            <a:custGeom>
              <a:avLst/>
              <a:gdLst/>
              <a:ahLst/>
              <a:cxnLst/>
              <a:rect l="l" t="t" r="r" b="b"/>
              <a:pathLst>
                <a:path w="19494486" h="8523808">
                  <a:moveTo>
                    <a:pt x="19401775" y="8523808"/>
                  </a:moveTo>
                  <a:lnTo>
                    <a:pt x="92710" y="8523808"/>
                  </a:lnTo>
                  <a:cubicBezTo>
                    <a:pt x="41910" y="8523808"/>
                    <a:pt x="0" y="8481898"/>
                    <a:pt x="0" y="8431098"/>
                  </a:cubicBezTo>
                  <a:lnTo>
                    <a:pt x="0" y="92710"/>
                  </a:lnTo>
                  <a:cubicBezTo>
                    <a:pt x="0" y="41910"/>
                    <a:pt x="41910" y="0"/>
                    <a:pt x="92710" y="0"/>
                  </a:cubicBezTo>
                  <a:lnTo>
                    <a:pt x="19400506" y="0"/>
                  </a:lnTo>
                  <a:cubicBezTo>
                    <a:pt x="19451306" y="0"/>
                    <a:pt x="19493215" y="41910"/>
                    <a:pt x="19493215" y="92710"/>
                  </a:cubicBezTo>
                  <a:lnTo>
                    <a:pt x="19493215" y="8429827"/>
                  </a:lnTo>
                  <a:cubicBezTo>
                    <a:pt x="19494486" y="8481898"/>
                    <a:pt x="19452575" y="8523808"/>
                    <a:pt x="19401775" y="8523808"/>
                  </a:cubicBezTo>
                  <a:close/>
                </a:path>
              </a:pathLst>
            </a:custGeom>
            <a:solidFill>
              <a:srgbClr val="FFF3ED"/>
            </a:solidFill>
          </p:spPr>
          <p:txBody>
            <a:bodyPr/>
            <a:lstStyle/>
            <a:p>
              <a:endParaRPr lang="vi-VN"/>
            </a:p>
          </p:txBody>
        </p:sp>
        <p:sp>
          <p:nvSpPr>
            <p:cNvPr id="5" name="Freeform 5"/>
            <p:cNvSpPr/>
            <p:nvPr/>
          </p:nvSpPr>
          <p:spPr>
            <a:xfrm>
              <a:off x="0" y="0"/>
              <a:ext cx="19557986" cy="8587308"/>
            </a:xfrm>
            <a:custGeom>
              <a:avLst/>
              <a:gdLst/>
              <a:ahLst/>
              <a:cxnLst/>
              <a:rect l="l" t="t" r="r" b="b"/>
              <a:pathLst>
                <a:path w="19557986" h="8587308">
                  <a:moveTo>
                    <a:pt x="19433525" y="59690"/>
                  </a:moveTo>
                  <a:cubicBezTo>
                    <a:pt x="19469086" y="59690"/>
                    <a:pt x="19498295" y="88900"/>
                    <a:pt x="19498295" y="124460"/>
                  </a:cubicBezTo>
                  <a:lnTo>
                    <a:pt x="19498295" y="8462848"/>
                  </a:lnTo>
                  <a:cubicBezTo>
                    <a:pt x="19498295" y="8498408"/>
                    <a:pt x="19469086" y="8527617"/>
                    <a:pt x="19433525" y="8527617"/>
                  </a:cubicBezTo>
                  <a:lnTo>
                    <a:pt x="124460" y="8527617"/>
                  </a:lnTo>
                  <a:cubicBezTo>
                    <a:pt x="88900" y="8527617"/>
                    <a:pt x="59690" y="8498408"/>
                    <a:pt x="59690" y="8462848"/>
                  </a:cubicBezTo>
                  <a:lnTo>
                    <a:pt x="59690" y="124460"/>
                  </a:lnTo>
                  <a:cubicBezTo>
                    <a:pt x="59690" y="88900"/>
                    <a:pt x="88900" y="59690"/>
                    <a:pt x="124460" y="59690"/>
                  </a:cubicBezTo>
                  <a:lnTo>
                    <a:pt x="19433525" y="59690"/>
                  </a:lnTo>
                  <a:moveTo>
                    <a:pt x="19433525" y="0"/>
                  </a:moveTo>
                  <a:lnTo>
                    <a:pt x="124460" y="0"/>
                  </a:lnTo>
                  <a:cubicBezTo>
                    <a:pt x="55880" y="0"/>
                    <a:pt x="0" y="55880"/>
                    <a:pt x="0" y="124460"/>
                  </a:cubicBezTo>
                  <a:lnTo>
                    <a:pt x="0" y="8462848"/>
                  </a:lnTo>
                  <a:cubicBezTo>
                    <a:pt x="0" y="8531427"/>
                    <a:pt x="55880" y="8587308"/>
                    <a:pt x="124460" y="8587308"/>
                  </a:cubicBezTo>
                  <a:lnTo>
                    <a:pt x="19433525" y="8587308"/>
                  </a:lnTo>
                  <a:cubicBezTo>
                    <a:pt x="19502106" y="8587308"/>
                    <a:pt x="19557986" y="8531427"/>
                    <a:pt x="19557986" y="8462848"/>
                  </a:cubicBezTo>
                  <a:lnTo>
                    <a:pt x="19557986" y="124460"/>
                  </a:lnTo>
                  <a:cubicBezTo>
                    <a:pt x="19557986" y="55880"/>
                    <a:pt x="19502106" y="0"/>
                    <a:pt x="19433525" y="0"/>
                  </a:cubicBezTo>
                  <a:close/>
                </a:path>
              </a:pathLst>
            </a:custGeom>
            <a:solidFill>
              <a:srgbClr val="FDBC96"/>
            </a:solidFill>
          </p:spPr>
          <p:txBody>
            <a:bodyPr/>
            <a:lstStyle/>
            <a:p>
              <a:endParaRPr lang="vi-VN"/>
            </a:p>
          </p:txBody>
        </p:sp>
      </p:grpSp>
      <p:sp>
        <p:nvSpPr>
          <p:cNvPr id="6" name="TextBox 6"/>
          <p:cNvSpPr txBox="1"/>
          <p:nvPr/>
        </p:nvSpPr>
        <p:spPr>
          <a:xfrm>
            <a:off x="-127450" y="1056040"/>
            <a:ext cx="17026522" cy="809625"/>
          </a:xfrm>
          <a:prstGeom prst="rect">
            <a:avLst/>
          </a:prstGeom>
        </p:spPr>
        <p:txBody>
          <a:bodyPr lIns="0" tIns="0" rIns="0" bIns="0" rtlCol="0" anchor="t">
            <a:spAutoFit/>
          </a:bodyPr>
          <a:lstStyle/>
          <a:p>
            <a:pPr algn="ctr">
              <a:lnSpc>
                <a:spcPts val="5850"/>
              </a:lnSpc>
            </a:pPr>
            <a:r>
              <a:rPr lang="en-US" sz="6500">
                <a:solidFill>
                  <a:srgbClr val="84492D"/>
                </a:solidFill>
                <a:latin typeface="Fraunces Bold"/>
              </a:rPr>
              <a:t>II.  THỰC HÀNH ẨN DỤ</a:t>
            </a:r>
          </a:p>
        </p:txBody>
      </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89566" y="2535603"/>
            <a:ext cx="2172742" cy="671575"/>
          </a:xfrm>
          <a:prstGeom prst="rect">
            <a:avLst/>
          </a:prstGeom>
        </p:spPr>
      </p:pic>
      <p:sp>
        <p:nvSpPr>
          <p:cNvPr id="8" name="TextBox 8"/>
          <p:cNvSpPr txBox="1"/>
          <p:nvPr/>
        </p:nvSpPr>
        <p:spPr>
          <a:xfrm>
            <a:off x="1957443" y="3092878"/>
            <a:ext cx="15393412" cy="2971800"/>
          </a:xfrm>
          <a:prstGeom prst="rect">
            <a:avLst/>
          </a:prstGeom>
        </p:spPr>
        <p:txBody>
          <a:bodyPr lIns="0" tIns="0" rIns="0" bIns="0" rtlCol="0" anchor="t">
            <a:spAutoFit/>
          </a:bodyPr>
          <a:lstStyle/>
          <a:p>
            <a:pPr marL="863599" lvl="1" indent="-431800" algn="just">
              <a:lnSpc>
                <a:spcPts val="5999"/>
              </a:lnSpc>
              <a:buFont typeface="Arial"/>
              <a:buChar char="•"/>
            </a:pPr>
            <a:r>
              <a:rPr lang="en-US" sz="3999">
                <a:solidFill>
                  <a:srgbClr val="000000"/>
                </a:solidFill>
                <a:latin typeface="Roboto Condensed"/>
              </a:rPr>
              <a:t>HS làm việc cá nhân</a:t>
            </a:r>
          </a:p>
          <a:p>
            <a:pPr marL="863599" lvl="1" indent="-431800" algn="just">
              <a:lnSpc>
                <a:spcPts val="5999"/>
              </a:lnSpc>
              <a:buFont typeface="Arial"/>
              <a:buChar char="•"/>
            </a:pPr>
            <a:r>
              <a:rPr lang="en-US" sz="3999">
                <a:solidFill>
                  <a:srgbClr val="000000"/>
                </a:solidFill>
                <a:latin typeface="Roboto Condensed"/>
              </a:rPr>
              <a:t>Thời gian 7 phút</a:t>
            </a:r>
          </a:p>
          <a:p>
            <a:pPr marL="863599" lvl="1" indent="-431800" algn="just">
              <a:lnSpc>
                <a:spcPts val="5999"/>
              </a:lnSpc>
              <a:buFont typeface="Arial"/>
              <a:buChar char="•"/>
            </a:pPr>
            <a:r>
              <a:rPr lang="en-US" sz="3999">
                <a:solidFill>
                  <a:srgbClr val="000000"/>
                </a:solidFill>
                <a:latin typeface="Roboto Condensed"/>
              </a:rPr>
              <a:t>Nhiệm vụ: </a:t>
            </a:r>
          </a:p>
          <a:p>
            <a:pPr algn="just">
              <a:lnSpc>
                <a:spcPts val="5999"/>
              </a:lnSpc>
            </a:pPr>
            <a:r>
              <a:rPr lang="en-US" sz="3999">
                <a:solidFill>
                  <a:srgbClr val="000000"/>
                </a:solidFill>
                <a:latin typeface="Roboto Condensed"/>
              </a:rPr>
              <a:t>      Tại lớp: Lập dàn ý cho đoạn văn, về nhà: Hoàn thiện đoạn văn</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024297" y="8736979"/>
            <a:ext cx="4110789" cy="280047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8469" y="8316550"/>
            <a:ext cx="2195912" cy="161674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46889">
            <a:off x="882386" y="1689711"/>
            <a:ext cx="1627952" cy="2000555"/>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71063">
            <a:off x="857115" y="8097373"/>
            <a:ext cx="1134060" cy="1711789"/>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81862" y="-1097612"/>
            <a:ext cx="3716844" cy="3633215"/>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370392">
            <a:off x="15262438" y="8668527"/>
            <a:ext cx="5280742" cy="4017765"/>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71954" flipH="1">
            <a:off x="182038" y="548414"/>
            <a:ext cx="728523" cy="1312654"/>
          </a:xfrm>
          <a:prstGeom prst="rect">
            <a:avLst/>
          </a:prstGeom>
        </p:spPr>
      </p:pic>
      <p:sp>
        <p:nvSpPr>
          <p:cNvPr id="16" name="TextBox 16"/>
          <p:cNvSpPr txBox="1"/>
          <p:nvPr/>
        </p:nvSpPr>
        <p:spPr>
          <a:xfrm>
            <a:off x="2344580" y="6479490"/>
            <a:ext cx="14662714" cy="2089150"/>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Roboto Condensed Bold"/>
              </a:rPr>
              <a:t>Viết một đoạn văn (khoảng 5-7 câu) về chủ đề tình cảm gia đình, trong đó sử dụng ít nhất một ẩn dụ. Gạch chân, chú thích 01 phép ẩn dụ được sử dụng trong đoạn văn.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25" y="0"/>
            <a:ext cx="18297525"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99856" y="7606270"/>
            <a:ext cx="5300301" cy="442575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57624">
            <a:off x="16366852" y="8805480"/>
            <a:ext cx="4617249" cy="409780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58784">
            <a:off x="-1738017" y="-968455"/>
            <a:ext cx="3846287" cy="3235689"/>
          </a:xfrm>
          <a:prstGeom prst="rect">
            <a:avLst/>
          </a:prstGeom>
        </p:spPr>
      </p:pic>
      <p:graphicFrame>
        <p:nvGraphicFramePr>
          <p:cNvPr id="6" name="Table 6"/>
          <p:cNvGraphicFramePr>
            <a:graphicFrameLocks noGrp="1"/>
          </p:cNvGraphicFramePr>
          <p:nvPr>
            <p:extLst>
              <p:ext uri="{D42A27DB-BD31-4B8C-83A1-F6EECF244321}">
                <p14:modId xmlns:p14="http://schemas.microsoft.com/office/powerpoint/2010/main" val="1662077617"/>
              </p:ext>
            </p:extLst>
          </p:nvPr>
        </p:nvGraphicFramePr>
        <p:xfrm>
          <a:off x="1028700" y="469325"/>
          <a:ext cx="16618759" cy="9019678"/>
        </p:xfrm>
        <a:graphic>
          <a:graphicData uri="http://schemas.openxmlformats.org/drawingml/2006/table">
            <a:tbl>
              <a:tblPr/>
              <a:tblGrid>
                <a:gridCol w="2674436">
                  <a:extLst>
                    <a:ext uri="{9D8B030D-6E8A-4147-A177-3AD203B41FA5}">
                      <a16:colId xmlns:a16="http://schemas.microsoft.com/office/drawing/2014/main" val="20000"/>
                    </a:ext>
                  </a:extLst>
                </a:gridCol>
                <a:gridCol w="13944323">
                  <a:extLst>
                    <a:ext uri="{9D8B030D-6E8A-4147-A177-3AD203B41FA5}">
                      <a16:colId xmlns:a16="http://schemas.microsoft.com/office/drawing/2014/main" val="20001"/>
                    </a:ext>
                  </a:extLst>
                </a:gridCol>
              </a:tblGrid>
              <a:tr h="2977999">
                <a:tc>
                  <a:txBody>
                    <a:bodyPr/>
                    <a:lstStyle/>
                    <a:p>
                      <a:pPr algn="ctr">
                        <a:defRPr/>
                      </a:pPr>
                      <a:endParaRPr sz="3500" b="1" dirty="0">
                        <a:latin typeface="Roboto Condensed" panose="02000000000000000000" pitchFamily="2" charset="0"/>
                        <a:ea typeface="Roboto Condensed" panose="02000000000000000000" pitchFamily="2" charset="0"/>
                      </a:endParaRPr>
                    </a:p>
                    <a:p>
                      <a:pPr algn="ctr"/>
                      <a:r>
                        <a:rPr lang="en-US" sz="3500" b="1" dirty="0">
                          <a:latin typeface="Roboto Condensed" panose="02000000000000000000" pitchFamily="2" charset="0"/>
                          <a:ea typeface="Roboto Condensed" panose="02000000000000000000" pitchFamily="2" charset="0"/>
                        </a:rPr>
                        <a:t>  </a:t>
                      </a:r>
                      <a:r>
                        <a:rPr lang="en-US" sz="3500" b="1" dirty="0" err="1">
                          <a:latin typeface="Roboto Condensed" panose="02000000000000000000" pitchFamily="2" charset="0"/>
                          <a:ea typeface="Roboto Condensed" panose="02000000000000000000" pitchFamily="2" charset="0"/>
                        </a:rPr>
                        <a:t>Mở</a:t>
                      </a:r>
                      <a:r>
                        <a:rPr lang="en-US" sz="3500" b="1" dirty="0">
                          <a:latin typeface="Roboto Condensed" panose="02000000000000000000" pitchFamily="2" charset="0"/>
                          <a:ea typeface="Roboto Condensed" panose="02000000000000000000" pitchFamily="2" charset="0"/>
                        </a:rPr>
                        <a:t> </a:t>
                      </a:r>
                      <a:r>
                        <a:rPr lang="en-US" sz="3500" b="1" dirty="0" err="1">
                          <a:latin typeface="Roboto Condensed" panose="02000000000000000000" pitchFamily="2" charset="0"/>
                          <a:ea typeface="Roboto Condensed" panose="02000000000000000000" pitchFamily="2" charset="0"/>
                        </a:rPr>
                        <a:t>đoạn</a:t>
                      </a:r>
                      <a:endParaRPr lang="en-US" sz="3500" b="1" dirty="0">
                        <a:latin typeface="Roboto Condensed" panose="02000000000000000000" pitchFamily="2" charset="0"/>
                        <a:ea typeface="Roboto Condensed" panose="02000000000000000000" pitchFamily="2" charset="0"/>
                      </a:endParaRPr>
                    </a:p>
                    <a:p>
                      <a:pPr algn="ctr"/>
                      <a:r>
                        <a:rPr lang="en-US" sz="3500" b="1" dirty="0">
                          <a:latin typeface="Roboto Condensed" panose="02000000000000000000" pitchFamily="2" charset="0"/>
                          <a:ea typeface="Roboto Condensed" panose="02000000000000000000" pitchFamily="2" charset="0"/>
                        </a:rPr>
                        <a:t>  (1 </a:t>
                      </a:r>
                      <a:r>
                        <a:rPr lang="en-US" sz="3500" b="1" dirty="0" err="1">
                          <a:latin typeface="Roboto Condensed" panose="02000000000000000000" pitchFamily="2" charset="0"/>
                          <a:ea typeface="Roboto Condensed" panose="02000000000000000000" pitchFamily="2" charset="0"/>
                        </a:rPr>
                        <a:t>câu</a:t>
                      </a:r>
                      <a:r>
                        <a:rPr lang="en-US" sz="3500" b="1" dirty="0">
                          <a:latin typeface="Roboto Condensed" panose="02000000000000000000" pitchFamily="2" charset="0"/>
                          <a:ea typeface="Roboto Condensed" panose="02000000000000000000" pitchFamily="2" charset="0"/>
                        </a:rPr>
                        <a:t>)</a:t>
                      </a:r>
                    </a:p>
                    <a:p>
                      <a:pPr algn="ctr"/>
                      <a:r>
                        <a:rPr lang="en-US" sz="3500" b="1" dirty="0">
                          <a:solidFill>
                            <a:srgbClr val="000000"/>
                          </a:solidFill>
                          <a:latin typeface="Roboto Condensed" panose="02000000000000000000" pitchFamily="2" charset="0"/>
                          <a:ea typeface="Roboto Condensed" panose="02000000000000000000" pitchFamily="2" charset="0"/>
                        </a:rPr>
                        <a:t>  </a:t>
                      </a:r>
                    </a:p>
                  </a:txBody>
                  <a:tcPr anchor="ctr">
                    <a:lnL w="47625" cap="flat" cmpd="sng" algn="ctr">
                      <a:solidFill>
                        <a:srgbClr val="B4D1AB"/>
                      </a:solidFill>
                      <a:prstDash val="solid"/>
                      <a:round/>
                      <a:headEnd type="none" w="med" len="med"/>
                      <a:tailEnd type="none" w="med" len="med"/>
                    </a:lnL>
                    <a:lnR w="47625" cap="flat" cmpd="sng" algn="ctr">
                      <a:solidFill>
                        <a:srgbClr val="B4D1AB"/>
                      </a:solidFill>
                      <a:prstDash val="solid"/>
                      <a:round/>
                      <a:headEnd type="none" w="med" len="med"/>
                      <a:tailEnd type="none" w="med" len="med"/>
                    </a:lnR>
                    <a:lnT w="47625" cap="flat" cmpd="sng" algn="ctr">
                      <a:solidFill>
                        <a:srgbClr val="B4D1AB"/>
                      </a:solidFill>
                      <a:prstDash val="solid"/>
                      <a:round/>
                      <a:headEnd type="none" w="med" len="med"/>
                      <a:tailEnd type="none" w="med" len="med"/>
                    </a:lnT>
                    <a:lnB w="47625" cap="flat" cmpd="sng" algn="ctr">
                      <a:solidFill>
                        <a:srgbClr val="B4D1AB"/>
                      </a:solidFill>
                      <a:prstDash val="solid"/>
                      <a:round/>
                      <a:headEnd type="none" w="med" len="med"/>
                      <a:tailEnd type="none" w="med" len="med"/>
                    </a:lnB>
                    <a:solidFill>
                      <a:srgbClr val="B4D1AB"/>
                    </a:solidFill>
                  </a:tcPr>
                </a:tc>
                <a:tc>
                  <a:txBody>
                    <a:bodyPr/>
                    <a:lstStyle/>
                    <a:p>
                      <a:pPr algn="l">
                        <a:defRPr/>
                      </a:pPr>
                      <a:endParaRPr sz="3500" dirty="0">
                        <a:latin typeface="Roboto Condensed" panose="02000000000000000000" pitchFamily="2" charset="0"/>
                        <a:ea typeface="Roboto Condensed" panose="02000000000000000000" pitchFamily="2" charset="0"/>
                      </a:endParaRPr>
                    </a:p>
                    <a:p>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Giới</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thiệu</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về</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chủ</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đề</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tình</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cảm</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gia</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đình</a:t>
                      </a:r>
                      <a:endParaRPr lang="en-US" sz="3500" dirty="0">
                        <a:latin typeface="Roboto Condensed" panose="02000000000000000000" pitchFamily="2" charset="0"/>
                        <a:ea typeface="Roboto Condensed" panose="02000000000000000000" pitchFamily="2" charset="0"/>
                      </a:endParaRPr>
                    </a:p>
                    <a:p>
                      <a:r>
                        <a:rPr lang="en-US" sz="3500" dirty="0">
                          <a:solidFill>
                            <a:srgbClr val="000000"/>
                          </a:solidFill>
                          <a:latin typeface="Roboto Condensed" panose="02000000000000000000" pitchFamily="2" charset="0"/>
                          <a:ea typeface="Roboto Condensed" panose="02000000000000000000" pitchFamily="2" charset="0"/>
                        </a:rPr>
                        <a:t>  </a:t>
                      </a:r>
                    </a:p>
                  </a:txBody>
                  <a:tcPr anchor="ctr">
                    <a:lnL w="47625" cap="flat" cmpd="sng" algn="ctr">
                      <a:solidFill>
                        <a:srgbClr val="B4D1AB"/>
                      </a:solidFill>
                      <a:prstDash val="solid"/>
                      <a:round/>
                      <a:headEnd type="none" w="med" len="med"/>
                      <a:tailEnd type="none" w="med" len="med"/>
                    </a:lnL>
                    <a:lnR w="47625" cap="flat" cmpd="sng" algn="ctr">
                      <a:solidFill>
                        <a:srgbClr val="B4D1AB"/>
                      </a:solidFill>
                      <a:prstDash val="solid"/>
                      <a:round/>
                      <a:headEnd type="none" w="med" len="med"/>
                      <a:tailEnd type="none" w="med" len="med"/>
                    </a:lnR>
                    <a:lnT w="47625" cap="flat" cmpd="sng" algn="ctr">
                      <a:solidFill>
                        <a:srgbClr val="B4D1AB"/>
                      </a:solidFill>
                      <a:prstDash val="solid"/>
                      <a:round/>
                      <a:headEnd type="none" w="med" len="med"/>
                      <a:tailEnd type="none" w="med" len="med"/>
                    </a:lnT>
                    <a:lnB w="47625" cap="flat" cmpd="sng" algn="ctr">
                      <a:solidFill>
                        <a:srgbClr val="B4D1AB"/>
                      </a:solidFill>
                      <a:prstDash val="solid"/>
                      <a:round/>
                      <a:headEnd type="none" w="med" len="med"/>
                      <a:tailEnd type="none" w="med" len="med"/>
                    </a:lnB>
                    <a:solidFill>
                      <a:srgbClr val="FFF3ED"/>
                    </a:solidFill>
                  </a:tcPr>
                </a:tc>
                <a:extLst>
                  <a:ext uri="{0D108BD9-81ED-4DB2-BD59-A6C34878D82A}">
                    <a16:rowId xmlns:a16="http://schemas.microsoft.com/office/drawing/2014/main" val="10000"/>
                  </a:ext>
                </a:extLst>
              </a:tr>
              <a:tr h="2977999">
                <a:tc>
                  <a:txBody>
                    <a:bodyPr/>
                    <a:lstStyle/>
                    <a:p>
                      <a:pPr algn="ctr">
                        <a:defRPr/>
                      </a:pPr>
                      <a:endParaRPr sz="3500" b="1" dirty="0">
                        <a:latin typeface="Roboto Condensed" panose="02000000000000000000" pitchFamily="2" charset="0"/>
                        <a:ea typeface="Roboto Condensed" panose="02000000000000000000" pitchFamily="2" charset="0"/>
                      </a:endParaRPr>
                    </a:p>
                    <a:p>
                      <a:pPr algn="ctr"/>
                      <a:r>
                        <a:rPr lang="en-US" sz="3500" b="1" dirty="0">
                          <a:latin typeface="Roboto Condensed" panose="02000000000000000000" pitchFamily="2" charset="0"/>
                          <a:ea typeface="Roboto Condensed" panose="02000000000000000000" pitchFamily="2" charset="0"/>
                        </a:rPr>
                        <a:t>  </a:t>
                      </a:r>
                      <a:r>
                        <a:rPr lang="en-US" sz="3500" b="1" dirty="0" err="1">
                          <a:latin typeface="Roboto Condensed" panose="02000000000000000000" pitchFamily="2" charset="0"/>
                          <a:ea typeface="Roboto Condensed" panose="02000000000000000000" pitchFamily="2" charset="0"/>
                        </a:rPr>
                        <a:t>Thân</a:t>
                      </a:r>
                      <a:r>
                        <a:rPr lang="en-US" sz="3500" b="1" dirty="0">
                          <a:latin typeface="Roboto Condensed" panose="02000000000000000000" pitchFamily="2" charset="0"/>
                          <a:ea typeface="Roboto Condensed" panose="02000000000000000000" pitchFamily="2" charset="0"/>
                        </a:rPr>
                        <a:t> </a:t>
                      </a:r>
                      <a:r>
                        <a:rPr lang="en-US" sz="3500" b="1" dirty="0" err="1">
                          <a:latin typeface="Roboto Condensed" panose="02000000000000000000" pitchFamily="2" charset="0"/>
                          <a:ea typeface="Roboto Condensed" panose="02000000000000000000" pitchFamily="2" charset="0"/>
                        </a:rPr>
                        <a:t>đoạn</a:t>
                      </a:r>
                      <a:endParaRPr lang="en-US" sz="3500" b="1" dirty="0">
                        <a:latin typeface="Roboto Condensed" panose="02000000000000000000" pitchFamily="2" charset="0"/>
                        <a:ea typeface="Roboto Condensed" panose="02000000000000000000" pitchFamily="2" charset="0"/>
                      </a:endParaRPr>
                    </a:p>
                    <a:p>
                      <a:pPr algn="ctr"/>
                      <a:r>
                        <a:rPr lang="en-US" sz="3500" b="1" dirty="0">
                          <a:latin typeface="Roboto Condensed" panose="02000000000000000000" pitchFamily="2" charset="0"/>
                          <a:ea typeface="Roboto Condensed" panose="02000000000000000000" pitchFamily="2" charset="0"/>
                        </a:rPr>
                        <a:t>  (3-5 </a:t>
                      </a:r>
                      <a:r>
                        <a:rPr lang="en-US" sz="3500" b="1" dirty="0" err="1">
                          <a:latin typeface="Roboto Condensed" panose="02000000000000000000" pitchFamily="2" charset="0"/>
                          <a:ea typeface="Roboto Condensed" panose="02000000000000000000" pitchFamily="2" charset="0"/>
                        </a:rPr>
                        <a:t>câu</a:t>
                      </a:r>
                      <a:r>
                        <a:rPr lang="en-US" sz="3500" b="1" dirty="0">
                          <a:latin typeface="Roboto Condensed" panose="02000000000000000000" pitchFamily="2" charset="0"/>
                          <a:ea typeface="Roboto Condensed" panose="02000000000000000000" pitchFamily="2" charset="0"/>
                        </a:rPr>
                        <a:t>)</a:t>
                      </a:r>
                    </a:p>
                    <a:p>
                      <a:pPr algn="ctr"/>
                      <a:r>
                        <a:rPr lang="en-US" sz="3500" b="1" dirty="0">
                          <a:solidFill>
                            <a:srgbClr val="000000"/>
                          </a:solidFill>
                          <a:latin typeface="Roboto Condensed" panose="02000000000000000000" pitchFamily="2" charset="0"/>
                          <a:ea typeface="Roboto Condensed" panose="02000000000000000000" pitchFamily="2" charset="0"/>
                        </a:rPr>
                        <a:t>  </a:t>
                      </a:r>
                    </a:p>
                  </a:txBody>
                  <a:tcPr anchor="ctr">
                    <a:lnL w="47625" cap="flat" cmpd="sng" algn="ctr">
                      <a:solidFill>
                        <a:srgbClr val="B4D1AB"/>
                      </a:solidFill>
                      <a:prstDash val="solid"/>
                      <a:round/>
                      <a:headEnd type="none" w="med" len="med"/>
                      <a:tailEnd type="none" w="med" len="med"/>
                    </a:lnL>
                    <a:lnR w="47625" cap="flat" cmpd="sng" algn="ctr">
                      <a:solidFill>
                        <a:srgbClr val="B4D1AB"/>
                      </a:solidFill>
                      <a:prstDash val="solid"/>
                      <a:round/>
                      <a:headEnd type="none" w="med" len="med"/>
                      <a:tailEnd type="none" w="med" len="med"/>
                    </a:lnR>
                    <a:lnT w="47625" cap="flat" cmpd="sng" algn="ctr">
                      <a:solidFill>
                        <a:srgbClr val="B4D1AB"/>
                      </a:solidFill>
                      <a:prstDash val="solid"/>
                      <a:round/>
                      <a:headEnd type="none" w="med" len="med"/>
                      <a:tailEnd type="none" w="med" len="med"/>
                    </a:lnT>
                    <a:lnB w="47625" cap="flat" cmpd="sng" algn="ctr">
                      <a:solidFill>
                        <a:srgbClr val="B4D1AB"/>
                      </a:solidFill>
                      <a:prstDash val="solid"/>
                      <a:round/>
                      <a:headEnd type="none" w="med" len="med"/>
                      <a:tailEnd type="none" w="med" len="med"/>
                    </a:lnB>
                    <a:solidFill>
                      <a:srgbClr val="B4D1AB"/>
                    </a:solidFill>
                  </a:tcPr>
                </a:tc>
                <a:tc>
                  <a:txBody>
                    <a:bodyPr/>
                    <a:lstStyle/>
                    <a:p>
                      <a:pPr marL="457200" indent="-457200" algn="l">
                        <a:buFont typeface="Arial" panose="020B0604020202020204" pitchFamily="34" charset="0"/>
                        <a:buChar char="•"/>
                        <a:defRPr/>
                      </a:pPr>
                      <a:r>
                        <a:rPr lang="en-US" sz="3500" dirty="0" err="1">
                          <a:latin typeface="Roboto Condensed" panose="02000000000000000000" pitchFamily="2" charset="0"/>
                          <a:ea typeface="Roboto Condensed" panose="02000000000000000000" pitchFamily="2" charset="0"/>
                        </a:rPr>
                        <a:t>Tình</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cảm</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gia</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đình</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có</a:t>
                      </a:r>
                      <a:r>
                        <a:rPr lang="en-US" sz="3500" dirty="0">
                          <a:latin typeface="Roboto Condensed" panose="02000000000000000000" pitchFamily="2" charset="0"/>
                          <a:ea typeface="Roboto Condensed" panose="02000000000000000000" pitchFamily="2" charset="0"/>
                        </a:rPr>
                        <a:t> ý </a:t>
                      </a:r>
                      <a:r>
                        <a:rPr lang="en-US" sz="3500" dirty="0" err="1">
                          <a:latin typeface="Roboto Condensed" panose="02000000000000000000" pitchFamily="2" charset="0"/>
                          <a:ea typeface="Roboto Condensed" panose="02000000000000000000" pitchFamily="2" charset="0"/>
                        </a:rPr>
                        <a:t>nghĩa</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như</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thế</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nào</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với</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mỗi</a:t>
                      </a:r>
                      <a:r>
                        <a:rPr lang="en-US" sz="3500" dirty="0">
                          <a:latin typeface="Roboto Condensed" panose="02000000000000000000" pitchFamily="2" charset="0"/>
                          <a:ea typeface="Roboto Condensed" panose="02000000000000000000" pitchFamily="2" charset="0"/>
                        </a:rPr>
                        <a:t> </a:t>
                      </a:r>
                      <a:r>
                        <a:rPr lang="en-US" sz="3500" dirty="0" err="1">
                          <a:latin typeface="Roboto Condensed" panose="02000000000000000000" pitchFamily="2" charset="0"/>
                          <a:ea typeface="Roboto Condensed" panose="02000000000000000000" pitchFamily="2" charset="0"/>
                        </a:rPr>
                        <a:t>chúng</a:t>
                      </a:r>
                      <a:r>
                        <a:rPr lang="en-US" sz="3500" dirty="0">
                          <a:latin typeface="Roboto Condensed" panose="02000000000000000000" pitchFamily="2" charset="0"/>
                          <a:ea typeface="Roboto Condensed" panose="02000000000000000000" pitchFamily="2" charset="0"/>
                        </a:rPr>
                        <a:t> ta?</a:t>
                      </a:r>
                    </a:p>
                    <a:p>
                      <a:pPr marL="457200" indent="-457200">
                        <a:buFont typeface="Arial" panose="020B0604020202020204" pitchFamily="34" charset="0"/>
                        <a:buChar char="•"/>
                      </a:pPr>
                      <a:r>
                        <a:rPr lang="en-US" sz="3500" dirty="0" err="1">
                          <a:solidFill>
                            <a:srgbClr val="000000"/>
                          </a:solidFill>
                          <a:latin typeface="Roboto Condensed" panose="02000000000000000000" pitchFamily="2" charset="0"/>
                          <a:ea typeface="Roboto Condensed" panose="02000000000000000000" pitchFamily="2" charset="0"/>
                        </a:rPr>
                        <a:t>Nếu</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thiếu</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đi</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tình</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cảm</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gia</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đình</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đời</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sống</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tinh</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thần</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của</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chúng</a:t>
                      </a:r>
                      <a:r>
                        <a:rPr lang="en-US" sz="3500" dirty="0">
                          <a:solidFill>
                            <a:srgbClr val="000000"/>
                          </a:solidFill>
                          <a:latin typeface="Roboto Condensed" panose="02000000000000000000" pitchFamily="2" charset="0"/>
                          <a:ea typeface="Roboto Condensed" panose="02000000000000000000" pitchFamily="2" charset="0"/>
                        </a:rPr>
                        <a:t> ta </a:t>
                      </a:r>
                      <a:r>
                        <a:rPr lang="en-US" sz="3500" dirty="0" err="1">
                          <a:solidFill>
                            <a:srgbClr val="000000"/>
                          </a:solidFill>
                          <a:latin typeface="Roboto Condensed" panose="02000000000000000000" pitchFamily="2" charset="0"/>
                          <a:ea typeface="Roboto Condensed" panose="02000000000000000000" pitchFamily="2" charset="0"/>
                        </a:rPr>
                        <a:t>sẽ</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bị</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ảnh</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hưởng</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như</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thế</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nào</a:t>
                      </a:r>
                      <a:r>
                        <a:rPr lang="en-US" sz="3500" dirty="0">
                          <a:solidFill>
                            <a:srgbClr val="000000"/>
                          </a:solidFill>
                          <a:latin typeface="Roboto Condensed" panose="02000000000000000000" pitchFamily="2" charset="0"/>
                          <a:ea typeface="Roboto Condensed" panose="02000000000000000000" pitchFamily="2" charset="0"/>
                        </a:rPr>
                        <a:t>?</a:t>
                      </a:r>
                    </a:p>
                  </a:txBody>
                  <a:tcPr anchor="ctr">
                    <a:lnL w="47625" cap="flat" cmpd="sng" algn="ctr">
                      <a:solidFill>
                        <a:srgbClr val="B4D1AB"/>
                      </a:solidFill>
                      <a:prstDash val="solid"/>
                      <a:round/>
                      <a:headEnd type="none" w="med" len="med"/>
                      <a:tailEnd type="none" w="med" len="med"/>
                    </a:lnL>
                    <a:lnR w="47625" cap="flat" cmpd="sng" algn="ctr">
                      <a:solidFill>
                        <a:srgbClr val="B4D1AB"/>
                      </a:solidFill>
                      <a:prstDash val="solid"/>
                      <a:round/>
                      <a:headEnd type="none" w="med" len="med"/>
                      <a:tailEnd type="none" w="med" len="med"/>
                    </a:lnR>
                    <a:lnT w="47625" cap="flat" cmpd="sng" algn="ctr">
                      <a:solidFill>
                        <a:srgbClr val="B4D1AB"/>
                      </a:solidFill>
                      <a:prstDash val="solid"/>
                      <a:round/>
                      <a:headEnd type="none" w="med" len="med"/>
                      <a:tailEnd type="none" w="med" len="med"/>
                    </a:lnT>
                    <a:lnB w="47625" cap="flat" cmpd="sng" algn="ctr">
                      <a:solidFill>
                        <a:srgbClr val="B4D1AB"/>
                      </a:solidFill>
                      <a:prstDash val="solid"/>
                      <a:round/>
                      <a:headEnd type="none" w="med" len="med"/>
                      <a:tailEnd type="none" w="med" len="med"/>
                    </a:lnB>
                    <a:solidFill>
                      <a:srgbClr val="FFF3ED"/>
                    </a:solidFill>
                  </a:tcPr>
                </a:tc>
                <a:extLst>
                  <a:ext uri="{0D108BD9-81ED-4DB2-BD59-A6C34878D82A}">
                    <a16:rowId xmlns:a16="http://schemas.microsoft.com/office/drawing/2014/main" val="10001"/>
                  </a:ext>
                </a:extLst>
              </a:tr>
              <a:tr h="3063680">
                <a:tc>
                  <a:txBody>
                    <a:bodyPr/>
                    <a:lstStyle/>
                    <a:p>
                      <a:pPr algn="ctr">
                        <a:defRPr/>
                      </a:pPr>
                      <a:endParaRPr sz="3500" b="1" dirty="0">
                        <a:latin typeface="Roboto Condensed" panose="02000000000000000000" pitchFamily="2" charset="0"/>
                        <a:ea typeface="Roboto Condensed" panose="02000000000000000000" pitchFamily="2" charset="0"/>
                      </a:endParaRPr>
                    </a:p>
                    <a:p>
                      <a:pPr algn="ctr"/>
                      <a:r>
                        <a:rPr lang="en-US" sz="3500" b="1" dirty="0">
                          <a:latin typeface="Roboto Condensed" panose="02000000000000000000" pitchFamily="2" charset="0"/>
                          <a:ea typeface="Roboto Condensed" panose="02000000000000000000" pitchFamily="2" charset="0"/>
                        </a:rPr>
                        <a:t>  </a:t>
                      </a:r>
                      <a:r>
                        <a:rPr lang="en-US" sz="3500" b="1" dirty="0" err="1">
                          <a:latin typeface="Roboto Condensed" panose="02000000000000000000" pitchFamily="2" charset="0"/>
                          <a:ea typeface="Roboto Condensed" panose="02000000000000000000" pitchFamily="2" charset="0"/>
                        </a:rPr>
                        <a:t>Kết</a:t>
                      </a:r>
                      <a:r>
                        <a:rPr lang="en-US" sz="3500" b="1" dirty="0">
                          <a:latin typeface="Roboto Condensed" panose="02000000000000000000" pitchFamily="2" charset="0"/>
                          <a:ea typeface="Roboto Condensed" panose="02000000000000000000" pitchFamily="2" charset="0"/>
                        </a:rPr>
                        <a:t> </a:t>
                      </a:r>
                      <a:r>
                        <a:rPr lang="en-US" sz="3500" b="1" dirty="0" err="1">
                          <a:latin typeface="Roboto Condensed" panose="02000000000000000000" pitchFamily="2" charset="0"/>
                          <a:ea typeface="Roboto Condensed" panose="02000000000000000000" pitchFamily="2" charset="0"/>
                        </a:rPr>
                        <a:t>đoạn</a:t>
                      </a:r>
                      <a:endParaRPr lang="en-US" sz="3500" b="1" dirty="0">
                        <a:latin typeface="Roboto Condensed" panose="02000000000000000000" pitchFamily="2" charset="0"/>
                        <a:ea typeface="Roboto Condensed" panose="02000000000000000000" pitchFamily="2" charset="0"/>
                      </a:endParaRPr>
                    </a:p>
                    <a:p>
                      <a:pPr algn="ctr"/>
                      <a:r>
                        <a:rPr lang="en-US" sz="3500" b="1" dirty="0">
                          <a:latin typeface="Roboto Condensed" panose="02000000000000000000" pitchFamily="2" charset="0"/>
                          <a:ea typeface="Roboto Condensed" panose="02000000000000000000" pitchFamily="2" charset="0"/>
                        </a:rPr>
                        <a:t>  (1 </a:t>
                      </a:r>
                      <a:r>
                        <a:rPr lang="en-US" sz="3500" b="1" dirty="0" err="1">
                          <a:latin typeface="Roboto Condensed" panose="02000000000000000000" pitchFamily="2" charset="0"/>
                          <a:ea typeface="Roboto Condensed" panose="02000000000000000000" pitchFamily="2" charset="0"/>
                        </a:rPr>
                        <a:t>câu</a:t>
                      </a:r>
                      <a:r>
                        <a:rPr lang="en-US" sz="3500" b="1" dirty="0">
                          <a:latin typeface="Roboto Condensed" panose="02000000000000000000" pitchFamily="2" charset="0"/>
                          <a:ea typeface="Roboto Condensed" panose="02000000000000000000" pitchFamily="2" charset="0"/>
                        </a:rPr>
                        <a:t>)</a:t>
                      </a:r>
                    </a:p>
                    <a:p>
                      <a:pPr algn="ctr"/>
                      <a:r>
                        <a:rPr lang="en-US" sz="3500" b="1" dirty="0">
                          <a:solidFill>
                            <a:srgbClr val="000000"/>
                          </a:solidFill>
                          <a:latin typeface="Roboto Condensed" panose="02000000000000000000" pitchFamily="2" charset="0"/>
                          <a:ea typeface="Roboto Condensed" panose="02000000000000000000" pitchFamily="2" charset="0"/>
                        </a:rPr>
                        <a:t>  </a:t>
                      </a:r>
                    </a:p>
                  </a:txBody>
                  <a:tcPr anchor="ctr">
                    <a:lnL w="47625" cap="flat" cmpd="sng" algn="ctr">
                      <a:solidFill>
                        <a:srgbClr val="B4D1AB"/>
                      </a:solidFill>
                      <a:prstDash val="solid"/>
                      <a:round/>
                      <a:headEnd type="none" w="med" len="med"/>
                      <a:tailEnd type="none" w="med" len="med"/>
                    </a:lnL>
                    <a:lnR w="47625" cap="flat" cmpd="sng" algn="ctr">
                      <a:solidFill>
                        <a:srgbClr val="B4D1AB"/>
                      </a:solidFill>
                      <a:prstDash val="solid"/>
                      <a:round/>
                      <a:headEnd type="none" w="med" len="med"/>
                      <a:tailEnd type="none" w="med" len="med"/>
                    </a:lnR>
                    <a:lnT w="47625" cap="flat" cmpd="sng" algn="ctr">
                      <a:solidFill>
                        <a:srgbClr val="B4D1AB"/>
                      </a:solidFill>
                      <a:prstDash val="solid"/>
                      <a:round/>
                      <a:headEnd type="none" w="med" len="med"/>
                      <a:tailEnd type="none" w="med" len="med"/>
                    </a:lnT>
                    <a:lnB w="47625" cap="flat" cmpd="sng" algn="ctr">
                      <a:solidFill>
                        <a:srgbClr val="B4D1AB"/>
                      </a:solidFill>
                      <a:prstDash val="solid"/>
                      <a:round/>
                      <a:headEnd type="none" w="med" len="med"/>
                      <a:tailEnd type="none" w="med" len="med"/>
                    </a:lnB>
                    <a:solidFill>
                      <a:srgbClr val="B4D1AB"/>
                    </a:solidFill>
                  </a:tcPr>
                </a:tc>
                <a:tc>
                  <a:txBody>
                    <a:bodyPr/>
                    <a:lstStyle/>
                    <a:p>
                      <a:pPr algn="l">
                        <a:defRPr/>
                      </a:pP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Bày</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tỏ</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suy</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nghĩ</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về</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cách</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gìn</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giữ</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nuôi</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dưỡng</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tình</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cảm</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gia</a:t>
                      </a:r>
                      <a:r>
                        <a:rPr lang="en-US" sz="3500" dirty="0">
                          <a:solidFill>
                            <a:srgbClr val="000000"/>
                          </a:solidFill>
                          <a:latin typeface="Roboto Condensed" panose="02000000000000000000" pitchFamily="2" charset="0"/>
                          <a:ea typeface="Roboto Condensed" panose="02000000000000000000" pitchFamily="2" charset="0"/>
                        </a:rPr>
                        <a:t> </a:t>
                      </a:r>
                      <a:r>
                        <a:rPr lang="en-US" sz="3500" dirty="0" err="1">
                          <a:solidFill>
                            <a:srgbClr val="000000"/>
                          </a:solidFill>
                          <a:latin typeface="Roboto Condensed" panose="02000000000000000000" pitchFamily="2" charset="0"/>
                          <a:ea typeface="Roboto Condensed" panose="02000000000000000000" pitchFamily="2" charset="0"/>
                        </a:rPr>
                        <a:t>đình</a:t>
                      </a:r>
                      <a:endParaRPr lang="en-US" sz="3500" dirty="0">
                        <a:latin typeface="Roboto Condensed" panose="02000000000000000000" pitchFamily="2" charset="0"/>
                        <a:ea typeface="Roboto Condensed" panose="02000000000000000000" pitchFamily="2" charset="0"/>
                      </a:endParaRPr>
                    </a:p>
                  </a:txBody>
                  <a:tcPr anchor="ctr">
                    <a:lnL w="47625" cap="flat" cmpd="sng" algn="ctr">
                      <a:solidFill>
                        <a:srgbClr val="B4D1AB"/>
                      </a:solidFill>
                      <a:prstDash val="solid"/>
                      <a:round/>
                      <a:headEnd type="none" w="med" len="med"/>
                      <a:tailEnd type="none" w="med" len="med"/>
                    </a:lnL>
                    <a:lnR w="47625" cap="flat" cmpd="sng" algn="ctr">
                      <a:solidFill>
                        <a:srgbClr val="B4D1AB"/>
                      </a:solidFill>
                      <a:prstDash val="solid"/>
                      <a:round/>
                      <a:headEnd type="none" w="med" len="med"/>
                      <a:tailEnd type="none" w="med" len="med"/>
                    </a:lnR>
                    <a:lnT w="47625" cap="flat" cmpd="sng" algn="ctr">
                      <a:solidFill>
                        <a:srgbClr val="B4D1AB"/>
                      </a:solidFill>
                      <a:prstDash val="solid"/>
                      <a:round/>
                      <a:headEnd type="none" w="med" len="med"/>
                      <a:tailEnd type="none" w="med" len="med"/>
                    </a:lnT>
                    <a:lnB w="47625" cap="flat" cmpd="sng" algn="ctr">
                      <a:solidFill>
                        <a:srgbClr val="B4D1AB"/>
                      </a:solidFill>
                      <a:prstDash val="solid"/>
                      <a:round/>
                      <a:headEnd type="none" w="med" len="med"/>
                      <a:tailEnd type="none" w="med" len="med"/>
                    </a:lnB>
                    <a:solidFill>
                      <a:srgbClr val="FFF3ED"/>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9481" y="-332386"/>
            <a:ext cx="21643930" cy="11555466"/>
          </a:xfrm>
          <a:prstGeom prst="rect">
            <a:avLst/>
          </a:prstGeom>
        </p:spPr>
      </p:pic>
      <p:sp>
        <p:nvSpPr>
          <p:cNvPr id="3" name="TextBox 3"/>
          <p:cNvSpPr txBox="1"/>
          <p:nvPr/>
        </p:nvSpPr>
        <p:spPr>
          <a:xfrm>
            <a:off x="1116364" y="3914775"/>
            <a:ext cx="16142936" cy="1524000"/>
          </a:xfrm>
          <a:prstGeom prst="rect">
            <a:avLst/>
          </a:prstGeom>
        </p:spPr>
        <p:txBody>
          <a:bodyPr lIns="0" tIns="0" rIns="0" bIns="0" rtlCol="0" anchor="t">
            <a:spAutoFit/>
          </a:bodyPr>
          <a:lstStyle/>
          <a:p>
            <a:pPr algn="ctr">
              <a:lnSpc>
                <a:spcPts val="11999"/>
              </a:lnSpc>
            </a:pPr>
            <a:r>
              <a:rPr lang="en-US" sz="9999" dirty="0">
                <a:solidFill>
                  <a:srgbClr val="7D876E"/>
                </a:solidFill>
                <a:latin typeface="#9Slide06 Thillends"/>
              </a:rPr>
              <a:t>Xin </a:t>
            </a:r>
            <a:r>
              <a:rPr lang="en-US" sz="9999" dirty="0" err="1">
                <a:solidFill>
                  <a:srgbClr val="7D876E"/>
                </a:solidFill>
                <a:latin typeface="#9Slide06 Thillends"/>
              </a:rPr>
              <a:t>chào</a:t>
            </a:r>
            <a:r>
              <a:rPr lang="en-US" sz="9999" dirty="0">
                <a:solidFill>
                  <a:srgbClr val="7D876E"/>
                </a:solidFill>
                <a:latin typeface="#9Slide06 Thillends"/>
              </a:rPr>
              <a:t> </a:t>
            </a:r>
            <a:r>
              <a:rPr lang="en-US" sz="9999" dirty="0" err="1">
                <a:solidFill>
                  <a:srgbClr val="7D876E"/>
                </a:solidFill>
                <a:latin typeface="#9Slide06 Thillends"/>
              </a:rPr>
              <a:t>và</a:t>
            </a:r>
            <a:r>
              <a:rPr lang="en-US" sz="9999" dirty="0">
                <a:solidFill>
                  <a:srgbClr val="7D876E"/>
                </a:solidFill>
                <a:latin typeface="#9Slide06 Thillends"/>
              </a:rPr>
              <a:t> </a:t>
            </a:r>
            <a:r>
              <a:rPr lang="en-US" sz="9999" dirty="0" err="1">
                <a:solidFill>
                  <a:srgbClr val="7D876E"/>
                </a:solidFill>
                <a:latin typeface="#9Slide06 Thillends"/>
              </a:rPr>
              <a:t>hẹn</a:t>
            </a:r>
            <a:r>
              <a:rPr lang="en-US" sz="9999" dirty="0">
                <a:solidFill>
                  <a:srgbClr val="7D876E"/>
                </a:solidFill>
                <a:latin typeface="#9Slide06 Thillends"/>
              </a:rPr>
              <a:t> </a:t>
            </a:r>
            <a:r>
              <a:rPr lang="en-US" sz="9999" dirty="0" err="1">
                <a:solidFill>
                  <a:srgbClr val="7D876E"/>
                </a:solidFill>
                <a:latin typeface="#9Slide06 Thillends"/>
              </a:rPr>
              <a:t>gặp</a:t>
            </a:r>
            <a:r>
              <a:rPr lang="en-US" sz="9999" dirty="0">
                <a:solidFill>
                  <a:srgbClr val="7D876E"/>
                </a:solidFill>
                <a:latin typeface="#9Slide06 Thillends"/>
              </a:rPr>
              <a:t> </a:t>
            </a:r>
            <a:r>
              <a:rPr lang="en-US" sz="9999" dirty="0" err="1">
                <a:solidFill>
                  <a:srgbClr val="7D876E"/>
                </a:solidFill>
                <a:latin typeface="#9Slide06 Thillends"/>
              </a:rPr>
              <a:t>lại</a:t>
            </a:r>
            <a:r>
              <a:rPr lang="en-US" sz="9999" dirty="0">
                <a:solidFill>
                  <a:srgbClr val="7D876E"/>
                </a:solidFill>
                <a:latin typeface="#9Slide06 Thillends"/>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BC9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08570" y="6175985"/>
            <a:ext cx="3984886" cy="436102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72564" flipV="1">
            <a:off x="14724147" y="-1659885"/>
            <a:ext cx="4413406" cy="300663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93643" flipH="1" flipV="1">
            <a:off x="-993415" y="131137"/>
            <a:ext cx="2505603" cy="260660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2854">
            <a:off x="833433" y="189141"/>
            <a:ext cx="1485766" cy="1435621"/>
          </a:xfrm>
          <a:prstGeom prst="rect">
            <a:avLst/>
          </a:prstGeom>
        </p:spPr>
      </p:pic>
      <p:sp>
        <p:nvSpPr>
          <p:cNvPr id="6" name="TextBox 6"/>
          <p:cNvSpPr txBox="1"/>
          <p:nvPr/>
        </p:nvSpPr>
        <p:spPr>
          <a:xfrm>
            <a:off x="6448239" y="15908"/>
            <a:ext cx="5522242" cy="1619045"/>
          </a:xfrm>
          <a:prstGeom prst="rect">
            <a:avLst/>
          </a:prstGeom>
        </p:spPr>
        <p:txBody>
          <a:bodyPr lIns="0" tIns="0" rIns="0" bIns="0" rtlCol="0" anchor="t">
            <a:spAutoFit/>
          </a:bodyPr>
          <a:lstStyle/>
          <a:p>
            <a:pPr>
              <a:lnSpc>
                <a:spcPts val="13430"/>
              </a:lnSpc>
              <a:spcBef>
                <a:spcPct val="0"/>
              </a:spcBef>
            </a:pPr>
            <a:r>
              <a:rPr lang="en-US" sz="8953">
                <a:solidFill>
                  <a:srgbClr val="474545"/>
                </a:solidFill>
                <a:latin typeface="#9Slide06 Thillends"/>
              </a:rPr>
              <a:t>Thử thách 2: </a:t>
            </a:r>
          </a:p>
        </p:txBody>
      </p:sp>
      <p:grpSp>
        <p:nvGrpSpPr>
          <p:cNvPr id="7" name="Group 7"/>
          <p:cNvGrpSpPr/>
          <p:nvPr/>
        </p:nvGrpSpPr>
        <p:grpSpPr>
          <a:xfrm>
            <a:off x="2499705" y="1434441"/>
            <a:ext cx="13197468" cy="4906434"/>
            <a:chOff x="0" y="0"/>
            <a:chExt cx="17596625" cy="6541912"/>
          </a:xfrm>
        </p:grpSpPr>
        <p:sp>
          <p:nvSpPr>
            <p:cNvPr id="8" name="AutoShape 8"/>
            <p:cNvSpPr/>
            <p:nvPr/>
          </p:nvSpPr>
          <p:spPr>
            <a:xfrm>
              <a:off x="0" y="519100"/>
              <a:ext cx="17250894" cy="6022812"/>
            </a:xfrm>
            <a:prstGeom prst="rect">
              <a:avLst/>
            </a:prstGeom>
            <a:solidFill>
              <a:srgbClr val="FFFFFF"/>
            </a:solidFill>
          </p:spPr>
          <p:txBody>
            <a:bodyPr/>
            <a:lstStyle/>
            <a:p>
              <a:endParaRPr lang="vi-VN"/>
            </a:p>
          </p:txBody>
        </p:sp>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498404" y="0"/>
              <a:ext cx="5098220" cy="713751"/>
            </a:xfrm>
            <a:prstGeom prst="rect">
              <a:avLst/>
            </a:prstGeom>
          </p:spPr>
        </p:pic>
        <p:sp>
          <p:nvSpPr>
            <p:cNvPr id="10" name="TextBox 10"/>
            <p:cNvSpPr txBox="1"/>
            <p:nvPr/>
          </p:nvSpPr>
          <p:spPr>
            <a:xfrm>
              <a:off x="1256017" y="1182639"/>
              <a:ext cx="14923777" cy="4600483"/>
            </a:xfrm>
            <a:prstGeom prst="rect">
              <a:avLst/>
            </a:prstGeom>
          </p:spPr>
          <p:txBody>
            <a:bodyPr lIns="0" tIns="0" rIns="0" bIns="0" rtlCol="0" anchor="t">
              <a:spAutoFit/>
            </a:bodyPr>
            <a:lstStyle/>
            <a:p>
              <a:pPr algn="just">
                <a:lnSpc>
                  <a:spcPts val="6960"/>
                </a:lnSpc>
              </a:pPr>
              <a:r>
                <a:rPr lang="en-US" sz="4971">
                  <a:solidFill>
                    <a:srgbClr val="474545"/>
                  </a:solidFill>
                  <a:latin typeface="Roboto Condensed Bold"/>
                </a:rPr>
                <a:t>Phép tu từ nào được sử dụng trong hai dòng thơ sau:</a:t>
              </a:r>
            </a:p>
            <a:p>
              <a:pPr algn="ctr">
                <a:lnSpc>
                  <a:spcPts val="6960"/>
                </a:lnSpc>
              </a:pPr>
              <a:r>
                <a:rPr lang="en-US" sz="4971">
                  <a:solidFill>
                    <a:srgbClr val="474545"/>
                  </a:solidFill>
                  <a:latin typeface="Roboto Condensed Italics"/>
                </a:rPr>
                <a:t>Con người có cố, có ông,</a:t>
              </a:r>
            </a:p>
            <a:p>
              <a:pPr algn="ctr">
                <a:lnSpc>
                  <a:spcPts val="6960"/>
                </a:lnSpc>
              </a:pPr>
              <a:r>
                <a:rPr lang="en-US" sz="4971">
                  <a:solidFill>
                    <a:srgbClr val="474545"/>
                  </a:solidFill>
                  <a:latin typeface="Roboto Condensed Italics"/>
                </a:rPr>
                <a:t>Như cây có cội, như sông có nguồn.</a:t>
              </a:r>
            </a:p>
          </p:txBody>
        </p:sp>
      </p:grpSp>
      <p:grpSp>
        <p:nvGrpSpPr>
          <p:cNvPr id="11" name="Group 11"/>
          <p:cNvGrpSpPr/>
          <p:nvPr/>
        </p:nvGrpSpPr>
        <p:grpSpPr>
          <a:xfrm>
            <a:off x="2499705" y="6999544"/>
            <a:ext cx="12985199" cy="2713906"/>
            <a:chOff x="0" y="0"/>
            <a:chExt cx="17313598" cy="3618542"/>
          </a:xfrm>
        </p:grpSpPr>
        <p:sp>
          <p:nvSpPr>
            <p:cNvPr id="12" name="AutoShape 12"/>
            <p:cNvSpPr/>
            <p:nvPr/>
          </p:nvSpPr>
          <p:spPr>
            <a:xfrm>
              <a:off x="0" y="0"/>
              <a:ext cx="17313598" cy="3618542"/>
            </a:xfrm>
            <a:prstGeom prst="rect">
              <a:avLst/>
            </a:prstGeom>
            <a:solidFill>
              <a:srgbClr val="FFFFFF"/>
            </a:solidFill>
          </p:spPr>
          <p:txBody>
            <a:bodyPr/>
            <a:lstStyle/>
            <a:p>
              <a:endParaRPr lang="vi-VN"/>
            </a:p>
          </p:txBody>
        </p:sp>
        <p:sp>
          <p:nvSpPr>
            <p:cNvPr id="13" name="TextBox 13"/>
            <p:cNvSpPr txBox="1"/>
            <p:nvPr/>
          </p:nvSpPr>
          <p:spPr>
            <a:xfrm>
              <a:off x="1260583" y="1198613"/>
              <a:ext cx="14978022" cy="1116542"/>
            </a:xfrm>
            <a:prstGeom prst="rect">
              <a:avLst/>
            </a:prstGeom>
          </p:spPr>
          <p:txBody>
            <a:bodyPr lIns="0" tIns="0" rIns="0" bIns="0" rtlCol="0" anchor="t">
              <a:spAutoFit/>
            </a:bodyPr>
            <a:lstStyle/>
            <a:p>
              <a:pPr algn="ctr">
                <a:lnSpc>
                  <a:spcPts val="7000"/>
                </a:lnSpc>
              </a:pPr>
              <a:r>
                <a:rPr lang="en-US" sz="5000">
                  <a:solidFill>
                    <a:srgbClr val="474545"/>
                  </a:solidFill>
                  <a:latin typeface="Roboto Condensed Bold"/>
                </a:rPr>
                <a:t>So sánh </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BC9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08570" y="6175985"/>
            <a:ext cx="3984886" cy="436102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72564" flipV="1">
            <a:off x="14724147" y="-1659885"/>
            <a:ext cx="4413406" cy="300663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93643" flipH="1" flipV="1">
            <a:off x="-993415" y="131137"/>
            <a:ext cx="2505603" cy="260660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2854">
            <a:off x="833433" y="189141"/>
            <a:ext cx="1485766" cy="1435621"/>
          </a:xfrm>
          <a:prstGeom prst="rect">
            <a:avLst/>
          </a:prstGeom>
        </p:spPr>
      </p:pic>
      <p:sp>
        <p:nvSpPr>
          <p:cNvPr id="6" name="TextBox 6"/>
          <p:cNvSpPr txBox="1"/>
          <p:nvPr/>
        </p:nvSpPr>
        <p:spPr>
          <a:xfrm>
            <a:off x="6448239" y="15908"/>
            <a:ext cx="5522242" cy="1619045"/>
          </a:xfrm>
          <a:prstGeom prst="rect">
            <a:avLst/>
          </a:prstGeom>
        </p:spPr>
        <p:txBody>
          <a:bodyPr lIns="0" tIns="0" rIns="0" bIns="0" rtlCol="0" anchor="t">
            <a:spAutoFit/>
          </a:bodyPr>
          <a:lstStyle/>
          <a:p>
            <a:pPr>
              <a:lnSpc>
                <a:spcPts val="13430"/>
              </a:lnSpc>
              <a:spcBef>
                <a:spcPct val="0"/>
              </a:spcBef>
            </a:pPr>
            <a:r>
              <a:rPr lang="en-US" sz="8953">
                <a:solidFill>
                  <a:srgbClr val="474545"/>
                </a:solidFill>
                <a:latin typeface="#9Slide06 Thillends"/>
              </a:rPr>
              <a:t>Thử thách 3: </a:t>
            </a:r>
          </a:p>
        </p:txBody>
      </p:sp>
      <p:grpSp>
        <p:nvGrpSpPr>
          <p:cNvPr id="7" name="Group 7"/>
          <p:cNvGrpSpPr/>
          <p:nvPr/>
        </p:nvGrpSpPr>
        <p:grpSpPr>
          <a:xfrm>
            <a:off x="2499705" y="1434441"/>
            <a:ext cx="13197468" cy="4906434"/>
            <a:chOff x="0" y="0"/>
            <a:chExt cx="17596625" cy="6541912"/>
          </a:xfrm>
        </p:grpSpPr>
        <p:sp>
          <p:nvSpPr>
            <p:cNvPr id="8" name="AutoShape 8"/>
            <p:cNvSpPr/>
            <p:nvPr/>
          </p:nvSpPr>
          <p:spPr>
            <a:xfrm>
              <a:off x="0" y="519100"/>
              <a:ext cx="17250894" cy="6022812"/>
            </a:xfrm>
            <a:prstGeom prst="rect">
              <a:avLst/>
            </a:prstGeom>
            <a:solidFill>
              <a:srgbClr val="FFFFFF"/>
            </a:solidFill>
          </p:spPr>
          <p:txBody>
            <a:bodyPr/>
            <a:lstStyle/>
            <a:p>
              <a:endParaRPr lang="vi-VN"/>
            </a:p>
          </p:txBody>
        </p:sp>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498404" y="0"/>
              <a:ext cx="5098220" cy="713751"/>
            </a:xfrm>
            <a:prstGeom prst="rect">
              <a:avLst/>
            </a:prstGeom>
          </p:spPr>
        </p:pic>
        <p:sp>
          <p:nvSpPr>
            <p:cNvPr id="10" name="TextBox 10"/>
            <p:cNvSpPr txBox="1"/>
            <p:nvPr/>
          </p:nvSpPr>
          <p:spPr>
            <a:xfrm>
              <a:off x="1256017" y="1182639"/>
              <a:ext cx="14923777" cy="4600483"/>
            </a:xfrm>
            <a:prstGeom prst="rect">
              <a:avLst/>
            </a:prstGeom>
          </p:spPr>
          <p:txBody>
            <a:bodyPr lIns="0" tIns="0" rIns="0" bIns="0" rtlCol="0" anchor="t">
              <a:spAutoFit/>
            </a:bodyPr>
            <a:lstStyle/>
            <a:p>
              <a:pPr algn="just">
                <a:lnSpc>
                  <a:spcPts val="6960"/>
                </a:lnSpc>
              </a:pPr>
              <a:r>
                <a:rPr lang="en-US" sz="4971">
                  <a:solidFill>
                    <a:srgbClr val="474545"/>
                  </a:solidFill>
                  <a:latin typeface="Roboto Condensed Bold"/>
                </a:rPr>
                <a:t>Phép tu từ nào được sử dụng trong hai dòng thơ sau:</a:t>
              </a:r>
            </a:p>
            <a:p>
              <a:pPr algn="ctr">
                <a:lnSpc>
                  <a:spcPts val="6960"/>
                </a:lnSpc>
              </a:pPr>
              <a:r>
                <a:rPr lang="en-US" sz="4971">
                  <a:solidFill>
                    <a:srgbClr val="474545"/>
                  </a:solidFill>
                  <a:latin typeface="Roboto Condensed Italics"/>
                </a:rPr>
                <a:t>Yêu nhau như thể tay chân,</a:t>
              </a:r>
            </a:p>
            <a:p>
              <a:pPr algn="ctr">
                <a:lnSpc>
                  <a:spcPts val="6960"/>
                </a:lnSpc>
              </a:pPr>
              <a:r>
                <a:rPr lang="en-US" sz="4971">
                  <a:solidFill>
                    <a:srgbClr val="474545"/>
                  </a:solidFill>
                  <a:latin typeface="Roboto Condensed Italics"/>
                </a:rPr>
                <a:t>Anh em hòa thuận, hai thân vui vầy </a:t>
              </a:r>
            </a:p>
          </p:txBody>
        </p:sp>
      </p:grpSp>
      <p:grpSp>
        <p:nvGrpSpPr>
          <p:cNvPr id="11" name="Group 11"/>
          <p:cNvGrpSpPr/>
          <p:nvPr/>
        </p:nvGrpSpPr>
        <p:grpSpPr>
          <a:xfrm>
            <a:off x="2499705" y="6999544"/>
            <a:ext cx="12985199" cy="2713906"/>
            <a:chOff x="0" y="0"/>
            <a:chExt cx="17313598" cy="3618542"/>
          </a:xfrm>
        </p:grpSpPr>
        <p:sp>
          <p:nvSpPr>
            <p:cNvPr id="12" name="AutoShape 12"/>
            <p:cNvSpPr/>
            <p:nvPr/>
          </p:nvSpPr>
          <p:spPr>
            <a:xfrm>
              <a:off x="0" y="0"/>
              <a:ext cx="17313598" cy="3618542"/>
            </a:xfrm>
            <a:prstGeom prst="rect">
              <a:avLst/>
            </a:prstGeom>
            <a:solidFill>
              <a:srgbClr val="FFFFFF"/>
            </a:solidFill>
          </p:spPr>
          <p:txBody>
            <a:bodyPr/>
            <a:lstStyle/>
            <a:p>
              <a:endParaRPr lang="vi-VN"/>
            </a:p>
          </p:txBody>
        </p:sp>
        <p:sp>
          <p:nvSpPr>
            <p:cNvPr id="13" name="TextBox 13"/>
            <p:cNvSpPr txBox="1"/>
            <p:nvPr/>
          </p:nvSpPr>
          <p:spPr>
            <a:xfrm>
              <a:off x="1260583" y="1198613"/>
              <a:ext cx="14978022" cy="1116542"/>
            </a:xfrm>
            <a:prstGeom prst="rect">
              <a:avLst/>
            </a:prstGeom>
          </p:spPr>
          <p:txBody>
            <a:bodyPr lIns="0" tIns="0" rIns="0" bIns="0" rtlCol="0" anchor="t">
              <a:spAutoFit/>
            </a:bodyPr>
            <a:lstStyle/>
            <a:p>
              <a:pPr algn="ctr">
                <a:lnSpc>
                  <a:spcPts val="7000"/>
                </a:lnSpc>
              </a:pPr>
              <a:r>
                <a:rPr lang="en-US" sz="5000">
                  <a:solidFill>
                    <a:srgbClr val="474545"/>
                  </a:solidFill>
                  <a:latin typeface="Roboto Condensed Bold"/>
                </a:rPr>
                <a:t>So sánh (anh em - tay chân)</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BC9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08570" y="6175985"/>
            <a:ext cx="3984886" cy="436102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72564" flipV="1">
            <a:off x="14724147" y="-1659885"/>
            <a:ext cx="4413406" cy="300663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93643" flipH="1" flipV="1">
            <a:off x="-993415" y="131137"/>
            <a:ext cx="2505603" cy="260660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2854">
            <a:off x="833433" y="189141"/>
            <a:ext cx="1485766" cy="1435621"/>
          </a:xfrm>
          <a:prstGeom prst="rect">
            <a:avLst/>
          </a:prstGeom>
        </p:spPr>
      </p:pic>
      <p:sp>
        <p:nvSpPr>
          <p:cNvPr id="6" name="TextBox 6"/>
          <p:cNvSpPr txBox="1"/>
          <p:nvPr/>
        </p:nvSpPr>
        <p:spPr>
          <a:xfrm>
            <a:off x="6448239" y="15908"/>
            <a:ext cx="5522242" cy="1619045"/>
          </a:xfrm>
          <a:prstGeom prst="rect">
            <a:avLst/>
          </a:prstGeom>
        </p:spPr>
        <p:txBody>
          <a:bodyPr lIns="0" tIns="0" rIns="0" bIns="0" rtlCol="0" anchor="t">
            <a:spAutoFit/>
          </a:bodyPr>
          <a:lstStyle/>
          <a:p>
            <a:pPr>
              <a:lnSpc>
                <a:spcPts val="13430"/>
              </a:lnSpc>
              <a:spcBef>
                <a:spcPct val="0"/>
              </a:spcBef>
            </a:pPr>
            <a:r>
              <a:rPr lang="en-US" sz="8953">
                <a:solidFill>
                  <a:srgbClr val="474545"/>
                </a:solidFill>
                <a:latin typeface="#9Slide06 Thillends"/>
              </a:rPr>
              <a:t>Thử thách 4: </a:t>
            </a:r>
          </a:p>
        </p:txBody>
      </p:sp>
      <p:grpSp>
        <p:nvGrpSpPr>
          <p:cNvPr id="7" name="Group 7"/>
          <p:cNvGrpSpPr/>
          <p:nvPr/>
        </p:nvGrpSpPr>
        <p:grpSpPr>
          <a:xfrm>
            <a:off x="2499705" y="1434441"/>
            <a:ext cx="13197468" cy="4906434"/>
            <a:chOff x="0" y="0"/>
            <a:chExt cx="17596625" cy="6541912"/>
          </a:xfrm>
        </p:grpSpPr>
        <p:sp>
          <p:nvSpPr>
            <p:cNvPr id="8" name="AutoShape 8"/>
            <p:cNvSpPr/>
            <p:nvPr/>
          </p:nvSpPr>
          <p:spPr>
            <a:xfrm>
              <a:off x="0" y="519100"/>
              <a:ext cx="17250894" cy="6022812"/>
            </a:xfrm>
            <a:prstGeom prst="rect">
              <a:avLst/>
            </a:prstGeom>
            <a:solidFill>
              <a:srgbClr val="FFFFFF"/>
            </a:solidFill>
          </p:spPr>
          <p:txBody>
            <a:bodyPr/>
            <a:lstStyle/>
            <a:p>
              <a:endParaRPr lang="vi-VN"/>
            </a:p>
          </p:txBody>
        </p:sp>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498404" y="0"/>
              <a:ext cx="5098220" cy="713751"/>
            </a:xfrm>
            <a:prstGeom prst="rect">
              <a:avLst/>
            </a:prstGeom>
          </p:spPr>
        </p:pic>
        <p:sp>
          <p:nvSpPr>
            <p:cNvPr id="10" name="TextBox 10"/>
            <p:cNvSpPr txBox="1"/>
            <p:nvPr/>
          </p:nvSpPr>
          <p:spPr>
            <a:xfrm>
              <a:off x="1256017" y="1182639"/>
              <a:ext cx="14923777" cy="4600483"/>
            </a:xfrm>
            <a:prstGeom prst="rect">
              <a:avLst/>
            </a:prstGeom>
          </p:spPr>
          <p:txBody>
            <a:bodyPr lIns="0" tIns="0" rIns="0" bIns="0" rtlCol="0" anchor="t">
              <a:spAutoFit/>
            </a:bodyPr>
            <a:lstStyle/>
            <a:p>
              <a:pPr algn="just">
                <a:lnSpc>
                  <a:spcPts val="6960"/>
                </a:lnSpc>
              </a:pPr>
              <a:r>
                <a:rPr lang="en-US" sz="4971">
                  <a:solidFill>
                    <a:srgbClr val="474545"/>
                  </a:solidFill>
                  <a:latin typeface="Roboto Condensed Bold"/>
                </a:rPr>
                <a:t>Phép tu từ nào được sử dụng trong hai dòng thơ sau:</a:t>
              </a:r>
            </a:p>
            <a:p>
              <a:pPr algn="ctr">
                <a:lnSpc>
                  <a:spcPts val="6960"/>
                </a:lnSpc>
              </a:pPr>
              <a:r>
                <a:rPr lang="en-US" sz="4971">
                  <a:solidFill>
                    <a:srgbClr val="474545"/>
                  </a:solidFill>
                  <a:latin typeface="Roboto Condensed Italics"/>
                </a:rPr>
                <a:t>Ông trời mặc áo giáp đen</a:t>
              </a:r>
            </a:p>
            <a:p>
              <a:pPr algn="ctr">
                <a:lnSpc>
                  <a:spcPts val="6960"/>
                </a:lnSpc>
              </a:pPr>
              <a:r>
                <a:rPr lang="en-US" sz="4971">
                  <a:solidFill>
                    <a:srgbClr val="474545"/>
                  </a:solidFill>
                  <a:latin typeface="Roboto Condensed Italics"/>
                </a:rPr>
                <a:t>Ra trận </a:t>
              </a:r>
            </a:p>
          </p:txBody>
        </p:sp>
      </p:grpSp>
      <p:grpSp>
        <p:nvGrpSpPr>
          <p:cNvPr id="11" name="Group 11"/>
          <p:cNvGrpSpPr/>
          <p:nvPr/>
        </p:nvGrpSpPr>
        <p:grpSpPr>
          <a:xfrm>
            <a:off x="2499705" y="6999544"/>
            <a:ext cx="12985199" cy="2713906"/>
            <a:chOff x="0" y="0"/>
            <a:chExt cx="17313598" cy="3618542"/>
          </a:xfrm>
        </p:grpSpPr>
        <p:sp>
          <p:nvSpPr>
            <p:cNvPr id="12" name="AutoShape 12"/>
            <p:cNvSpPr/>
            <p:nvPr/>
          </p:nvSpPr>
          <p:spPr>
            <a:xfrm>
              <a:off x="0" y="0"/>
              <a:ext cx="17313598" cy="3618542"/>
            </a:xfrm>
            <a:prstGeom prst="rect">
              <a:avLst/>
            </a:prstGeom>
            <a:solidFill>
              <a:srgbClr val="FFFFFF"/>
            </a:solidFill>
          </p:spPr>
          <p:txBody>
            <a:bodyPr/>
            <a:lstStyle/>
            <a:p>
              <a:endParaRPr lang="vi-VN"/>
            </a:p>
          </p:txBody>
        </p:sp>
        <p:sp>
          <p:nvSpPr>
            <p:cNvPr id="13" name="TextBox 13"/>
            <p:cNvSpPr txBox="1"/>
            <p:nvPr/>
          </p:nvSpPr>
          <p:spPr>
            <a:xfrm>
              <a:off x="1260583" y="1198613"/>
              <a:ext cx="14978022" cy="1116542"/>
            </a:xfrm>
            <a:prstGeom prst="rect">
              <a:avLst/>
            </a:prstGeom>
          </p:spPr>
          <p:txBody>
            <a:bodyPr lIns="0" tIns="0" rIns="0" bIns="0" rtlCol="0" anchor="t">
              <a:spAutoFit/>
            </a:bodyPr>
            <a:lstStyle/>
            <a:p>
              <a:pPr algn="ctr">
                <a:lnSpc>
                  <a:spcPts val="7000"/>
                </a:lnSpc>
              </a:pPr>
              <a:r>
                <a:rPr lang="en-US" sz="5000" dirty="0" err="1">
                  <a:solidFill>
                    <a:srgbClr val="474545"/>
                  </a:solidFill>
                  <a:latin typeface="Roboto Condensed Bold"/>
                </a:rPr>
                <a:t>Nhân</a:t>
              </a:r>
              <a:r>
                <a:rPr lang="en-US" sz="5000" dirty="0">
                  <a:solidFill>
                    <a:srgbClr val="474545"/>
                  </a:solidFill>
                  <a:latin typeface="Roboto Condensed Bold"/>
                </a:rPr>
                <a:t> </a:t>
              </a:r>
              <a:r>
                <a:rPr lang="en-US" sz="5000" dirty="0" err="1">
                  <a:solidFill>
                    <a:srgbClr val="474545"/>
                  </a:solidFill>
                  <a:latin typeface="Roboto Condensed Bold"/>
                </a:rPr>
                <a:t>hóa</a:t>
              </a:r>
              <a:r>
                <a:rPr lang="en-US" sz="5000" dirty="0">
                  <a:solidFill>
                    <a:srgbClr val="474545"/>
                  </a:solidFill>
                  <a:latin typeface="Roboto Condensed Bold"/>
                </a:rPr>
                <a:t> (</a:t>
              </a:r>
              <a:r>
                <a:rPr lang="en-US" sz="5000" dirty="0" err="1">
                  <a:solidFill>
                    <a:srgbClr val="474545"/>
                  </a:solidFill>
                  <a:latin typeface="Roboto Condensed Bold"/>
                </a:rPr>
                <a:t>ông</a:t>
              </a:r>
              <a:r>
                <a:rPr lang="en-US" sz="5000" dirty="0">
                  <a:solidFill>
                    <a:srgbClr val="474545"/>
                  </a:solidFill>
                  <a:latin typeface="Roboto Condensed Bold"/>
                </a:rPr>
                <a:t> </a:t>
              </a:r>
              <a:r>
                <a:rPr lang="en-US" sz="5000" dirty="0" err="1">
                  <a:solidFill>
                    <a:srgbClr val="474545"/>
                  </a:solidFill>
                  <a:latin typeface="Roboto Condensed Bold"/>
                </a:rPr>
                <a:t>trời</a:t>
              </a:r>
              <a:r>
                <a:rPr lang="en-US" sz="5000" dirty="0">
                  <a:solidFill>
                    <a:srgbClr val="474545"/>
                  </a:solidFill>
                  <a:latin typeface="Roboto Condensed Bold"/>
                </a:rPr>
                <a:t> </a:t>
              </a:r>
              <a:r>
                <a:rPr lang="en-US" sz="5000" dirty="0" err="1">
                  <a:solidFill>
                    <a:srgbClr val="474545"/>
                  </a:solidFill>
                  <a:latin typeface="Roboto Condensed Bold"/>
                </a:rPr>
                <a:t>mặc</a:t>
              </a:r>
              <a:r>
                <a:rPr lang="en-US" sz="5000" dirty="0">
                  <a:solidFill>
                    <a:srgbClr val="474545"/>
                  </a:solidFill>
                  <a:latin typeface="Roboto Condensed Bold"/>
                </a:rPr>
                <a:t> </a:t>
              </a:r>
              <a:r>
                <a:rPr lang="en-US" sz="5000" dirty="0" err="1">
                  <a:solidFill>
                    <a:srgbClr val="474545"/>
                  </a:solidFill>
                  <a:latin typeface="Roboto Condensed Bold"/>
                </a:rPr>
                <a:t>áo</a:t>
              </a:r>
              <a:r>
                <a:rPr lang="en-US" sz="5000" dirty="0">
                  <a:solidFill>
                    <a:srgbClr val="474545"/>
                  </a:solidFill>
                  <a:latin typeface="Roboto Condensed Bold"/>
                </a:rPr>
                <a:t> </a:t>
              </a:r>
              <a:r>
                <a:rPr lang="en-US" sz="5000" dirty="0" err="1">
                  <a:solidFill>
                    <a:srgbClr val="474545"/>
                  </a:solidFill>
                  <a:latin typeface="Roboto Condensed Bold"/>
                </a:rPr>
                <a:t>giáp</a:t>
              </a:r>
              <a:r>
                <a:rPr lang="en-US" sz="5000" dirty="0">
                  <a:solidFill>
                    <a:srgbClr val="474545"/>
                  </a:solidFill>
                  <a:latin typeface="Roboto Condensed Bold"/>
                </a:rPr>
                <a:t>, </a:t>
              </a:r>
              <a:r>
                <a:rPr lang="en-US" sz="5000" dirty="0" err="1">
                  <a:solidFill>
                    <a:srgbClr val="474545"/>
                  </a:solidFill>
                  <a:latin typeface="Roboto Condensed Bold"/>
                </a:rPr>
                <a:t>ra</a:t>
              </a:r>
              <a:r>
                <a:rPr lang="en-US" sz="5000" dirty="0">
                  <a:solidFill>
                    <a:srgbClr val="474545"/>
                  </a:solidFill>
                  <a:latin typeface="Roboto Condensed Bold"/>
                </a:rPr>
                <a:t> </a:t>
              </a:r>
              <a:r>
                <a:rPr lang="en-US" sz="5000" dirty="0" err="1">
                  <a:solidFill>
                    <a:srgbClr val="474545"/>
                  </a:solidFill>
                  <a:latin typeface="Roboto Condensed Bold"/>
                </a:rPr>
                <a:t>trận</a:t>
              </a:r>
              <a:r>
                <a:rPr lang="en-US" sz="5000" dirty="0">
                  <a:solidFill>
                    <a:srgbClr val="474545"/>
                  </a:solidFill>
                  <a:latin typeface="Roboto Condensed Bold"/>
                </a:rPr>
                <a:t>)</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BC9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08570" y="6175985"/>
            <a:ext cx="3984886" cy="436102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72564" flipV="1">
            <a:off x="14724147" y="-1659885"/>
            <a:ext cx="4413406" cy="300663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93643" flipH="1" flipV="1">
            <a:off x="-993415" y="131137"/>
            <a:ext cx="2505603" cy="260660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2854">
            <a:off x="833433" y="189141"/>
            <a:ext cx="1485766" cy="1435621"/>
          </a:xfrm>
          <a:prstGeom prst="rect">
            <a:avLst/>
          </a:prstGeom>
        </p:spPr>
      </p:pic>
      <p:sp>
        <p:nvSpPr>
          <p:cNvPr id="6" name="TextBox 6"/>
          <p:cNvSpPr txBox="1"/>
          <p:nvPr/>
        </p:nvSpPr>
        <p:spPr>
          <a:xfrm>
            <a:off x="6448239" y="15908"/>
            <a:ext cx="5522242" cy="1619045"/>
          </a:xfrm>
          <a:prstGeom prst="rect">
            <a:avLst/>
          </a:prstGeom>
        </p:spPr>
        <p:txBody>
          <a:bodyPr lIns="0" tIns="0" rIns="0" bIns="0" rtlCol="0" anchor="t">
            <a:spAutoFit/>
          </a:bodyPr>
          <a:lstStyle/>
          <a:p>
            <a:pPr>
              <a:lnSpc>
                <a:spcPts val="13430"/>
              </a:lnSpc>
              <a:spcBef>
                <a:spcPct val="0"/>
              </a:spcBef>
            </a:pPr>
            <a:r>
              <a:rPr lang="en-US" sz="8953">
                <a:solidFill>
                  <a:srgbClr val="474545"/>
                </a:solidFill>
                <a:latin typeface="#9Slide06 Thillends"/>
              </a:rPr>
              <a:t>Thử thách 5: </a:t>
            </a:r>
          </a:p>
        </p:txBody>
      </p:sp>
      <p:grpSp>
        <p:nvGrpSpPr>
          <p:cNvPr id="7" name="Group 7"/>
          <p:cNvGrpSpPr/>
          <p:nvPr/>
        </p:nvGrpSpPr>
        <p:grpSpPr>
          <a:xfrm>
            <a:off x="2499705" y="1434441"/>
            <a:ext cx="13197468" cy="4906434"/>
            <a:chOff x="0" y="0"/>
            <a:chExt cx="17596625" cy="6541912"/>
          </a:xfrm>
        </p:grpSpPr>
        <p:sp>
          <p:nvSpPr>
            <p:cNvPr id="8" name="AutoShape 8"/>
            <p:cNvSpPr/>
            <p:nvPr/>
          </p:nvSpPr>
          <p:spPr>
            <a:xfrm>
              <a:off x="0" y="519100"/>
              <a:ext cx="17250894" cy="6022812"/>
            </a:xfrm>
            <a:prstGeom prst="rect">
              <a:avLst/>
            </a:prstGeom>
            <a:solidFill>
              <a:srgbClr val="FFFFFF"/>
            </a:solidFill>
          </p:spPr>
          <p:txBody>
            <a:bodyPr/>
            <a:lstStyle/>
            <a:p>
              <a:endParaRPr lang="vi-VN"/>
            </a:p>
          </p:txBody>
        </p:sp>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498404" y="0"/>
              <a:ext cx="5098220" cy="713751"/>
            </a:xfrm>
            <a:prstGeom prst="rect">
              <a:avLst/>
            </a:prstGeom>
          </p:spPr>
        </p:pic>
        <p:sp>
          <p:nvSpPr>
            <p:cNvPr id="10" name="TextBox 10"/>
            <p:cNvSpPr txBox="1"/>
            <p:nvPr/>
          </p:nvSpPr>
          <p:spPr>
            <a:xfrm>
              <a:off x="1256017" y="1182639"/>
              <a:ext cx="14923777" cy="4600483"/>
            </a:xfrm>
            <a:prstGeom prst="rect">
              <a:avLst/>
            </a:prstGeom>
          </p:spPr>
          <p:txBody>
            <a:bodyPr lIns="0" tIns="0" rIns="0" bIns="0" rtlCol="0" anchor="t">
              <a:spAutoFit/>
            </a:bodyPr>
            <a:lstStyle/>
            <a:p>
              <a:pPr algn="just">
                <a:lnSpc>
                  <a:spcPts val="6960"/>
                </a:lnSpc>
              </a:pPr>
              <a:r>
                <a:rPr lang="en-US" sz="4971">
                  <a:solidFill>
                    <a:srgbClr val="474545"/>
                  </a:solidFill>
                  <a:latin typeface="Roboto Condensed Bold"/>
                </a:rPr>
                <a:t>Phép tu từ nào được sử dụng trong hai dòng thơ sau:</a:t>
              </a:r>
            </a:p>
            <a:p>
              <a:pPr algn="ctr">
                <a:lnSpc>
                  <a:spcPts val="6960"/>
                </a:lnSpc>
              </a:pPr>
              <a:r>
                <a:rPr lang="en-US" sz="4971">
                  <a:solidFill>
                    <a:srgbClr val="474545"/>
                  </a:solidFill>
                  <a:latin typeface="Roboto Condensed Italics"/>
                </a:rPr>
                <a:t>Vẫn bàn tay mẹ dịu dàng</a:t>
              </a:r>
            </a:p>
            <a:p>
              <a:pPr algn="ctr">
                <a:lnSpc>
                  <a:spcPts val="6960"/>
                </a:lnSpc>
              </a:pPr>
              <a:r>
                <a:rPr lang="en-US" sz="4971">
                  <a:solidFill>
                    <a:srgbClr val="474545"/>
                  </a:solidFill>
                  <a:latin typeface="Roboto Condensed Italics"/>
                </a:rPr>
                <a:t>À ơi này cái trăng vàng ngủ ngon</a:t>
              </a:r>
            </a:p>
          </p:txBody>
        </p:sp>
      </p:grpSp>
      <p:grpSp>
        <p:nvGrpSpPr>
          <p:cNvPr id="11" name="Group 11"/>
          <p:cNvGrpSpPr/>
          <p:nvPr/>
        </p:nvGrpSpPr>
        <p:grpSpPr>
          <a:xfrm>
            <a:off x="2499705" y="6999544"/>
            <a:ext cx="12985199" cy="2713906"/>
            <a:chOff x="0" y="0"/>
            <a:chExt cx="17313598" cy="3618542"/>
          </a:xfrm>
        </p:grpSpPr>
        <p:sp>
          <p:nvSpPr>
            <p:cNvPr id="12" name="AutoShape 12"/>
            <p:cNvSpPr/>
            <p:nvPr/>
          </p:nvSpPr>
          <p:spPr>
            <a:xfrm>
              <a:off x="0" y="0"/>
              <a:ext cx="17313598" cy="3618542"/>
            </a:xfrm>
            <a:prstGeom prst="rect">
              <a:avLst/>
            </a:prstGeom>
            <a:solidFill>
              <a:srgbClr val="FFFFFF"/>
            </a:solidFill>
          </p:spPr>
          <p:txBody>
            <a:bodyPr/>
            <a:lstStyle/>
            <a:p>
              <a:endParaRPr lang="vi-VN"/>
            </a:p>
          </p:txBody>
        </p:sp>
        <p:sp>
          <p:nvSpPr>
            <p:cNvPr id="13" name="TextBox 13"/>
            <p:cNvSpPr txBox="1"/>
            <p:nvPr/>
          </p:nvSpPr>
          <p:spPr>
            <a:xfrm>
              <a:off x="1260583" y="1198613"/>
              <a:ext cx="14978022" cy="1116542"/>
            </a:xfrm>
            <a:prstGeom prst="rect">
              <a:avLst/>
            </a:prstGeom>
          </p:spPr>
          <p:txBody>
            <a:bodyPr lIns="0" tIns="0" rIns="0" bIns="0" rtlCol="0" anchor="t">
              <a:spAutoFit/>
            </a:bodyPr>
            <a:lstStyle/>
            <a:p>
              <a:pPr algn="ctr">
                <a:lnSpc>
                  <a:spcPts val="7000"/>
                </a:lnSpc>
              </a:pPr>
              <a:r>
                <a:rPr lang="en-US" sz="5000" dirty="0" err="1">
                  <a:solidFill>
                    <a:srgbClr val="474545"/>
                  </a:solidFill>
                  <a:latin typeface="Roboto Condensed Bold"/>
                </a:rPr>
                <a:t>Ẩn</a:t>
              </a:r>
              <a:r>
                <a:rPr lang="en-US" sz="5000" dirty="0">
                  <a:solidFill>
                    <a:srgbClr val="474545"/>
                  </a:solidFill>
                  <a:latin typeface="Roboto Condensed Bold"/>
                </a:rPr>
                <a:t> </a:t>
              </a:r>
              <a:r>
                <a:rPr lang="en-US" sz="5000" dirty="0" err="1">
                  <a:solidFill>
                    <a:srgbClr val="474545"/>
                  </a:solidFill>
                  <a:latin typeface="Roboto Condensed Bold"/>
                </a:rPr>
                <a:t>dụ</a:t>
              </a:r>
              <a:r>
                <a:rPr lang="en-US" sz="5000" dirty="0">
                  <a:solidFill>
                    <a:srgbClr val="474545"/>
                  </a:solidFill>
                  <a:latin typeface="Roboto Condensed Bold"/>
                </a:rPr>
                <a:t> (</a:t>
              </a:r>
              <a:r>
                <a:rPr lang="en-US" sz="5000" dirty="0" err="1">
                  <a:solidFill>
                    <a:srgbClr val="474545"/>
                  </a:solidFill>
                  <a:latin typeface="Roboto Condensed Bold"/>
                </a:rPr>
                <a:t>cái</a:t>
              </a:r>
              <a:r>
                <a:rPr lang="en-US" sz="5000" dirty="0">
                  <a:solidFill>
                    <a:srgbClr val="474545"/>
                  </a:solidFill>
                  <a:latin typeface="Roboto Condensed Bold"/>
                </a:rPr>
                <a:t> </a:t>
              </a:r>
              <a:r>
                <a:rPr lang="en-US" sz="5000" dirty="0" err="1">
                  <a:solidFill>
                    <a:srgbClr val="474545"/>
                  </a:solidFill>
                  <a:latin typeface="Roboto Condensed Bold"/>
                </a:rPr>
                <a:t>trăng</a:t>
              </a:r>
              <a:r>
                <a:rPr lang="en-US" sz="5000" dirty="0">
                  <a:solidFill>
                    <a:srgbClr val="474545"/>
                  </a:solidFill>
                  <a:latin typeface="Roboto Condensed Bold"/>
                </a:rPr>
                <a:t> </a:t>
              </a:r>
              <a:r>
                <a:rPr lang="en-US" sz="5000" dirty="0" err="1">
                  <a:solidFill>
                    <a:srgbClr val="474545"/>
                  </a:solidFill>
                  <a:latin typeface="Roboto Condensed Bold"/>
                </a:rPr>
                <a:t>vàng</a:t>
              </a:r>
              <a:r>
                <a:rPr lang="en-US" sz="5000" dirty="0">
                  <a:solidFill>
                    <a:srgbClr val="474545"/>
                  </a:solidFill>
                  <a:latin typeface="Roboto Condensed Bold"/>
                </a:rPr>
                <a:t> - </a:t>
              </a:r>
              <a:r>
                <a:rPr lang="en-US" sz="5000" dirty="0" err="1">
                  <a:solidFill>
                    <a:srgbClr val="474545"/>
                  </a:solidFill>
                  <a:latin typeface="Roboto Condensed Bold"/>
                </a:rPr>
                <a:t>người</a:t>
              </a:r>
              <a:r>
                <a:rPr lang="en-US" sz="5000" dirty="0">
                  <a:solidFill>
                    <a:srgbClr val="474545"/>
                  </a:solidFill>
                  <a:latin typeface="Roboto Condensed Bold"/>
                </a:rPr>
                <a:t> con)</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BC9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08570" y="6175985"/>
            <a:ext cx="3984886" cy="436102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72564" flipV="1">
            <a:off x="14724147" y="-1659885"/>
            <a:ext cx="4413406" cy="3006633"/>
          </a:xfrm>
          <a:prstGeom prst="rect">
            <a:avLst/>
          </a:prstGeom>
        </p:spPr>
      </p:pic>
      <p:grpSp>
        <p:nvGrpSpPr>
          <p:cNvPr id="9" name="Nhóm 8">
            <a:extLst>
              <a:ext uri="{FF2B5EF4-FFF2-40B4-BE49-F238E27FC236}">
                <a16:creationId xmlns:a16="http://schemas.microsoft.com/office/drawing/2014/main" id="{E0F9E4AA-DFBB-2834-6539-BABB61756F94}"/>
              </a:ext>
            </a:extLst>
          </p:cNvPr>
          <p:cNvGrpSpPr/>
          <p:nvPr/>
        </p:nvGrpSpPr>
        <p:grpSpPr>
          <a:xfrm>
            <a:off x="2499705" y="2111928"/>
            <a:ext cx="13972522" cy="5194621"/>
            <a:chOff x="2499705" y="2111928"/>
            <a:chExt cx="13972522" cy="5194621"/>
          </a:xfrm>
        </p:grpSpPr>
        <p:sp>
          <p:nvSpPr>
            <p:cNvPr id="4" name="AutoShape 4"/>
            <p:cNvSpPr/>
            <p:nvPr/>
          </p:nvSpPr>
          <p:spPr>
            <a:xfrm>
              <a:off x="2785802" y="2111928"/>
              <a:ext cx="13686425" cy="5194621"/>
            </a:xfrm>
            <a:prstGeom prst="rect">
              <a:avLst/>
            </a:prstGeom>
            <a:solidFill>
              <a:srgbClr val="FFFFFF"/>
            </a:solidFill>
          </p:spPr>
          <p:txBody>
            <a:bodyPr/>
            <a:lstStyle/>
            <a:p>
              <a:endParaRPr lang="vi-VN"/>
            </a:p>
          </p:txBody>
        </p:sp>
        <p:sp>
          <p:nvSpPr>
            <p:cNvPr id="5" name="TextBox 5"/>
            <p:cNvSpPr txBox="1"/>
            <p:nvPr/>
          </p:nvSpPr>
          <p:spPr>
            <a:xfrm>
              <a:off x="2499705" y="3685037"/>
              <a:ext cx="13836575" cy="2068599"/>
            </a:xfrm>
            <a:prstGeom prst="rect">
              <a:avLst/>
            </a:prstGeom>
          </p:spPr>
          <p:txBody>
            <a:bodyPr lIns="0" tIns="0" rIns="0" bIns="0" rtlCol="0" anchor="t">
              <a:spAutoFit/>
            </a:bodyPr>
            <a:lstStyle/>
            <a:p>
              <a:pPr algn="ctr">
                <a:lnSpc>
                  <a:spcPts val="8307"/>
                </a:lnSpc>
              </a:pPr>
              <a:r>
                <a:rPr lang="en-US" sz="5934">
                  <a:solidFill>
                    <a:srgbClr val="474545"/>
                  </a:solidFill>
                  <a:latin typeface="Roboto Condensed Bold"/>
                </a:rPr>
                <a:t>Từ trò chơi, em thử phán đoán, </a:t>
              </a:r>
            </a:p>
            <a:p>
              <a:pPr algn="ctr">
                <a:lnSpc>
                  <a:spcPts val="8307"/>
                </a:lnSpc>
              </a:pPr>
              <a:r>
                <a:rPr lang="en-US" sz="5934">
                  <a:solidFill>
                    <a:srgbClr val="474545"/>
                  </a:solidFill>
                  <a:latin typeface="Roboto Condensed Bold"/>
                </a:rPr>
                <a:t>biện pháp tu từ ẩn dụ là gì?</a:t>
              </a:r>
            </a:p>
          </p:txBody>
        </p:sp>
      </p:grpSp>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93643" flipH="1" flipV="1">
            <a:off x="-993415" y="131137"/>
            <a:ext cx="2505603" cy="2606609"/>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2854">
            <a:off x="833433" y="189141"/>
            <a:ext cx="1485766" cy="1435621"/>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2093227" y="3890465"/>
            <a:ext cx="6369451" cy="611467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82880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183238" y="1215313"/>
            <a:ext cx="13594196" cy="763393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45394">
            <a:off x="10620858" y="8110925"/>
            <a:ext cx="6133165" cy="1728437"/>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0880" y="7485709"/>
            <a:ext cx="2772309" cy="2066630"/>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5282" b="55776"/>
          <a:stretch>
            <a:fillRect/>
          </a:stretch>
        </p:blipFill>
        <p:spPr>
          <a:xfrm rot="1952768">
            <a:off x="2731622" y="3794093"/>
            <a:ext cx="665998" cy="814426"/>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6722" t="34915"/>
          <a:stretch>
            <a:fillRect/>
          </a:stretch>
        </p:blipFill>
        <p:spPr>
          <a:xfrm rot="-275319">
            <a:off x="14566088" y="5303219"/>
            <a:ext cx="745739" cy="736351"/>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885532" y="7485709"/>
            <a:ext cx="1033315" cy="1033315"/>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07908">
            <a:off x="-599198" y="-348637"/>
            <a:ext cx="2763456" cy="1582706"/>
          </a:xfrm>
          <a:prstGeom prst="rect">
            <a:avLst/>
          </a:prstGeom>
        </p:spPr>
      </p:pic>
      <p:sp>
        <p:nvSpPr>
          <p:cNvPr id="10" name="TextBox 10"/>
          <p:cNvSpPr txBox="1"/>
          <p:nvPr/>
        </p:nvSpPr>
        <p:spPr>
          <a:xfrm>
            <a:off x="-963418" y="3324286"/>
            <a:ext cx="20214836" cy="1634636"/>
          </a:xfrm>
          <a:prstGeom prst="rect">
            <a:avLst/>
          </a:prstGeom>
        </p:spPr>
        <p:txBody>
          <a:bodyPr lIns="0" tIns="0" rIns="0" bIns="0" rtlCol="0" anchor="t">
            <a:spAutoFit/>
          </a:bodyPr>
          <a:lstStyle/>
          <a:p>
            <a:pPr algn="ctr">
              <a:lnSpc>
                <a:spcPts val="12108"/>
              </a:lnSpc>
            </a:pPr>
            <a:r>
              <a:rPr lang="vi-VN" sz="11316" dirty="0">
                <a:solidFill>
                  <a:srgbClr val="DD3F4C"/>
                </a:solidFill>
                <a:latin typeface="#9Slide05 VL Fadilla"/>
              </a:rPr>
              <a:t>Tiết 21: </a:t>
            </a:r>
            <a:r>
              <a:rPr lang="en-US" sz="11316" dirty="0" err="1">
                <a:solidFill>
                  <a:srgbClr val="DD3F4C"/>
                </a:solidFill>
                <a:latin typeface="#9Slide05 VL Fadilla"/>
              </a:rPr>
              <a:t>Thực</a:t>
            </a:r>
            <a:r>
              <a:rPr lang="en-US" sz="11316" dirty="0">
                <a:solidFill>
                  <a:srgbClr val="DD3F4C"/>
                </a:solidFill>
                <a:latin typeface="#9Slide05 VL Fadilla"/>
              </a:rPr>
              <a:t> </a:t>
            </a:r>
            <a:r>
              <a:rPr lang="en-US" sz="11316" dirty="0" err="1">
                <a:solidFill>
                  <a:srgbClr val="DD3F4C"/>
                </a:solidFill>
                <a:latin typeface="#9Slide05 VL Fadilla"/>
              </a:rPr>
              <a:t>hành</a:t>
            </a:r>
            <a:r>
              <a:rPr lang="en-US" sz="11316" dirty="0">
                <a:solidFill>
                  <a:srgbClr val="DD3F4C"/>
                </a:solidFill>
                <a:latin typeface="#9Slide05 VL Fadilla"/>
              </a:rPr>
              <a:t> </a:t>
            </a:r>
            <a:r>
              <a:rPr lang="en-US" sz="11316" dirty="0" err="1">
                <a:solidFill>
                  <a:srgbClr val="DD3F4C"/>
                </a:solidFill>
                <a:latin typeface="#9Slide05 VL Fadilla"/>
              </a:rPr>
              <a:t>tiếng</a:t>
            </a:r>
            <a:r>
              <a:rPr lang="en-US" sz="11316" dirty="0">
                <a:solidFill>
                  <a:srgbClr val="DD3F4C"/>
                </a:solidFill>
                <a:latin typeface="#9Slide05 VL Fadilla"/>
              </a:rPr>
              <a:t> </a:t>
            </a:r>
            <a:r>
              <a:rPr lang="en-US" sz="11316" dirty="0" err="1">
                <a:solidFill>
                  <a:srgbClr val="DD3F4C"/>
                </a:solidFill>
                <a:latin typeface="#9Slide05 VL Fadilla"/>
              </a:rPr>
              <a:t>Việt</a:t>
            </a:r>
            <a:endParaRPr lang="en-US" sz="11316" dirty="0">
              <a:solidFill>
                <a:srgbClr val="DD3F4C"/>
              </a:solidFill>
              <a:latin typeface="#9Slide05 VL Fadilla"/>
            </a:endParaRPr>
          </a:p>
        </p:txBody>
      </p:sp>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037750">
            <a:off x="16530274" y="-235882"/>
            <a:ext cx="1727910" cy="1357195"/>
          </a:xfrm>
          <a:prstGeom prst="rect">
            <a:avLst/>
          </a:prstGeom>
        </p:spPr>
      </p:pic>
      <p:sp>
        <p:nvSpPr>
          <p:cNvPr id="12" name="TextBox 12"/>
          <p:cNvSpPr txBox="1"/>
          <p:nvPr/>
        </p:nvSpPr>
        <p:spPr>
          <a:xfrm>
            <a:off x="3801046" y="2092480"/>
            <a:ext cx="9886394" cy="830434"/>
          </a:xfrm>
          <a:prstGeom prst="rect">
            <a:avLst/>
          </a:prstGeom>
        </p:spPr>
        <p:txBody>
          <a:bodyPr lIns="0" tIns="0" rIns="0" bIns="0" rtlCol="0" anchor="t">
            <a:spAutoFit/>
          </a:bodyPr>
          <a:lstStyle/>
          <a:p>
            <a:pPr algn="ctr">
              <a:lnSpc>
                <a:spcPts val="6402"/>
              </a:lnSpc>
            </a:pPr>
            <a:r>
              <a:rPr lang="en-US" sz="5983">
                <a:solidFill>
                  <a:srgbClr val="84492D"/>
                </a:solidFill>
                <a:latin typeface="Fraunces Bold"/>
              </a:rPr>
              <a:t>BÀI 2: THƠ</a:t>
            </a:r>
          </a:p>
        </p:txBody>
      </p:sp>
      <p:sp>
        <p:nvSpPr>
          <p:cNvPr id="13" name="TextBox 13"/>
          <p:cNvSpPr txBox="1"/>
          <p:nvPr/>
        </p:nvSpPr>
        <p:spPr>
          <a:xfrm>
            <a:off x="4562415" y="5070381"/>
            <a:ext cx="8835843" cy="1970413"/>
          </a:xfrm>
          <a:prstGeom prst="rect">
            <a:avLst/>
          </a:prstGeom>
        </p:spPr>
        <p:txBody>
          <a:bodyPr lIns="0" tIns="0" rIns="0" bIns="0" rtlCol="0" anchor="t">
            <a:spAutoFit/>
          </a:bodyPr>
          <a:lstStyle/>
          <a:p>
            <a:pPr algn="ctr">
              <a:lnSpc>
                <a:spcPts val="14116"/>
              </a:lnSpc>
            </a:pPr>
            <a:r>
              <a:rPr lang="en-US" sz="13192">
                <a:solidFill>
                  <a:srgbClr val="DD3F4C"/>
                </a:solidFill>
                <a:latin typeface="#9Slide07 IcielSoup of Justice"/>
              </a:rPr>
              <a:t>ẨN DỤ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1946</Words>
  <Application>Microsoft Office PowerPoint</Application>
  <PresentationFormat>Tùy chỉnh</PresentationFormat>
  <Paragraphs>204</Paragraphs>
  <Slides>33</Slides>
  <Notes>0</Notes>
  <HiddenSlides>0</HiddenSlides>
  <MMClips>0</MMClips>
  <ScaleCrop>false</ScaleCrop>
  <HeadingPairs>
    <vt:vector size="6" baseType="variant">
      <vt:variant>
        <vt:lpstr>Phông được Dùng</vt:lpstr>
      </vt:variant>
      <vt:variant>
        <vt:i4>12</vt:i4>
      </vt:variant>
      <vt:variant>
        <vt:lpstr>Chủ đề</vt:lpstr>
      </vt:variant>
      <vt:variant>
        <vt:i4>1</vt:i4>
      </vt:variant>
      <vt:variant>
        <vt:lpstr>Tiêu đề Bản chiếu</vt:lpstr>
      </vt:variant>
      <vt:variant>
        <vt:i4>33</vt:i4>
      </vt:variant>
    </vt:vector>
  </HeadingPairs>
  <TitlesOfParts>
    <vt:vector size="46" baseType="lpstr">
      <vt:lpstr>#9Slide07 IcielSoup of Justice</vt:lpstr>
      <vt:lpstr>Calibri</vt:lpstr>
      <vt:lpstr>Arial</vt:lpstr>
      <vt:lpstr>Roboto Condensed Bold</vt:lpstr>
      <vt:lpstr>#9Slide06 Thillends</vt:lpstr>
      <vt:lpstr>Roboto Condensed Bold Italics</vt:lpstr>
      <vt:lpstr>#9Slide06 Thillends Small</vt:lpstr>
      <vt:lpstr>Roboto Condensed Italics</vt:lpstr>
      <vt:lpstr>Fraunces Bold</vt:lpstr>
      <vt:lpstr>Roboto Condensed</vt:lpstr>
      <vt:lpstr>#9Slide07 SFU Blackout</vt:lpstr>
      <vt:lpstr>#9Slide05 VL Fadilla</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6CD Bai 2 - Thuc hanh TV</dc:title>
  <dc:creator>Administrator</dc:creator>
  <cp:lastModifiedBy>MyPc</cp:lastModifiedBy>
  <cp:revision>5</cp:revision>
  <dcterms:created xsi:type="dcterms:W3CDTF">2006-08-16T00:00:00Z</dcterms:created>
  <dcterms:modified xsi:type="dcterms:W3CDTF">2024-10-13T01:16:12Z</dcterms:modified>
  <dc:identifier>DAFMrADUtME</dc:identifier>
</cp:coreProperties>
</file>