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6"/>
  </p:notesMasterIdLst>
  <p:sldIdLst>
    <p:sldId id="482" r:id="rId2"/>
    <p:sldId id="481" r:id="rId3"/>
    <p:sldId id="485" r:id="rId4"/>
    <p:sldId id="480" r:id="rId5"/>
    <p:sldId id="491" r:id="rId6"/>
    <p:sldId id="498" r:id="rId7"/>
    <p:sldId id="492" r:id="rId8"/>
    <p:sldId id="497" r:id="rId9"/>
    <p:sldId id="493" r:id="rId10"/>
    <p:sldId id="487" r:id="rId11"/>
    <p:sldId id="486" r:id="rId12"/>
    <p:sldId id="494" r:id="rId13"/>
    <p:sldId id="496" r:id="rId14"/>
    <p:sldId id="4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000" autoAdjust="0"/>
  </p:normalViewPr>
  <p:slideViewPr>
    <p:cSldViewPr snapToGrid="0" snapToObjects="1">
      <p:cViewPr varScale="1">
        <p:scale>
          <a:sx n="63" d="100"/>
          <a:sy n="63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B5A7-AA2A-46C2-BF0E-8FF0F6984056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8E0-9DA1-42B8-A842-34FCF2B3A8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8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VN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9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486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3235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0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926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8086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0041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927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419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76642A-018E-40BC-A937-818A3A8E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3E20-4EB7-475A-93B8-30032BB94F45}" type="datetimeFigureOut">
              <a:rPr lang="LID4096"/>
              <a:pPr>
                <a:defRPr/>
              </a:pPr>
              <a:t>08/20/2022</a:t>
            </a:fld>
            <a:endParaRPr lang="en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DE8D11-08DB-4D41-A3CA-FDCF7ED3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30E747-8F8D-4A42-91FD-7C39D02F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8CA1-F1B2-4C82-9BF1-1282D5A28FEA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48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95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65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53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117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480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00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12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93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1E35CA3C-C5AE-4942-8EFB-40F392CC3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660" r:id="rId18"/>
    <p:sldLayoutId id="214748383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46942" y="1243708"/>
            <a:ext cx="85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43" y="147889"/>
            <a:ext cx="119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CHƯƠNG IV: </a:t>
            </a:r>
            <a:endParaRPr lang="en-US" sz="2400" b="1" dirty="0" smtClean="0"/>
          </a:p>
          <a:p>
            <a:pPr algn="ctr"/>
            <a:r>
              <a:rPr lang="vi-VN" sz="2400" b="1" dirty="0" smtClean="0"/>
              <a:t>ĐÔNG </a:t>
            </a:r>
            <a:r>
              <a:rPr lang="vi-VN" sz="2400" b="1" dirty="0"/>
              <a:t>NAM Á </a:t>
            </a:r>
            <a:r>
              <a:rPr lang="vi-VN" sz="2400" b="1" dirty="0" smtClean="0"/>
              <a:t>TỪ </a:t>
            </a:r>
            <a:r>
              <a:rPr lang="vi-VN" sz="2400" b="1" dirty="0"/>
              <a:t>NHỮNG THẾ KỈ TIẾP GIÁP ĐẦU CÔNG NGUYÊN ĐẾN THẾ KỈ X</a:t>
            </a: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89" y="2335955"/>
            <a:ext cx="8553158" cy="4627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1993" y="1674773"/>
            <a:ext cx="538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1560" y="2971800"/>
            <a:ext cx="1002792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 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phản ánh đúng cơ sở hình thành của các quốc gia sơ kì ở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Nông nghiệp trồng lúa nước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 Giao lưu kinh tế - văn hoá với Ấn Độ, Trung Quốc.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Thương mại đường biển rất phát triển.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Thủ công nghiệp phát triển với các nghề rèn sắt, đúc đồng...</a:t>
            </a:r>
          </a:p>
          <a:p>
            <a:endParaRPr lang="vi-VN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051560" y="213360"/>
            <a:ext cx="10027920" cy="2621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2: Khu vực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 được coi là?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Cầu nối giữa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 Quốc và Ấn Độ.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“ngã tư đường của thế giới”.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“cái nôi” của thế giới.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trung tâm của thế giới.</a:t>
            </a:r>
          </a:p>
          <a:p>
            <a:endParaRPr lang="vi-VN" sz="2800" dirty="0"/>
          </a:p>
        </p:txBody>
      </p:sp>
      <p:sp>
        <p:nvSpPr>
          <p:cNvPr id="7" name="Oval 6"/>
          <p:cNvSpPr/>
          <p:nvPr/>
        </p:nvSpPr>
        <p:spPr>
          <a:xfrm>
            <a:off x="1195645" y="49225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195644" y="101993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46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7740" y="30480"/>
            <a:ext cx="101727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Các quốc gia sơ kì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TCN đến 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7740" y="3444240"/>
            <a:ext cx="10172700" cy="3291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5: Theo em, nét tương đồng về kinh tế của 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 gia sơ kì Đông Nam Á so với Hy Lạp và La Mã cổ đại là gì?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nông nghiệp phát triển.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Các nghề thủ công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 sắt, đúc đồng giữ vị trí rất quan trọng.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Thương mại đường biển thông qua các hải cảng.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thủ công nghiệp và thương nghiệp giữ vai trò chủ đạo.</a:t>
            </a:r>
          </a:p>
        </p:txBody>
      </p:sp>
      <p:sp>
        <p:nvSpPr>
          <p:cNvPr id="5" name="Oval 4"/>
          <p:cNvSpPr/>
          <p:nvPr/>
        </p:nvSpPr>
        <p:spPr>
          <a:xfrm>
            <a:off x="1089660" y="54940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089660" y="161752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52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20605" y="162580"/>
            <a:ext cx="2776722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FF00"/>
                </a:solidFill>
                <a:ea typeface="Times New Roman" panose="02020603050405020304" pitchFamily="18" charset="0"/>
              </a:rPr>
              <a:t>Luyện tập: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240" y="746109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Tự luận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5963" y="1329639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Tác động của việc giao lưu thương mại đối với sự ra đời của các quốc gia sơ kì Đông Nam Á như thế nào?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55962" y="2943779"/>
            <a:ext cx="9733364" cy="15104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Dựa vào lược đồ H1 (T52, SGK), hãy lập bảng theo mẫu sau và điền những nội dung phù hợp.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22005"/>
              </p:ext>
            </p:extLst>
          </p:nvPr>
        </p:nvGraphicFramePr>
        <p:xfrm>
          <a:off x="955962" y="4454184"/>
          <a:ext cx="973336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58">
                  <a:extLst>
                    <a:ext uri="{9D8B030D-6E8A-4147-A177-3AD203B41FA5}">
                      <a16:colId xmlns:a16="http://schemas.microsoft.com/office/drawing/2014/main" val="811271102"/>
                    </a:ext>
                  </a:extLst>
                </a:gridCol>
                <a:gridCol w="4541519">
                  <a:extLst>
                    <a:ext uri="{9D8B030D-6E8A-4147-A177-3AD203B41FA5}">
                      <a16:colId xmlns:a16="http://schemas.microsoft.com/office/drawing/2014/main" val="3398199601"/>
                    </a:ext>
                  </a:extLst>
                </a:gridCol>
                <a:gridCol w="4425686">
                  <a:extLst>
                    <a:ext uri="{9D8B030D-6E8A-4147-A177-3AD203B41FA5}">
                      <a16:colId xmlns:a16="http://schemas.microsoft.com/office/drawing/2014/main" val="2507361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sơ kì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hiện nay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9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Văn</a:t>
                      </a:r>
                      <a:r>
                        <a:rPr lang="vi-VN" sz="2800" baseline="0" dirty="0">
                          <a:latin typeface="+mj-lt"/>
                        </a:rPr>
                        <a:t> Lang – Âu Lạc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Việt</a:t>
                      </a:r>
                      <a:r>
                        <a:rPr lang="vi-VN" sz="2800" baseline="0" dirty="0">
                          <a:latin typeface="+mj-lt"/>
                        </a:rPr>
                        <a:t> Nam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5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9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3603" y="221961"/>
            <a:ext cx="268855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ea typeface="Times New Roman" panose="02020603050405020304" pitchFamily="18" charset="0"/>
              </a:rPr>
              <a:t>Vận dụng: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1607626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Nếu chọn hai thành tựu nổi bật nhất của các gia sơ kì Đông Nam Á, em sẽ lựa chọn những thành tựu nào? Vì sao?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560" y="3092141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2. Sưu tầm những câu tục ngữ, thành ngữ của người Việt Nam liên quan đến lúa gạo?</a:t>
            </a:r>
          </a:p>
        </p:txBody>
      </p:sp>
    </p:spTree>
    <p:extLst>
      <p:ext uri="{BB962C8B-B14F-4D97-AF65-F5344CB8AC3E}">
        <p14:creationId xmlns:p14="http://schemas.microsoft.com/office/powerpoint/2010/main" val="2650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7280" y="182880"/>
            <a:ext cx="10271760" cy="6172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b="1" dirty="0" smtClean="0"/>
              <a:t> </a:t>
            </a:r>
            <a:r>
              <a:rPr lang="vi-VN" sz="4000" b="1" dirty="0" smtClean="0"/>
              <a:t>Hoàn </a:t>
            </a:r>
            <a:r>
              <a:rPr lang="vi-VN" sz="4000" b="1" dirty="0"/>
              <a:t>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b="1" dirty="0" smtClean="0"/>
              <a:t> </a:t>
            </a:r>
            <a:r>
              <a:rPr lang="vi-VN" sz="4000" b="1" dirty="0" smtClean="0"/>
              <a:t>Đọc </a:t>
            </a:r>
            <a:r>
              <a:rPr lang="vi-VN" sz="4000" b="1" dirty="0"/>
              <a:t>và trả lời các câu hỏi bài </a:t>
            </a:r>
            <a:r>
              <a:rPr lang="vi-VN" sz="4000" b="1" dirty="0" smtClean="0"/>
              <a:t>12</a:t>
            </a:r>
            <a:r>
              <a:rPr lang="en-US" sz="4000" b="1" dirty="0" smtClean="0"/>
              <a:t>:</a:t>
            </a:r>
            <a:r>
              <a:rPr lang="vi-VN" sz="4000" b="1" dirty="0" smtClean="0"/>
              <a:t> </a:t>
            </a:r>
            <a:r>
              <a:rPr lang="en-US" sz="4000" b="1" dirty="0" smtClean="0"/>
              <a:t>“</a:t>
            </a:r>
            <a:r>
              <a:rPr lang="vi-VN" sz="4000" b="1" dirty="0" smtClean="0"/>
              <a:t>Sự </a:t>
            </a:r>
            <a:r>
              <a:rPr lang="vi-VN" sz="4000" b="1" dirty="0"/>
              <a:t>hình thành và bước đầu phát triển của các vương quốc phong kiến ở Đông Nam Á (Từ TK VII đến TK X</a:t>
            </a:r>
            <a:r>
              <a:rPr lang="vi-VN" sz="4000" b="1" dirty="0" smtClean="0"/>
              <a:t>)</a:t>
            </a:r>
            <a:r>
              <a:rPr lang="en-US" sz="4000" b="1" dirty="0" smtClean="0"/>
              <a:t>”</a:t>
            </a:r>
            <a:r>
              <a:rPr lang="vi-VN" sz="4000" b="1" dirty="0" smtClean="0"/>
              <a:t>.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092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39" y="100855"/>
            <a:ext cx="7843575" cy="6609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4683" y="127639"/>
            <a:ext cx="350466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bàn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9939" y="655289"/>
            <a:ext cx="38920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vi-VN" sz="28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8088922" y="650859"/>
            <a:ext cx="3995225" cy="593282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254000" algn="just">
              <a:tabLst>
                <a:tab pos="47117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 1 (tr.52), kết hợp khai thác thông tin trong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dirty="0"/>
          </a:p>
          <a:p>
            <a:pPr indent="254000" algn="just"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- Mô tả vị trí địa lí của khu vực Đông Nam Á?</a:t>
            </a:r>
          </a:p>
          <a:p>
            <a:pPr indent="254000"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- Vị trí địa lí này mang đến những thuận lợi, khó khăn nào cho cuộc sống của cư dân Đông Nam Á?</a:t>
            </a:r>
            <a:endParaRPr lang="vi-VN" sz="2800" dirty="0">
              <a:solidFill>
                <a:schemeClr val="tx1"/>
              </a:solidFill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2" y="232564"/>
            <a:ext cx="6696338" cy="59277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9395" y="6160278"/>
            <a:ext cx="5935851" cy="480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b="1" dirty="0">
                <a:solidFill>
                  <a:schemeClr val="tx1"/>
                </a:solidFill>
                <a:latin typeface="Cambria" pitchFamily="18" charset="0"/>
              </a:rPr>
              <a:t>Lược đồ các nước Đông Nam </a:t>
            </a:r>
            <a:r>
              <a:rPr lang="vi-VN" sz="2800" b="1" dirty="0" smtClean="0">
                <a:solidFill>
                  <a:schemeClr val="tx1"/>
                </a:solidFill>
                <a:latin typeface="Cambria" pitchFamily="18" charset="0"/>
              </a:rPr>
              <a:t>Á</a:t>
            </a:r>
            <a:endParaRPr lang="en-US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EB26BC-61D2-4027-97E2-8FCFAAFDFE27}"/>
              </a:ext>
            </a:extLst>
          </p:cNvPr>
          <p:cNvSpPr txBox="1">
            <a:spLocks/>
          </p:cNvSpPr>
          <p:nvPr/>
        </p:nvSpPr>
        <p:spPr>
          <a:xfrm>
            <a:off x="7216726" y="232563"/>
            <a:ext cx="4853354" cy="39033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- Đông Nam Á là một khu vực nằm ở phía đông nam của châu Á, bao gồm 11 quốc gia: Brunei,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Campuchia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Đông Timor,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Inđônêxia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Lào, Malaysia,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Myanma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Philippin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Xingapo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Thái Lan và Việt Nam</a:t>
            </a:r>
            <a:r>
              <a:rPr lang="en-US" sz="2400" dirty="0" smtClean="0">
                <a:latin typeface="Tinos"/>
                <a:cs typeface="Times New Roman" panose="02020603050405020304" pitchFamily="18" charset="0"/>
              </a:rPr>
              <a:t>.</a:t>
            </a:r>
            <a:endParaRPr lang="en-US" sz="2400" dirty="0">
              <a:latin typeface="Tinos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3E42A8-28E7-41FC-8FFE-98939E07C594}"/>
              </a:ext>
            </a:extLst>
          </p:cNvPr>
          <p:cNvSpPr txBox="1"/>
          <p:nvPr/>
        </p:nvSpPr>
        <p:spPr>
          <a:xfrm>
            <a:off x="7216726" y="4501660"/>
            <a:ext cx="485335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nos"/>
              </a:rPr>
              <a:t>- 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Tổng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diện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tích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là</a:t>
            </a:r>
            <a:r>
              <a:rPr lang="vi-VN" sz="2400" dirty="0">
                <a:latin typeface="Tinos"/>
              </a:rPr>
              <a:t> 4.340.239 km2 </a:t>
            </a:r>
            <a:endParaRPr lang="en-US" sz="2400" dirty="0">
              <a:latin typeface="Tinos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nos"/>
              </a:rPr>
              <a:t>- </a:t>
            </a:r>
            <a:r>
              <a:rPr lang="vi-VN" sz="2400" dirty="0">
                <a:latin typeface="Tinos"/>
              </a:rPr>
              <a:t>Dân số hiện tại của các nước Đông Nam Á là 675.351.130 </a:t>
            </a:r>
            <a:r>
              <a:rPr lang="vi-VN" sz="2400" dirty="0" smtClean="0">
                <a:latin typeface="Tinos"/>
              </a:rPr>
              <a:t>người</a:t>
            </a:r>
            <a:endParaRPr lang="vi-VN" sz="2400" dirty="0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317642973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533592"/>
            <a:ext cx="11119871" cy="1002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921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a typeface="Arial" panose="020B0604020202020204" pitchFamily="34" charset="0"/>
              </a:rPr>
              <a:t>-  Đông Nam Á nằm ở phía đông nam của châu Á,</a:t>
            </a:r>
            <a:r>
              <a:rPr lang="en-US" sz="2400" b="1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15" y="801968"/>
            <a:ext cx="806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1. “Cái nôi” của nền văn minh lúa nước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515" y="2771705"/>
            <a:ext cx="113168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ea typeface="Times New Roman" panose="02020603050405020304" pitchFamily="18" charset="0"/>
              </a:rPr>
              <a:t>- Nằm trong vùng nhiệt đới gió mùa, lượng mưa lớn, thuận lợi trồng cây lúa nước.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8270D81-7571-448D-B846-D01382340928}"/>
              </a:ext>
            </a:extLst>
          </p:cNvPr>
          <p:cNvSpPr txBox="1"/>
          <p:nvPr/>
        </p:nvSpPr>
        <p:spPr>
          <a:xfrm>
            <a:off x="682076" y="3809860"/>
            <a:ext cx="1110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515" y="4741634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" y="1463008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99647" y="309281"/>
            <a:ext cx="5230906" cy="636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altLang="vi-VN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altLang="vi-VN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altLang="vi-VN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/>
          <p:cNvSpPr/>
          <p:nvPr/>
        </p:nvSpPr>
        <p:spPr>
          <a:xfrm>
            <a:off x="944874" y="1424740"/>
            <a:ext cx="1005839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1: H</a:t>
            </a:r>
            <a:r>
              <a:rPr lang="vi-VN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ãy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cho biết cơ sở hình thành các quốc gia sơ kì ở Đông Nam Á?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873" y="4143638"/>
            <a:ext cx="10233212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2,4: </a:t>
            </a:r>
            <a:r>
              <a:rPr lang="vi-VN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Tư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liệu và hình 2, 3 (T53) chứng tỏ điều gì về giao lưu thương mại của các quốc gia sơ kì Đông Nam Á vào những thế kỉ đầu Công nguyên?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4873" y="2784189"/>
            <a:ext cx="1005839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thành các quốc gia sơ kì ở Đông Nam Á?</a:t>
            </a:r>
          </a:p>
        </p:txBody>
      </p:sp>
    </p:spTree>
    <p:extLst>
      <p:ext uri="{BB962C8B-B14F-4D97-AF65-F5344CB8AC3E}">
        <p14:creationId xmlns:p14="http://schemas.microsoft.com/office/powerpoint/2010/main" val="2536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21/0918/2021-09-08-104337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838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6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031" y="107138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731" y="691396"/>
            <a:ext cx="10907149" cy="19628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- </a:t>
            </a:r>
            <a:r>
              <a:rPr lang="vi-VN" sz="2400" b="1" dirty="0">
                <a:latin typeface="Tinos"/>
                <a:ea typeface="Arial" panose="020B0604020202020204" pitchFamily="34" charset="0"/>
              </a:rPr>
              <a:t> Cơ sở hình thành: 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latin typeface="Tinos"/>
                <a:ea typeface="Arial" panose="020B0604020202020204" pitchFamily="34" charset="0"/>
              </a:rPr>
              <a:t>+ Nghề nông trồng lúa nước và nghề thủ công đúc đồng, rèn sắt, dệt, gốm...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latin typeface="Tinos"/>
                <a:ea typeface="Arial" panose="020B0604020202020204" pitchFamily="34" charset="0"/>
              </a:rPr>
              <a:t>+ Sự giao lưu kinh tế, văn hoá với Ấn Độ, Trung Quốc.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731" y="3042141"/>
            <a:ext cx="1129903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Arial" panose="020B0604020202020204" pitchFamily="34" charset="0"/>
              </a:rPr>
              <a:t>- 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Quá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trình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hình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thành</a:t>
            </a:r>
            <a:r>
              <a:rPr lang="vi-VN" sz="2400" b="1" dirty="0">
                <a:latin typeface="Tinos"/>
                <a:ea typeface="Arial" panose="020B0604020202020204" pitchFamily="34" charset="0"/>
              </a:rPr>
              <a:t>: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Khoảng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thế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kỉ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VII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xuất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hiện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một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số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quốc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gia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sơ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kì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:</a:t>
            </a:r>
            <a:endParaRPr lang="vi-VN" sz="2400" b="1" dirty="0">
              <a:latin typeface="Tinos"/>
              <a:ea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   + Văn Lang, Âu Lạc, Chăm-pa, Phù Nam (Việt Nam)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   + Các quốc gia ở hạ lưu sông Chao Phray-a (Thái Lan)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   + Các đảo thuộc </a:t>
            </a:r>
            <a:r>
              <a:rPr lang="en-US" sz="2400" b="1" dirty="0">
                <a:latin typeface="Tinos"/>
                <a:ea typeface="Times New Roman" panose="02020603050405020304" pitchFamily="18" charset="0"/>
                <a:cs typeface="Times New Roman" panose="02020603050405020304" pitchFamily="18" charset="0"/>
              </a:rPr>
              <a:t>In-đô-nê-xi-a.</a:t>
            </a:r>
            <a:endParaRPr lang="vi-VN" sz="2400" b="1" dirty="0">
              <a:effectLst/>
              <a:latin typeface="Tin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4" y="693973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"/>
            <a:ext cx="1219200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4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01243" y="76200"/>
            <a:ext cx="2776722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FF00"/>
                </a:solidFill>
                <a:ea typeface="Times New Roman" panose="02020603050405020304" pitchFamily="18" charset="0"/>
              </a:rPr>
              <a:t>Luyện tập: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183" y="802876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Trắc nghiệm:</a:t>
            </a:r>
            <a:endParaRPr lang="vi-VN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7721" y="1517854"/>
            <a:ext cx="11083637" cy="3520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Vì sao khu vực Đông Nam Á có vị trí địa lí rất quan trọng?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Trung Quốc.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Ấn Độ.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 giáp với khu vực châu Á gió mùa.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trên con đường biển nối liền Ấn Độ Dương và Thái Bình Dương.</a:t>
            </a:r>
          </a:p>
        </p:txBody>
      </p:sp>
      <p:sp>
        <p:nvSpPr>
          <p:cNvPr id="10" name="Oval 9"/>
          <p:cNvSpPr/>
          <p:nvPr/>
        </p:nvSpPr>
        <p:spPr>
          <a:xfrm>
            <a:off x="1267687" y="432816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58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986</Words>
  <Application>Microsoft Office PowerPoint</Application>
  <PresentationFormat>Widescreen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Times New Roman</vt:lpstr>
      <vt:lpstr>Tinos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64</cp:revision>
  <dcterms:created xsi:type="dcterms:W3CDTF">2021-07-16T02:46:11Z</dcterms:created>
  <dcterms:modified xsi:type="dcterms:W3CDTF">2022-08-20T04:16:51Z</dcterms:modified>
</cp:coreProperties>
</file>