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14"/>
  </p:notesMasterIdLst>
  <p:sldIdLst>
    <p:sldId id="370" r:id="rId2"/>
    <p:sldId id="379" r:id="rId3"/>
    <p:sldId id="378" r:id="rId4"/>
    <p:sldId id="368" r:id="rId5"/>
    <p:sldId id="335" r:id="rId6"/>
    <p:sldId id="360" r:id="rId7"/>
    <p:sldId id="372" r:id="rId8"/>
    <p:sldId id="375" r:id="rId9"/>
    <p:sldId id="361" r:id="rId10"/>
    <p:sldId id="362" r:id="rId11"/>
    <p:sldId id="365" r:id="rId12"/>
    <p:sldId id="374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99FF"/>
    <a:srgbClr val="FFCCFF"/>
    <a:srgbClr val="FF99CC"/>
    <a:srgbClr val="B44BC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26" y="91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647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C4F3F10-DE77-456A-BA6F-AA126FDC49E6}" type="slidenum">
              <a:rPr lang="vi-VN" altLang="en-US" smtClean="0"/>
              <a:pPr eaLnBrk="1" hangingPunct="1"/>
              <a:t>1</a:t>
            </a:fld>
            <a:endParaRPr lang="vi-VN" altLang="en-US" smtClean="0"/>
          </a:p>
        </p:txBody>
      </p:sp>
    </p:spTree>
    <p:extLst>
      <p:ext uri="{BB962C8B-B14F-4D97-AF65-F5344CB8AC3E}">
        <p14:creationId xmlns:p14="http://schemas.microsoft.com/office/powerpoint/2010/main" val="1561926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995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60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98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54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25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553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7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55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65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03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65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06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93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12192000" cy="707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4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438" y="3786188"/>
            <a:ext cx="12192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5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925" y="2714626"/>
            <a:ext cx="1219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6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2286001"/>
            <a:ext cx="1219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7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3" y="3857626"/>
            <a:ext cx="1219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8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3929063"/>
            <a:ext cx="12192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1774825" y="228600"/>
            <a:ext cx="7600950" cy="1328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 dirty="0">
                <a:ln w="19050">
                  <a:solidFill>
                    <a:srgbClr val="33CCCC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NHIỆT LIỆT CHÀO MỪNG QUÝ THẦY CÔ </a:t>
            </a:r>
          </a:p>
          <a:p>
            <a:pPr algn="ctr"/>
            <a:r>
              <a:rPr lang="en-US" sz="2800" b="1" kern="10" dirty="0">
                <a:ln w="19050">
                  <a:solidFill>
                    <a:srgbClr val="33CCCC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VỀ  DỰ GIỜ THĂM LỚP</a:t>
            </a:r>
          </a:p>
        </p:txBody>
      </p:sp>
      <p:pic>
        <p:nvPicPr>
          <p:cNvPr id="3081" name="Picture 18" descr="Ảnh1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5508625"/>
            <a:ext cx="23622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2143125" y="1754189"/>
            <a:ext cx="72390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 eaLnBrk="0" hangingPunct="0">
              <a:defRPr/>
            </a:pP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 –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143126" y="3890660"/>
            <a:ext cx="8785225" cy="101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</a:rPr>
              <a:t> : 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</a:rPr>
              <a:t>Hương</a:t>
            </a:r>
            <a:endParaRPr lang="en-US" altLang="en-US" sz="2400" b="1" i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</a:rPr>
              <a:t> :  </a:t>
            </a:r>
            <a:r>
              <a:rPr lang="en-US" altLang="en-US" sz="2400" b="1" i="1" err="1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altLang="en-US" sz="2400" b="1" i="1">
                <a:latin typeface="Times New Roman" pitchFamily="18" charset="0"/>
                <a:cs typeface="Times New Roman" pitchFamily="18" charset="0"/>
              </a:rPr>
              <a:t> học &amp; THCS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</a:rPr>
              <a:t> – An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029077" y="5338762"/>
            <a:ext cx="52149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:  2023 - 2024</a:t>
            </a:r>
            <a:endParaRPr lang="en-US" alt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703512" y="2505095"/>
            <a:ext cx="7929618" cy="1138769"/>
          </a:xfrm>
          <a:prstGeom prst="rect">
            <a:avLst/>
          </a:prstGeom>
          <a:solidFill>
            <a:schemeClr val="bg1"/>
          </a:solidFill>
        </p:spPr>
        <p:txBody>
          <a:bodyPr lIns="91435" tIns="45718" rIns="91435" bIns="4571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spc="50" dirty="0" err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spc="50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en-US" sz="4000" b="1" spc="50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spc="50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 CỘNG TRONG PHẠM VI 10 </a:t>
            </a:r>
          </a:p>
          <a:p>
            <a:pPr algn="ctr">
              <a:defRPr/>
            </a:pPr>
            <a:r>
              <a:rPr lang="en-US" sz="2800" b="1" spc="50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TIẾT 2)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6946916"/>
      </p:ext>
    </p:extLst>
  </p:cSld>
  <p:clrMapOvr>
    <a:masterClrMapping/>
  </p:clrMapOvr>
  <p:transition advTm="32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  <p:bldP spid="28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39" y="77821"/>
            <a:ext cx="1017431" cy="59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529" y="76861"/>
            <a:ext cx="3181350" cy="159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879" y="76861"/>
            <a:ext cx="985838" cy="159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156" y="331548"/>
            <a:ext cx="2276475" cy="79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603" y="164535"/>
            <a:ext cx="56197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917918"/>
              </p:ext>
            </p:extLst>
          </p:nvPr>
        </p:nvGraphicFramePr>
        <p:xfrm>
          <a:off x="8118922" y="433941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383783"/>
              </p:ext>
            </p:extLst>
          </p:nvPr>
        </p:nvGraphicFramePr>
        <p:xfrm>
          <a:off x="9180156" y="433942"/>
          <a:ext cx="625475" cy="69519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25475"/>
              </a:tblGrid>
              <a:tr h="6951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613" y="1785228"/>
            <a:ext cx="4216758" cy="1717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613" y="3730208"/>
            <a:ext cx="4216758" cy="1990658"/>
          </a:xfrm>
          <a:prstGeom prst="rect">
            <a:avLst/>
          </a:prstGeom>
          <a:solidFill>
            <a:srgbClr val="FF99CC"/>
          </a:solidFill>
          <a:ln>
            <a:noFill/>
          </a:ln>
          <a:effectLst/>
          <a:ex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87" y="1912468"/>
            <a:ext cx="733425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087" y="3913662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293" y="2353124"/>
            <a:ext cx="24384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952075"/>
              </p:ext>
            </p:extLst>
          </p:nvPr>
        </p:nvGraphicFramePr>
        <p:xfrm>
          <a:off x="9199206" y="2402129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473683"/>
              </p:ext>
            </p:extLst>
          </p:nvPr>
        </p:nvGraphicFramePr>
        <p:xfrm>
          <a:off x="8240256" y="2455994"/>
          <a:ext cx="578542" cy="640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78542"/>
              </a:tblGrid>
              <a:tr h="6172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156" y="4386214"/>
            <a:ext cx="23526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491021"/>
              </p:ext>
            </p:extLst>
          </p:nvPr>
        </p:nvGraphicFramePr>
        <p:xfrm>
          <a:off x="7443431" y="4538614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99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476365"/>
              </p:ext>
            </p:extLst>
          </p:nvPr>
        </p:nvGraphicFramePr>
        <p:xfrm>
          <a:off x="9199206" y="4498375"/>
          <a:ext cx="682625" cy="701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8201"/>
            <a:ext cx="1852612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9" y="2031251"/>
            <a:ext cx="23193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9" y="3374279"/>
            <a:ext cx="2319337" cy="93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4" y="2031251"/>
            <a:ext cx="23193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4" y="3374279"/>
            <a:ext cx="2319337" cy="93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864949"/>
              </p:ext>
            </p:extLst>
          </p:nvPr>
        </p:nvGraphicFramePr>
        <p:xfrm>
          <a:off x="7506315" y="2146155"/>
          <a:ext cx="786607" cy="7143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86607"/>
              </a:tblGrid>
              <a:tr h="71437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99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431939"/>
              </p:ext>
            </p:extLst>
          </p:nvPr>
        </p:nvGraphicFramePr>
        <p:xfrm>
          <a:off x="7535215" y="3450291"/>
          <a:ext cx="734642" cy="74340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4642"/>
              </a:tblGrid>
              <a:tr h="743402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99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074343"/>
              </p:ext>
            </p:extLst>
          </p:nvPr>
        </p:nvGraphicFramePr>
        <p:xfrm>
          <a:off x="3597723" y="3494429"/>
          <a:ext cx="686479" cy="74136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6479"/>
              </a:tblGrid>
              <a:tr h="74136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99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39556"/>
              </p:ext>
            </p:extLst>
          </p:nvPr>
        </p:nvGraphicFramePr>
        <p:xfrm>
          <a:off x="3570093" y="2123751"/>
          <a:ext cx="682625" cy="7334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73342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99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2943" y="2386495"/>
            <a:ext cx="4586114" cy="20850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61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ARAOKE] VÀO RỪNG HOA  (BEAT CHUẨN) LỚP 1 - Kết Nối Tri Thức Với Cuộc Sống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517" y="103517"/>
            <a:ext cx="12088483" cy="606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4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6877" y="-379379"/>
            <a:ext cx="12898877" cy="612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28593" y="1873648"/>
            <a:ext cx="32780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6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=</a:t>
            </a:r>
            <a:endParaRPr lang="en-US" sz="6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6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+ 3  =</a:t>
            </a:r>
            <a:endParaRPr lang="en-US" sz="6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82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1don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569" flipH="1">
            <a:off x="2739239" y="266309"/>
            <a:ext cx="136088" cy="16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1don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569" flipH="1">
            <a:off x="3019240" y="266311"/>
            <a:ext cx="136088" cy="16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1don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569" flipH="1">
            <a:off x="3327228" y="266310"/>
            <a:ext cx="136088" cy="16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1don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569" flipH="1">
            <a:off x="3571349" y="266310"/>
            <a:ext cx="136088" cy="16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1don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569" flipH="1">
            <a:off x="3865343" y="266310"/>
            <a:ext cx="136088" cy="16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1don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569" flipH="1">
            <a:off x="5511692" y="266310"/>
            <a:ext cx="136088" cy="16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079412" y="3091454"/>
            <a:ext cx="3377821" cy="830997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800" b="1" dirty="0">
                <a:solidFill>
                  <a:srgbClr val="0070C0"/>
                </a:solidFill>
                <a:latin typeface=".VnBodoni" panose="020B7200000000000000" pitchFamily="34" charset="0"/>
                <a:cs typeface="Times New Roman" panose="02020603050405020304" pitchFamily="18" charset="0"/>
              </a:rPr>
              <a:t>+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 = 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956191"/>
              </p:ext>
            </p:extLst>
          </p:nvPr>
        </p:nvGraphicFramePr>
        <p:xfrm>
          <a:off x="9265278" y="3098117"/>
          <a:ext cx="414068" cy="79375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4068"/>
              </a:tblGrid>
              <a:tr h="793757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4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6" name="Picture 14" descr="1don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569" flipH="1">
            <a:off x="2566643" y="2659633"/>
            <a:ext cx="136088" cy="16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1don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569" flipH="1">
            <a:off x="4473715" y="2659630"/>
            <a:ext cx="136088" cy="16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1don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569" flipH="1">
            <a:off x="4210532" y="2659632"/>
            <a:ext cx="136088" cy="16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1don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569" flipH="1">
            <a:off x="4736898" y="2659632"/>
            <a:ext cx="136088" cy="16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1don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569" flipH="1">
            <a:off x="4967850" y="2659631"/>
            <a:ext cx="136088" cy="16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1don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569" flipH="1">
            <a:off x="5231033" y="2659632"/>
            <a:ext cx="136088" cy="16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79412" y="897684"/>
            <a:ext cx="3377822" cy="830997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+ 1  = 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65276" y="984221"/>
            <a:ext cx="339776" cy="6314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05045" y="800121"/>
            <a:ext cx="358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.VnBodoniH" panose="020B7200000000000000" pitchFamily="34" charset="0"/>
                <a:cs typeface="Times New Roman" panose="02020603050405020304" pitchFamily="18" charset="0"/>
              </a:rPr>
              <a:t>+</a:t>
            </a:r>
            <a:endParaRPr lang="en-US" sz="5400" dirty="0">
              <a:solidFill>
                <a:srgbClr val="FF0000"/>
              </a:solidFill>
              <a:latin typeface=".VnBodoniH" panose="020B72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723746"/>
              </p:ext>
            </p:extLst>
          </p:nvPr>
        </p:nvGraphicFramePr>
        <p:xfrm>
          <a:off x="9175252" y="896797"/>
          <a:ext cx="429856" cy="822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9856"/>
              </a:tblGrid>
              <a:tr h="79267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885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animBg="1"/>
      <p:bldP spid="6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5261"/>
            <a:ext cx="1571624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83911"/>
            <a:ext cx="8899526" cy="13144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132021"/>
              </p:ext>
            </p:extLst>
          </p:nvPr>
        </p:nvGraphicFramePr>
        <p:xfrm>
          <a:off x="9460605" y="1298236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2" y="2927011"/>
            <a:ext cx="9144000" cy="150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857941"/>
              </p:ext>
            </p:extLst>
          </p:nvPr>
        </p:nvGraphicFramePr>
        <p:xfrm>
          <a:off x="9551274" y="3347755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8164498" y="1134925"/>
            <a:ext cx="2192785" cy="1003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230742" y="3036226"/>
            <a:ext cx="2192785" cy="1003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90675"/>
            <a:ext cx="1571624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451198"/>
            <a:ext cx="889952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312842"/>
              </p:ext>
            </p:extLst>
          </p:nvPr>
        </p:nvGraphicFramePr>
        <p:xfrm>
          <a:off x="9588804" y="2713134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112567" y="2453510"/>
            <a:ext cx="2405849" cy="120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553"/>
            <a:ext cx="1571624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07438"/>
            <a:ext cx="5038725" cy="89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6" y="732636"/>
            <a:ext cx="1133475" cy="869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753" y="732635"/>
            <a:ext cx="2057400" cy="88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434" y="1617209"/>
            <a:ext cx="8591535" cy="889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01" y="2516725"/>
            <a:ext cx="8402375" cy="83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243829"/>
              </p:ext>
            </p:extLst>
          </p:nvPr>
        </p:nvGraphicFramePr>
        <p:xfrm>
          <a:off x="9289426" y="2716423"/>
          <a:ext cx="615094" cy="59401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15094"/>
              </a:tblGrid>
              <a:tr h="59401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262160"/>
              </p:ext>
            </p:extLst>
          </p:nvPr>
        </p:nvGraphicFramePr>
        <p:xfrm>
          <a:off x="9220939" y="1754906"/>
          <a:ext cx="629462" cy="518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29462"/>
              </a:tblGrid>
              <a:tr h="49858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034323"/>
              </p:ext>
            </p:extLst>
          </p:nvPr>
        </p:nvGraphicFramePr>
        <p:xfrm>
          <a:off x="9223175" y="885639"/>
          <a:ext cx="601446" cy="55818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01446"/>
              </a:tblGrid>
              <a:tr h="55818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017" y="3493268"/>
            <a:ext cx="8731755" cy="93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449979"/>
            <a:ext cx="8609517" cy="96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697343"/>
              </p:ext>
            </p:extLst>
          </p:nvPr>
        </p:nvGraphicFramePr>
        <p:xfrm>
          <a:off x="9300839" y="3667769"/>
          <a:ext cx="612561" cy="579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12561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831395"/>
              </p:ext>
            </p:extLst>
          </p:nvPr>
        </p:nvGraphicFramePr>
        <p:xfrm>
          <a:off x="9287001" y="4637433"/>
          <a:ext cx="548548" cy="59785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48548"/>
              </a:tblGrid>
              <a:tr h="59785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654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431"/>
          <a:stretch/>
        </p:blipFill>
        <p:spPr>
          <a:xfrm>
            <a:off x="0" y="69011"/>
            <a:ext cx="12192000" cy="67199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27208" y="2088673"/>
            <a:ext cx="85401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Pheùp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coäng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phaïm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vi 10</a:t>
            </a:r>
          </a:p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00001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228" y="1590115"/>
            <a:ext cx="2209800" cy="69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922" y="2669364"/>
            <a:ext cx="22097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991" y="3667954"/>
            <a:ext cx="2205037" cy="6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6" y="1586088"/>
            <a:ext cx="2205036" cy="6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928" y="2707546"/>
            <a:ext cx="2205037" cy="63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584" y="3740787"/>
            <a:ext cx="2205037" cy="68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1" y="1746203"/>
            <a:ext cx="2171699" cy="69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632" y="2732043"/>
            <a:ext cx="2171699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3784555"/>
            <a:ext cx="2171698" cy="6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1720330" y="1603466"/>
            <a:ext cx="2205037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+ 1 = 2</a:t>
            </a: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8462962" y="1746203"/>
            <a:ext cx="2205037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+ 5 = 6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1713921" y="2722516"/>
            <a:ext cx="2205037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+ 1 = 3</a:t>
            </a: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1766518" y="3659799"/>
            <a:ext cx="2205037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+ 1 = 4</a:t>
            </a: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8439148" y="3788562"/>
            <a:ext cx="2152646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+ 2 = 6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5139928" y="2669363"/>
            <a:ext cx="2205037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+ 3 = 4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5114925" y="1586774"/>
            <a:ext cx="2205037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+ 2 = 3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5157583" y="3760519"/>
            <a:ext cx="2205037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+ 4 = 5</a:t>
            </a: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8496304" y="2763682"/>
            <a:ext cx="2171696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+ 3 = 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16565" y="139993"/>
            <a:ext cx="3915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: Tính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6&quot;&gt;&lt;property id=&quot;20148&quot; value=&quot;5&quot;/&gt;&lt;property id=&quot;20300&quot; value=&quot;Slide 3&quot;/&gt;&lt;property id=&quot;20307&quot; value=&quot;356&quot;/&gt;&lt;/object&gt;&lt;object type=&quot;3&quot; unique_id=&quot;10007&quot;&gt;&lt;property id=&quot;20148&quot; value=&quot;5&quot;/&gt;&lt;property id=&quot;20300&quot; value=&quot;Slide 4&quot;/&gt;&lt;property id=&quot;20307&quot; value=&quot;335&quot;/&gt;&lt;/object&gt;&lt;object type=&quot;3&quot; unique_id=&quot;10008&quot;&gt;&lt;property id=&quot;20148&quot; value=&quot;5&quot;/&gt;&lt;property id=&quot;20300&quot; value=&quot;Slide 5&quot;/&gt;&lt;property id=&quot;20307&quot; value=&quot;360&quot;/&gt;&lt;/object&gt;&lt;object type=&quot;3&quot; unique_id=&quot;10009&quot;&gt;&lt;property id=&quot;20148&quot; value=&quot;5&quot;/&gt;&lt;property id=&quot;20300&quot; value=&quot;Slide 6&quot;/&gt;&lt;property id=&quot;20307&quot; value=&quot;361&quot;/&gt;&lt;/object&gt;&lt;object type=&quot;3&quot; unique_id=&quot;10010&quot;&gt;&lt;property id=&quot;20148&quot; value=&quot;5&quot;/&gt;&lt;property id=&quot;20300&quot; value=&quot;Slide 7&quot;/&gt;&lt;property id=&quot;20307&quot; value=&quot;362&quot;/&gt;&lt;/object&gt;&lt;object type=&quot;3&quot; unique_id=&quot;10011&quot;&gt;&lt;property id=&quot;20148&quot; value=&quot;5&quot;/&gt;&lt;property id=&quot;20300&quot; value=&quot;Slide 8&quot;/&gt;&lt;property id=&quot;20307&quot; value=&quot;363&quot;/&gt;&lt;/object&gt;&lt;object type=&quot;3&quot; unique_id=&quot;10012&quot;&gt;&lt;property id=&quot;20148&quot; value=&quot;5&quot;/&gt;&lt;property id=&quot;20300&quot; value=&quot;Slide 9&quot;/&gt;&lt;property id=&quot;20307&quot; value=&quot;364&quot;/&gt;&lt;/object&gt;&lt;object type=&quot;3&quot; unique_id=&quot;10013&quot;&gt;&lt;property id=&quot;20148&quot; value=&quot;5&quot;/&gt;&lt;property id=&quot;20300&quot; value=&quot;Slide 10&quot;/&gt;&lt;property id=&quot;20307&quot; value=&quot;365&quot;/&gt;&lt;/object&gt;&lt;object type=&quot;3&quot; unique_id=&quot;10014&quot;&gt;&lt;property id=&quot;20148&quot; value=&quot;5&quot;/&gt;&lt;property id=&quot;20300&quot; value=&quot;Slide 11&quot;/&gt;&lt;property id=&quot;20307&quot; value=&quot;359&quot;/&gt;&lt;/object&gt;&lt;object type=&quot;3&quot; unique_id=&quot;10237&quot;&gt;&lt;property id=&quot;20148&quot; value=&quot;5&quot;/&gt;&lt;property id=&quot;20300&quot; value=&quot;Slide 1&quot;/&gt;&lt;property id=&quot;20307&quot; value=&quot;366&quot;/&gt;&lt;/object&gt;&lt;object type=&quot;3&quot; unique_id=&quot;10238&quot;&gt;&lt;property id=&quot;20148&quot; value=&quot;5&quot;/&gt;&lt;property id=&quot;20300&quot; value=&quot;Slide 2&quot;/&gt;&lt;property id=&quot;20307&quot; value=&quot;367&quot;/&gt;&lt;/object&gt;&lt;/object&gt;&lt;object type=&quot;8&quot; unique_id=&quot;10028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SLIDE_ID" val="{5F183F26-405E-4273-9564-A9351572ED6C}"/>
  <p:tag name="ISPRING_CUSTOM_TIMING_USED" val="1"/>
  <p:tag name="ISPRING_SLIDE_INDENT_LEVEL" val="0"/>
  <p:tag name="GENSWF_ADVANCE_TIME" val="32.89"/>
  <p:tag name="GENSWF_SLIDE_TITLE" val="Mở đầu"/>
  <p:tag name="ISPRING_PLAYER_LAYOUT_TYPE" val="Full"/>
  <p:tag name="ISPRING_SLIDE_ID_2" val="{AD9584AA-C17D-4349-A2D8-3036FA96149F}"/>
  <p:tag name="TIMING" val="|0.00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"/>
</p:tagLst>
</file>

<file path=ppt/theme/theme1.xml><?xml version="1.0" encoding="utf-8"?>
<a:theme xmlns:a="http://schemas.openxmlformats.org/drawingml/2006/main" name="Tre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876</TotalTime>
  <Words>151</Words>
  <Application>Microsoft Office PowerPoint</Application>
  <PresentationFormat>Widescreen</PresentationFormat>
  <Paragraphs>48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.VnBodoni</vt:lpstr>
      <vt:lpstr>.VnBodoniH</vt:lpstr>
      <vt:lpstr>Arial</vt:lpstr>
      <vt:lpstr>Calibri</vt:lpstr>
      <vt:lpstr>Calibri Light</vt:lpstr>
      <vt:lpstr>Times New Roman</vt:lpstr>
      <vt:lpstr>VNI-Avo</vt:lpstr>
      <vt:lpstr>等线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STD</cp:lastModifiedBy>
  <cp:revision>279</cp:revision>
  <dcterms:created xsi:type="dcterms:W3CDTF">2020-08-07T01:41:00Z</dcterms:created>
  <dcterms:modified xsi:type="dcterms:W3CDTF">2023-11-08T02:40:09Z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