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7"/>
  </p:notesMasterIdLst>
  <p:sldIdLst>
    <p:sldId id="314" r:id="rId2"/>
    <p:sldId id="405" r:id="rId3"/>
    <p:sldId id="256" r:id="rId4"/>
    <p:sldId id="312" r:id="rId5"/>
    <p:sldId id="277" r:id="rId6"/>
    <p:sldId id="379" r:id="rId7"/>
    <p:sldId id="366" r:id="rId8"/>
    <p:sldId id="406" r:id="rId9"/>
    <p:sldId id="368" r:id="rId10"/>
    <p:sldId id="407" r:id="rId11"/>
    <p:sldId id="404" r:id="rId12"/>
    <p:sldId id="382" r:id="rId13"/>
    <p:sldId id="411" r:id="rId14"/>
    <p:sldId id="385" r:id="rId15"/>
    <p:sldId id="326" r:id="rId16"/>
    <p:sldId id="409" r:id="rId17"/>
    <p:sldId id="401" r:id="rId18"/>
    <p:sldId id="402" r:id="rId19"/>
    <p:sldId id="403" r:id="rId20"/>
    <p:sldId id="410" r:id="rId21"/>
    <p:sldId id="274" r:id="rId22"/>
    <p:sldId id="389" r:id="rId23"/>
    <p:sldId id="386" r:id="rId24"/>
    <p:sldId id="387" r:id="rId25"/>
    <p:sldId id="388" r:id="rId26"/>
    <p:sldId id="360" r:id="rId27"/>
    <p:sldId id="355" r:id="rId28"/>
    <p:sldId id="364" r:id="rId29"/>
    <p:sldId id="260" r:id="rId30"/>
    <p:sldId id="261" r:id="rId31"/>
    <p:sldId id="262" r:id="rId32"/>
    <p:sldId id="365" r:id="rId33"/>
    <p:sldId id="356" r:id="rId34"/>
    <p:sldId id="357" r:id="rId35"/>
    <p:sldId id="358" r:id="rId36"/>
    <p:sldId id="359" r:id="rId37"/>
    <p:sldId id="329" r:id="rId38"/>
    <p:sldId id="347" r:id="rId39"/>
    <p:sldId id="353" r:id="rId40"/>
    <p:sldId id="335" r:id="rId41"/>
    <p:sldId id="350" r:id="rId42"/>
    <p:sldId id="354" r:id="rId43"/>
    <p:sldId id="340" r:id="rId44"/>
    <p:sldId id="348" r:id="rId45"/>
    <p:sldId id="342" r:id="rId46"/>
  </p:sldIdLst>
  <p:sldSz cx="12192000" cy="6858000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SVN-Sign Painter House Script" panose="02000006070000020004" charset="0"/>
      <p:regular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3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76419-AA6D-4997-96D0-5FFFD728DF9A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FEC27-B267-4407-9A90-71EF4F859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7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FEC27-B267-4407-9A90-71EF4F859C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83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/>
              <a:t>GV gợi ý HS vẽ sơ đồ tư duy </a:t>
            </a:r>
          </a:p>
          <a:p>
            <a:r>
              <a:rPr lang="en-US"/>
              <a:t>Khuyến khích học sinh tự sáng tạo sơ đồ của mình</a:t>
            </a:r>
          </a:p>
        </p:txBody>
      </p:sp>
    </p:spTree>
    <p:extLst>
      <p:ext uri="{BB962C8B-B14F-4D97-AF65-F5344CB8AC3E}">
        <p14:creationId xmlns:p14="http://schemas.microsoft.com/office/powerpoint/2010/main" val="342026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7697CBF-D386-4FC0-9CD1-13948D59AF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4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145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490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915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4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36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1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9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0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3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9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5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1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21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32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95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829409-03B2-4B0C-B4AB-E133B4B450D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75" y="365125"/>
            <a:ext cx="1428452" cy="14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50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4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4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5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6.xml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9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40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42.gif"/><Relationship Id="rId12" Type="http://schemas.openxmlformats.org/officeDocument/2006/relationships/image" Target="../media/image4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24.gif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4.gif"/><Relationship Id="rId4" Type="http://schemas.openxmlformats.org/officeDocument/2006/relationships/image" Target="../media/image19.jpeg"/><Relationship Id="rId9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46.gi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6.wav"/><Relationship Id="rId7" Type="http://schemas.microsoft.com/office/2007/relationships/hdphoto" Target="../media/hdphoto10.wdp"/><Relationship Id="rId12" Type="http://schemas.openxmlformats.org/officeDocument/2006/relationships/audio" Target="../media/audio6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openxmlformats.org/officeDocument/2006/relationships/image" Target="../media/image37.png"/><Relationship Id="rId10" Type="http://schemas.openxmlformats.org/officeDocument/2006/relationships/image" Target="../media/image49.png"/><Relationship Id="rId4" Type="http://schemas.openxmlformats.org/officeDocument/2006/relationships/image" Target="../media/image19.jpeg"/><Relationship Id="rId9" Type="http://schemas.microsoft.com/office/2007/relationships/hdphoto" Target="../media/hdphoto11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84074-4690-4ED5-B8A0-8F2D0349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360" y="304798"/>
            <a:ext cx="10608040" cy="111283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90B15-248D-46F5-81D3-BC6BB65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1600flower_14018">
            <a:extLst>
              <a:ext uri="{FF2B5EF4-FFF2-40B4-BE49-F238E27FC236}">
                <a16:creationId xmlns:a16="http://schemas.microsoft.com/office/drawing/2014/main" id="{083539AA-906E-469C-BFB1-13B4AE48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57" y="152400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A558371B-A661-401B-9924-F4BB842A7B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74360" y="381000"/>
            <a:ext cx="10608039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THỂ LỚP 3C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CHÀO CÁC THẦY CÔ VỀ DỰ GIỜ </a:t>
            </a:r>
            <a:r>
              <a:rPr lang="en-US" sz="3200" kern="10">
                <a:solidFill>
                  <a:srgbClr val="FF0000"/>
                </a:solidFill>
                <a:effectLst>
                  <a:prstShdw prst="shdw17" dist="17961" dir="2700000">
                    <a:srgbClr val="990000"/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TIẾNG VIỆT</a:t>
            </a:r>
            <a:endParaRPr lang="en-US" sz="3200" kern="10" dirty="0">
              <a:solidFill>
                <a:srgbClr val="FF0000"/>
              </a:solidFill>
              <a:effectLst>
                <a:prstShdw prst="shdw17" dist="17961" dir="2700000">
                  <a:srgbClr val="990000"/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420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i truong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DFBAC-CF77-1B6D-AB8F-CA59250C5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28944021"/>
      </p:ext>
    </p:extLst>
  </p:cSld>
  <p:clrMapOvr>
    <a:masterClrMapping/>
  </p:clrMapOvr>
  <p:transition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6CEA5-221F-9501-57AF-716D0277F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0A77D1-D700-1809-41B2-15888B94681D}"/>
              </a:ext>
            </a:extLst>
          </p:cNvPr>
          <p:cNvSpPr/>
          <p:nvPr/>
        </p:nvSpPr>
        <p:spPr>
          <a:xfrm>
            <a:off x="1028694" y="1808368"/>
            <a:ext cx="112503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a, Em </a:t>
            </a:r>
            <a:r>
              <a:rPr lang="en-US" sz="400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 làm gì để giúp đỡ mẹ?</a:t>
            </a:r>
          </a:p>
          <a:p>
            <a:r>
              <a:rPr lang="en-US" sz="400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b, Em đã nhiều lần giúp đỡ mẹ.</a:t>
            </a:r>
          </a:p>
          <a:p>
            <a:r>
              <a:rPr lang="en-US" sz="4000" b="1" i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c, Hôm nay con giặt áo sơ mi và quần lót đi nhé!</a:t>
            </a:r>
            <a:endParaRPr lang="en-US" sz="4000" b="1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560193"/>
      </p:ext>
    </p:extLst>
  </p:cSld>
  <p:clrMapOvr>
    <a:masterClrMapping/>
  </p:clrMapOvr>
  <p:transition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6" y="934908"/>
            <a:ext cx="111667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US" sz="4800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sz="4800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em hãy suy nghĩ cá nhân, sau đó thảo luận nhóm đôi tìm xem trong 3 câu này, câu nào là câu hỏi? Dựa vào đâu mà em biết điều đó?</a:t>
            </a:r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3485AA-D0D2-6068-A695-88AE66A1A0C9}"/>
              </a:ext>
            </a:extLst>
          </p:cNvPr>
          <p:cNvSpPr txBox="1"/>
          <p:nvPr/>
        </p:nvSpPr>
        <p:spPr>
          <a:xfrm>
            <a:off x="1593376" y="4128029"/>
            <a:ext cx="706271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FF3399"/>
                </a:solidFill>
                <a:latin typeface="+mj-lt"/>
              </a:rPr>
              <a:t>      </a:t>
            </a:r>
            <a:r>
              <a:rPr lang="en-US" sz="2800" i="1">
                <a:solidFill>
                  <a:srgbClr val="FF3399"/>
                </a:solidFill>
                <a:latin typeface="+mj-lt"/>
              </a:rPr>
              <a:t>a. Em đã làm gì để giúp đỡ mẹ?</a:t>
            </a:r>
            <a:endParaRPr lang="en-US" sz="2800" i="1" dirty="0">
              <a:solidFill>
                <a:srgbClr val="FF3399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8DEEAB-3AE2-FA50-3728-89381496D001}"/>
              </a:ext>
            </a:extLst>
          </p:cNvPr>
          <p:cNvSpPr txBox="1"/>
          <p:nvPr/>
        </p:nvSpPr>
        <p:spPr>
          <a:xfrm>
            <a:off x="1593376" y="4783121"/>
            <a:ext cx="7062716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2800" i="1">
                <a:solidFill>
                  <a:srgbClr val="FF3399"/>
                </a:solidFill>
                <a:latin typeface="+mj-lt"/>
              </a:rPr>
              <a:t>b. Em đã nhiều lần giúp đỡ mẹ.</a:t>
            </a:r>
            <a:endParaRPr lang="en-US" sz="2800" i="1" dirty="0">
              <a:solidFill>
                <a:srgbClr val="FF3399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96513-1221-A64D-D321-E5DA0D63EBA6}"/>
              </a:ext>
            </a:extLst>
          </p:cNvPr>
          <p:cNvSpPr txBox="1"/>
          <p:nvPr/>
        </p:nvSpPr>
        <p:spPr>
          <a:xfrm>
            <a:off x="1593376" y="5397275"/>
            <a:ext cx="7919114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FF0000"/>
                </a:solidFill>
                <a:latin typeface="+mj-lt"/>
              </a:rPr>
              <a:t>      </a:t>
            </a:r>
            <a:r>
              <a:rPr lang="en-US" sz="2800" i="1">
                <a:solidFill>
                  <a:srgbClr val="FF3399"/>
                </a:solidFill>
                <a:latin typeface="+mj-lt"/>
              </a:rPr>
              <a:t>c. Hôm nay con giặt áo sơ mi và quần lót đi nhé!</a:t>
            </a:r>
            <a:endParaRPr lang="en-US" sz="2800" i="1" dirty="0">
              <a:solidFill>
                <a:srgbClr val="FF339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148709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py of Untitled video">
            <a:hlinkClick r:id="" action="ppaction://media"/>
            <a:extLst>
              <a:ext uri="{FF2B5EF4-FFF2-40B4-BE49-F238E27FC236}">
                <a16:creationId xmlns:a16="http://schemas.microsoft.com/office/drawing/2014/main" id="{8FEF30EB-F83C-3AED-CAA9-81BE1EEE31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095" y="0"/>
            <a:ext cx="985961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295564" y="387929"/>
            <a:ext cx="114808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Na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	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Na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(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057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7714" y="3157064"/>
            <a:ext cx="2263295" cy="382792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365248" y="3723690"/>
            <a:ext cx="3136983" cy="15973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50123" y="2214763"/>
            <a:ext cx="1203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30781" y="2969226"/>
            <a:ext cx="256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9407" y="5264763"/>
            <a:ext cx="256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Ở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0123" y="5993486"/>
            <a:ext cx="256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2503" y="3051718"/>
            <a:ext cx="256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2991" y="4929310"/>
            <a:ext cx="2567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6178630" y="3501592"/>
            <a:ext cx="1065945" cy="6099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2540750" y="3801399"/>
            <a:ext cx="865356" cy="4105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</p:cNvCxnSpPr>
          <p:nvPr/>
        </p:nvCxnSpPr>
        <p:spPr>
          <a:xfrm>
            <a:off x="6212223" y="4974135"/>
            <a:ext cx="1423626" cy="5812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4357186" y="5289020"/>
            <a:ext cx="361570" cy="8391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H="1" flipV="1">
            <a:off x="4333784" y="2821413"/>
            <a:ext cx="414559" cy="9419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2336944" y="4969176"/>
            <a:ext cx="1213179" cy="203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339579" y="339762"/>
            <a:ext cx="685242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Thước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defRPr/>
            </a:pP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8" name="Straight Arrow Connector 37"/>
          <p:cNvCxnSpPr>
            <a:cxnSpLocks/>
            <a:stCxn id="12" idx="0"/>
          </p:cNvCxnSpPr>
          <p:nvPr/>
        </p:nvCxnSpPr>
        <p:spPr>
          <a:xfrm flipV="1">
            <a:off x="8413561" y="1960143"/>
            <a:ext cx="338625" cy="1009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9363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2263A-C2D0-F03B-EE5A-3B1F3DC08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16883689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/>
          <p:cNvSpPr>
            <a:spLocks noChangeArrowheads="1"/>
          </p:cNvSpPr>
          <p:nvPr/>
        </p:nvSpPr>
        <p:spPr bwMode="ltGray">
          <a:xfrm rot="5400000">
            <a:off x="-1670315" y="832115"/>
            <a:ext cx="4824413" cy="6360584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575" tIns="45787" rIns="91575" bIns="45787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98307" name="AutoShape 3"/>
          <p:cNvSpPr>
            <a:spLocks noChangeArrowheads="1"/>
          </p:cNvSpPr>
          <p:nvPr/>
        </p:nvSpPr>
        <p:spPr bwMode="ltGray">
          <a:xfrm rot="5400000" flipH="1">
            <a:off x="-1580092" y="1021292"/>
            <a:ext cx="4032251" cy="5952067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tint val="42353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rot="10800000" vert="eaVert" wrap="none" lIns="91575" tIns="45787" rIns="91575" bIns="45787" anchor="ctr"/>
          <a:lstStyle/>
          <a:p>
            <a:pPr algn="ctr"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55557" y="777173"/>
            <a:ext cx="10511124" cy="584911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FF00"/>
            </a:solidFill>
            <a:miter lim="800000"/>
            <a:headEnd/>
            <a:tailEnd/>
          </a:ln>
        </p:spPr>
        <p:txBody>
          <a:bodyPr wrap="square" lIns="91575" tIns="45787" rIns="91575" bIns="45787" anchor="ctr">
            <a:spAutoFit/>
          </a:bodyPr>
          <a:lstStyle/>
          <a:p>
            <a:pPr algn="ctr"/>
            <a:r>
              <a:rPr lang="vi-VN" sz="3200" i="1" dirty="0">
                <a:solidFill>
                  <a:srgbClr val="FFFF00"/>
                </a:solidFill>
                <a:latin typeface="Times New Roman" pitchFamily="18" charset="0"/>
              </a:rPr>
              <a:t>Nhóm từ nào sau đây thuộc nhóm từ chỉ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</a:rPr>
              <a:t>đồ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</a:rPr>
              <a:t>vật</a:t>
            </a:r>
            <a:r>
              <a:rPr lang="en-US" sz="3200" i="1" dirty="0">
                <a:solidFill>
                  <a:srgbClr val="FFFF00"/>
                </a:solidFill>
                <a:latin typeface="Times New Roman" pitchFamily="18" charset="0"/>
              </a:rPr>
              <a:t> ở </a:t>
            </a:r>
            <a:r>
              <a:rPr lang="en-US" sz="3200" i="1" dirty="0" err="1">
                <a:solidFill>
                  <a:srgbClr val="FFFF00"/>
                </a:solidFill>
                <a:latin typeface="Times New Roman" pitchFamily="18" charset="0"/>
              </a:rPr>
              <a:t>trường</a:t>
            </a:r>
            <a:r>
              <a:rPr lang="vi-VN" sz="3200" i="1" dirty="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925005" y="2438400"/>
            <a:ext cx="9075009" cy="1219200"/>
            <a:chOff x="1632" y="1920"/>
            <a:chExt cx="4128" cy="634"/>
          </a:xfrm>
        </p:grpSpPr>
        <p:sp>
          <p:nvSpPr>
            <p:cNvPr id="12319" name="AutoShape 6"/>
            <p:cNvSpPr>
              <a:spLocks noChangeArrowheads="1"/>
            </p:cNvSpPr>
            <p:nvPr/>
          </p:nvSpPr>
          <p:spPr bwMode="gray">
            <a:xfrm>
              <a:off x="2208" y="2128"/>
              <a:ext cx="3552" cy="32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Sân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trường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học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sinh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đi</a:t>
              </a:r>
              <a:endParaRPr lang="en-US" sz="4000" dirty="0">
                <a:solidFill>
                  <a:sysClr val="windowText" lastClr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632" y="1920"/>
              <a:ext cx="685" cy="634"/>
              <a:chOff x="3938" y="1968"/>
              <a:chExt cx="430" cy="437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12323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996E3"/>
                    </a:gs>
                    <a:gs pos="100000">
                      <a:srgbClr val="162D4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2324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66A7E8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98315" name="Text Box 11"/>
              <p:cNvSpPr txBox="1">
                <a:spLocks noChangeArrowheads="1"/>
              </p:cNvSpPr>
              <p:nvPr/>
            </p:nvSpPr>
            <p:spPr bwMode="gray">
              <a:xfrm>
                <a:off x="4055" y="1992"/>
                <a:ext cx="133" cy="2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A</a:t>
                </a:r>
              </a:p>
            </p:txBody>
          </p:sp>
        </p:grp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1863892" y="3733800"/>
            <a:ext cx="9273531" cy="1219200"/>
            <a:chOff x="1584" y="2640"/>
            <a:chExt cx="4079" cy="638"/>
          </a:xfrm>
        </p:grpSpPr>
        <p:sp>
          <p:nvSpPr>
            <p:cNvPr id="12313" name="AutoShape 13"/>
            <p:cNvSpPr>
              <a:spLocks noChangeArrowheads="1"/>
            </p:cNvSpPr>
            <p:nvPr/>
          </p:nvSpPr>
          <p:spPr bwMode="gray">
            <a:xfrm>
              <a:off x="2207" y="2832"/>
              <a:ext cx="3456" cy="32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Bảng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lớp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vui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vẻ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nhảy</a:t>
              </a:r>
              <a:endParaRPr lang="en-US" sz="4000" dirty="0">
                <a:solidFill>
                  <a:sysClr val="windowText" lastClr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1584" y="2640"/>
              <a:ext cx="692" cy="638"/>
              <a:chOff x="1776" y="2530"/>
              <a:chExt cx="692" cy="638"/>
            </a:xfrm>
          </p:grpSpPr>
          <p:grpSp>
            <p:nvGrpSpPr>
              <p:cNvPr id="8" name="Group 15"/>
              <p:cNvGrpSpPr>
                <a:grpSpLocks/>
              </p:cNvGrpSpPr>
              <p:nvPr/>
            </p:nvGrpSpPr>
            <p:grpSpPr bwMode="auto">
              <a:xfrm>
                <a:off x="1776" y="2530"/>
                <a:ext cx="692" cy="638"/>
                <a:chOff x="2016" y="1920"/>
                <a:chExt cx="1680" cy="1680"/>
              </a:xfrm>
            </p:grpSpPr>
            <p:sp>
              <p:nvSpPr>
                <p:cNvPr id="12317" name="Oval 16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25193E"/>
                    </a:gs>
                  </a:gsLst>
                  <a:lin ang="5400000" scaled="1"/>
                </a:gradFill>
                <a:ln w="571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2318" name="Freeform 17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966FF"/>
                    </a:gs>
                  </a:gsLst>
                  <a:lin ang="5400000" scaled="1"/>
                </a:gradFill>
                <a:ln w="571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98322" name="Text Box 18"/>
              <p:cNvSpPr txBox="1">
                <a:spLocks noChangeArrowheads="1"/>
              </p:cNvSpPr>
              <p:nvPr/>
            </p:nvSpPr>
            <p:spPr bwMode="gray">
              <a:xfrm>
                <a:off x="1992" y="2587"/>
                <a:ext cx="205" cy="306"/>
              </a:xfrm>
              <a:prstGeom prst="rect">
                <a:avLst/>
              </a:prstGeom>
              <a:noFill/>
              <a:ln w="5715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B</a:t>
                </a:r>
              </a:p>
            </p:txBody>
          </p:sp>
        </p:grp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1818059" y="5029202"/>
            <a:ext cx="9380567" cy="1247775"/>
            <a:chOff x="1344" y="3312"/>
            <a:chExt cx="3817" cy="642"/>
          </a:xfrm>
        </p:grpSpPr>
        <p:sp>
          <p:nvSpPr>
            <p:cNvPr id="12307" name="AutoShape 20"/>
            <p:cNvSpPr>
              <a:spLocks noChangeArrowheads="1"/>
            </p:cNvSpPr>
            <p:nvPr/>
          </p:nvSpPr>
          <p:spPr bwMode="gray">
            <a:xfrm>
              <a:off x="1939" y="3469"/>
              <a:ext cx="3222" cy="328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Bàn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bảng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lớp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trống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trường</a:t>
              </a:r>
              <a:endParaRPr lang="en-US" sz="4000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1344" y="3312"/>
              <a:ext cx="695" cy="642"/>
              <a:chOff x="2208" y="3216"/>
              <a:chExt cx="695" cy="642"/>
            </a:xfrm>
          </p:grpSpPr>
          <p:grpSp>
            <p:nvGrpSpPr>
              <p:cNvPr id="11" name="Group 22"/>
              <p:cNvGrpSpPr>
                <a:grpSpLocks/>
              </p:cNvGrpSpPr>
              <p:nvPr/>
            </p:nvGrpSpPr>
            <p:grpSpPr bwMode="auto">
              <a:xfrm>
                <a:off x="2208" y="3216"/>
                <a:ext cx="695" cy="642"/>
                <a:chOff x="2016" y="1920"/>
                <a:chExt cx="1680" cy="1680"/>
              </a:xfrm>
            </p:grpSpPr>
            <p:sp>
              <p:nvSpPr>
                <p:cNvPr id="12311" name="Oval 2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3CCCC"/>
                    </a:gs>
                    <a:gs pos="100000">
                      <a:srgbClr val="0C323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2312" name="Freeform 2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33CCCC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98329" name="Text Box 25"/>
              <p:cNvSpPr txBox="1">
                <a:spLocks noChangeArrowheads="1"/>
              </p:cNvSpPr>
              <p:nvPr/>
            </p:nvSpPr>
            <p:spPr bwMode="gray">
              <a:xfrm>
                <a:off x="2410" y="3261"/>
                <a:ext cx="192" cy="30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C</a:t>
                </a:r>
              </a:p>
            </p:txBody>
          </p:sp>
        </p:grpSp>
      </p:grpSp>
      <p:sp>
        <p:nvSpPr>
          <p:cNvPr id="281633" name="Oval 33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2800">
                <a:solidFill>
                  <a:srgbClr val="FFFF00"/>
                </a:solidFill>
                <a:cs typeface="Arial" charset="0"/>
              </a:rPr>
              <a:t>Hết giờ</a:t>
            </a:r>
          </a:p>
        </p:txBody>
      </p:sp>
      <p:sp>
        <p:nvSpPr>
          <p:cNvPr id="281634" name="Oval 34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</a:t>
            </a:r>
          </a:p>
        </p:txBody>
      </p:sp>
      <p:sp>
        <p:nvSpPr>
          <p:cNvPr id="281635" name="Oval 35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2</a:t>
            </a:r>
          </a:p>
        </p:txBody>
      </p:sp>
      <p:sp>
        <p:nvSpPr>
          <p:cNvPr id="281636" name="Oval 36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3</a:t>
            </a:r>
          </a:p>
        </p:txBody>
      </p:sp>
      <p:sp>
        <p:nvSpPr>
          <p:cNvPr id="281637" name="Oval 37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4</a:t>
            </a:r>
          </a:p>
        </p:txBody>
      </p:sp>
      <p:sp>
        <p:nvSpPr>
          <p:cNvPr id="281638" name="Oval 38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5</a:t>
            </a:r>
          </a:p>
        </p:txBody>
      </p:sp>
      <p:sp>
        <p:nvSpPr>
          <p:cNvPr id="281639" name="Oval 39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6</a:t>
            </a:r>
          </a:p>
        </p:txBody>
      </p:sp>
      <p:sp>
        <p:nvSpPr>
          <p:cNvPr id="281640" name="Oval 40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7</a:t>
            </a:r>
          </a:p>
        </p:txBody>
      </p:sp>
      <p:sp>
        <p:nvSpPr>
          <p:cNvPr id="281641" name="Oval 41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8</a:t>
            </a:r>
          </a:p>
        </p:txBody>
      </p:sp>
      <p:sp>
        <p:nvSpPr>
          <p:cNvPr id="281642" name="Oval 42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9</a:t>
            </a:r>
          </a:p>
        </p:txBody>
      </p:sp>
      <p:sp>
        <p:nvSpPr>
          <p:cNvPr id="2" name="Oval 42"/>
          <p:cNvSpPr>
            <a:spLocks noChangeArrowheads="1"/>
          </p:cNvSpPr>
          <p:nvPr/>
        </p:nvSpPr>
        <p:spPr bwMode="auto">
          <a:xfrm>
            <a:off x="6299200" y="1600200"/>
            <a:ext cx="2641600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28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2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28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28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28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28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2000"/>
                                        <p:tgtEl>
                                          <p:spTgt spid="28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2000"/>
                                        <p:tgtEl>
                                          <p:spTgt spid="28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2000"/>
                                        <p:tgtEl>
                                          <p:spTgt spid="28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2000"/>
                                        <p:tgtEl>
                                          <p:spTgt spid="281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33" grpId="0" animBg="1"/>
      <p:bldP spid="281633" grpId="1" animBg="1"/>
      <p:bldP spid="281634" grpId="0" animBg="1"/>
      <p:bldP spid="281635" grpId="0" animBg="1"/>
      <p:bldP spid="281636" grpId="0" animBg="1"/>
      <p:bldP spid="281636" grpId="1" animBg="1"/>
      <p:bldP spid="281637" grpId="0" animBg="1"/>
      <p:bldP spid="281637" grpId="1" animBg="1"/>
      <p:bldP spid="281638" grpId="0" animBg="1"/>
      <p:bldP spid="281638" grpId="1" animBg="1"/>
      <p:bldP spid="281639" grpId="0" animBg="1"/>
      <p:bldP spid="281639" grpId="1" animBg="1"/>
      <p:bldP spid="281640" grpId="0" animBg="1"/>
      <p:bldP spid="281640" grpId="1" animBg="1"/>
      <p:bldP spid="281641" grpId="0" animBg="1"/>
      <p:bldP spid="281641" grpId="1" animBg="1"/>
      <p:bldP spid="281642" grpId="0" animBg="1"/>
      <p:bldP spid="281642" grpId="1" animBg="1"/>
      <p:bldP spid="2" grpId="0" animBg="1"/>
      <p:bldP spid="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AutoShape 2"/>
          <p:cNvSpPr>
            <a:spLocks noChangeArrowheads="1"/>
          </p:cNvSpPr>
          <p:nvPr/>
        </p:nvSpPr>
        <p:spPr bwMode="ltGray">
          <a:xfrm rot="5400000">
            <a:off x="-1670315" y="832115"/>
            <a:ext cx="4824413" cy="6360584"/>
          </a:xfrm>
          <a:custGeom>
            <a:avLst/>
            <a:gdLst>
              <a:gd name="G0" fmla="+- 10478 0 0"/>
              <a:gd name="G1" fmla="+- -11739500 0 0"/>
              <a:gd name="G2" fmla="+- 0 0 -11739500"/>
              <a:gd name="T0" fmla="*/ 0 256 1"/>
              <a:gd name="T1" fmla="*/ 180 256 1"/>
              <a:gd name="G3" fmla="+- -11739500 T0 T1"/>
              <a:gd name="T2" fmla="*/ 0 256 1"/>
              <a:gd name="T3" fmla="*/ 90 256 1"/>
              <a:gd name="G4" fmla="+- -11739500 T2 T3"/>
              <a:gd name="G5" fmla="*/ G4 2 1"/>
              <a:gd name="T4" fmla="*/ 90 256 1"/>
              <a:gd name="T5" fmla="*/ 0 256 1"/>
              <a:gd name="G6" fmla="+- -11739500 T4 T5"/>
              <a:gd name="G7" fmla="*/ G6 2 1"/>
              <a:gd name="G8" fmla="abs -1173950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10478"/>
              <a:gd name="G18" fmla="*/ 10478 1 2"/>
              <a:gd name="G19" fmla="+- G18 5400 0"/>
              <a:gd name="G20" fmla="cos G19 -11739500"/>
              <a:gd name="G21" fmla="sin G19 -11739500"/>
              <a:gd name="G22" fmla="+- G20 10800 0"/>
              <a:gd name="G23" fmla="+- G21 10800 0"/>
              <a:gd name="G24" fmla="+- 10800 0 G20"/>
              <a:gd name="G25" fmla="+- 10478 10800 0"/>
              <a:gd name="G26" fmla="?: G9 G17 G25"/>
              <a:gd name="G27" fmla="?: G9 0 21600"/>
              <a:gd name="G28" fmla="cos 10800 -11739500"/>
              <a:gd name="G29" fmla="sin 10800 -11739500"/>
              <a:gd name="G30" fmla="sin 10478 -11739500"/>
              <a:gd name="G31" fmla="+- G28 10800 0"/>
              <a:gd name="G32" fmla="+- G29 10800 0"/>
              <a:gd name="G33" fmla="+- G30 10800 0"/>
              <a:gd name="G34" fmla="?: G4 0 G31"/>
              <a:gd name="G35" fmla="?: -11739500 G34 0"/>
              <a:gd name="G36" fmla="?: G6 G35 G31"/>
              <a:gd name="G37" fmla="+- 21600 0 G36"/>
              <a:gd name="G38" fmla="?: G4 0 G33"/>
              <a:gd name="G39" fmla="?: -1173950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62 w 21600"/>
              <a:gd name="T15" fmla="*/ 10638 h 21600"/>
              <a:gd name="T16" fmla="*/ 10800 w 21600"/>
              <a:gd name="T17" fmla="*/ 322 h 21600"/>
              <a:gd name="T18" fmla="*/ 21438 w 21600"/>
              <a:gd name="T19" fmla="*/ 10638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323" y="10641"/>
                </a:moveTo>
                <a:cubicBezTo>
                  <a:pt x="410" y="4916"/>
                  <a:pt x="5075" y="321"/>
                  <a:pt x="10800" y="322"/>
                </a:cubicBezTo>
                <a:cubicBezTo>
                  <a:pt x="16524" y="322"/>
                  <a:pt x="21189" y="4916"/>
                  <a:pt x="21276" y="10641"/>
                </a:cubicBezTo>
                <a:lnTo>
                  <a:pt x="21598" y="10636"/>
                </a:lnTo>
                <a:cubicBezTo>
                  <a:pt x="21509" y="4736"/>
                  <a:pt x="16700" y="-1"/>
                  <a:pt x="10799" y="0"/>
                </a:cubicBezTo>
                <a:cubicBezTo>
                  <a:pt x="4899" y="0"/>
                  <a:pt x="90" y="4736"/>
                  <a:pt x="1" y="1063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5490"/>
                  <a:invGamma/>
                </a:scheme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lIns="91575" tIns="45787" rIns="91575" bIns="45787" anchor="ctr"/>
          <a:lstStyle/>
          <a:p>
            <a:pPr>
              <a:defRPr/>
            </a:pPr>
            <a:endParaRPr lang="en-US" sz="2400"/>
          </a:p>
        </p:txBody>
      </p:sp>
      <p:sp>
        <p:nvSpPr>
          <p:cNvPr id="100355" name="AutoShape 3"/>
          <p:cNvSpPr>
            <a:spLocks noChangeArrowheads="1"/>
          </p:cNvSpPr>
          <p:nvPr/>
        </p:nvSpPr>
        <p:spPr bwMode="ltGray">
          <a:xfrm rot="5400000" flipH="1">
            <a:off x="-1580092" y="1021292"/>
            <a:ext cx="4032251" cy="5952067"/>
          </a:xfrm>
          <a:custGeom>
            <a:avLst/>
            <a:gdLst>
              <a:gd name="G0" fmla="+- 56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56"/>
              <a:gd name="G18" fmla="*/ 56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56 10800 0"/>
              <a:gd name="G26" fmla="?: G9 G17 G25"/>
              <a:gd name="G27" fmla="?: G9 0 21600"/>
              <a:gd name="G28" fmla="cos 10800 11796480"/>
              <a:gd name="G29" fmla="sin 10800 11796480"/>
              <a:gd name="G30" fmla="sin 56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5372 w 21600"/>
              <a:gd name="T15" fmla="*/ 10800 h 21600"/>
              <a:gd name="T16" fmla="*/ 10800 w 21600"/>
              <a:gd name="T17" fmla="*/ 10744 h 21600"/>
              <a:gd name="T18" fmla="*/ 16228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0744" y="10800"/>
                </a:moveTo>
                <a:cubicBezTo>
                  <a:pt x="10744" y="10769"/>
                  <a:pt x="10769" y="10744"/>
                  <a:pt x="10800" y="10744"/>
                </a:cubicBezTo>
                <a:cubicBezTo>
                  <a:pt x="10830" y="10743"/>
                  <a:pt x="10855" y="10769"/>
                  <a:pt x="10856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gradFill rotWithShape="0">
            <a:gsLst>
              <a:gs pos="0">
                <a:schemeClr val="bg1">
                  <a:gamma/>
                  <a:tint val="42353"/>
                  <a:invGamma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rot="10800000" vert="eaVert" wrap="none" lIns="91575" tIns="45787" rIns="91575" bIns="45787" anchor="ctr"/>
          <a:lstStyle/>
          <a:p>
            <a:pPr algn="ctr">
              <a:defRPr/>
            </a:pPr>
            <a:endParaRPr lang="en-US" sz="2400">
              <a:cs typeface="Arial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08000" y="457133"/>
            <a:ext cx="11277600" cy="584911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FF00"/>
            </a:solidFill>
            <a:miter lim="800000"/>
            <a:headEnd/>
            <a:tailEnd/>
          </a:ln>
        </p:spPr>
        <p:txBody>
          <a:bodyPr lIns="91575" tIns="45787" rIns="91575" bIns="45787" anchor="ctr">
            <a:spAutoFit/>
          </a:bodyPr>
          <a:lstStyle/>
          <a:p>
            <a:pPr algn="just"/>
            <a:r>
              <a:rPr lang="vi-VN" sz="3200" i="1" dirty="0">
                <a:solidFill>
                  <a:srgbClr val="FFFF00"/>
                </a:solidFill>
                <a:latin typeface="Times New Roman" pitchFamily="18" charset="0"/>
              </a:rPr>
              <a:t>        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</a:rPr>
              <a:t>Nhóm từ nào sau đây thuộc nhóm từ chỉ hoạt động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</a:rPr>
              <a:t> ở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</a:rPr>
              <a:t>trường</a:t>
            </a:r>
            <a:r>
              <a:rPr lang="vi-VN" sz="3200" dirty="0">
                <a:solidFill>
                  <a:srgbClr val="FFFF00"/>
                </a:solidFill>
                <a:latin typeface="Times New Roman" pitchFamily="18" charset="0"/>
              </a:rPr>
              <a:t>?</a:t>
            </a: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138893" y="2438400"/>
            <a:ext cx="8158343" cy="1219200"/>
            <a:chOff x="1632" y="1920"/>
            <a:chExt cx="4128" cy="634"/>
          </a:xfrm>
        </p:grpSpPr>
        <p:sp>
          <p:nvSpPr>
            <p:cNvPr id="14412" name="AutoShape 6"/>
            <p:cNvSpPr>
              <a:spLocks noChangeArrowheads="1"/>
            </p:cNvSpPr>
            <p:nvPr/>
          </p:nvSpPr>
          <p:spPr bwMode="gray">
            <a:xfrm>
              <a:off x="2208" y="2128"/>
              <a:ext cx="3552" cy="32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chơi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học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nhóm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học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sinh</a:t>
              </a:r>
              <a:endParaRPr lang="en-US" sz="4000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1632" y="1920"/>
              <a:ext cx="685" cy="634"/>
              <a:chOff x="3938" y="1968"/>
              <a:chExt cx="430" cy="437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3938" y="1968"/>
                <a:ext cx="430" cy="437"/>
                <a:chOff x="2016" y="1920"/>
                <a:chExt cx="1680" cy="1680"/>
              </a:xfrm>
            </p:grpSpPr>
            <p:sp>
              <p:nvSpPr>
                <p:cNvPr id="14416" name="Oval 9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4996E3"/>
                    </a:gs>
                    <a:gs pos="100000">
                      <a:srgbClr val="162D45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4417" name="Freeform 10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66A7E8"/>
                    </a:gs>
                  </a:gsLst>
                  <a:lin ang="5400000" scaled="1"/>
                </a:gra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00363" name="Text Box 11"/>
              <p:cNvSpPr txBox="1">
                <a:spLocks noChangeArrowheads="1"/>
              </p:cNvSpPr>
              <p:nvPr/>
            </p:nvSpPr>
            <p:spPr bwMode="gray">
              <a:xfrm>
                <a:off x="4051" y="1992"/>
                <a:ext cx="148" cy="21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A</a:t>
                </a:r>
              </a:p>
            </p:txBody>
          </p:sp>
        </p:grpSp>
      </p:grp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2108338" y="3733800"/>
            <a:ext cx="8341676" cy="1219200"/>
            <a:chOff x="1584" y="2640"/>
            <a:chExt cx="4032" cy="638"/>
          </a:xfrm>
        </p:grpSpPr>
        <p:sp>
          <p:nvSpPr>
            <p:cNvPr id="14406" name="AutoShape 13"/>
            <p:cNvSpPr>
              <a:spLocks noChangeArrowheads="1"/>
            </p:cNvSpPr>
            <p:nvPr/>
          </p:nvSpPr>
          <p:spPr bwMode="gray">
            <a:xfrm>
              <a:off x="2160" y="2832"/>
              <a:ext cx="3456" cy="320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cô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giáo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giảng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bài</a:t>
              </a:r>
              <a:r>
                <a:rPr lang="en-US" sz="4000" dirty="0">
                  <a:solidFill>
                    <a:schemeClr val="bg2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chemeClr val="bg2"/>
                  </a:solidFill>
                  <a:latin typeface="Times New Roman" pitchFamily="18" charset="0"/>
                </a:rPr>
                <a:t>hát</a:t>
              </a:r>
              <a:endParaRPr lang="en-US" sz="4000" dirty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1584" y="2640"/>
              <a:ext cx="692" cy="638"/>
              <a:chOff x="1776" y="2530"/>
              <a:chExt cx="692" cy="638"/>
            </a:xfrm>
          </p:grpSpPr>
          <p:grpSp>
            <p:nvGrpSpPr>
              <p:cNvPr id="8" name="Group 15"/>
              <p:cNvGrpSpPr>
                <a:grpSpLocks/>
              </p:cNvGrpSpPr>
              <p:nvPr/>
            </p:nvGrpSpPr>
            <p:grpSpPr bwMode="auto">
              <a:xfrm>
                <a:off x="1776" y="2530"/>
                <a:ext cx="692" cy="638"/>
                <a:chOff x="2016" y="1920"/>
                <a:chExt cx="1680" cy="1680"/>
              </a:xfrm>
            </p:grpSpPr>
            <p:sp>
              <p:nvSpPr>
                <p:cNvPr id="14410" name="Oval 16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9966FF"/>
                    </a:gs>
                    <a:gs pos="100000">
                      <a:srgbClr val="25193E"/>
                    </a:gs>
                  </a:gsLst>
                  <a:lin ang="5400000" scaled="1"/>
                </a:gradFill>
                <a:ln w="5715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4411" name="Freeform 17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FFFFF"/>
                    </a:gs>
                    <a:gs pos="100000">
                      <a:srgbClr val="9966FF"/>
                    </a:gs>
                  </a:gsLst>
                  <a:lin ang="5400000" scaled="1"/>
                </a:gradFill>
                <a:ln w="5715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00370" name="Text Box 18"/>
              <p:cNvSpPr txBox="1">
                <a:spLocks noChangeArrowheads="1"/>
              </p:cNvSpPr>
              <p:nvPr/>
            </p:nvSpPr>
            <p:spPr bwMode="gray">
              <a:xfrm>
                <a:off x="1989" y="2587"/>
                <a:ext cx="226" cy="306"/>
              </a:xfrm>
              <a:prstGeom prst="rect">
                <a:avLst/>
              </a:prstGeom>
              <a:noFill/>
              <a:ln w="57150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B</a:t>
                </a:r>
              </a:p>
            </p:txBody>
          </p:sp>
        </p:grp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1909725" y="5029202"/>
            <a:ext cx="8769455" cy="1247775"/>
            <a:chOff x="1344" y="3312"/>
            <a:chExt cx="3986" cy="64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4400" name="AutoShape 20"/>
            <p:cNvSpPr>
              <a:spLocks noChangeArrowheads="1"/>
            </p:cNvSpPr>
            <p:nvPr/>
          </p:nvSpPr>
          <p:spPr bwMode="gray">
            <a:xfrm>
              <a:off x="2016" y="3586"/>
              <a:ext cx="3314" cy="302"/>
            </a:xfrm>
            <a:prstGeom prst="roundRect">
              <a:avLst>
                <a:gd name="adj" fmla="val 50000"/>
              </a:avLst>
            </a:prstGeom>
            <a:grpFill/>
            <a:ln w="571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viết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đọc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,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múa</a:t>
              </a:r>
              <a:r>
                <a:rPr lang="en-US" sz="4000" dirty="0">
                  <a:solidFill>
                    <a:sysClr val="windowText" lastClr="000000"/>
                  </a:solidFill>
                  <a:latin typeface="Times New Roman" pitchFamily="18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Times New Roman" pitchFamily="18" charset="0"/>
                </a:rPr>
                <a:t>hát</a:t>
              </a:r>
              <a:endParaRPr lang="en-US" sz="4000" dirty="0">
                <a:solidFill>
                  <a:sysClr val="windowText" lastClr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" name="Group 21"/>
            <p:cNvGrpSpPr>
              <a:grpSpLocks/>
            </p:cNvGrpSpPr>
            <p:nvPr/>
          </p:nvGrpSpPr>
          <p:grpSpPr bwMode="auto">
            <a:xfrm>
              <a:off x="1344" y="3312"/>
              <a:ext cx="695" cy="642"/>
              <a:chOff x="2208" y="3216"/>
              <a:chExt cx="695" cy="642"/>
            </a:xfrm>
            <a:grpFill/>
          </p:grpSpPr>
          <p:grpSp>
            <p:nvGrpSpPr>
              <p:cNvPr id="11" name="Group 22"/>
              <p:cNvGrpSpPr>
                <a:grpSpLocks/>
              </p:cNvGrpSpPr>
              <p:nvPr/>
            </p:nvGrpSpPr>
            <p:grpSpPr bwMode="auto">
              <a:xfrm>
                <a:off x="2208" y="3216"/>
                <a:ext cx="695" cy="642"/>
                <a:chOff x="2016" y="1920"/>
                <a:chExt cx="1680" cy="1680"/>
              </a:xfrm>
              <a:grpFill/>
            </p:grpSpPr>
            <p:sp>
              <p:nvSpPr>
                <p:cNvPr id="14404" name="Oval 23"/>
                <p:cNvSpPr>
                  <a:spLocks noChangeArrowheads="1"/>
                </p:cNvSpPr>
                <p:nvPr/>
              </p:nvSpPr>
              <p:spPr bwMode="gray">
                <a:xfrm>
                  <a:off x="2016" y="1920"/>
                  <a:ext cx="1680" cy="1680"/>
                </a:xfrm>
                <a:prstGeom prst="ellipse">
                  <a:avLst/>
                </a:prstGeom>
                <a:solidFill>
                  <a:srgbClr val="007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 sz="2400"/>
                </a:p>
              </p:txBody>
            </p:sp>
            <p:sp>
              <p:nvSpPr>
                <p:cNvPr id="14405" name="Freeform 24"/>
                <p:cNvSpPr>
                  <a:spLocks/>
                </p:cNvSpPr>
                <p:nvPr/>
              </p:nvSpPr>
              <p:spPr bwMode="gray">
                <a:xfrm>
                  <a:off x="2208" y="1948"/>
                  <a:ext cx="1296" cy="634"/>
                </a:xfrm>
                <a:custGeom>
                  <a:avLst/>
                  <a:gdLst>
                    <a:gd name="T0" fmla="*/ 855 w 1321"/>
                    <a:gd name="T1" fmla="*/ 31 h 712"/>
                    <a:gd name="T2" fmla="*/ 865 w 1321"/>
                    <a:gd name="T3" fmla="*/ 34 h 712"/>
                    <a:gd name="T4" fmla="*/ 868 w 1321"/>
                    <a:gd name="T5" fmla="*/ 37 h 712"/>
                    <a:gd name="T6" fmla="*/ 863 w 1321"/>
                    <a:gd name="T7" fmla="*/ 40 h 712"/>
                    <a:gd name="T8" fmla="*/ 853 w 1321"/>
                    <a:gd name="T9" fmla="*/ 43 h 712"/>
                    <a:gd name="T10" fmla="*/ 836 w 1321"/>
                    <a:gd name="T11" fmla="*/ 45 h 712"/>
                    <a:gd name="T12" fmla="*/ 813 w 1321"/>
                    <a:gd name="T13" fmla="*/ 47 h 712"/>
                    <a:gd name="T14" fmla="*/ 786 w 1321"/>
                    <a:gd name="T15" fmla="*/ 48 h 712"/>
                    <a:gd name="T16" fmla="*/ 753 w 1321"/>
                    <a:gd name="T17" fmla="*/ 51 h 712"/>
                    <a:gd name="T18" fmla="*/ 717 w 1321"/>
                    <a:gd name="T19" fmla="*/ 53 h 712"/>
                    <a:gd name="T20" fmla="*/ 677 w 1321"/>
                    <a:gd name="T21" fmla="*/ 53 h 712"/>
                    <a:gd name="T22" fmla="*/ 636 w 1321"/>
                    <a:gd name="T23" fmla="*/ 54 h 712"/>
                    <a:gd name="T24" fmla="*/ 589 w 1321"/>
                    <a:gd name="T25" fmla="*/ 54 h 712"/>
                    <a:gd name="T26" fmla="*/ 542 w 1321"/>
                    <a:gd name="T27" fmla="*/ 54 h 712"/>
                    <a:gd name="T28" fmla="*/ 523 w 1321"/>
                    <a:gd name="T29" fmla="*/ 55 h 712"/>
                    <a:gd name="T30" fmla="*/ 313 w 1321"/>
                    <a:gd name="T31" fmla="*/ 55 h 712"/>
                    <a:gd name="T32" fmla="*/ 310 w 1321"/>
                    <a:gd name="T33" fmla="*/ 55 h 712"/>
                    <a:gd name="T34" fmla="*/ 269 w 1321"/>
                    <a:gd name="T35" fmla="*/ 54 h 712"/>
                    <a:gd name="T36" fmla="*/ 229 w 1321"/>
                    <a:gd name="T37" fmla="*/ 54 h 712"/>
                    <a:gd name="T38" fmla="*/ 191 w 1321"/>
                    <a:gd name="T39" fmla="*/ 54 h 712"/>
                    <a:gd name="T40" fmla="*/ 156 w 1321"/>
                    <a:gd name="T41" fmla="*/ 53 h 712"/>
                    <a:gd name="T42" fmla="*/ 123 w 1321"/>
                    <a:gd name="T43" fmla="*/ 53 h 712"/>
                    <a:gd name="T44" fmla="*/ 94 w 1321"/>
                    <a:gd name="T45" fmla="*/ 52 h 712"/>
                    <a:gd name="T46" fmla="*/ 68 w 1321"/>
                    <a:gd name="T47" fmla="*/ 50 h 712"/>
                    <a:gd name="T48" fmla="*/ 45 w 1321"/>
                    <a:gd name="T49" fmla="*/ 48 h 712"/>
                    <a:gd name="T50" fmla="*/ 26 w 1321"/>
                    <a:gd name="T51" fmla="*/ 47 h 712"/>
                    <a:gd name="T52" fmla="*/ 18 w 1321"/>
                    <a:gd name="T53" fmla="*/ 45 h 712"/>
                    <a:gd name="T54" fmla="*/ 6 w 1321"/>
                    <a:gd name="T55" fmla="*/ 43 h 712"/>
                    <a:gd name="T56" fmla="*/ 0 w 1321"/>
                    <a:gd name="T57" fmla="*/ 41 h 712"/>
                    <a:gd name="T58" fmla="*/ 0 w 1321"/>
                    <a:gd name="T59" fmla="*/ 40 h 712"/>
                    <a:gd name="T60" fmla="*/ 4 w 1321"/>
                    <a:gd name="T61" fmla="*/ 37 h 712"/>
                    <a:gd name="T62" fmla="*/ 16 w 1321"/>
                    <a:gd name="T63" fmla="*/ 34 h 712"/>
                    <a:gd name="T64" fmla="*/ 29 w 1321"/>
                    <a:gd name="T65" fmla="*/ 29 h 712"/>
                    <a:gd name="T66" fmla="*/ 64 w 1321"/>
                    <a:gd name="T67" fmla="*/ 23 h 712"/>
                    <a:gd name="T68" fmla="*/ 98 w 1321"/>
                    <a:gd name="T69" fmla="*/ 18 h 712"/>
                    <a:gd name="T70" fmla="*/ 133 w 1321"/>
                    <a:gd name="T71" fmla="*/ 13 h 712"/>
                    <a:gd name="T72" fmla="*/ 177 w 1321"/>
                    <a:gd name="T73" fmla="*/ 10 h 712"/>
                    <a:gd name="T74" fmla="*/ 225 w 1321"/>
                    <a:gd name="T75" fmla="*/ 6 h 712"/>
                    <a:gd name="T76" fmla="*/ 273 w 1321"/>
                    <a:gd name="T77" fmla="*/ 4 h 712"/>
                    <a:gd name="T78" fmla="*/ 327 w 1321"/>
                    <a:gd name="T79" fmla="*/ 4 h 712"/>
                    <a:gd name="T80" fmla="*/ 382 w 1321"/>
                    <a:gd name="T81" fmla="*/ 4 h 712"/>
                    <a:gd name="T82" fmla="*/ 439 w 1321"/>
                    <a:gd name="T83" fmla="*/ 0 h 712"/>
                    <a:gd name="T84" fmla="*/ 439 w 1321"/>
                    <a:gd name="T85" fmla="*/ 0 h 712"/>
                    <a:gd name="T86" fmla="*/ 498 w 1321"/>
                    <a:gd name="T87" fmla="*/ 4 h 712"/>
                    <a:gd name="T88" fmla="*/ 556 w 1321"/>
                    <a:gd name="T89" fmla="*/ 4 h 712"/>
                    <a:gd name="T90" fmla="*/ 612 w 1321"/>
                    <a:gd name="T91" fmla="*/ 4 h 712"/>
                    <a:gd name="T92" fmla="*/ 664 w 1321"/>
                    <a:gd name="T93" fmla="*/ 7 h 712"/>
                    <a:gd name="T94" fmla="*/ 710 w 1321"/>
                    <a:gd name="T95" fmla="*/ 11 h 712"/>
                    <a:gd name="T96" fmla="*/ 754 w 1321"/>
                    <a:gd name="T97" fmla="*/ 15 h 712"/>
                    <a:gd name="T98" fmla="*/ 793 w 1321"/>
                    <a:gd name="T99" fmla="*/ 20 h 712"/>
                    <a:gd name="T100" fmla="*/ 826 w 1321"/>
                    <a:gd name="T101" fmla="*/ 25 h 712"/>
                    <a:gd name="T102" fmla="*/ 855 w 1321"/>
                    <a:gd name="T103" fmla="*/ 31 h 712"/>
                    <a:gd name="T104" fmla="*/ 855 w 1321"/>
                    <a:gd name="T105" fmla="*/ 31 h 71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21"/>
                    <a:gd name="T160" fmla="*/ 0 h 712"/>
                    <a:gd name="T161" fmla="*/ 1321 w 1321"/>
                    <a:gd name="T162" fmla="*/ 712 h 71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21" h="712">
                      <a:moveTo>
                        <a:pt x="1301" y="401"/>
                      </a:moveTo>
                      <a:lnTo>
                        <a:pt x="1317" y="442"/>
                      </a:lnTo>
                      <a:lnTo>
                        <a:pt x="1321" y="481"/>
                      </a:lnTo>
                      <a:lnTo>
                        <a:pt x="1315" y="516"/>
                      </a:lnTo>
                      <a:lnTo>
                        <a:pt x="1298" y="550"/>
                      </a:lnTo>
                      <a:lnTo>
                        <a:pt x="1272" y="579"/>
                      </a:lnTo>
                      <a:lnTo>
                        <a:pt x="1239" y="604"/>
                      </a:lnTo>
                      <a:lnTo>
                        <a:pt x="1196" y="628"/>
                      </a:lnTo>
                      <a:lnTo>
                        <a:pt x="1147" y="649"/>
                      </a:lnTo>
                      <a:lnTo>
                        <a:pt x="1092" y="667"/>
                      </a:lnTo>
                      <a:lnTo>
                        <a:pt x="1031" y="683"/>
                      </a:lnTo>
                      <a:lnTo>
                        <a:pt x="967" y="694"/>
                      </a:lnTo>
                      <a:lnTo>
                        <a:pt x="896" y="704"/>
                      </a:lnTo>
                      <a:lnTo>
                        <a:pt x="824" y="710"/>
                      </a:lnTo>
                      <a:lnTo>
                        <a:pt x="795" y="712"/>
                      </a:lnTo>
                      <a:lnTo>
                        <a:pt x="476" y="712"/>
                      </a:lnTo>
                      <a:lnTo>
                        <a:pt x="472" y="712"/>
                      </a:lnTo>
                      <a:lnTo>
                        <a:pt x="409" y="708"/>
                      </a:lnTo>
                      <a:lnTo>
                        <a:pt x="348" y="704"/>
                      </a:lnTo>
                      <a:lnTo>
                        <a:pt x="290" y="696"/>
                      </a:lnTo>
                      <a:lnTo>
                        <a:pt x="235" y="689"/>
                      </a:lnTo>
                      <a:lnTo>
                        <a:pt x="186" y="677"/>
                      </a:lnTo>
                      <a:lnTo>
                        <a:pt x="141" y="663"/>
                      </a:lnTo>
                      <a:lnTo>
                        <a:pt x="102" y="648"/>
                      </a:lnTo>
                      <a:lnTo>
                        <a:pt x="67" y="630"/>
                      </a:lnTo>
                      <a:lnTo>
                        <a:pt x="39" y="608"/>
                      </a:lnTo>
                      <a:lnTo>
                        <a:pt x="18" y="583"/>
                      </a:lnTo>
                      <a:lnTo>
                        <a:pt x="6" y="554"/>
                      </a:lnTo>
                      <a:lnTo>
                        <a:pt x="0" y="524"/>
                      </a:lnTo>
                      <a:lnTo>
                        <a:pt x="0" y="520"/>
                      </a:lnTo>
                      <a:lnTo>
                        <a:pt x="4" y="487"/>
                      </a:lnTo>
                      <a:lnTo>
                        <a:pt x="16" y="446"/>
                      </a:lnTo>
                      <a:lnTo>
                        <a:pt x="51" y="370"/>
                      </a:lnTo>
                      <a:lnTo>
                        <a:pt x="94" y="299"/>
                      </a:lnTo>
                      <a:lnTo>
                        <a:pt x="147" y="235"/>
                      </a:lnTo>
                      <a:lnTo>
                        <a:pt x="204" y="176"/>
                      </a:lnTo>
                      <a:lnTo>
                        <a:pt x="270" y="125"/>
                      </a:lnTo>
                      <a:lnTo>
                        <a:pt x="341" y="82"/>
                      </a:lnTo>
                      <a:lnTo>
                        <a:pt x="415" y="47"/>
                      </a:lnTo>
                      <a:lnTo>
                        <a:pt x="497" y="21"/>
                      </a:lnTo>
                      <a:lnTo>
                        <a:pt x="581" y="6"/>
                      </a:lnTo>
                      <a:lnTo>
                        <a:pt x="667" y="0"/>
                      </a:lnTo>
                      <a:lnTo>
                        <a:pt x="759" y="6"/>
                      </a:lnTo>
                      <a:lnTo>
                        <a:pt x="847" y="23"/>
                      </a:lnTo>
                      <a:lnTo>
                        <a:pt x="932" y="53"/>
                      </a:lnTo>
                      <a:lnTo>
                        <a:pt x="1010" y="90"/>
                      </a:lnTo>
                      <a:lnTo>
                        <a:pt x="1082" y="137"/>
                      </a:lnTo>
                      <a:lnTo>
                        <a:pt x="1149" y="194"/>
                      </a:lnTo>
                      <a:lnTo>
                        <a:pt x="1208" y="256"/>
                      </a:lnTo>
                      <a:lnTo>
                        <a:pt x="1258" y="325"/>
                      </a:lnTo>
                      <a:lnTo>
                        <a:pt x="1301" y="401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 w="0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2400"/>
                </a:p>
              </p:txBody>
            </p:sp>
          </p:grpSp>
          <p:sp>
            <p:nvSpPr>
              <p:cNvPr id="100377" name="Text Box 25"/>
              <p:cNvSpPr txBox="1">
                <a:spLocks noChangeArrowheads="1"/>
              </p:cNvSpPr>
              <p:nvPr/>
            </p:nvSpPr>
            <p:spPr bwMode="gray">
              <a:xfrm>
                <a:off x="2408" y="3261"/>
                <a:ext cx="214" cy="301"/>
              </a:xfrm>
              <a:prstGeom prst="rect">
                <a:avLst/>
              </a:prstGeom>
              <a:solidFill>
                <a:srgbClr val="0070C0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3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Verdana" pitchFamily="34" charset="0"/>
                    <a:cs typeface="Arial" charset="0"/>
                  </a:rPr>
                  <a:t>C</a:t>
                </a:r>
              </a:p>
            </p:txBody>
          </p:sp>
        </p:grpSp>
      </p:grpSp>
      <p:sp>
        <p:nvSpPr>
          <p:cNvPr id="281633" name="Oval 33"/>
          <p:cNvSpPr>
            <a:spLocks noChangeArrowheads="1"/>
          </p:cNvSpPr>
          <p:nvPr/>
        </p:nvSpPr>
        <p:spPr bwMode="auto">
          <a:xfrm>
            <a:off x="6299201" y="1600200"/>
            <a:ext cx="1798032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2800">
                <a:solidFill>
                  <a:srgbClr val="FFFF00"/>
                </a:solidFill>
                <a:cs typeface="Arial" charset="0"/>
              </a:rPr>
              <a:t>Hết giờ</a:t>
            </a:r>
          </a:p>
        </p:txBody>
      </p:sp>
      <p:sp>
        <p:nvSpPr>
          <p:cNvPr id="281634" name="Oval 34"/>
          <p:cNvSpPr>
            <a:spLocks noChangeArrowheads="1"/>
          </p:cNvSpPr>
          <p:nvPr/>
        </p:nvSpPr>
        <p:spPr bwMode="auto">
          <a:xfrm>
            <a:off x="6299200" y="1600200"/>
            <a:ext cx="1859144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</a:t>
            </a:r>
          </a:p>
        </p:txBody>
      </p:sp>
      <p:sp>
        <p:nvSpPr>
          <p:cNvPr id="281635" name="Oval 35"/>
          <p:cNvSpPr>
            <a:spLocks noChangeArrowheads="1"/>
          </p:cNvSpPr>
          <p:nvPr/>
        </p:nvSpPr>
        <p:spPr bwMode="auto">
          <a:xfrm>
            <a:off x="6299202" y="1600200"/>
            <a:ext cx="1813309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2</a:t>
            </a:r>
          </a:p>
        </p:txBody>
      </p:sp>
      <p:sp>
        <p:nvSpPr>
          <p:cNvPr id="281636" name="Oval 36"/>
          <p:cNvSpPr>
            <a:spLocks noChangeArrowheads="1"/>
          </p:cNvSpPr>
          <p:nvPr/>
        </p:nvSpPr>
        <p:spPr bwMode="auto">
          <a:xfrm>
            <a:off x="6299201" y="1600200"/>
            <a:ext cx="1828588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3</a:t>
            </a:r>
          </a:p>
        </p:txBody>
      </p:sp>
      <p:sp>
        <p:nvSpPr>
          <p:cNvPr id="281637" name="Oval 37"/>
          <p:cNvSpPr>
            <a:spLocks noChangeArrowheads="1"/>
          </p:cNvSpPr>
          <p:nvPr/>
        </p:nvSpPr>
        <p:spPr bwMode="auto">
          <a:xfrm>
            <a:off x="6299202" y="1600200"/>
            <a:ext cx="1843865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4</a:t>
            </a:r>
          </a:p>
        </p:txBody>
      </p:sp>
      <p:sp>
        <p:nvSpPr>
          <p:cNvPr id="281638" name="Oval 38"/>
          <p:cNvSpPr>
            <a:spLocks noChangeArrowheads="1"/>
          </p:cNvSpPr>
          <p:nvPr/>
        </p:nvSpPr>
        <p:spPr bwMode="auto">
          <a:xfrm>
            <a:off x="6299202" y="1600200"/>
            <a:ext cx="1813309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5</a:t>
            </a:r>
          </a:p>
        </p:txBody>
      </p:sp>
      <p:sp>
        <p:nvSpPr>
          <p:cNvPr id="281639" name="Oval 39"/>
          <p:cNvSpPr>
            <a:spLocks noChangeArrowheads="1"/>
          </p:cNvSpPr>
          <p:nvPr/>
        </p:nvSpPr>
        <p:spPr bwMode="auto">
          <a:xfrm>
            <a:off x="6299202" y="1600200"/>
            <a:ext cx="1813309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6</a:t>
            </a:r>
          </a:p>
        </p:txBody>
      </p:sp>
      <p:sp>
        <p:nvSpPr>
          <p:cNvPr id="281640" name="Oval 40"/>
          <p:cNvSpPr>
            <a:spLocks noChangeArrowheads="1"/>
          </p:cNvSpPr>
          <p:nvPr/>
        </p:nvSpPr>
        <p:spPr bwMode="auto">
          <a:xfrm>
            <a:off x="6299202" y="1600200"/>
            <a:ext cx="1843865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7</a:t>
            </a:r>
          </a:p>
        </p:txBody>
      </p:sp>
      <p:sp>
        <p:nvSpPr>
          <p:cNvPr id="281641" name="Oval 41"/>
          <p:cNvSpPr>
            <a:spLocks noChangeArrowheads="1"/>
          </p:cNvSpPr>
          <p:nvPr/>
        </p:nvSpPr>
        <p:spPr bwMode="auto">
          <a:xfrm>
            <a:off x="6299201" y="1600200"/>
            <a:ext cx="1828588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8</a:t>
            </a:r>
          </a:p>
        </p:txBody>
      </p:sp>
      <p:sp>
        <p:nvSpPr>
          <p:cNvPr id="281642" name="Oval 42"/>
          <p:cNvSpPr>
            <a:spLocks noChangeArrowheads="1"/>
          </p:cNvSpPr>
          <p:nvPr/>
        </p:nvSpPr>
        <p:spPr bwMode="auto">
          <a:xfrm>
            <a:off x="6299202" y="1600200"/>
            <a:ext cx="1767476" cy="10668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9</a:t>
            </a:r>
          </a:p>
        </p:txBody>
      </p:sp>
      <p:sp>
        <p:nvSpPr>
          <p:cNvPr id="2" name="Oval 42"/>
          <p:cNvSpPr>
            <a:spLocks noChangeArrowheads="1"/>
          </p:cNvSpPr>
          <p:nvPr/>
        </p:nvSpPr>
        <p:spPr bwMode="auto">
          <a:xfrm>
            <a:off x="5194451" y="1600200"/>
            <a:ext cx="2963892" cy="112776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10</a:t>
            </a: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-19051" y="152400"/>
            <a:ext cx="12211051" cy="6719888"/>
            <a:chOff x="-9" y="-18"/>
            <a:chExt cx="5769" cy="4347"/>
          </a:xfrm>
        </p:grpSpPr>
        <p:pic>
          <p:nvPicPr>
            <p:cNvPr id="14356" name="Picture 12" descr="POINSET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13" descr="POINSET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8" name="Picture 14" descr="POINSET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9" name="Picture 15" descr="POINSET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16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14388" name="AutoShape 17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9" name="AutoShape 18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0" name="AutoShape 19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1" name="AutoShape 20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2" name="AutoShape 21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3" name="AutoShape 22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4" name="AutoShape 23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5" name="AutoShape 24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6" name="AutoShape 25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7" name="AutoShape 26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8" name="AutoShape 27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99" name="AutoShape 28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14" name="Group 29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14376" name="AutoShape 30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7" name="AutoShape 31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8" name="AutoShape 32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9" name="AutoShape 33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0" name="AutoShape 34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1" name="AutoShape 35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2" name="AutoShape 36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3" name="AutoShape 37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4" name="AutoShape 38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5" name="AutoShape 39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6" name="AutoShape 40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87" name="AutoShape 41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15" name="Group 42"/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14370" name="AutoShape 43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1" name="AutoShape 44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2" name="AutoShape 45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3" name="AutoShape 46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4" name="AutoShape 47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75" name="AutoShape 48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16" name="Group 49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14364" name="AutoShape 50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5" name="AutoShape 51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6" name="AutoShape 52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7" name="AutoShape 53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8" name="AutoShape 54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4369" name="AutoShape 55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2000"/>
                                        <p:tgtEl>
                                          <p:spTgt spid="28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2000"/>
                                        <p:tgtEl>
                                          <p:spTgt spid="2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2000"/>
                                        <p:tgtEl>
                                          <p:spTgt spid="28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2000"/>
                                        <p:tgtEl>
                                          <p:spTgt spid="28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2000"/>
                                        <p:tgtEl>
                                          <p:spTgt spid="28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000"/>
                                        <p:tgtEl>
                                          <p:spTgt spid="28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2000"/>
                                        <p:tgtEl>
                                          <p:spTgt spid="28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2000"/>
                                        <p:tgtEl>
                                          <p:spTgt spid="28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2000"/>
                                        <p:tgtEl>
                                          <p:spTgt spid="28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2000"/>
                                        <p:tgtEl>
                                          <p:spTgt spid="281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33" grpId="0" animBg="1"/>
      <p:bldP spid="281633" grpId="1" animBg="1"/>
      <p:bldP spid="281634" grpId="0" animBg="1"/>
      <p:bldP spid="281635" grpId="0" animBg="1"/>
      <p:bldP spid="281636" grpId="0" animBg="1"/>
      <p:bldP spid="281636" grpId="1" animBg="1"/>
      <p:bldP spid="281637" grpId="0" animBg="1"/>
      <p:bldP spid="281637" grpId="1" animBg="1"/>
      <p:bldP spid="281638" grpId="0" animBg="1"/>
      <p:bldP spid="281638" grpId="1" animBg="1"/>
      <p:bldP spid="281639" grpId="0" animBg="1"/>
      <p:bldP spid="281639" grpId="1" animBg="1"/>
      <p:bldP spid="281640" grpId="0" animBg="1"/>
      <p:bldP spid="281640" grpId="1" animBg="1"/>
      <p:bldP spid="281641" grpId="0" animBg="1"/>
      <p:bldP spid="281641" grpId="1" animBg="1"/>
      <p:bldP spid="281642" grpId="0" animBg="1"/>
      <p:bldP spid="281642" grpId="1" animBg="1"/>
      <p:bldP spid="2" grpId="0" animBg="1"/>
      <p:bldP spid="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33" name="Oval 33"/>
          <p:cNvSpPr>
            <a:spLocks noChangeArrowheads="1"/>
          </p:cNvSpPr>
          <p:nvPr/>
        </p:nvSpPr>
        <p:spPr bwMode="auto">
          <a:xfrm>
            <a:off x="1885687" y="141732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cs typeface="Arial" charset="0"/>
              </a:rPr>
              <a:t>Hết</a:t>
            </a:r>
            <a:r>
              <a:rPr lang="en-US" sz="2800" dirty="0">
                <a:solidFill>
                  <a:srgbClr val="FFFF00"/>
                </a:solidFill>
                <a:cs typeface="Arial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cs typeface="Arial" charset="0"/>
              </a:rPr>
              <a:t>giờ</a:t>
            </a:r>
            <a:endParaRPr lang="en-US" sz="28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281634" name="Oval 34"/>
          <p:cNvSpPr>
            <a:spLocks noChangeArrowheads="1"/>
          </p:cNvSpPr>
          <p:nvPr/>
        </p:nvSpPr>
        <p:spPr bwMode="auto">
          <a:xfrm>
            <a:off x="1855131" y="149352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1</a:t>
            </a:r>
          </a:p>
        </p:txBody>
      </p:sp>
      <p:sp>
        <p:nvSpPr>
          <p:cNvPr id="281635" name="Oval 35"/>
          <p:cNvSpPr>
            <a:spLocks noChangeArrowheads="1"/>
          </p:cNvSpPr>
          <p:nvPr/>
        </p:nvSpPr>
        <p:spPr bwMode="auto">
          <a:xfrm>
            <a:off x="1839853" y="146304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2</a:t>
            </a:r>
          </a:p>
        </p:txBody>
      </p:sp>
      <p:sp>
        <p:nvSpPr>
          <p:cNvPr id="281636" name="Oval 36"/>
          <p:cNvSpPr>
            <a:spLocks noChangeArrowheads="1"/>
          </p:cNvSpPr>
          <p:nvPr/>
        </p:nvSpPr>
        <p:spPr bwMode="auto">
          <a:xfrm>
            <a:off x="1870408" y="143256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3</a:t>
            </a:r>
          </a:p>
        </p:txBody>
      </p:sp>
      <p:sp>
        <p:nvSpPr>
          <p:cNvPr id="281637" name="Oval 37"/>
          <p:cNvSpPr>
            <a:spLocks noChangeArrowheads="1"/>
          </p:cNvSpPr>
          <p:nvPr/>
        </p:nvSpPr>
        <p:spPr bwMode="auto">
          <a:xfrm>
            <a:off x="1900964" y="144780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4</a:t>
            </a:r>
          </a:p>
        </p:txBody>
      </p:sp>
      <p:sp>
        <p:nvSpPr>
          <p:cNvPr id="281638" name="Oval 38"/>
          <p:cNvSpPr>
            <a:spLocks noChangeArrowheads="1"/>
          </p:cNvSpPr>
          <p:nvPr/>
        </p:nvSpPr>
        <p:spPr bwMode="auto">
          <a:xfrm>
            <a:off x="1885687" y="143256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5</a:t>
            </a:r>
          </a:p>
        </p:txBody>
      </p:sp>
      <p:sp>
        <p:nvSpPr>
          <p:cNvPr id="281639" name="Oval 39"/>
          <p:cNvSpPr>
            <a:spLocks noChangeArrowheads="1"/>
          </p:cNvSpPr>
          <p:nvPr/>
        </p:nvSpPr>
        <p:spPr bwMode="auto">
          <a:xfrm>
            <a:off x="1870408" y="146304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6</a:t>
            </a:r>
          </a:p>
        </p:txBody>
      </p:sp>
      <p:sp>
        <p:nvSpPr>
          <p:cNvPr id="281640" name="Oval 40"/>
          <p:cNvSpPr>
            <a:spLocks noChangeArrowheads="1"/>
          </p:cNvSpPr>
          <p:nvPr/>
        </p:nvSpPr>
        <p:spPr bwMode="auto">
          <a:xfrm>
            <a:off x="1916241" y="141732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7</a:t>
            </a:r>
          </a:p>
        </p:txBody>
      </p:sp>
      <p:sp>
        <p:nvSpPr>
          <p:cNvPr id="281641" name="Oval 41"/>
          <p:cNvSpPr>
            <a:spLocks noChangeArrowheads="1"/>
          </p:cNvSpPr>
          <p:nvPr/>
        </p:nvSpPr>
        <p:spPr bwMode="auto">
          <a:xfrm>
            <a:off x="1900964" y="141732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8</a:t>
            </a:r>
          </a:p>
        </p:txBody>
      </p:sp>
      <p:sp>
        <p:nvSpPr>
          <p:cNvPr id="281642" name="Oval 42"/>
          <p:cNvSpPr>
            <a:spLocks noChangeArrowheads="1"/>
          </p:cNvSpPr>
          <p:nvPr/>
        </p:nvSpPr>
        <p:spPr bwMode="auto">
          <a:xfrm>
            <a:off x="1885687" y="1417320"/>
            <a:ext cx="1648883" cy="9144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>
                <a:solidFill>
                  <a:srgbClr val="FFFF00"/>
                </a:solidFill>
                <a:cs typeface="Arial" charset="0"/>
              </a:rPr>
              <a:t>9</a:t>
            </a:r>
          </a:p>
        </p:txBody>
      </p:sp>
      <p:sp>
        <p:nvSpPr>
          <p:cNvPr id="2" name="Oval 42"/>
          <p:cNvSpPr>
            <a:spLocks noChangeArrowheads="1"/>
          </p:cNvSpPr>
          <p:nvPr/>
        </p:nvSpPr>
        <p:spPr bwMode="auto">
          <a:xfrm>
            <a:off x="1900964" y="1325880"/>
            <a:ext cx="1648883" cy="1143000"/>
          </a:xfrm>
          <a:prstGeom prst="ellipse">
            <a:avLst/>
          </a:prstGeom>
          <a:gradFill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cs typeface="Arial" charset="0"/>
              </a:rPr>
              <a:t>10</a:t>
            </a:r>
          </a:p>
        </p:txBody>
      </p:sp>
      <p:sp>
        <p:nvSpPr>
          <p:cNvPr id="99343" name="Rectangle 15"/>
          <p:cNvSpPr>
            <a:spLocks noChangeArrowheads="1"/>
          </p:cNvSpPr>
          <p:nvPr/>
        </p:nvSpPr>
        <p:spPr bwMode="auto">
          <a:xfrm>
            <a:off x="1619446" y="533402"/>
            <a:ext cx="8448623" cy="58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575" tIns="45787" rIns="91575" bIns="45787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      </a:t>
            </a:r>
            <a:r>
              <a:rPr lang="en-US" sz="3200" dirty="0" err="1">
                <a:latin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</a:rPr>
              <a:t>?</a:t>
            </a:r>
          </a:p>
        </p:txBody>
      </p:sp>
      <p:sp>
        <p:nvSpPr>
          <p:cNvPr id="99344" name="AutoShape 16"/>
          <p:cNvSpPr>
            <a:spLocks noChangeArrowheads="1"/>
          </p:cNvSpPr>
          <p:nvPr/>
        </p:nvSpPr>
        <p:spPr bwMode="auto">
          <a:xfrm>
            <a:off x="1543058" y="2667000"/>
            <a:ext cx="1833335" cy="1143000"/>
          </a:xfrm>
          <a:prstGeom prst="flowChartConnector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 eaLnBrk="0" hangingPunct="0"/>
            <a:r>
              <a:rPr lang="en-US" sz="3600" dirty="0">
                <a:solidFill>
                  <a:srgbClr val="FF33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99345" name="AutoShape 17"/>
          <p:cNvSpPr>
            <a:spLocks noChangeArrowheads="1"/>
          </p:cNvSpPr>
          <p:nvPr/>
        </p:nvSpPr>
        <p:spPr bwMode="auto">
          <a:xfrm>
            <a:off x="1741670" y="5105400"/>
            <a:ext cx="1650001" cy="1143000"/>
          </a:xfrm>
          <a:prstGeom prst="flowChartConnector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 eaLnBrk="0" hangingPunct="0"/>
            <a:r>
              <a:rPr lang="en-US" sz="3600" dirty="0">
                <a:solidFill>
                  <a:srgbClr val="FF33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99346" name="AutoShape 18"/>
          <p:cNvSpPr>
            <a:spLocks noChangeArrowheads="1"/>
          </p:cNvSpPr>
          <p:nvPr/>
        </p:nvSpPr>
        <p:spPr bwMode="auto">
          <a:xfrm>
            <a:off x="1711114" y="3913189"/>
            <a:ext cx="1558335" cy="1116012"/>
          </a:xfrm>
          <a:prstGeom prst="flowChartConnector">
            <a:avLst/>
          </a:prstGeom>
          <a:solidFill>
            <a:srgbClr val="FFFF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 eaLnBrk="0" hangingPunct="0"/>
            <a:r>
              <a:rPr lang="en-US" sz="3600">
                <a:solidFill>
                  <a:srgbClr val="FF33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99347" name="AutoShape 19"/>
          <p:cNvSpPr>
            <a:spLocks noChangeArrowheads="1"/>
          </p:cNvSpPr>
          <p:nvPr/>
        </p:nvSpPr>
        <p:spPr bwMode="auto">
          <a:xfrm>
            <a:off x="3330561" y="2819400"/>
            <a:ext cx="7272231" cy="762000"/>
          </a:xfrm>
          <a:prstGeom prst="flowChartTerminator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575" tIns="45787" rIns="91575" bIns="45787" anchor="ctr"/>
          <a:lstStyle/>
          <a:p>
            <a:pPr eaLnBrk="0" hangingPunct="0"/>
            <a:r>
              <a:rPr lang="en-US" sz="3200" dirty="0" err="1">
                <a:latin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</a:rPr>
              <a:t> nay, </a:t>
            </a:r>
            <a:r>
              <a:rPr lang="en-US" sz="3200" dirty="0" err="1">
                <a:latin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99348" name="AutoShape 20"/>
          <p:cNvSpPr>
            <a:spLocks noChangeArrowheads="1"/>
          </p:cNvSpPr>
          <p:nvPr/>
        </p:nvSpPr>
        <p:spPr bwMode="auto">
          <a:xfrm>
            <a:off x="3300004" y="4038600"/>
            <a:ext cx="7409731" cy="624840"/>
          </a:xfrm>
          <a:prstGeom prst="flowChartTerminator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575" tIns="45787" rIns="91575" bIns="45787" anchor="ctr"/>
          <a:lstStyle/>
          <a:p>
            <a:pPr eaLnBrk="0" hangingPunct="0"/>
            <a:r>
              <a:rPr lang="en-US" sz="3200">
                <a:latin typeface="Times New Roman" pitchFamily="18" charset="0"/>
              </a:rPr>
              <a:t>Sáng nay, ai đưa em đi học?</a:t>
            </a:r>
          </a:p>
        </p:txBody>
      </p:sp>
      <p:sp>
        <p:nvSpPr>
          <p:cNvPr id="99349" name="AutoShape 21"/>
          <p:cNvSpPr>
            <a:spLocks noChangeArrowheads="1"/>
          </p:cNvSpPr>
          <p:nvPr/>
        </p:nvSpPr>
        <p:spPr bwMode="auto">
          <a:xfrm>
            <a:off x="3391671" y="5334000"/>
            <a:ext cx="7134731" cy="762000"/>
          </a:xfrm>
          <a:prstGeom prst="flowChartTerminator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575" tIns="45787" rIns="91575" bIns="45787" anchor="ctr"/>
          <a:lstStyle/>
          <a:p>
            <a:pPr eaLnBrk="0" hangingPunct="0"/>
            <a:r>
              <a:rPr lang="en-US" sz="3200" dirty="0" err="1">
                <a:latin typeface="Times New Roman" pitchFamily="18" charset="0"/>
              </a:rPr>
              <a:t>Sáng</a:t>
            </a:r>
            <a:r>
              <a:rPr lang="en-US" sz="3200" dirty="0">
                <a:latin typeface="Times New Roman" pitchFamily="18" charset="0"/>
              </a:rPr>
              <a:t> nay, </a:t>
            </a:r>
            <a:r>
              <a:rPr lang="en-US" sz="3200" dirty="0" err="1">
                <a:latin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</a:rPr>
              <a:t>.</a:t>
            </a:r>
          </a:p>
        </p:txBody>
      </p:sp>
      <p:sp>
        <p:nvSpPr>
          <p:cNvPr id="99350" name="AutoShape 22"/>
          <p:cNvSpPr>
            <a:spLocks noChangeArrowheads="1"/>
          </p:cNvSpPr>
          <p:nvPr/>
        </p:nvSpPr>
        <p:spPr bwMode="auto">
          <a:xfrm>
            <a:off x="3322921" y="4001135"/>
            <a:ext cx="7363897" cy="716280"/>
          </a:xfrm>
          <a:prstGeom prst="flowChartTerminator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575" tIns="45787" rIns="91575" bIns="45787" anchor="ctr"/>
          <a:lstStyle/>
          <a:p>
            <a:pPr eaLnBrk="0" hangingPunct="0"/>
            <a:r>
              <a:rPr lang="en-US" sz="3200" err="1">
                <a:latin typeface="Times New Roman" pitchFamily="18" charset="0"/>
              </a:rPr>
              <a:t>Sáng</a:t>
            </a:r>
            <a:r>
              <a:rPr lang="en-US" sz="3200">
                <a:latin typeface="Times New Roman" pitchFamily="18" charset="0"/>
              </a:rPr>
              <a:t> nay, </a:t>
            </a:r>
            <a:r>
              <a:rPr lang="en-US" sz="3200" dirty="0" err="1">
                <a:latin typeface="Times New Roman" pitchFamily="18" charset="0"/>
              </a:rPr>
              <a:t>ai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đưa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</a:rPr>
              <a:t>?</a:t>
            </a:r>
          </a:p>
        </p:txBody>
      </p:sp>
      <p:sp>
        <p:nvSpPr>
          <p:cNvPr id="99351" name="AutoShape 23"/>
          <p:cNvSpPr>
            <a:spLocks noChangeArrowheads="1"/>
          </p:cNvSpPr>
          <p:nvPr/>
        </p:nvSpPr>
        <p:spPr bwMode="auto">
          <a:xfrm>
            <a:off x="1588893" y="3886200"/>
            <a:ext cx="1680556" cy="1143000"/>
          </a:xfrm>
          <a:prstGeom prst="flowChartConnector">
            <a:avLst/>
          </a:prstGeom>
          <a:solidFill>
            <a:srgbClr val="FF0000"/>
          </a:solidFill>
          <a:ln w="12700">
            <a:solidFill>
              <a:srgbClr val="FFFF00"/>
            </a:solidFill>
            <a:round/>
            <a:headEnd/>
            <a:tailEnd/>
          </a:ln>
        </p:spPr>
        <p:txBody>
          <a:bodyPr wrap="none" lIns="91575" tIns="45787" rIns="91575" bIns="45787" anchor="ctr"/>
          <a:lstStyle/>
          <a:p>
            <a:pPr algn="ctr" eaLnBrk="0" hangingPunct="0"/>
            <a:r>
              <a:rPr lang="en-US" sz="3600">
                <a:solidFill>
                  <a:srgbClr val="FFFF00"/>
                </a:solidFill>
                <a:latin typeface="Times New Roman" pitchFamily="18" charset="0"/>
              </a:rPr>
              <a:t>B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-19051" y="-28574"/>
            <a:ext cx="12211051" cy="6900863"/>
            <a:chOff x="-9" y="-18"/>
            <a:chExt cx="5769" cy="4347"/>
          </a:xfrm>
        </p:grpSpPr>
        <p:pic>
          <p:nvPicPr>
            <p:cNvPr id="13336" name="Picture 12" descr="POINSET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9" y="-18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7" name="Picture 13" descr="POINSET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0800000">
              <a:off x="5280" y="3369"/>
              <a:ext cx="480" cy="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8" name="Picture 14" descr="POINSET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5400000">
              <a:off x="-226" y="3577"/>
              <a:ext cx="960" cy="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9" name="Picture 15" descr="POINSET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5400000">
              <a:off x="5003" y="280"/>
              <a:ext cx="1056" cy="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16"/>
            <p:cNvGrpSpPr>
              <a:grpSpLocks/>
            </p:cNvGrpSpPr>
            <p:nvPr/>
          </p:nvGrpSpPr>
          <p:grpSpPr bwMode="auto">
            <a:xfrm>
              <a:off x="462" y="0"/>
              <a:ext cx="4905" cy="96"/>
              <a:chOff x="480" y="0"/>
              <a:chExt cx="4905" cy="96"/>
            </a:xfrm>
          </p:grpSpPr>
          <p:sp>
            <p:nvSpPr>
              <p:cNvPr id="13368" name="AutoShape 17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69" name="AutoShape 18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0" name="AutoShape 19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1" name="AutoShape 20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2" name="AutoShape 21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3" name="AutoShape 22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4" name="AutoShape 23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5" name="AutoShape 24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6" name="AutoShape 25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7" name="AutoShape 26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8" name="AutoShape 27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79" name="AutoShape 28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471" y="4224"/>
              <a:ext cx="4905" cy="96"/>
              <a:chOff x="480" y="0"/>
              <a:chExt cx="4905" cy="96"/>
            </a:xfrm>
          </p:grpSpPr>
          <p:sp>
            <p:nvSpPr>
              <p:cNvPr id="13356" name="AutoShape 30"/>
              <p:cNvSpPr>
                <a:spLocks noChangeArrowheads="1"/>
              </p:cNvSpPr>
              <p:nvPr/>
            </p:nvSpPr>
            <p:spPr bwMode="auto">
              <a:xfrm>
                <a:off x="48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57" name="AutoShape 31"/>
              <p:cNvSpPr>
                <a:spLocks noChangeArrowheads="1"/>
              </p:cNvSpPr>
              <p:nvPr/>
            </p:nvSpPr>
            <p:spPr bwMode="auto">
              <a:xfrm>
                <a:off x="89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58" name="AutoShape 32"/>
              <p:cNvSpPr>
                <a:spLocks noChangeArrowheads="1"/>
              </p:cNvSpPr>
              <p:nvPr/>
            </p:nvSpPr>
            <p:spPr bwMode="auto">
              <a:xfrm>
                <a:off x="130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59" name="AutoShape 33"/>
              <p:cNvSpPr>
                <a:spLocks noChangeArrowheads="1"/>
              </p:cNvSpPr>
              <p:nvPr/>
            </p:nvSpPr>
            <p:spPr bwMode="auto">
              <a:xfrm>
                <a:off x="171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60" name="AutoShape 34"/>
              <p:cNvSpPr>
                <a:spLocks noChangeArrowheads="1"/>
              </p:cNvSpPr>
              <p:nvPr/>
            </p:nvSpPr>
            <p:spPr bwMode="auto">
              <a:xfrm>
                <a:off x="212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61" name="AutoShape 35"/>
              <p:cNvSpPr>
                <a:spLocks noChangeArrowheads="1"/>
              </p:cNvSpPr>
              <p:nvPr/>
            </p:nvSpPr>
            <p:spPr bwMode="auto">
              <a:xfrm>
                <a:off x="253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62" name="AutoShape 36"/>
              <p:cNvSpPr>
                <a:spLocks noChangeArrowheads="1"/>
              </p:cNvSpPr>
              <p:nvPr/>
            </p:nvSpPr>
            <p:spPr bwMode="auto">
              <a:xfrm>
                <a:off x="294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63" name="AutoShape 37"/>
              <p:cNvSpPr>
                <a:spLocks noChangeArrowheads="1"/>
              </p:cNvSpPr>
              <p:nvPr/>
            </p:nvSpPr>
            <p:spPr bwMode="auto">
              <a:xfrm>
                <a:off x="3360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64" name="AutoShape 38"/>
              <p:cNvSpPr>
                <a:spLocks noChangeArrowheads="1"/>
              </p:cNvSpPr>
              <p:nvPr/>
            </p:nvSpPr>
            <p:spPr bwMode="auto">
              <a:xfrm>
                <a:off x="3774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65" name="AutoShape 39"/>
              <p:cNvSpPr>
                <a:spLocks noChangeArrowheads="1"/>
              </p:cNvSpPr>
              <p:nvPr/>
            </p:nvSpPr>
            <p:spPr bwMode="auto">
              <a:xfrm>
                <a:off x="4185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66" name="AutoShape 40"/>
              <p:cNvSpPr>
                <a:spLocks noChangeArrowheads="1"/>
              </p:cNvSpPr>
              <p:nvPr/>
            </p:nvSpPr>
            <p:spPr bwMode="auto">
              <a:xfrm>
                <a:off x="4599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67" name="AutoShape 41"/>
              <p:cNvSpPr>
                <a:spLocks noChangeArrowheads="1"/>
              </p:cNvSpPr>
              <p:nvPr/>
            </p:nvSpPr>
            <p:spPr bwMode="auto">
              <a:xfrm>
                <a:off x="5001" y="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6" name="Group 42"/>
            <p:cNvGrpSpPr>
              <a:grpSpLocks/>
            </p:cNvGrpSpPr>
            <p:nvPr/>
          </p:nvGrpSpPr>
          <p:grpSpPr bwMode="auto">
            <a:xfrm>
              <a:off x="7" y="910"/>
              <a:ext cx="96" cy="2439"/>
              <a:chOff x="-2" y="865"/>
              <a:chExt cx="96" cy="2439"/>
            </a:xfrm>
          </p:grpSpPr>
          <p:sp>
            <p:nvSpPr>
              <p:cNvPr id="13350" name="AutoShape 43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51" name="AutoShape 44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52" name="AutoShape 45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53" name="AutoShape 46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54" name="AutoShape 47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55" name="AutoShape 48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  <p:grpSp>
          <p:nvGrpSpPr>
            <p:cNvPr id="7" name="Group 49"/>
            <p:cNvGrpSpPr>
              <a:grpSpLocks/>
            </p:cNvGrpSpPr>
            <p:nvPr/>
          </p:nvGrpSpPr>
          <p:grpSpPr bwMode="auto">
            <a:xfrm>
              <a:off x="5655" y="1014"/>
              <a:ext cx="96" cy="2439"/>
              <a:chOff x="-2" y="865"/>
              <a:chExt cx="96" cy="2439"/>
            </a:xfrm>
          </p:grpSpPr>
          <p:sp>
            <p:nvSpPr>
              <p:cNvPr id="13344" name="AutoShape 50"/>
              <p:cNvSpPr>
                <a:spLocks noChangeArrowheads="1"/>
              </p:cNvSpPr>
              <p:nvPr/>
            </p:nvSpPr>
            <p:spPr bwMode="auto">
              <a:xfrm rot="5400000">
                <a:off x="-146" y="1009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45" name="AutoShape 51"/>
              <p:cNvSpPr>
                <a:spLocks noChangeArrowheads="1"/>
              </p:cNvSpPr>
              <p:nvPr/>
            </p:nvSpPr>
            <p:spPr bwMode="auto">
              <a:xfrm rot="5400000">
                <a:off x="-146" y="1420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46" name="AutoShape 52"/>
              <p:cNvSpPr>
                <a:spLocks noChangeArrowheads="1"/>
              </p:cNvSpPr>
              <p:nvPr/>
            </p:nvSpPr>
            <p:spPr bwMode="auto">
              <a:xfrm rot="5400000">
                <a:off x="-146" y="183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47" name="AutoShape 53"/>
              <p:cNvSpPr>
                <a:spLocks noChangeArrowheads="1"/>
              </p:cNvSpPr>
              <p:nvPr/>
            </p:nvSpPr>
            <p:spPr bwMode="auto">
              <a:xfrm rot="5400000">
                <a:off x="-146" y="2248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48" name="AutoShape 54"/>
              <p:cNvSpPr>
                <a:spLocks noChangeArrowheads="1"/>
              </p:cNvSpPr>
              <p:nvPr/>
            </p:nvSpPr>
            <p:spPr bwMode="auto">
              <a:xfrm rot="5400000">
                <a:off x="-146" y="2653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3349" name="AutoShape 55"/>
              <p:cNvSpPr>
                <a:spLocks noChangeArrowheads="1"/>
              </p:cNvSpPr>
              <p:nvPr/>
            </p:nvSpPr>
            <p:spPr bwMode="auto">
              <a:xfrm rot="5400000">
                <a:off x="-146" y="3064"/>
                <a:ext cx="384" cy="96"/>
              </a:xfrm>
              <a:prstGeom prst="sun">
                <a:avLst>
                  <a:gd name="adj" fmla="val 25000"/>
                </a:avLst>
              </a:prstGeom>
              <a:solidFill>
                <a:srgbClr val="00FF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2400"/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9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9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93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88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93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6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93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93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64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993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2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993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993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0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993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993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993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680"/>
                            </p:stCondLst>
                            <p:childTnLst>
                              <p:par>
                                <p:cTn id="4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99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281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8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281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28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2" dur="500"/>
                                        <p:tgtEl>
                                          <p:spTgt spid="28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28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281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28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4" dur="500"/>
                                        <p:tgtEl>
                                          <p:spTgt spid="281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0" dur="500"/>
                                        <p:tgtEl>
                                          <p:spTgt spid="281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7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" presetClass="exit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8" dur="80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9" dur="80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80"/>
                                        <p:tgtEl>
                                          <p:spTgt spid="993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27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3" dur="8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4" dur="8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80"/>
                                        <p:tgtEl>
                                          <p:spTgt spid="993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633" grpId="0" animBg="1"/>
      <p:bldP spid="281633" grpId="1" animBg="1"/>
      <p:bldP spid="281634" grpId="0" animBg="1"/>
      <p:bldP spid="281635" grpId="0" animBg="1"/>
      <p:bldP spid="281636" grpId="0" animBg="1"/>
      <p:bldP spid="281636" grpId="1" animBg="1"/>
      <p:bldP spid="281637" grpId="0" animBg="1"/>
      <p:bldP spid="281637" grpId="1" animBg="1"/>
      <p:bldP spid="281638" grpId="0" animBg="1"/>
      <p:bldP spid="281638" grpId="1" animBg="1"/>
      <p:bldP spid="281639" grpId="0" animBg="1"/>
      <p:bldP spid="281639" grpId="1" animBg="1"/>
      <p:bldP spid="281640" grpId="0" animBg="1"/>
      <p:bldP spid="281640" grpId="1" animBg="1"/>
      <p:bldP spid="281641" grpId="0" animBg="1"/>
      <p:bldP spid="281641" grpId="1" animBg="1"/>
      <p:bldP spid="281642" grpId="0" animBg="1"/>
      <p:bldP spid="281642" grpId="1" animBg="1"/>
      <p:bldP spid="2" grpId="0" animBg="1"/>
      <p:bldP spid="2" grpId="1" animBg="1"/>
      <p:bldP spid="99344" grpId="0" animBg="1"/>
      <p:bldP spid="99345" grpId="0" animBg="1"/>
      <p:bldP spid="99346" grpId="0" animBg="1"/>
      <p:bldP spid="99347" grpId="0" animBg="1"/>
      <p:bldP spid="99348" grpId="0" animBg="1"/>
      <p:bldP spid="99349" grpId="0" animBg="1"/>
      <p:bldP spid="99350" grpId="0" animBg="1"/>
      <p:bldP spid="99350" grpId="1" animBg="1"/>
      <p:bldP spid="99351" grpId="0" animBg="1"/>
      <p:bldP spid="9935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64782-E31B-39B9-E817-2DB77D11B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896935313"/>
      </p:ext>
    </p:extLst>
  </p:cSld>
  <p:clrMapOvr>
    <a:masterClrMapping/>
  </p:clrMapOvr>
  <p:transition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A1312-7B07-8629-3011-7E21E4544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87627379"/>
      </p:ext>
    </p:extLst>
  </p:cSld>
  <p:clrMapOvr>
    <a:masterClrMapping/>
  </p:clrMapOvr>
  <p:transition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0599" y="3055212"/>
            <a:ext cx="2263295" cy="3827929"/>
          </a:xfrm>
          <a:prstGeom prst="rect">
            <a:avLst/>
          </a:prstGeom>
        </p:spPr>
      </p:pic>
      <p:pic>
        <p:nvPicPr>
          <p:cNvPr id="8" name="Picture 7" descr="5Untitled.png">
            <a:extLst>
              <a:ext uri="{FF2B5EF4-FFF2-40B4-BE49-F238E27FC236}">
                <a16:creationId xmlns:a16="http://schemas.microsoft.com/office/drawing/2014/main" id="{90C58961-2599-4E98-86F6-B05A8C25FC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77" l="0" r="100000">
                        <a14:foregroundMark x1="13425" y1="8519" x2="13425" y2="8519"/>
                        <a14:foregroundMark x1="4517" y1="2840" x2="4517" y2="2840"/>
                        <a14:foregroundMark x1="3388" y1="4260" x2="3388" y2="4260"/>
                        <a14:foregroundMark x1="3639" y1="6288" x2="3639" y2="6288"/>
                        <a14:foregroundMark x1="3137" y1="7505" x2="3137" y2="7505"/>
                        <a14:foregroundMark x1="5521" y1="8114" x2="5521" y2="8114"/>
                        <a14:foregroundMark x1="4141" y1="1014" x2="4141" y2="1014"/>
                        <a14:foregroundMark x1="3388" y1="1623" x2="3388" y2="1623"/>
                        <a14:foregroundMark x1="10163" y1="4462" x2="10163" y2="4462"/>
                        <a14:foregroundMark x1="6524" y1="9939" x2="6524" y2="9939"/>
                        <a14:foregroundMark x1="8908" y1="18256" x2="40652" y2="19878"/>
                        <a14:foregroundMark x1="9410" y1="19675" x2="28105" y2="19878"/>
                        <a14:foregroundMark x1="22710" y1="20690" x2="56336" y2="18864"/>
                        <a14:foregroundMark x1="41907" y1="20284" x2="73777" y2="18458"/>
                        <a14:foregroundMark x1="62610" y1="18864" x2="91593" y2="19473"/>
                        <a14:foregroundMark x1="76662" y1="21095" x2="93099" y2="19473"/>
                        <a14:foregroundMark x1="8783" y1="23529" x2="28858" y2="24341"/>
                        <a14:foregroundMark x1="10163" y1="25355" x2="31117" y2="25963"/>
                        <a14:foregroundMark x1="8908" y1="23732" x2="8657" y2="26166"/>
                        <a14:foregroundMark x1="8156" y1="22921" x2="10916" y2="26166"/>
                        <a14:foregroundMark x1="8407" y1="18256" x2="8908" y2="21907"/>
                        <a14:foregroundMark x1="9410" y1="18256" x2="35132" y2="18256"/>
                        <a14:foregroundMark x1="34504" y1="19270" x2="46675" y2="18256"/>
                        <a14:foregroundMark x1="36136" y1="18458" x2="46173" y2="18053"/>
                        <a14:foregroundMark x1="32999" y1="18458" x2="38896" y2="18053"/>
                        <a14:foregroundMark x1="34003" y1="20081" x2="50439" y2="21095"/>
                        <a14:foregroundMark x1="53074" y1="17647" x2="63237" y2="17647"/>
                        <a14:foregroundMark x1="49184" y1="18661" x2="55709" y2="17647"/>
                        <a14:foregroundMark x1="29737" y1="22718" x2="30113" y2="23935"/>
                        <a14:foregroundMark x1="30489" y1="23327" x2="30740" y2="24544"/>
                        <a14:foregroundMark x1="31493" y1="23124" x2="31368" y2="25355"/>
                        <a14:foregroundMark x1="31870" y1="20690" x2="36010" y2="21298"/>
                        <a14:foregroundMark x1="37014" y1="21298" x2="42535" y2="21501"/>
                        <a14:foregroundMark x1="44166" y1="21704" x2="47428" y2="21907"/>
                        <a14:foregroundMark x1="52823" y1="77688" x2="52447" y2="78296"/>
                        <a14:foregroundMark x1="45169" y1="77485" x2="45169" y2="77485"/>
                        <a14:foregroundMark x1="46048" y1="75051" x2="46550" y2="75659"/>
                        <a14:foregroundMark x1="49310" y1="79108" x2="49310" y2="79108"/>
                        <a14:foregroundMark x1="49435" y1="79919" x2="49435" y2="79919"/>
                        <a14:foregroundMark x1="48683" y1="93509" x2="48683" y2="93509"/>
                        <a14:foregroundMark x1="45797" y1="92698" x2="45797" y2="92698"/>
                        <a14:foregroundMark x1="45797" y1="93103" x2="45797" y2="93103"/>
                        <a14:foregroundMark x1="51443" y1="95335" x2="51443" y2="95335"/>
                        <a14:foregroundMark x1="52572" y1="95335" x2="52572" y2="95335"/>
                        <a14:foregroundMark x1="53701" y1="93712" x2="53701" y2="93712"/>
                        <a14:foregroundMark x1="49686" y1="94118" x2="49686" y2="94118"/>
                        <a14:foregroundMark x1="47553" y1="96957" x2="47553" y2="96957"/>
                        <a14:foregroundMark x1="45797" y1="95943" x2="45797" y2="95943"/>
                        <a14:foregroundMark x1="45671" y1="95943" x2="45671" y2="95943"/>
                        <a14:foregroundMark x1="75157" y1="48884" x2="75157" y2="48884"/>
                        <a14:foregroundMark x1="62233" y1="48276" x2="69511" y2="56187"/>
                        <a14:foregroundMark x1="66374" y1="47465" x2="71142" y2="49087"/>
                        <a14:foregroundMark x1="70891" y1="47262" x2="81430" y2="52535"/>
                        <a14:foregroundMark x1="79548" y1="47465" x2="87578" y2="51116"/>
                        <a14:foregroundMark x1="63739" y1="21095" x2="76286" y2="20690"/>
                        <a14:foregroundMark x1="76662" y1="18661" x2="81807" y2="17241"/>
                        <a14:foregroundMark x1="77164" y1="17039" x2="86324" y2="18053"/>
                        <a14:foregroundMark x1="83061" y1="17241" x2="88206" y2="16633"/>
                        <a14:foregroundMark x1="25471" y1="41785" x2="35132" y2="42799"/>
                        <a14:foregroundMark x1="26223" y1="46247" x2="35634" y2="47465"/>
                        <a14:foregroundMark x1="23714" y1="40365" x2="22836" y2="45639"/>
                        <a14:foregroundMark x1="23212" y1="44828" x2="26851" y2="48479"/>
                        <a14:foregroundMark x1="24592" y1="46856" x2="29737" y2="49899"/>
                        <a14:foregroundMark x1="43413" y1="33874" x2="47177" y2="36308"/>
                        <a14:foregroundMark x1="41656" y1="36511" x2="47051" y2="39959"/>
                        <a14:foregroundMark x1="54705" y1="35700" x2="59724" y2="40568"/>
                        <a14:foregroundMark x1="20703" y1="56187" x2="24341" y2="61866"/>
                        <a14:foregroundMark x1="23463" y1="56389" x2="26474" y2="57809"/>
                        <a14:foregroundMark x1="24843" y1="75051" x2="26725" y2="80527"/>
                        <a14:foregroundMark x1="22585" y1="76876" x2="22836" y2="83164"/>
                        <a14:foregroundMark x1="21455" y1="74239" x2="20452" y2="78702"/>
                        <a14:foregroundMark x1="21079" y1="80325" x2="22459" y2="82961"/>
                        <a14:foregroundMark x1="18946" y1="59026" x2="19322" y2="62475"/>
                        <a14:foregroundMark x1="16688" y1="4868" x2="16688" y2="4868"/>
                        <a14:foregroundMark x1="45295" y1="92089" x2="49812" y2="97160"/>
                        <a14:foregroundMark x1="69887" y1="65923" x2="70891" y2="68560"/>
                        <a14:foregroundMark x1="70389" y1="63895" x2="73400" y2="65923"/>
                        <a14:foregroundMark x1="68256" y1="68154" x2="69511" y2="73834"/>
                        <a14:foregroundMark x1="14178" y1="5274" x2="14178" y2="5274"/>
                        <a14:foregroundMark x1="10289" y1="4665" x2="13676" y2="8722"/>
                        <a14:foregroundMark x1="14053" y1="8722" x2="14053" y2="8722"/>
                        <a14:foregroundMark x1="18946" y1="9331" x2="18946" y2="9331"/>
                        <a14:foregroundMark x1="21079" y1="3854" x2="21079" y2="3854"/>
                        <a14:foregroundMark x1="2635" y1="7911" x2="2635" y2="7911"/>
                        <a14:foregroundMark x1="2509" y1="2840" x2="2509" y2="2840"/>
                        <a14:foregroundMark x1="1757" y1="3043" x2="1757" y2="3043"/>
                        <a14:foregroundMark x1="1757" y1="5071" x2="1757" y2="5071"/>
                        <a14:foregroundMark x1="2886" y1="9736" x2="2886" y2="9736"/>
                        <a14:foregroundMark x1="4642" y1="11156" x2="4642" y2="11156"/>
                        <a14:foregroundMark x1="2384" y1="15010" x2="2384" y2="15010"/>
                        <a14:foregroundMark x1="2384" y1="15010" x2="2384" y2="15010"/>
                        <a14:foregroundMark x1="9034" y1="20690" x2="9034" y2="20690"/>
                        <a14:foregroundMark x1="1506" y1="8114" x2="6901" y2="16836"/>
                        <a14:foregroundMark x1="12171" y1="9128" x2="25721" y2="16227"/>
                        <a14:foregroundMark x1="12673" y1="4057" x2="25094" y2="9533"/>
                      </a14:backgroundRemoval>
                    </a14:imgEffect>
                  </a14:imgLayer>
                </a14:imgProps>
              </a:ext>
            </a:extLst>
          </a:blip>
          <a:srcRect r="73490" b="86250"/>
          <a:stretch/>
        </p:blipFill>
        <p:spPr>
          <a:xfrm>
            <a:off x="152400" y="457200"/>
            <a:ext cx="4018295" cy="1117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3792" y="2112263"/>
            <a:ext cx="10620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82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1006997" y="1688997"/>
            <a:ext cx="9315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CHĂM NGOAN, HỌC GIỎI.</a:t>
            </a:r>
            <a:endParaRPr kumimoji="0" lang="vi-VN" sz="5400" b="1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4" descr="Rainbow Sticker for iOS &amp;amp; Android | GIPHY">
            <a:extLst>
              <a:ext uri="{FF2B5EF4-FFF2-40B4-BE49-F238E27FC236}">
                <a16:creationId xmlns:a16="http://schemas.microsoft.com/office/drawing/2014/main" id="{7FF5C157-04CB-482C-93D9-DE1A27EF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6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C00B-36A4-BE00-7B53-126334D1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05574851211270710">
            <a:hlinkClick r:id="" action="ppaction://media"/>
            <a:extLst>
              <a:ext uri="{FF2B5EF4-FFF2-40B4-BE49-F238E27FC236}">
                <a16:creationId xmlns:a16="http://schemas.microsoft.com/office/drawing/2014/main" id="{B88940B2-EC5D-1964-9FFD-B5150E010C36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069" y="173620"/>
            <a:ext cx="11667280" cy="600334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88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C00B-36A4-BE00-7B53-126334D1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05574851211270710">
            <a:hlinkClick r:id="" action="ppaction://media"/>
            <a:extLst>
              <a:ext uri="{FF2B5EF4-FFF2-40B4-BE49-F238E27FC236}">
                <a16:creationId xmlns:a16="http://schemas.microsoft.com/office/drawing/2014/main" id="{B88940B2-EC5D-1964-9FFD-B5150E010C36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069" y="173620"/>
            <a:ext cx="11667280" cy="600334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74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C00B-36A4-BE00-7B53-126334D1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805574851211270710">
            <a:hlinkClick r:id="" action="ppaction://media"/>
            <a:extLst>
              <a:ext uri="{FF2B5EF4-FFF2-40B4-BE49-F238E27FC236}">
                <a16:creationId xmlns:a16="http://schemas.microsoft.com/office/drawing/2014/main" id="{B88940B2-EC5D-1964-9FFD-B5150E010C36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069" y="173620"/>
            <a:ext cx="11667280" cy="6003343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65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6" y="934908"/>
            <a:ext cx="111667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US" sz="4800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r>
              <a:rPr lang="en-US" sz="4800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hình tròn thành 4 phần bằng nhau, tô màu một phần.</a:t>
            </a:r>
          </a:p>
          <a:p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485736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6054" y="405353"/>
            <a:ext cx="3685880" cy="6410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2467" y="293802"/>
            <a:ext cx="3685880" cy="6410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540" y="405353"/>
            <a:ext cx="309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Khám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phá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3885" y="335447"/>
            <a:ext cx="451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mấy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20" name="Flowchart: Connector 19"/>
          <p:cNvSpPr/>
          <p:nvPr/>
        </p:nvSpPr>
        <p:spPr>
          <a:xfrm>
            <a:off x="1733798" y="2501025"/>
            <a:ext cx="2006930" cy="1885294"/>
          </a:xfrm>
          <a:prstGeom prst="flowChartConnector">
            <a:avLst/>
          </a:prstGeom>
          <a:solidFill>
            <a:srgbClr val="B0F6B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2737263" y="2537972"/>
            <a:ext cx="0" cy="188529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6"/>
          </p:cNvCxnSpPr>
          <p:nvPr/>
        </p:nvCxnSpPr>
        <p:spPr>
          <a:xfrm flipH="1">
            <a:off x="1733798" y="3443672"/>
            <a:ext cx="200693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413" l="1246" r="9937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110" y="2252760"/>
            <a:ext cx="3057525" cy="2400300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4322058" y="2193822"/>
            <a:ext cx="7011773" cy="22890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235823" y="2282672"/>
            <a:ext cx="69767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Chia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4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tô</a:t>
            </a:r>
            <a:r>
              <a:rPr lang="en-US" sz="2800" dirty="0"/>
              <a:t> </a:t>
            </a:r>
            <a:r>
              <a:rPr lang="en-US" sz="2800" dirty="0" err="1"/>
              <a:t>màu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err="1"/>
              <a:t>phần</a:t>
            </a:r>
            <a:r>
              <a:rPr lang="en-US" sz="2800"/>
              <a:t> tư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err="1"/>
              <a:t>phần</a:t>
            </a:r>
            <a:r>
              <a:rPr lang="en-US" sz="2800"/>
              <a:t> tư </a:t>
            </a:r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   </a:t>
            </a: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27984"/>
              </p:ext>
            </p:extLst>
          </p:nvPr>
        </p:nvGraphicFramePr>
        <p:xfrm>
          <a:off x="7910539" y="3619361"/>
          <a:ext cx="580571" cy="103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1033962794"/>
                    </a:ext>
                  </a:extLst>
                </a:gridCol>
              </a:tblGrid>
              <a:tr h="4084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55474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4554453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161569"/>
              </p:ext>
            </p:extLst>
          </p:nvPr>
        </p:nvGraphicFramePr>
        <p:xfrm>
          <a:off x="7959356" y="4126345"/>
          <a:ext cx="510639" cy="365760"/>
        </p:xfrm>
        <a:graphic>
          <a:graphicData uri="http://schemas.openxmlformats.org/drawingml/2006/table">
            <a:tbl>
              <a:tblPr/>
              <a:tblGrid>
                <a:gridCol w="510639">
                  <a:extLst>
                    <a:ext uri="{9D8B030D-6E8A-4147-A177-3AD203B41FA5}">
                      <a16:colId xmlns:a16="http://schemas.microsoft.com/office/drawing/2014/main" val="25879268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8089710"/>
                  </a:ext>
                </a:extLst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818539" y="2508226"/>
            <a:ext cx="611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95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FD0E3A-B124-5A0B-B6AF-BEB74D596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2077" y="662195"/>
            <a:ext cx="6269415" cy="57386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854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6049" y="345976"/>
            <a:ext cx="3685880" cy="64102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62462" y="234425"/>
            <a:ext cx="3685880" cy="64102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HP001 4H" panose="020B0603050302020204" pitchFamily="34" charset="0"/>
              </a:rPr>
              <a:t>Hoạt</a:t>
            </a:r>
            <a:r>
              <a:rPr lang="en-US" sz="3600" dirty="0">
                <a:latin typeface="HP001 4H" panose="020B0603050302020204" pitchFamily="34" charset="0"/>
              </a:rPr>
              <a:t> </a:t>
            </a:r>
            <a:r>
              <a:rPr lang="en-US" sz="3600" dirty="0" err="1">
                <a:latin typeface="HP001 4H" panose="020B0603050302020204" pitchFamily="34" charset="0"/>
              </a:rPr>
              <a:t>động</a:t>
            </a:r>
            <a:endParaRPr lang="en-US" sz="3600" dirty="0">
              <a:latin typeface="HP001 4H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236" y="1297195"/>
            <a:ext cx="4512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HP001 4H" panose="020B0603050302020204" pitchFamily="34" charset="0"/>
              </a:rPr>
              <a:t>1.      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28156" y="1180335"/>
            <a:ext cx="1151907" cy="5670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Đ/S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04109" y="2005081"/>
          <a:ext cx="1601850" cy="1308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3950">
                  <a:extLst>
                    <a:ext uri="{9D8B030D-6E8A-4147-A177-3AD203B41FA5}">
                      <a16:colId xmlns:a16="http://schemas.microsoft.com/office/drawing/2014/main" val="3224130305"/>
                    </a:ext>
                  </a:extLst>
                </a:gridCol>
                <a:gridCol w="533950">
                  <a:extLst>
                    <a:ext uri="{9D8B030D-6E8A-4147-A177-3AD203B41FA5}">
                      <a16:colId xmlns:a16="http://schemas.microsoft.com/office/drawing/2014/main" val="734365920"/>
                    </a:ext>
                  </a:extLst>
                </a:gridCol>
                <a:gridCol w="533950">
                  <a:extLst>
                    <a:ext uri="{9D8B030D-6E8A-4147-A177-3AD203B41FA5}">
                      <a16:colId xmlns:a16="http://schemas.microsoft.com/office/drawing/2014/main" val="968674857"/>
                    </a:ext>
                  </a:extLst>
                </a:gridCol>
              </a:tblGrid>
              <a:tr h="1308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0F6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0537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19803" y="2005080"/>
          <a:ext cx="1601852" cy="1308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463">
                  <a:extLst>
                    <a:ext uri="{9D8B030D-6E8A-4147-A177-3AD203B41FA5}">
                      <a16:colId xmlns:a16="http://schemas.microsoft.com/office/drawing/2014/main" val="1420565210"/>
                    </a:ext>
                  </a:extLst>
                </a:gridCol>
                <a:gridCol w="400463">
                  <a:extLst>
                    <a:ext uri="{9D8B030D-6E8A-4147-A177-3AD203B41FA5}">
                      <a16:colId xmlns:a16="http://schemas.microsoft.com/office/drawing/2014/main" val="3224130305"/>
                    </a:ext>
                  </a:extLst>
                </a:gridCol>
                <a:gridCol w="400463">
                  <a:extLst>
                    <a:ext uri="{9D8B030D-6E8A-4147-A177-3AD203B41FA5}">
                      <a16:colId xmlns:a16="http://schemas.microsoft.com/office/drawing/2014/main" val="734365920"/>
                    </a:ext>
                  </a:extLst>
                </a:gridCol>
                <a:gridCol w="400463">
                  <a:extLst>
                    <a:ext uri="{9D8B030D-6E8A-4147-A177-3AD203B41FA5}">
                      <a16:colId xmlns:a16="http://schemas.microsoft.com/office/drawing/2014/main" val="968674857"/>
                    </a:ext>
                  </a:extLst>
                </a:gridCol>
              </a:tblGrid>
              <a:tr h="1308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0F6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E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0537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460667" y="4318789"/>
          <a:ext cx="1845290" cy="1308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9058">
                  <a:extLst>
                    <a:ext uri="{9D8B030D-6E8A-4147-A177-3AD203B41FA5}">
                      <a16:colId xmlns:a16="http://schemas.microsoft.com/office/drawing/2014/main" val="1420565210"/>
                    </a:ext>
                  </a:extLst>
                </a:gridCol>
                <a:gridCol w="369058">
                  <a:extLst>
                    <a:ext uri="{9D8B030D-6E8A-4147-A177-3AD203B41FA5}">
                      <a16:colId xmlns:a16="http://schemas.microsoft.com/office/drawing/2014/main" val="3224130305"/>
                    </a:ext>
                  </a:extLst>
                </a:gridCol>
                <a:gridCol w="369058">
                  <a:extLst>
                    <a:ext uri="{9D8B030D-6E8A-4147-A177-3AD203B41FA5}">
                      <a16:colId xmlns:a16="http://schemas.microsoft.com/office/drawing/2014/main" val="734365920"/>
                    </a:ext>
                  </a:extLst>
                </a:gridCol>
                <a:gridCol w="369058">
                  <a:extLst>
                    <a:ext uri="{9D8B030D-6E8A-4147-A177-3AD203B41FA5}">
                      <a16:colId xmlns:a16="http://schemas.microsoft.com/office/drawing/2014/main" val="3249611014"/>
                    </a:ext>
                  </a:extLst>
                </a:gridCol>
                <a:gridCol w="369058">
                  <a:extLst>
                    <a:ext uri="{9D8B030D-6E8A-4147-A177-3AD203B41FA5}">
                      <a16:colId xmlns:a16="http://schemas.microsoft.com/office/drawing/2014/main" val="968674857"/>
                    </a:ext>
                  </a:extLst>
                </a:gridCol>
              </a:tblGrid>
              <a:tr h="1308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0F6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E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0537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898084" y="4318788"/>
          <a:ext cx="1845288" cy="13081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7548">
                  <a:extLst>
                    <a:ext uri="{9D8B030D-6E8A-4147-A177-3AD203B41FA5}">
                      <a16:colId xmlns:a16="http://schemas.microsoft.com/office/drawing/2014/main" val="1420565210"/>
                    </a:ext>
                  </a:extLst>
                </a:gridCol>
                <a:gridCol w="307548">
                  <a:extLst>
                    <a:ext uri="{9D8B030D-6E8A-4147-A177-3AD203B41FA5}">
                      <a16:colId xmlns:a16="http://schemas.microsoft.com/office/drawing/2014/main" val="3224130305"/>
                    </a:ext>
                  </a:extLst>
                </a:gridCol>
                <a:gridCol w="307548">
                  <a:extLst>
                    <a:ext uri="{9D8B030D-6E8A-4147-A177-3AD203B41FA5}">
                      <a16:colId xmlns:a16="http://schemas.microsoft.com/office/drawing/2014/main" val="734365920"/>
                    </a:ext>
                  </a:extLst>
                </a:gridCol>
                <a:gridCol w="307548">
                  <a:extLst>
                    <a:ext uri="{9D8B030D-6E8A-4147-A177-3AD203B41FA5}">
                      <a16:colId xmlns:a16="http://schemas.microsoft.com/office/drawing/2014/main" val="3249611014"/>
                    </a:ext>
                  </a:extLst>
                </a:gridCol>
                <a:gridCol w="307548">
                  <a:extLst>
                    <a:ext uri="{9D8B030D-6E8A-4147-A177-3AD203B41FA5}">
                      <a16:colId xmlns:a16="http://schemas.microsoft.com/office/drawing/2014/main" val="968674857"/>
                    </a:ext>
                  </a:extLst>
                </a:gridCol>
                <a:gridCol w="307548">
                  <a:extLst>
                    <a:ext uri="{9D8B030D-6E8A-4147-A177-3AD203B41FA5}">
                      <a16:colId xmlns:a16="http://schemas.microsoft.com/office/drawing/2014/main" val="236851466"/>
                    </a:ext>
                  </a:extLst>
                </a:gridCol>
              </a:tblGrid>
              <a:tr h="13081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B0F6BD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EF8C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EF8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305377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02236" y="3436327"/>
            <a:ext cx="444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       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0042" y="3436327"/>
            <a:ext cx="444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       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236" y="5872477"/>
            <a:ext cx="444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       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 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00042" y="5872476"/>
            <a:ext cx="4441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Đã</a:t>
            </a:r>
            <a:r>
              <a:rPr lang="en-US" sz="3200" dirty="0"/>
              <a:t> </a:t>
            </a:r>
            <a:r>
              <a:rPr lang="en-US" sz="3200" dirty="0" err="1"/>
              <a:t>tô</a:t>
            </a:r>
            <a:r>
              <a:rPr lang="en-US" sz="3200" dirty="0"/>
              <a:t>        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chữ</a:t>
            </a:r>
            <a:r>
              <a:rPr lang="en-US" sz="3200" dirty="0"/>
              <a:t> </a:t>
            </a:r>
            <a:r>
              <a:rPr lang="en-US" sz="3200" dirty="0" err="1"/>
              <a:t>nhật</a:t>
            </a:r>
            <a:r>
              <a:rPr lang="en-US" sz="3200" dirty="0"/>
              <a:t>   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1815116" y="3313215"/>
          <a:ext cx="58057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536161875"/>
                    </a:ext>
                  </a:extLst>
                </a:gridCol>
              </a:tblGrid>
              <a:tr h="4084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43012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1900051" y="3752603"/>
          <a:ext cx="495635" cy="469612"/>
        </p:xfrm>
        <a:graphic>
          <a:graphicData uri="http://schemas.openxmlformats.org/drawingml/2006/table">
            <a:tbl>
              <a:tblPr/>
              <a:tblGrid>
                <a:gridCol w="495635">
                  <a:extLst>
                    <a:ext uri="{9D8B030D-6E8A-4147-A177-3AD203B41FA5}">
                      <a16:colId xmlns:a16="http://schemas.microsoft.com/office/drawing/2014/main" val="1369833484"/>
                    </a:ext>
                  </a:extLst>
                </a:gridCol>
              </a:tblGrid>
              <a:tr h="4696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782906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687050" y="3346908"/>
          <a:ext cx="58057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536161875"/>
                    </a:ext>
                  </a:extLst>
                </a:gridCol>
              </a:tblGrid>
              <a:tr h="4084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430121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7771985" y="3786296"/>
          <a:ext cx="495635" cy="469612"/>
        </p:xfrm>
        <a:graphic>
          <a:graphicData uri="http://schemas.openxmlformats.org/drawingml/2006/table">
            <a:tbl>
              <a:tblPr/>
              <a:tblGrid>
                <a:gridCol w="495635">
                  <a:extLst>
                    <a:ext uri="{9D8B030D-6E8A-4147-A177-3AD203B41FA5}">
                      <a16:colId xmlns:a16="http://schemas.microsoft.com/office/drawing/2014/main" val="1369833484"/>
                    </a:ext>
                  </a:extLst>
                </a:gridCol>
              </a:tblGrid>
              <a:tr h="4696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782906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1760356" y="5783057"/>
          <a:ext cx="58057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536161875"/>
                    </a:ext>
                  </a:extLst>
                </a:gridCol>
              </a:tblGrid>
              <a:tr h="4084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430121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1845291" y="6222445"/>
          <a:ext cx="495635" cy="469612"/>
        </p:xfrm>
        <a:graphic>
          <a:graphicData uri="http://schemas.openxmlformats.org/drawingml/2006/table">
            <a:tbl>
              <a:tblPr/>
              <a:tblGrid>
                <a:gridCol w="495635">
                  <a:extLst>
                    <a:ext uri="{9D8B030D-6E8A-4147-A177-3AD203B41FA5}">
                      <a16:colId xmlns:a16="http://schemas.microsoft.com/office/drawing/2014/main" val="1369833484"/>
                    </a:ext>
                  </a:extLst>
                </a:gridCol>
              </a:tblGrid>
              <a:tr h="4696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782906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676661" y="5777657"/>
          <a:ext cx="58057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536161875"/>
                    </a:ext>
                  </a:extLst>
                </a:gridCol>
              </a:tblGrid>
              <a:tr h="4084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430121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7761596" y="6217045"/>
          <a:ext cx="495635" cy="469612"/>
        </p:xfrm>
        <a:graphic>
          <a:graphicData uri="http://schemas.openxmlformats.org/drawingml/2006/table">
            <a:tbl>
              <a:tblPr/>
              <a:tblGrid>
                <a:gridCol w="495635">
                  <a:extLst>
                    <a:ext uri="{9D8B030D-6E8A-4147-A177-3AD203B41FA5}">
                      <a16:colId xmlns:a16="http://schemas.microsoft.com/office/drawing/2014/main" val="1369833484"/>
                    </a:ext>
                  </a:extLst>
                </a:gridCol>
              </a:tblGrid>
              <a:tr h="4696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782906"/>
                  </a:ext>
                </a:extLst>
              </a:tr>
            </a:tbl>
          </a:graphicData>
        </a:graphic>
      </p:graphicFrame>
      <p:sp>
        <p:nvSpPr>
          <p:cNvPr id="27" name="Rounded Rectangle 26"/>
          <p:cNvSpPr/>
          <p:nvPr/>
        </p:nvSpPr>
        <p:spPr>
          <a:xfrm>
            <a:off x="4947664" y="3451891"/>
            <a:ext cx="534389" cy="48688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10946411" y="3441722"/>
            <a:ext cx="534389" cy="48688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5053974" y="5921419"/>
            <a:ext cx="534389" cy="48688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10946411" y="5973601"/>
            <a:ext cx="534389" cy="48688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947663" y="3433627"/>
            <a:ext cx="534389" cy="48688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Đ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942064" y="3455255"/>
            <a:ext cx="534389" cy="48688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053973" y="5921419"/>
            <a:ext cx="534389" cy="48688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Đ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10966681" y="5987134"/>
            <a:ext cx="534389" cy="486888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Đ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696696" y="1358748"/>
            <a:ext cx="1492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7687050" y="3346908"/>
            <a:ext cx="580570" cy="87530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9856276" y="2182157"/>
          <a:ext cx="58057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536161875"/>
                    </a:ext>
                  </a:extLst>
                </a:gridCol>
              </a:tblGrid>
              <a:tr h="4084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430121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9941211" y="2621545"/>
          <a:ext cx="495635" cy="469612"/>
        </p:xfrm>
        <a:graphic>
          <a:graphicData uri="http://schemas.openxmlformats.org/drawingml/2006/table">
            <a:tbl>
              <a:tblPr/>
              <a:tblGrid>
                <a:gridCol w="495635">
                  <a:extLst>
                    <a:ext uri="{9D8B030D-6E8A-4147-A177-3AD203B41FA5}">
                      <a16:colId xmlns:a16="http://schemas.microsoft.com/office/drawing/2014/main" val="1369833484"/>
                    </a:ext>
                  </a:extLst>
                </a:gridCol>
              </a:tblGrid>
              <a:tr h="4696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7829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1031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63533" y="300192"/>
            <a:ext cx="10755984" cy="1655762"/>
          </a:xfrm>
        </p:spPr>
        <p:txBody>
          <a:bodyPr>
            <a:noAutofit/>
          </a:bodyPr>
          <a:lstStyle/>
          <a:p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tập: MỞ RỘNG VỐN TỪ VỀ NHÀ TRƯỜNG. CÂU HỎI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3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5729" y="252320"/>
            <a:ext cx="4512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HP001 4H" panose="020B0603050302020204" pitchFamily="34" charset="0"/>
              </a:rPr>
              <a:t>Một</a:t>
            </a:r>
            <a:r>
              <a:rPr lang="en-US" sz="4400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4H" panose="020B0603050302020204" pitchFamily="34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HP001 4H" panose="020B06030503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HP001 4H" panose="020B0603050302020204" pitchFamily="34" charset="0"/>
              </a:rPr>
              <a:t>mấy</a:t>
            </a:r>
            <a:endParaRPr lang="en-US" sz="4400" dirty="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6883" y="1140031"/>
            <a:ext cx="11150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mấy</a:t>
            </a:r>
            <a:r>
              <a:rPr lang="en-US" sz="3200" dirty="0"/>
              <a:t> ở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100000" l="42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027" y="2308284"/>
            <a:ext cx="4061362" cy="4332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18" b="95175" l="5023" r="986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7870" y="2212465"/>
            <a:ext cx="4340370" cy="4518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11" b="91667" l="4110" r="8949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5729" y="2184000"/>
            <a:ext cx="4399871" cy="4580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7807" l="4748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346" y="2308284"/>
            <a:ext cx="4503759" cy="46888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64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381" y="2712001"/>
            <a:ext cx="2051526" cy="18825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57406" y="1957708"/>
            <a:ext cx="2428566" cy="5213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năm</a:t>
            </a:r>
            <a:endParaRPr lang="en-US" sz="2800" dirty="0"/>
          </a:p>
        </p:txBody>
      </p:sp>
      <p:sp>
        <p:nvSpPr>
          <p:cNvPr id="14" name="Rectangle 13"/>
          <p:cNvSpPr/>
          <p:nvPr/>
        </p:nvSpPr>
        <p:spPr>
          <a:xfrm>
            <a:off x="8698738" y="2047589"/>
            <a:ext cx="2428566" cy="5213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endParaRPr lang="en-US" sz="2800" dirty="0"/>
          </a:p>
        </p:txBody>
      </p:sp>
      <p:sp>
        <p:nvSpPr>
          <p:cNvPr id="15" name="Rectangle 14"/>
          <p:cNvSpPr/>
          <p:nvPr/>
        </p:nvSpPr>
        <p:spPr>
          <a:xfrm>
            <a:off x="1141341" y="4976202"/>
            <a:ext cx="2428566" cy="5213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endParaRPr lang="en-US" sz="2800" dirty="0"/>
          </a:p>
        </p:txBody>
      </p:sp>
      <p:sp>
        <p:nvSpPr>
          <p:cNvPr id="16" name="Rectangle 15"/>
          <p:cNvSpPr/>
          <p:nvPr/>
        </p:nvSpPr>
        <p:spPr>
          <a:xfrm>
            <a:off x="8939254" y="4976201"/>
            <a:ext cx="2428566" cy="521391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ba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717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069 L 0.06055 0.03981 C 0.07318 0.04884 0.09206 0.05393 0.11198 0.05393 C 0.13464 0.05393 0.15274 0.04884 0.16537 0.03981 L 0.22605 -0.00069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8.33333E-7 0.00023 C 0.00091 0.00625 0.00169 0.01296 0.00286 0.01921 C 0.00338 0.02222 0.00443 0.0243 0.00495 0.02685 C 0.00534 0.02916 0.00547 0.03194 0.00586 0.03426 C 0.00638 0.0368 0.00729 0.03912 0.00794 0.04166 C 0.00846 0.04398 0.00872 0.04676 0.00898 0.04907 C 0.00963 0.05486 0.0099 0.06088 0.01094 0.06643 C 0.01159 0.06944 0.01302 0.07106 0.01393 0.07361 C 0.01471 0.07592 0.0151 0.07893 0.01601 0.08102 C 0.01693 0.08333 0.0181 0.08426 0.01914 0.08588 C 0.0276 0.10393 0.01914 0.08958 0.02604 0.10069 L 0.05742 0.09583 C 0.05937 0.09537 0.06146 0.09444 0.06341 0.09352 C 0.06549 0.09213 0.06953 0.08842 0.06953 0.08889 C 0.072 0.08356 0.07474 0.07824 0.07747 0.07361 C 0.07851 0.07199 0.07943 0.07014 0.0806 0.06875 C 0.08151 0.06736 0.08255 0.06713 0.08346 0.06643 C 0.08463 0.06389 0.08529 0.06041 0.08659 0.05879 C 0.09414 0.04953 0.10143 0.05532 0.10976 0.05648 C 0.11081 0.05879 0.11211 0.06088 0.11276 0.06389 C 0.1138 0.06852 0.11432 0.07361 0.11484 0.0787 C 0.11706 0.09838 0.11601 0.09028 0.11771 0.10324 C 0.11849 0.11296 0.11875 0.125 0.12174 0.1331 C 0.12279 0.13495 0.12383 0.13588 0.12487 0.13773 C 0.12552 0.14028 0.12643 0.14259 0.12695 0.14514 C 0.12734 0.14745 0.12721 0.15046 0.12786 0.15254 C 0.12865 0.15486 0.12995 0.15578 0.13099 0.1574 C 0.13581 0.17546 0.1293 0.15416 0.13698 0.1699 C 0.14323 0.18287 0.13242 0.17453 0.14505 0.17986 C 0.14674 0.1824 0.15026 0.18865 0.15208 0.18958 C 0.15534 0.19143 0.15885 0.19143 0.16224 0.1919 C 0.16458 0.19467 0.1668 0.19791 0.16927 0.19953 C 0.17187 0.20115 0.17461 0.20092 0.17734 0.20185 C 0.17865 0.20254 0.18008 0.20347 0.18138 0.20463 L 0.20052 0.19953 C 0.20221 0.19884 0.20391 0.19861 0.20547 0.19699 C 0.20677 0.19583 0.20742 0.19328 0.20859 0.1919 C 0.2099 0.19074 0.21133 0.19028 0.2125 0.18958 C 0.21471 0.18796 0.21992 0.18472 0.22266 0.18217 C 0.22435 0.18055 0.22604 0.1787 0.22773 0.17708 C 0.22838 0.17477 0.22917 0.17245 0.22982 0.1699 C 0.23047 0.16666 0.23047 0.15833 0.23177 0.15995 C 0.23333 0.16157 0.23177 0.16828 0.23177 0.17222 " pathEditMode="relative" rAng="0" ptsTypes="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15" y="1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-0.08216 -4.07407E-6 C -0.11888 -4.07407E-6 -0.16419 0.1669 -0.16419 0.30255 L -0.16419 0.60533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30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10664 2.59259E-6 C -0.15455 2.59259E-6 -0.21328 -0.12199 -0.21328 -0.2206 L -0.21328 -0.44097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-2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35729" y="252320"/>
            <a:ext cx="4512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+mn-cs"/>
              </a:rPr>
              <a:t>mấy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947" y="1021761"/>
            <a:ext cx="11150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dẻ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3502976" y="932342"/>
          <a:ext cx="58057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536161875"/>
                    </a:ext>
                  </a:extLst>
                </a:gridCol>
              </a:tblGrid>
              <a:tr h="4084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43012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587911" y="1371730"/>
          <a:ext cx="495635" cy="469612"/>
        </p:xfrm>
        <a:graphic>
          <a:graphicData uri="http://schemas.openxmlformats.org/drawingml/2006/table">
            <a:tbl>
              <a:tblPr/>
              <a:tblGrid>
                <a:gridCol w="495635">
                  <a:extLst>
                    <a:ext uri="{9D8B030D-6E8A-4147-A177-3AD203B41FA5}">
                      <a16:colId xmlns:a16="http://schemas.microsoft.com/office/drawing/2014/main" val="1369833484"/>
                    </a:ext>
                  </a:extLst>
                </a:gridCol>
              </a:tblGrid>
              <a:tr h="4696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782906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050" y="2368455"/>
            <a:ext cx="3897030" cy="20151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651" y="2368455"/>
            <a:ext cx="3649657" cy="2015194"/>
          </a:xfrm>
          <a:prstGeom prst="rect">
            <a:avLst/>
          </a:prstGeom>
        </p:spPr>
      </p:pic>
      <p:cxnSp>
        <p:nvCxnSpPr>
          <p:cNvPr id="20" name="Straight Connector 19"/>
          <p:cNvCxnSpPr>
            <a:stCxn id="2" idx="0"/>
            <a:endCxn id="2" idx="2"/>
          </p:cNvCxnSpPr>
          <p:nvPr/>
        </p:nvCxnSpPr>
        <p:spPr>
          <a:xfrm>
            <a:off x="3973565" y="2368455"/>
            <a:ext cx="0" cy="2015194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88563" y="2368455"/>
            <a:ext cx="0" cy="2015194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19835" y="2368455"/>
            <a:ext cx="0" cy="2015194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303606" y="2368455"/>
            <a:ext cx="0" cy="2015194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8331808" y="4471374"/>
          <a:ext cx="58057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536161875"/>
                    </a:ext>
                  </a:extLst>
                </a:gridCol>
              </a:tblGrid>
              <a:tr h="4084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430121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8416743" y="4910762"/>
          <a:ext cx="495635" cy="469612"/>
        </p:xfrm>
        <a:graphic>
          <a:graphicData uri="http://schemas.openxmlformats.org/drawingml/2006/table">
            <a:tbl>
              <a:tblPr/>
              <a:tblGrid>
                <a:gridCol w="495635">
                  <a:extLst>
                    <a:ext uri="{9D8B030D-6E8A-4147-A177-3AD203B41FA5}">
                      <a16:colId xmlns:a16="http://schemas.microsoft.com/office/drawing/2014/main" val="1369833484"/>
                    </a:ext>
                  </a:extLst>
                </a:gridCol>
              </a:tblGrid>
              <a:tr h="4696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7829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3750793" y="4471374"/>
          <a:ext cx="580571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536161875"/>
                    </a:ext>
                  </a:extLst>
                </a:gridCol>
              </a:tblGrid>
              <a:tr h="40849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210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4430121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3835728" y="4910762"/>
          <a:ext cx="495635" cy="469612"/>
        </p:xfrm>
        <a:graphic>
          <a:graphicData uri="http://schemas.openxmlformats.org/drawingml/2006/table">
            <a:tbl>
              <a:tblPr/>
              <a:tblGrid>
                <a:gridCol w="495635">
                  <a:extLst>
                    <a:ext uri="{9D8B030D-6E8A-4147-A177-3AD203B41FA5}">
                      <a16:colId xmlns:a16="http://schemas.microsoft.com/office/drawing/2014/main" val="1369833484"/>
                    </a:ext>
                  </a:extLst>
                </a:gridCol>
              </a:tblGrid>
              <a:tr h="4696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0782906"/>
                  </a:ext>
                </a:extLst>
              </a:tr>
            </a:tbl>
          </a:graphicData>
        </a:graphic>
      </p:graphicFrame>
      <p:pic>
        <p:nvPicPr>
          <p:cNvPr id="4100" name="Picture 4" descr="https://phongthuyxanh.vn/wp-content/uploads/d%E1%BA%A5u-t%C3%ADch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9778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127" y="4170428"/>
            <a:ext cx="953556" cy="95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e7.pngegg.com/pngimages/958/304/png-clipart-red-x-illustration-x-mark-check-mark-symbol-x-mark-miscellaneous-angl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00" l="7889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25" y="4033429"/>
            <a:ext cx="1050659" cy="70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025050" y="5458623"/>
            <a:ext cx="83252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Hình</a:t>
            </a:r>
            <a:r>
              <a:rPr lang="en-US" sz="3200" dirty="0"/>
              <a:t> B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hạt</a:t>
            </a:r>
            <a:r>
              <a:rPr lang="en-US" sz="3200" dirty="0"/>
              <a:t> </a:t>
            </a:r>
            <a:r>
              <a:rPr lang="en-US" sz="3200" dirty="0" err="1"/>
              <a:t>dẻ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chia </a:t>
            </a:r>
            <a:r>
              <a:rPr lang="en-US" sz="3200" dirty="0" err="1"/>
              <a:t>làm</a:t>
            </a:r>
            <a:r>
              <a:rPr lang="en-US" sz="3200" dirty="0"/>
              <a:t> 4 </a:t>
            </a:r>
            <a:r>
              <a:rPr lang="en-US" sz="3200" dirty="0" err="1"/>
              <a:t>phần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khoanh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phần</a:t>
            </a:r>
            <a:r>
              <a:rPr lang="en-US" sz="32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72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1006997" y="1688997"/>
            <a:ext cx="9315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CHĂM NGOAN, HỌC GIỎI.</a:t>
            </a:r>
            <a:endParaRPr kumimoji="0" lang="vi-VN" sz="5400" b="1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4" descr="Rainbow Sticker for iOS &amp;amp; Android | GIPHY">
            <a:extLst>
              <a:ext uri="{FF2B5EF4-FFF2-40B4-BE49-F238E27FC236}">
                <a16:creationId xmlns:a16="http://schemas.microsoft.com/office/drawing/2014/main" id="{7FF5C157-04CB-482C-93D9-DE1A27EF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6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63533" y="300192"/>
            <a:ext cx="10755984" cy="1655762"/>
          </a:xfrm>
        </p:spPr>
        <p:txBody>
          <a:bodyPr>
            <a:noAutofit/>
          </a:bodyPr>
          <a:lstStyle/>
          <a:p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82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63533" y="300192"/>
            <a:ext cx="10755984" cy="1655762"/>
          </a:xfrm>
        </p:spPr>
        <p:txBody>
          <a:bodyPr>
            <a:noAutofit/>
          </a:bodyPr>
          <a:lstStyle/>
          <a:p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9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63533" y="300192"/>
            <a:ext cx="10755984" cy="1655762"/>
          </a:xfrm>
        </p:spPr>
        <p:txBody>
          <a:bodyPr>
            <a:noAutofit/>
          </a:bodyPr>
          <a:lstStyle/>
          <a:p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08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63533" y="300192"/>
            <a:ext cx="10755984" cy="1655762"/>
          </a:xfrm>
        </p:spPr>
        <p:txBody>
          <a:bodyPr>
            <a:noAutofit/>
          </a:bodyPr>
          <a:lstStyle/>
          <a:p>
            <a:endParaRPr lang="en-US" sz="40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622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665789"/>
            <a:ext cx="10860708" cy="5849311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298263" y="741757"/>
            <a:ext cx="102140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1:Quan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800" b="1" dirty="0">
              <a:solidFill>
                <a:srgbClr val="FF25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5469A-32F1-44CE-9FB2-A7C1947AC1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699" y="1594713"/>
            <a:ext cx="7458075" cy="481697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47825C-48AE-1710-E635-7A9DBBF7EA52}"/>
              </a:ext>
            </a:extLst>
          </p:cNvPr>
          <p:cNvCxnSpPr>
            <a:cxnSpLocks/>
          </p:cNvCxnSpPr>
          <p:nvPr/>
        </p:nvCxnSpPr>
        <p:spPr>
          <a:xfrm>
            <a:off x="2531183" y="1144629"/>
            <a:ext cx="220286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09A7D1-FA19-EE4B-C5E0-201315FB1CA0}"/>
              </a:ext>
            </a:extLst>
          </p:cNvPr>
          <p:cNvCxnSpPr>
            <a:cxnSpLocks/>
          </p:cNvCxnSpPr>
          <p:nvPr/>
        </p:nvCxnSpPr>
        <p:spPr>
          <a:xfrm>
            <a:off x="5034986" y="1167779"/>
            <a:ext cx="50697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185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342900"/>
            <a:ext cx="10860708" cy="638363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440256" y="488984"/>
            <a:ext cx="9310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71F0FB74-EFAC-4553-AF85-6F8DD9E28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4391" y="4003027"/>
            <a:ext cx="2681967" cy="272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EEA218-6A2C-46E2-8877-33DD227FA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5037" y="1248695"/>
            <a:ext cx="7943720" cy="4466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19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342900"/>
            <a:ext cx="10860708" cy="638363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072337" y="783771"/>
            <a:ext cx="9874338" cy="5519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phần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0"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42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902;p32">
            <a:extLst>
              <a:ext uri="{FF2B5EF4-FFF2-40B4-BE49-F238E27FC236}">
                <a16:creationId xmlns:a16="http://schemas.microsoft.com/office/drawing/2014/main" id="{D06FDEFC-11C7-EE20-9307-7E6E6846BADD}"/>
              </a:ext>
            </a:extLst>
          </p:cNvPr>
          <p:cNvSpPr txBox="1">
            <a:spLocks/>
          </p:cNvSpPr>
          <p:nvPr/>
        </p:nvSpPr>
        <p:spPr>
          <a:xfrm>
            <a:off x="1604168" y="693821"/>
            <a:ext cx="8876400" cy="753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76" tIns="121776" rIns="121776" bIns="121776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just"/>
            <a:endParaRPr lang="en-US" sz="3600" b="1" dirty="0">
              <a:solidFill>
                <a:srgbClr val="FF0000"/>
              </a:solidFill>
              <a:latin typeface="+mj-lt"/>
            </a:endParaRP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+mj-lt"/>
              </a:rPr>
              <a:t>1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Tìm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từ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nhà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trường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từng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+mj-lt"/>
              </a:rPr>
              <a:t>sau</a:t>
            </a:r>
            <a:r>
              <a:rPr lang="en-US" sz="3600" dirty="0">
                <a:solidFill>
                  <a:srgbClr val="000000"/>
                </a:solidFill>
                <a:latin typeface="+mj-lt"/>
              </a:rPr>
              <a:t>: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E2620E-7FAA-3F55-4D50-5E99C32AA9D8}"/>
              </a:ext>
            </a:extLst>
          </p:cNvPr>
          <p:cNvSpPr/>
          <p:nvPr/>
        </p:nvSpPr>
        <p:spPr>
          <a:xfrm>
            <a:off x="1436114" y="1889761"/>
            <a:ext cx="2413892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</a:rPr>
              <a:t>Người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0AA34-40C0-6292-0DF1-E0B0C1045DA9}"/>
              </a:ext>
            </a:extLst>
          </p:cNvPr>
          <p:cNvSpPr/>
          <p:nvPr/>
        </p:nvSpPr>
        <p:spPr>
          <a:xfrm>
            <a:off x="1420836" y="3013509"/>
            <a:ext cx="2429169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</a:rPr>
              <a:t>Địa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điểm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C53044-06C1-2B11-EA61-5C017BFB0C12}"/>
              </a:ext>
            </a:extLst>
          </p:cNvPr>
          <p:cNvSpPr/>
          <p:nvPr/>
        </p:nvSpPr>
        <p:spPr>
          <a:xfrm>
            <a:off x="1466668" y="4137259"/>
            <a:ext cx="2383336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Đồ vật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3A2098-2731-DB45-33ED-DF490856A263}"/>
              </a:ext>
            </a:extLst>
          </p:cNvPr>
          <p:cNvSpPr/>
          <p:nvPr/>
        </p:nvSpPr>
        <p:spPr>
          <a:xfrm>
            <a:off x="1451391" y="5261008"/>
            <a:ext cx="2398613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</a:rPr>
              <a:t>Hoạt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động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444791-C504-CE5A-A916-9CC79BC523CF}"/>
              </a:ext>
            </a:extLst>
          </p:cNvPr>
          <p:cNvSpPr/>
          <p:nvPr/>
        </p:nvSpPr>
        <p:spPr>
          <a:xfrm>
            <a:off x="4428975" y="1900989"/>
            <a:ext cx="6127983" cy="75397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/>
            <a:r>
              <a:rPr lang="en-US" sz="3600" dirty="0" err="1">
                <a:solidFill>
                  <a:srgbClr val="000000"/>
                </a:solidFill>
              </a:rPr>
              <a:t>học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sinh</a:t>
            </a:r>
            <a:r>
              <a:rPr lang="en-US" sz="3600" dirty="0">
                <a:solidFill>
                  <a:srgbClr val="000000"/>
                </a:solidFill>
              </a:rPr>
              <a:t>,…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68674-E5C7-F2AA-26E0-523926AAA9B7}"/>
              </a:ext>
            </a:extLst>
          </p:cNvPr>
          <p:cNvSpPr/>
          <p:nvPr/>
        </p:nvSpPr>
        <p:spPr>
          <a:xfrm>
            <a:off x="4428975" y="3019844"/>
            <a:ext cx="6204372" cy="75397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cổng trường,…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18A526-A43B-EB9B-0B65-C3D65962E2B0}"/>
              </a:ext>
            </a:extLst>
          </p:cNvPr>
          <p:cNvSpPr/>
          <p:nvPr/>
        </p:nvSpPr>
        <p:spPr>
          <a:xfrm>
            <a:off x="4428975" y="4140580"/>
            <a:ext cx="6265484" cy="75397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bàn,…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097129-2916-1C14-B613-F3B1AA6E0F2B}"/>
              </a:ext>
            </a:extLst>
          </p:cNvPr>
          <p:cNvSpPr/>
          <p:nvPr/>
        </p:nvSpPr>
        <p:spPr>
          <a:xfrm>
            <a:off x="4428973" y="5261008"/>
            <a:ext cx="6387708" cy="75397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/>
            <a:r>
              <a:rPr lang="en-US" sz="3600">
                <a:solidFill>
                  <a:srgbClr val="000000"/>
                </a:solidFill>
              </a:rPr>
              <a:t>viết,…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465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416794" y="845811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51B21E0C-61B0-44F6-8714-9176069712EC}"/>
              </a:ext>
            </a:extLst>
          </p:cNvPr>
          <p:cNvSpPr txBox="1"/>
          <p:nvPr/>
        </p:nvSpPr>
        <p:spPr>
          <a:xfrm>
            <a:off x="3769158" y="1681608"/>
            <a:ext cx="4682531" cy="8206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THẢO LUẬN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SVN-Sign Painter House Script" panose="02000006070000020004" pitchFamily="50" charset="0"/>
                <a:ea typeface="+mn-ea"/>
                <a:cs typeface="+mn-cs"/>
              </a:rPr>
              <a:t>NHÓM </a:t>
            </a:r>
            <a:r>
              <a:rPr lang="en-US" sz="4400" b="1"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latin typeface="SVN-Sign Painter House Script" panose="02000006070000020004" pitchFamily="50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88900">
                  <a:srgbClr val="FFFF00">
                    <a:alpha val="70000"/>
                  </a:srgbClr>
                </a:glow>
              </a:effectLst>
              <a:uLnTx/>
              <a:uFillTx/>
              <a:latin typeface="SVN-Sign Painter House Script" panose="02000006070000020004" pitchFamily="50" charset="0"/>
              <a:ea typeface="+mn-ea"/>
              <a:cs typeface="+mn-cs"/>
            </a:endParaRPr>
          </a:p>
        </p:txBody>
      </p:sp>
      <p:pic>
        <p:nvPicPr>
          <p:cNvPr id="3076" name="Picture 4" descr="Rainbow Sticker for iOS &amp;amp; Android | GIPHY">
            <a:extLst>
              <a:ext uri="{FF2B5EF4-FFF2-40B4-BE49-F238E27FC236}">
                <a16:creationId xmlns:a16="http://schemas.microsoft.com/office/drawing/2014/main" id="{D90A90CD-2A66-4F07-9348-E78EE5F0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82" name="Picture 10" descr="In Case You Care To Know Who I Is | The World of Second Chances">
            <a:extLst>
              <a:ext uri="{FF2B5EF4-FFF2-40B4-BE49-F238E27FC236}">
                <a16:creationId xmlns:a16="http://schemas.microsoft.com/office/drawing/2014/main" id="{0A04801D-1224-4542-9CAD-F5A7CEBE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435" y="0"/>
            <a:ext cx="2743200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18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84904A9A-8442-4A71-9579-EFF3205A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843" y="1853263"/>
            <a:ext cx="3961989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68CCEC-0E4A-4230-B8F4-CC518AC7C434}"/>
              </a:ext>
            </a:extLst>
          </p:cNvPr>
          <p:cNvSpPr txBox="1"/>
          <p:nvPr/>
        </p:nvSpPr>
        <p:spPr>
          <a:xfrm>
            <a:off x="1399001" y="2125413"/>
            <a:ext cx="30005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(T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rả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lời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sơ </a:t>
            </a:r>
            <a:r>
              <a:rPr kumimoji="0" lang="vi-V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đồ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tư duy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23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0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0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32" presetClass="emph" presetSubtype="0" repeatCount="3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  <p:bldP spid="15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342900"/>
            <a:ext cx="10860708" cy="638363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368894" y="1694676"/>
            <a:ext cx="942102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3:Viết 3 - 4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a, b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ở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9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" name="组合 1"/>
          <p:cNvGrpSpPr/>
          <p:nvPr/>
        </p:nvGrpSpPr>
        <p:grpSpPr>
          <a:xfrm>
            <a:off x="665011" y="342900"/>
            <a:ext cx="10860708" cy="6383639"/>
            <a:chOff x="756891" y="721391"/>
            <a:chExt cx="10860708" cy="552578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848770" y="1064871"/>
            <a:ext cx="1037222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u="sng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066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2943661"/>
            <a:ext cx="1958827" cy="3914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04F372C-04C4-4004-B0B4-B0EC37F02EA7}"/>
              </a:ext>
            </a:extLst>
          </p:cNvPr>
          <p:cNvSpPr txBox="1"/>
          <p:nvPr/>
        </p:nvSpPr>
        <p:spPr>
          <a:xfrm>
            <a:off x="1750428" y="809898"/>
            <a:ext cx="8164285" cy="202474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99999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8800" b="1" dirty="0"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88900">
                    <a:srgbClr val="FFFF00">
                      <a:alpha val="7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88900">
                  <a:srgbClr val="FFFF00">
                    <a:alpha val="7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Animated Butterflies Flying Wallpaper posted by Zoey Mercado">
            <a:extLst>
              <a:ext uri="{FF2B5EF4-FFF2-40B4-BE49-F238E27FC236}">
                <a16:creationId xmlns:a16="http://schemas.microsoft.com/office/drawing/2014/main" id="{4B84AFB1-F081-4CEB-BD18-BDDB4339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10"/>
            <a:ext cx="23984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nimated Butterflies Flying Wallpaper posted by Zoey Mercado">
            <a:extLst>
              <a:ext uri="{FF2B5EF4-FFF2-40B4-BE49-F238E27FC236}">
                <a16:creationId xmlns:a16="http://schemas.microsoft.com/office/drawing/2014/main" id="{CD0C8E0D-9695-4D57-8A6F-7B4C9C42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93570" y="-635"/>
            <a:ext cx="239843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E32FF3-E898-B373-88FD-2C37A5BA29A1}"/>
              </a:ext>
            </a:extLst>
          </p:cNvPr>
          <p:cNvSpPr txBox="1"/>
          <p:nvPr/>
        </p:nvSpPr>
        <p:spPr>
          <a:xfrm rot="10800000" flipV="1">
            <a:off x="1064870" y="1932682"/>
            <a:ext cx="1061332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b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defRPr/>
            </a:pP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>
                <a:solidFill>
                  <a:srgbClr val="FF25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9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5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28" y="4767016"/>
            <a:ext cx="5048343" cy="21031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96480F-EC8F-4F35-92D9-0659063B3CE3}"/>
              </a:ext>
            </a:extLst>
          </p:cNvPr>
          <p:cNvSpPr txBox="1"/>
          <p:nvPr/>
        </p:nvSpPr>
        <p:spPr>
          <a:xfrm>
            <a:off x="4687609" y="1146904"/>
            <a:ext cx="7503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254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F90F3FA6-8E8A-4BFF-9241-7B19ACA9B6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366" b="10519"/>
          <a:stretch/>
        </p:blipFill>
        <p:spPr>
          <a:xfrm>
            <a:off x="8047607" y="2766962"/>
            <a:ext cx="4143757" cy="40910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1084DC-12DA-496E-A11C-87699401DB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362">
            <a:off x="-151658" y="-166616"/>
            <a:ext cx="4114800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2A66A7-D506-46A3-9E39-56464036AD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53567" y="2686529"/>
            <a:ext cx="7981904" cy="1025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78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26C9D12-9981-4602-9C4C-2A6DDEF69639}"/>
              </a:ext>
            </a:extLst>
          </p:cNvPr>
          <p:cNvSpPr txBox="1"/>
          <p:nvPr/>
        </p:nvSpPr>
        <p:spPr>
          <a:xfrm>
            <a:off x="1006997" y="1688997"/>
            <a:ext cx="9315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CÁC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 CHĂM NGOAN, HỌC GIỎI.</a:t>
            </a:r>
            <a:endParaRPr kumimoji="0" lang="vi-VN" sz="5400" b="1" i="0" u="none" strike="noStrike" kern="1200" cap="none" spc="-150" normalizeH="0" baseline="0" noProof="0" dirty="0">
              <a:ln>
                <a:noFill/>
              </a:ln>
              <a:solidFill>
                <a:srgbClr val="FF2543"/>
              </a:solidFill>
              <a:effectLst/>
              <a:uLnTx/>
              <a:uFillTx/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pic>
        <p:nvPicPr>
          <p:cNvPr id="12" name="Picture 4" descr="Rainbow Sticker for iOS &amp;amp; Android | GIPHY">
            <a:extLst>
              <a:ext uri="{FF2B5EF4-FFF2-40B4-BE49-F238E27FC236}">
                <a16:creationId xmlns:a16="http://schemas.microsoft.com/office/drawing/2014/main" id="{7FF5C157-04CB-482C-93D9-DE1A27EF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67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3346" y="934908"/>
            <a:ext cx="1116676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 LUẬN </a:t>
            </a:r>
            <a:r>
              <a:rPr lang="en-US" sz="4800" b="1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  <a:r>
              <a:rPr lang="en-US" sz="4800" u="sng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 em hãy suy nghĩ cá nhân, tự tìm các từ ngữ trong các nhóm trên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Sau đó thảo luận nhóm 4.</a:t>
            </a:r>
          </a:p>
          <a:p>
            <a:r>
              <a:rPr lang="en-US" sz="40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73824"/>
      </p:ext>
    </p:extLst>
  </p:cSld>
  <p:clrMapOvr>
    <a:masterClrMapping/>
  </p:clrMapOvr>
  <p:transition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E2620E-7FAA-3F55-4D50-5E99C32AA9D8}"/>
              </a:ext>
            </a:extLst>
          </p:cNvPr>
          <p:cNvSpPr/>
          <p:nvPr/>
        </p:nvSpPr>
        <p:spPr>
          <a:xfrm>
            <a:off x="244821" y="625540"/>
            <a:ext cx="1964329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</a:rPr>
              <a:t>Người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90AA34-40C0-6292-0DF1-E0B0C1045DA9}"/>
              </a:ext>
            </a:extLst>
          </p:cNvPr>
          <p:cNvSpPr/>
          <p:nvPr/>
        </p:nvSpPr>
        <p:spPr>
          <a:xfrm>
            <a:off x="135468" y="2332581"/>
            <a:ext cx="2298851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</a:rPr>
              <a:t>Địa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điểm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C53044-06C1-2B11-EA61-5C017BFB0C12}"/>
              </a:ext>
            </a:extLst>
          </p:cNvPr>
          <p:cNvSpPr/>
          <p:nvPr/>
        </p:nvSpPr>
        <p:spPr>
          <a:xfrm>
            <a:off x="135467" y="4137104"/>
            <a:ext cx="1934133" cy="7339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Đồ vật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73A2098-2731-DB45-33ED-DF490856A263}"/>
              </a:ext>
            </a:extLst>
          </p:cNvPr>
          <p:cNvSpPr/>
          <p:nvPr/>
        </p:nvSpPr>
        <p:spPr>
          <a:xfrm>
            <a:off x="123927" y="5707737"/>
            <a:ext cx="2398613" cy="75397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ctr"/>
            <a:r>
              <a:rPr lang="en-US" sz="3600" dirty="0" err="1">
                <a:solidFill>
                  <a:srgbClr val="000000"/>
                </a:solidFill>
              </a:rPr>
              <a:t>Hoạt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động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444791-C504-CE5A-A916-9CC79BC523CF}"/>
              </a:ext>
            </a:extLst>
          </p:cNvPr>
          <p:cNvSpPr/>
          <p:nvPr/>
        </p:nvSpPr>
        <p:spPr>
          <a:xfrm>
            <a:off x="2365457" y="166733"/>
            <a:ext cx="9581724" cy="1667119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giáo, học sinh, cô giáo, giáo viên, cô lao công, bảo vệ, cô văn thư, kế toán… 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F068674-E5C7-F2AA-26E0-523926AAA9B7}"/>
              </a:ext>
            </a:extLst>
          </p:cNvPr>
          <p:cNvSpPr/>
          <p:nvPr/>
        </p:nvSpPr>
        <p:spPr>
          <a:xfrm>
            <a:off x="2563447" y="2073683"/>
            <a:ext cx="9383732" cy="1827267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trường, lớp học, nhà ăn, căng tin, hội trường, nhà xe, sân thể dục, hành lang, sân bóng, vườn trường, khu nhà vệ sinh,…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C18A526-A43B-EB9B-0B65-C3D65962E2B0}"/>
              </a:ext>
            </a:extLst>
          </p:cNvPr>
          <p:cNvSpPr/>
          <p:nvPr/>
        </p:nvSpPr>
        <p:spPr>
          <a:xfrm>
            <a:off x="2209150" y="4117077"/>
            <a:ext cx="9738029" cy="1343273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Bàn, ghế, phấn, bảng, bút, sách, vở, thước, tẩy, tủ, ghế đá, bình hoa, máy tính, máy soi,…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4097129-2916-1C14-B613-F3B1AA6E0F2B}"/>
              </a:ext>
            </a:extLst>
          </p:cNvPr>
          <p:cNvSpPr/>
          <p:nvPr/>
        </p:nvSpPr>
        <p:spPr>
          <a:xfrm>
            <a:off x="2689266" y="5676477"/>
            <a:ext cx="9257913" cy="1014791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575" tIns="45787" rIns="91575" bIns="45787" rtlCol="0" anchor="ctr"/>
          <a:lstStyle/>
          <a:p>
            <a:pPr algn="just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Viết, đọc, nghe, nói, vẽ, hát, nhảy dây, chào cờ, tập thể dục, nghe phát thanh,…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363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C00B-36A4-BE00-7B53-126334D1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ả Cô Lao Công">
            <a:extLst>
              <a:ext uri="{FF2B5EF4-FFF2-40B4-BE49-F238E27FC236}">
                <a16:creationId xmlns:a16="http://schemas.microsoft.com/office/drawing/2014/main" id="{EFD79AED-0A2E-A6F5-DA01-21904BF2C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817" y="275810"/>
            <a:ext cx="5747207" cy="315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umbnail">
            <a:extLst>
              <a:ext uri="{FF2B5EF4-FFF2-40B4-BE49-F238E27FC236}">
                <a16:creationId xmlns:a16="http://schemas.microsoft.com/office/drawing/2014/main" id="{9BE03E8A-6052-FC7F-30D0-465B721C9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4" y="3568120"/>
            <a:ext cx="5841476" cy="315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ô lao công thu dọn rác dưới mưa - Ảnh 1">
            <a:extLst>
              <a:ext uri="{FF2B5EF4-FFF2-40B4-BE49-F238E27FC236}">
                <a16:creationId xmlns:a16="http://schemas.microsoft.com/office/drawing/2014/main" id="{05D76F55-581B-BAAC-AD47-21B139F81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37" y="3518315"/>
            <a:ext cx="5729886" cy="320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9ADF892-93FC-260F-9C0F-A0C2D50FC1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24" y="275810"/>
            <a:ext cx="5841476" cy="30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8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C0C35-5A43-DDC0-7A54-F3D64EC7C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644924927"/>
      </p:ext>
    </p:extLst>
  </p:cSld>
  <p:clrMapOvr>
    <a:masterClrMapping/>
  </p:clrMapOvr>
  <p:transition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13C00B-36A4-BE00-7B53-126334D1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134" y="-1710391"/>
            <a:ext cx="7748168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2054" name="Picture 6" descr="Căng tin &quot;vạn người mê&quot; tại các ngôi trường THPT ở Hà Nội ảnh 2">
            <a:extLst>
              <a:ext uri="{FF2B5EF4-FFF2-40B4-BE49-F238E27FC236}">
                <a16:creationId xmlns:a16="http://schemas.microsoft.com/office/drawing/2014/main" id="{7E8D8EEF-89B7-A484-7FD6-AE0D550C7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497" y="150827"/>
            <a:ext cx="5363851" cy="300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ăng tin &quot;vạn người mê&quot; tại các ngôi trường THPT ở Hà Nội ảnh 4">
            <a:extLst>
              <a:ext uri="{FF2B5EF4-FFF2-40B4-BE49-F238E27FC236}">
                <a16:creationId xmlns:a16="http://schemas.microsoft.com/office/drawing/2014/main" id="{041C3CCE-F259-031D-4172-FDD0A570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5" y="3359788"/>
            <a:ext cx="5795816" cy="31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ăng tin &quot;vạn người mê&quot; tại các ngôi trường THPT ở Hà Nội ảnh 7">
            <a:extLst>
              <a:ext uri="{FF2B5EF4-FFF2-40B4-BE49-F238E27FC236}">
                <a16:creationId xmlns:a16="http://schemas.microsoft.com/office/drawing/2014/main" id="{2B0750CB-22AC-0B6D-5D31-842914DF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38" y="3322080"/>
            <a:ext cx="5349810" cy="311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184A17-F328-07F2-D61B-7850D7122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7825973F-3BAF-26A1-9DD2-EA2CB7F47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85" y="150827"/>
            <a:ext cx="5795816" cy="300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52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DBA5BE52-0501-4924-9D72-24A35BA260C5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\uFFFD\uFFFD{B802193D-5815-4F54-9F2B-E19F2C847CDC}&quot;,&quot;C:\\Users\\Admin\\Desktop\\Dang we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ÀI KIỂM TRA TOÀN DIỆN MÔN TIÊNG VIỆT ( 2024-2025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CCC757-1756-4D74-8D76-E64C54D2FF5E}:36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EC4734-4849-4830-A154-0C42F835AB48}:40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A7DDDE-AE43-469E-AB44-A7920F1CB529}:4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78514C-6920-4A1B-8A67-CA6C2E88648E}:38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7DE6A4-240F-44D1-A17E-090B95CDBF06}:41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5E9EA4-7590-4B34-B9FA-48DD17619965}:38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7AE7C4-A227-44E7-84CC-8D1F566393CF}:3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BBDA56-7BE6-40A8-B6D8-6655EBF316F7}:40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FE8030-73B3-4586-8536-F806406DBE64}:4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2BF739-18D0-4173-9F5C-B3D2A244ABDB}:4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BFBCEE-4FE1-4B38-9D8D-4ABA31BCA74F}:3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996D13-2BE8-4D9D-A983-6179AD360B43}:40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50BC94-12A5-4B84-B1A5-05C2486C1C3D}:4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5C8A7F-BE29-41B3-BF81-1F9858CD7AA4}:2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D0D1CE-45DB-4643-856E-3CABB8CF3E32}:38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80AD60-E047-4548-A1A0-039E3DF02651}:3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E63E04-0F3A-403B-B116-E1DA1230D541}:3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B0A537-BFFA-44A6-A851-51BBCE8A2E0F}:3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5326AB3-F2D0-454E-BF49-B7351A7FE404}:3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7FD426-268D-4A6C-BE49-F3D6F43AB7FA}:35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CF3DC7-8546-4107-8B59-6EC766042FC1}: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377D3D-29F7-4CC7-99DE-A26CC5B3B809}:40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3ADA8B-E669-4536-B4F8-1C91D2FF09FB}:26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B28F60-9680-4942-8DBD-CB2367CB3BA9}:26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E5F0C2-2C72-4E2C-8A9F-34D62DB0212D}:26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625CEE-DD9A-4E8A-A0C1-16EE05E84B34}:36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65693B-9D73-4AD6-A1FE-7E257854BE34}:35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1ED6978-8CC3-4DC7-9F00-09B2D3CB59E9}:35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6781ED-3BC9-4C68-840E-DB32C8BFE07D}:35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26EB11-025A-4902-AB32-C28B2780F12A}:35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81A42A-3233-480E-AC44-A383CD83EE2D}:32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55EDCD-A722-4251-9A81-2F23D2D2172E}:34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44CD56-545F-4828-91A5-23AEEE5451FF}:25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6FF909-6DB5-4549-A545-17D8A474F524}:35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173E42-D129-4808-A689-1D46E60853D5}:33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98DF239-3087-4A44-8C0F-B65DB8CCBE23}:35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E23FAD-7C4A-458B-AEC6-1A36687CA3E1}:35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21B25F-4CDA-410C-83C3-42DA44515E02}:34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11E0D0-BA29-4BD4-B1F9-C96C675943AE}:34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4037AE-397C-48AB-BDFB-6DFD224B9139}:34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B51C52-7AB6-41CA-BB85-4C8AF2A22E4C}:3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B421A2-58A8-45BC-829D-DD3FE5B77C8B}:27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EFFF52-417E-42B5-8313-CA57BEBBC592}:37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B68145-1867-4401-8A3B-18035EF0EA3B}:36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F3B689-C41A-4D80-9ACC-0033469E1B5A}:40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1185</Words>
  <Application>Microsoft Office PowerPoint</Application>
  <PresentationFormat>Widescreen</PresentationFormat>
  <Paragraphs>197</Paragraphs>
  <Slides>45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Verdana</vt:lpstr>
      <vt:lpstr>Chewy</vt:lpstr>
      <vt:lpstr>Times New Roman</vt:lpstr>
      <vt:lpstr>Calibri</vt:lpstr>
      <vt:lpstr>SVN-Sign Painter House Script</vt:lpstr>
      <vt:lpstr>HP001 4H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KIỂM TRA TOÀN DIỆN MÔN TIÊNG VIỆT ( 2024-2025)</dc:title>
  <dc:creator>thao</dc:creator>
  <cp:lastModifiedBy>Administrator</cp:lastModifiedBy>
  <cp:revision>106</cp:revision>
  <dcterms:created xsi:type="dcterms:W3CDTF">2022-06-11T00:25:14Z</dcterms:created>
  <dcterms:modified xsi:type="dcterms:W3CDTF">2024-10-29T12:39:51Z</dcterms:modified>
</cp:coreProperties>
</file>