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5"/>
  </p:notesMasterIdLst>
  <p:sldIdLst>
    <p:sldId id="2966" r:id="rId2"/>
    <p:sldId id="3072" r:id="rId3"/>
    <p:sldId id="3141" r:id="rId4"/>
    <p:sldId id="3037" r:id="rId5"/>
    <p:sldId id="3142" r:id="rId6"/>
    <p:sldId id="3143" r:id="rId7"/>
    <p:sldId id="3129" r:id="rId8"/>
    <p:sldId id="3130" r:id="rId9"/>
    <p:sldId id="3131" r:id="rId10"/>
    <p:sldId id="3128" r:id="rId11"/>
    <p:sldId id="3124" r:id="rId12"/>
    <p:sldId id="3125" r:id="rId13"/>
    <p:sldId id="28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98D7"/>
    <a:srgbClr val="FF3399"/>
    <a:srgbClr val="FFFFFF"/>
    <a:srgbClr val="0000FF"/>
    <a:srgbClr val="3DC3EC"/>
    <a:srgbClr val="F3E8CC"/>
    <a:srgbClr val="F03C69"/>
    <a:srgbClr val="000099"/>
    <a:srgbClr val="FDF2D1"/>
    <a:srgbClr val="C7EA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1" autoAdjust="0"/>
    <p:restoredTop sz="94660"/>
  </p:normalViewPr>
  <p:slideViewPr>
    <p:cSldViewPr snapToGrid="0">
      <p:cViewPr varScale="1">
        <p:scale>
          <a:sx n="82" d="100"/>
          <a:sy n="82" d="100"/>
        </p:scale>
        <p:origin x="64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19/03/2022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471458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928837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4762"/>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646B59D9-0D11-4D18-BF7C-21DAEAA24A2D}"/>
              </a:ext>
            </a:extLst>
          </p:cNvPr>
          <p:cNvPicPr>
            <a:picLocks noChangeAspect="1"/>
          </p:cNvPicPr>
          <p:nvPr userDrawn="1"/>
        </p:nvPicPr>
        <p:blipFill>
          <a:blip r:embed="rId2"/>
          <a:stretch>
            <a:fillRect/>
          </a:stretch>
        </p:blipFill>
        <p:spPr>
          <a:xfrm>
            <a:off x="11327946" y="273537"/>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14422539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5"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xml"/><Relationship Id="rId7" Type="http://schemas.openxmlformats.org/officeDocument/2006/relationships/image" Target="../media/image10.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43.png"/><Relationship Id="rId4" Type="http://schemas.openxmlformats.org/officeDocument/2006/relationships/image" Target="../media/image42.png"/></Relationships>
</file>

<file path=ppt/slides/_rels/slide1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46.png"/><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image" Target="../media/image15.png"/><Relationship Id="rId1" Type="http://schemas.openxmlformats.org/officeDocument/2006/relationships/slideLayout" Target="../slideLayouts/slideLayout3.xml"/><Relationship Id="rId6" Type="http://schemas.openxmlformats.org/officeDocument/2006/relationships/image" Target="../media/image18.png"/><Relationship Id="rId5" Type="http://schemas.microsoft.com/office/2007/relationships/hdphoto" Target="../media/hdphoto1.wdp"/><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6.png"/><Relationship Id="rId7" Type="http://schemas.microsoft.com/office/2007/relationships/hdphoto" Target="../media/hdphoto3.wdp"/><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28.png"/><Relationship Id="rId5" Type="http://schemas.microsoft.com/office/2007/relationships/hdphoto" Target="../media/hdphoto2.wdp"/><Relationship Id="rId4" Type="http://schemas.openxmlformats.org/officeDocument/2006/relationships/image" Target="../media/image27.png"/><Relationship Id="rId9" Type="http://schemas.microsoft.com/office/2007/relationships/hdphoto" Target="../media/hdphoto4.wdp"/></Relationships>
</file>

<file path=ppt/slides/_rels/slide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34.png"/><Relationship Id="rId2" Type="http://schemas.openxmlformats.org/officeDocument/2006/relationships/image" Target="../media/image19.pn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22.svg"/><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microsoft.com/office/2007/relationships/hdphoto" Target="../media/hdphoto5.wdp"/><Relationship Id="rId5" Type="http://schemas.openxmlformats.org/officeDocument/2006/relationships/image" Target="../media/image39.png"/><Relationship Id="rId4" Type="http://schemas.openxmlformats.org/officeDocument/2006/relationships/image" Target="../media/image38.png"/><Relationship Id="rId9" Type="http://schemas.microsoft.com/office/2007/relationships/hdphoto" Target="../media/hdphoto6.wdp"/></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13" name="Picture 12" descr="Application&#10;&#10;Description automatically generated with low confidence">
            <a:extLst>
              <a:ext uri="{FF2B5EF4-FFF2-40B4-BE49-F238E27FC236}">
                <a16:creationId xmlns:a16="http://schemas.microsoft.com/office/drawing/2014/main" id="{8B3E0FB8-E459-4BB0-92B6-7E324CEA4EF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792873"/>
            <a:ext cx="9469285" cy="1232602"/>
          </a:xfrm>
          <a:prstGeom prst="rect">
            <a:avLst/>
          </a:prstGeom>
        </p:spPr>
      </p:pic>
      <p:pic>
        <p:nvPicPr>
          <p:cNvPr id="31" name="图片 16">
            <a:extLst>
              <a:ext uri="{FF2B5EF4-FFF2-40B4-BE49-F238E27FC236}">
                <a16:creationId xmlns:a16="http://schemas.microsoft.com/office/drawing/2014/main" id="{8A9797FE-C9D9-49AB-A3C2-86D3DB3D7A4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606649" y="530340"/>
            <a:ext cx="1664763" cy="1512215"/>
          </a:xfrm>
          <a:prstGeom prst="rect">
            <a:avLst/>
          </a:prstGeom>
        </p:spPr>
      </p:pic>
      <p:pic>
        <p:nvPicPr>
          <p:cNvPr id="32" name="Picture 31" descr="Graphical user interface&#10;&#10;Description automatically generated with medium confidence">
            <a:extLst>
              <a:ext uri="{FF2B5EF4-FFF2-40B4-BE49-F238E27FC236}">
                <a16:creationId xmlns:a16="http://schemas.microsoft.com/office/drawing/2014/main" id="{39E44C2D-8F31-4D50-9538-11CF5EE4848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8654" y="1737517"/>
            <a:ext cx="9154733" cy="1754795"/>
          </a:xfrm>
          <a:prstGeom prst="rect">
            <a:avLst/>
          </a:prstGeom>
        </p:spPr>
      </p:pic>
      <p:pic>
        <p:nvPicPr>
          <p:cNvPr id="12" name="Picture 11" descr="Icon&#10;&#10;Description automatically generated">
            <a:extLst>
              <a:ext uri="{FF2B5EF4-FFF2-40B4-BE49-F238E27FC236}">
                <a16:creationId xmlns:a16="http://schemas.microsoft.com/office/drawing/2014/main" id="{239A8B9E-FB88-4E42-AEBB-678115273C5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93" t="10280" r="4451" b="10613"/>
          <a:stretch/>
        </p:blipFill>
        <p:spPr>
          <a:xfrm>
            <a:off x="920588" y="3509391"/>
            <a:ext cx="2810642" cy="2439125"/>
          </a:xfrm>
          <a:prstGeom prst="rect">
            <a:avLst/>
          </a:prstGeom>
        </p:spPr>
      </p:pic>
      <p:pic>
        <p:nvPicPr>
          <p:cNvPr id="3" name="Picture 2" descr="Graphical user interface, application&#10;&#10;Description automatically generated">
            <a:extLst>
              <a:ext uri="{FF2B5EF4-FFF2-40B4-BE49-F238E27FC236}">
                <a16:creationId xmlns:a16="http://schemas.microsoft.com/office/drawing/2014/main" id="{C0A0CF2A-7B1A-4996-AA78-F2EFD0B7A3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05849" y="4098831"/>
            <a:ext cx="1320820" cy="1320820"/>
          </a:xfrm>
          <a:prstGeom prst="rect">
            <a:avLst/>
          </a:prstGeom>
        </p:spPr>
      </p:pic>
      <p:pic>
        <p:nvPicPr>
          <p:cNvPr id="5" name="Picture 4" descr="A picture containing box, container&#10;&#10;Description automatically generated">
            <a:extLst>
              <a:ext uri="{FF2B5EF4-FFF2-40B4-BE49-F238E27FC236}">
                <a16:creationId xmlns:a16="http://schemas.microsoft.com/office/drawing/2014/main" id="{28C10F1D-D787-40EE-9B21-D76EC27E891A}"/>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539606" y="1484675"/>
            <a:ext cx="4319634" cy="5759817"/>
          </a:xfrm>
          <a:prstGeom prst="rect">
            <a:avLst/>
          </a:prstGeom>
        </p:spPr>
      </p:pic>
      <p:pic>
        <p:nvPicPr>
          <p:cNvPr id="8" name="Picture 7">
            <a:extLst>
              <a:ext uri="{FF2B5EF4-FFF2-40B4-BE49-F238E27FC236}">
                <a16:creationId xmlns:a16="http://schemas.microsoft.com/office/drawing/2014/main" id="{8209F603-4C99-4A65-920A-0DCC6CA8D2B7}"/>
              </a:ext>
            </a:extLst>
          </p:cNvPr>
          <p:cNvPicPr>
            <a:picLocks noChangeAspect="1"/>
          </p:cNvPicPr>
          <p:nvPr/>
        </p:nvPicPr>
        <p:blipFill>
          <a:blip r:embed="rId11"/>
          <a:stretch>
            <a:fillRect/>
          </a:stretch>
        </p:blipFill>
        <p:spPr>
          <a:xfrm>
            <a:off x="0" y="90658"/>
            <a:ext cx="1735904" cy="548770"/>
          </a:xfrm>
          <a:prstGeom prst="rect">
            <a:avLst/>
          </a:prstGeom>
        </p:spPr>
      </p:pic>
      <p:pic>
        <p:nvPicPr>
          <p:cNvPr id="9" name="Picture 8">
            <a:extLst>
              <a:ext uri="{FF2B5EF4-FFF2-40B4-BE49-F238E27FC236}">
                <a16:creationId xmlns:a16="http://schemas.microsoft.com/office/drawing/2014/main" id="{6AF4AC97-E772-45E6-9146-21375F2E2776}"/>
              </a:ext>
            </a:extLst>
          </p:cNvPr>
          <p:cNvPicPr>
            <a:picLocks noChangeAspect="1"/>
          </p:cNvPicPr>
          <p:nvPr/>
        </p:nvPicPr>
        <p:blipFill>
          <a:blip r:embed="rId12"/>
          <a:stretch>
            <a:fillRect/>
          </a:stretch>
        </p:blipFill>
        <p:spPr>
          <a:xfrm>
            <a:off x="121559" y="2458656"/>
            <a:ext cx="589731" cy="520622"/>
          </a:xfrm>
          <a:prstGeom prst="rect">
            <a:avLst/>
          </a:prstGeom>
        </p:spPr>
      </p:pic>
    </p:spTree>
    <p:custDataLst>
      <p:tags r:id="rId1"/>
    </p:custDataLst>
    <p:extLst>
      <p:ext uri="{BB962C8B-B14F-4D97-AF65-F5344CB8AC3E}">
        <p14:creationId xmlns:p14="http://schemas.microsoft.com/office/powerpoint/2010/main" val="29349628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13FBEC-EB68-475E-8887-889EE01F7AF2}"/>
              </a:ext>
            </a:extLst>
          </p:cNvPr>
          <p:cNvPicPr>
            <a:picLocks noChangeAspect="1"/>
          </p:cNvPicPr>
          <p:nvPr/>
        </p:nvPicPr>
        <p:blipFill>
          <a:blip r:embed="rId2"/>
          <a:stretch>
            <a:fillRect/>
          </a:stretch>
        </p:blipFill>
        <p:spPr>
          <a:xfrm>
            <a:off x="563110" y="522271"/>
            <a:ext cx="983065" cy="967824"/>
          </a:xfrm>
          <a:prstGeom prst="rect">
            <a:avLst/>
          </a:prstGeom>
        </p:spPr>
      </p:pic>
      <p:sp>
        <p:nvSpPr>
          <p:cNvPr id="3" name="Rectangle 2">
            <a:extLst>
              <a:ext uri="{FF2B5EF4-FFF2-40B4-BE49-F238E27FC236}">
                <a16:creationId xmlns:a16="http://schemas.microsoft.com/office/drawing/2014/main" id="{B437E9CC-34D6-462E-A3E3-838E142BCC53}"/>
              </a:ext>
            </a:extLst>
          </p:cNvPr>
          <p:cNvSpPr/>
          <p:nvPr/>
        </p:nvSpPr>
        <p:spPr>
          <a:xfrm>
            <a:off x="1569007" y="754846"/>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Khi có thông tin cá nhân của em hoặc gia đình em thì người xấu</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có thể: </a:t>
            </a:r>
          </a:p>
        </p:txBody>
      </p:sp>
      <p:sp>
        <p:nvSpPr>
          <p:cNvPr id="4" name="Rectangle 3">
            <a:extLst>
              <a:ext uri="{FF2B5EF4-FFF2-40B4-BE49-F238E27FC236}">
                <a16:creationId xmlns:a16="http://schemas.microsoft.com/office/drawing/2014/main" id="{5D9A1839-3388-45F5-9F22-2C3960116CFC}"/>
              </a:ext>
            </a:extLst>
          </p:cNvPr>
          <p:cNvSpPr/>
          <p:nvPr/>
        </p:nvSpPr>
        <p:spPr>
          <a:xfrm>
            <a:off x="1968581" y="1247994"/>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A. </a:t>
            </a:r>
            <a:r>
              <a:rPr lang="en-US" sz="2000">
                <a:latin typeface="UTM Avo" panose="02040603050506020204" pitchFamily="18" charset="0"/>
                <a:cs typeface="Times New Roman" panose="02020603050405020304" pitchFamily="18" charset="0"/>
              </a:rPr>
              <a:t>Tìm đến em để thực hiện ý đồ xấu.</a:t>
            </a:r>
            <a:endParaRPr lang="vi-VN" sz="2000">
              <a:latin typeface="UTM Avo" panose="020406030505060202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AC32FBB8-B56E-49A2-8CA7-A1334859026E}"/>
              </a:ext>
            </a:extLst>
          </p:cNvPr>
          <p:cNvSpPr/>
          <p:nvPr/>
        </p:nvSpPr>
        <p:spPr>
          <a:xfrm>
            <a:off x="1968581" y="1741142"/>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B. </a:t>
            </a:r>
            <a:r>
              <a:rPr lang="en-US" sz="2000">
                <a:latin typeface="UTM Avo" panose="02040603050506020204" pitchFamily="18" charset="0"/>
                <a:cs typeface="Times New Roman" panose="02020603050405020304" pitchFamily="18" charset="0"/>
              </a:rPr>
              <a:t>Đăng tin nói xấu em hay gia đình em trên Internet.</a:t>
            </a:r>
            <a:endParaRPr lang="vi-VN" sz="20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F531947E-638F-4A34-AF88-93DD98EEBEA6}"/>
              </a:ext>
            </a:extLst>
          </p:cNvPr>
          <p:cNvSpPr/>
          <p:nvPr/>
        </p:nvSpPr>
        <p:spPr>
          <a:xfrm>
            <a:off x="1968581" y="2234290"/>
            <a:ext cx="957137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C. </a:t>
            </a:r>
            <a:r>
              <a:rPr lang="en-US" sz="2000">
                <a:latin typeface="UTM Avo" panose="02040603050506020204" pitchFamily="18" charset="0"/>
                <a:cs typeface="Times New Roman" panose="02020603050405020304" pitchFamily="18" charset="0"/>
              </a:rPr>
              <a:t>Mạo danh em hoặc các thành viên trong gia đình em để làm việc xấu.</a:t>
            </a:r>
          </a:p>
        </p:txBody>
      </p:sp>
      <p:sp>
        <p:nvSpPr>
          <p:cNvPr id="10" name="Rectangle 9">
            <a:extLst>
              <a:ext uri="{FF2B5EF4-FFF2-40B4-BE49-F238E27FC236}">
                <a16:creationId xmlns:a16="http://schemas.microsoft.com/office/drawing/2014/main" id="{9FB3967A-9058-4772-9CA8-C01D349EB71C}"/>
              </a:ext>
            </a:extLst>
          </p:cNvPr>
          <p:cNvSpPr/>
          <p:nvPr/>
        </p:nvSpPr>
        <p:spPr>
          <a:xfrm>
            <a:off x="1968581" y="2727438"/>
            <a:ext cx="8254838" cy="493148"/>
          </a:xfrm>
          <a:prstGeom prst="rect">
            <a:avLst/>
          </a:prstGeom>
        </p:spPr>
        <p:txBody>
          <a:bodyPr wrap="square">
            <a:spAutoFit/>
          </a:bodyPr>
          <a:lstStyle/>
          <a:p>
            <a:pPr defTabSz="342900">
              <a:lnSpc>
                <a:spcPct val="150000"/>
              </a:lnSpc>
            </a:pPr>
            <a:r>
              <a:rPr lang="en-US" sz="2000" b="1">
                <a:solidFill>
                  <a:srgbClr val="7FC354"/>
                </a:solidFill>
                <a:latin typeface="UTM Avo" panose="02040603050506020204" pitchFamily="18" charset="0"/>
                <a:cs typeface="Times New Roman" panose="02020603050405020304" pitchFamily="18" charset="0"/>
              </a:rPr>
              <a:t>D. </a:t>
            </a:r>
            <a:r>
              <a:rPr lang="en-US" sz="2000">
                <a:latin typeface="UTM Avo" panose="02040603050506020204" pitchFamily="18" charset="0"/>
                <a:cs typeface="Times New Roman" panose="02020603050405020304" pitchFamily="18" charset="0"/>
              </a:rPr>
              <a:t>Tất cả các ý trên. </a:t>
            </a:r>
            <a:endParaRPr lang="vi-VN" sz="2000">
              <a:latin typeface="UTM Avo" panose="02040603050506020204" pitchFamily="18" charset="0"/>
              <a:cs typeface="Times New Roman" panose="02020603050405020304" pitchFamily="18" charset="0"/>
            </a:endParaRPr>
          </a:p>
        </p:txBody>
      </p:sp>
      <p:sp>
        <p:nvSpPr>
          <p:cNvPr id="11" name="Rectangle 10">
            <a:extLst>
              <a:ext uri="{FF2B5EF4-FFF2-40B4-BE49-F238E27FC236}">
                <a16:creationId xmlns:a16="http://schemas.microsoft.com/office/drawing/2014/main" id="{5AF4FC9A-9FA3-435E-AD7A-43994F0DEA58}"/>
              </a:ext>
            </a:extLst>
          </p:cNvPr>
          <p:cNvSpPr/>
          <p:nvPr/>
        </p:nvSpPr>
        <p:spPr>
          <a:xfrm>
            <a:off x="1569007" y="3390840"/>
            <a:ext cx="9770221"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Em không nên chia sẻ rộng rãi trên Internet những thông tin nào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sau đây?</a:t>
            </a:r>
          </a:p>
        </p:txBody>
      </p:sp>
      <p:sp>
        <p:nvSpPr>
          <p:cNvPr id="12" name="Rectangle 11">
            <a:extLst>
              <a:ext uri="{FF2B5EF4-FFF2-40B4-BE49-F238E27FC236}">
                <a16:creationId xmlns:a16="http://schemas.microsoft.com/office/drawing/2014/main" id="{8C438BC7-84D1-40C9-B369-0288DE134CEE}"/>
              </a:ext>
            </a:extLst>
          </p:cNvPr>
          <p:cNvSpPr/>
          <p:nvPr/>
        </p:nvSpPr>
        <p:spPr>
          <a:xfrm>
            <a:off x="1968581" y="3883988"/>
            <a:ext cx="4127419" cy="1873654"/>
          </a:xfrm>
          <a:prstGeom prst="rect">
            <a:avLst/>
          </a:prstGeom>
        </p:spPr>
        <p:txBody>
          <a:bodyPr wrap="square">
            <a:spAutoFit/>
          </a:bodyPr>
          <a:lstStyle/>
          <a:p>
            <a:pPr defTabSz="342900">
              <a:lnSpc>
                <a:spcPct val="150000"/>
              </a:lnSpc>
            </a:pPr>
            <a:r>
              <a:rPr lang="vi-VN" sz="2000">
                <a:latin typeface="UTM Avo" panose="02040603050506020204" pitchFamily="18" charset="0"/>
                <a:cs typeface="Times New Roman" panose="02020603050405020304" pitchFamily="18" charset="0"/>
              </a:rPr>
              <a:t>- Họ tên, địa chỉ của nhà em;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Bài thơ em thích</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Số điện thoại của bố</a:t>
            </a:r>
            <a:r>
              <a:rPr lang="en-US" sz="2000">
                <a:latin typeface="UTM Avo" panose="02040603050506020204" pitchFamily="18" charset="0"/>
                <a:cs typeface="Times New Roman" panose="02020603050405020304" pitchFamily="18" charset="0"/>
              </a:rPr>
              <a:t>;</a:t>
            </a:r>
            <a:r>
              <a:rPr lang="vi-VN" sz="2000">
                <a:latin typeface="UTM Avo" panose="02040603050506020204" pitchFamily="18" charset="0"/>
                <a:cs typeface="Times New Roman" panose="02020603050405020304" pitchFamily="18" charset="0"/>
              </a:rPr>
              <a:t> </a:t>
            </a:r>
            <a:endParaRPr lang="en-US" sz="2000">
              <a:latin typeface="UTM Avo" panose="02040603050506020204" pitchFamily="18" charset="0"/>
              <a:cs typeface="Times New Roman" panose="02020603050405020304" pitchFamily="18" charset="0"/>
            </a:endParaRPr>
          </a:p>
          <a:p>
            <a:pPr defTabSz="342900">
              <a:lnSpc>
                <a:spcPct val="150000"/>
              </a:lnSpc>
            </a:pPr>
            <a:r>
              <a:rPr lang="vi-VN" sz="2000">
                <a:latin typeface="UTM Avo" panose="02040603050506020204" pitchFamily="18" charset="0"/>
                <a:cs typeface="Times New Roman" panose="02020603050405020304" pitchFamily="18" charset="0"/>
              </a:rPr>
              <a:t>- Nơi làm việc của mẹ.</a:t>
            </a:r>
          </a:p>
        </p:txBody>
      </p:sp>
      <p:sp>
        <p:nvSpPr>
          <p:cNvPr id="13" name="Oval 12">
            <a:extLst>
              <a:ext uri="{FF2B5EF4-FFF2-40B4-BE49-F238E27FC236}">
                <a16:creationId xmlns:a16="http://schemas.microsoft.com/office/drawing/2014/main" id="{81D2E612-5D18-42CC-AB1B-C2337D5A6BE3}"/>
              </a:ext>
            </a:extLst>
          </p:cNvPr>
          <p:cNvSpPr/>
          <p:nvPr/>
        </p:nvSpPr>
        <p:spPr>
          <a:xfrm>
            <a:off x="1947799" y="2797760"/>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7657173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500"/>
                                        <p:tgtEl>
                                          <p:spTgt spid="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8" grpId="0"/>
      <p:bldP spid="9" grpId="0"/>
      <p:bldP spid="10" grpId="0"/>
      <p:bldP spid="11" grpId="0"/>
      <p:bldP spid="12" grpId="0"/>
      <p:bldP spid="1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60BEE735-CE58-4102-B051-8E89722AB9F6}"/>
              </a:ext>
            </a:extLst>
          </p:cNvPr>
          <p:cNvGrpSpPr/>
          <p:nvPr/>
        </p:nvGrpSpPr>
        <p:grpSpPr>
          <a:xfrm>
            <a:off x="414536" y="410130"/>
            <a:ext cx="3761537" cy="1014929"/>
            <a:chOff x="371924" y="467376"/>
            <a:chExt cx="3761537" cy="1014929"/>
          </a:xfrm>
        </p:grpSpPr>
        <p:pic>
          <p:nvPicPr>
            <p:cNvPr id="13" name="Picture 12">
              <a:extLst>
                <a:ext uri="{FF2B5EF4-FFF2-40B4-BE49-F238E27FC236}">
                  <a16:creationId xmlns:a16="http://schemas.microsoft.com/office/drawing/2014/main" id="{E9E35BFB-9160-475A-9A3C-F4BFA55FD3C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71924" y="467376"/>
              <a:ext cx="1280271" cy="1014929"/>
            </a:xfrm>
            <a:prstGeom prst="rect">
              <a:avLst/>
            </a:prstGeom>
          </p:spPr>
        </p:pic>
        <p:sp>
          <p:nvSpPr>
            <p:cNvPr id="15" name="Rectangle 14">
              <a:extLst>
                <a:ext uri="{FF2B5EF4-FFF2-40B4-BE49-F238E27FC236}">
                  <a16:creationId xmlns:a16="http://schemas.microsoft.com/office/drawing/2014/main" id="{DC92854C-9D59-4229-99FA-518A76AD336B}"/>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LUYỆN TẬP</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17" name="Rectangle 16">
            <a:extLst>
              <a:ext uri="{FF2B5EF4-FFF2-40B4-BE49-F238E27FC236}">
                <a16:creationId xmlns:a16="http://schemas.microsoft.com/office/drawing/2014/main" id="{E7C4189C-8D01-4510-8AA7-A9858504856D}"/>
              </a:ext>
            </a:extLst>
          </p:cNvPr>
          <p:cNvSpPr/>
          <p:nvPr/>
        </p:nvSpPr>
        <p:spPr>
          <a:xfrm>
            <a:off x="635645" y="1448968"/>
            <a:ext cx="10920710"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Em hãy kể tên ba ví dụ về thông tin của cá nhân hay gia đình có thể được</a:t>
            </a:r>
          </a:p>
          <a:p>
            <a:pPr algn="just" defTabSz="342900">
              <a:lnSpc>
                <a:spcPct val="150000"/>
              </a:lnSpc>
            </a:pPr>
            <a:r>
              <a:rPr lang="vi-VN" sz="2200">
                <a:latin typeface="UTM Avo" panose="02040603050506020204" pitchFamily="18" charset="0"/>
                <a:cs typeface="Times New Roman" panose="02020603050405020304" pitchFamily="18" charset="0"/>
              </a:rPr>
              <a:t>lưu trữ trong máy tính</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sp>
        <p:nvSpPr>
          <p:cNvPr id="7" name="Rectangle 6">
            <a:extLst>
              <a:ext uri="{FF2B5EF4-FFF2-40B4-BE49-F238E27FC236}">
                <a16:creationId xmlns:a16="http://schemas.microsoft.com/office/drawing/2014/main" id="{2636BB49-A4F7-4616-904E-67A0EB09CE5B}"/>
              </a:ext>
            </a:extLst>
          </p:cNvPr>
          <p:cNvSpPr/>
          <p:nvPr/>
        </p:nvSpPr>
        <p:spPr>
          <a:xfrm>
            <a:off x="635645" y="2508994"/>
            <a:ext cx="10920710" cy="533223"/>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ghép mỗi mục ở cột A với một mục thích hợp ở cột B</a:t>
            </a:r>
            <a:r>
              <a:rPr lang="en-US" sz="2200">
                <a:latin typeface="UTM Avo" panose="02040603050506020204" pitchFamily="18" charset="0"/>
                <a:cs typeface="Times New Roman" panose="02020603050405020304" pitchFamily="18" charset="0"/>
              </a:rPr>
              <a:t>.</a:t>
            </a:r>
            <a:endParaRPr lang="vi-VN" sz="2200">
              <a:latin typeface="UTM Avo" panose="0204060305050602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2F95D7B2-33E0-4CBF-83B5-035634BE1C71}"/>
              </a:ext>
            </a:extLst>
          </p:cNvPr>
          <p:cNvPicPr>
            <a:picLocks noChangeAspect="1"/>
          </p:cNvPicPr>
          <p:nvPr/>
        </p:nvPicPr>
        <p:blipFill>
          <a:blip r:embed="rId5"/>
          <a:stretch>
            <a:fillRect/>
          </a:stretch>
        </p:blipFill>
        <p:spPr>
          <a:xfrm>
            <a:off x="1054671" y="3167094"/>
            <a:ext cx="9192938" cy="3280776"/>
          </a:xfrm>
          <a:prstGeom prst="rect">
            <a:avLst/>
          </a:prstGeom>
        </p:spPr>
      </p:pic>
      <p:sp>
        <p:nvSpPr>
          <p:cNvPr id="8" name="Rectangle 7">
            <a:extLst>
              <a:ext uri="{FF2B5EF4-FFF2-40B4-BE49-F238E27FC236}">
                <a16:creationId xmlns:a16="http://schemas.microsoft.com/office/drawing/2014/main" id="{A1CB5A6C-7445-41BC-9780-E8DF8602B0B0}"/>
              </a:ext>
            </a:extLst>
          </p:cNvPr>
          <p:cNvSpPr/>
          <p:nvPr/>
        </p:nvSpPr>
        <p:spPr>
          <a:xfrm>
            <a:off x="10404050" y="3701642"/>
            <a:ext cx="1152305" cy="1291892"/>
          </a:xfrm>
          <a:prstGeom prst="rect">
            <a:avLst/>
          </a:prstGeom>
        </p:spPr>
        <p:txBody>
          <a:bodyPr wrap="square">
            <a:spAutoFit/>
          </a:bodyPr>
          <a:lstStyle/>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1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c</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2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a</a:t>
            </a:r>
          </a:p>
          <a:p>
            <a:pPr algn="ctr" defTabSz="342900">
              <a:lnSpc>
                <a:spcPct val="135000"/>
              </a:lnSpc>
            </a:pPr>
            <a:r>
              <a:rPr lang="en-US" sz="2000">
                <a:solidFill>
                  <a:srgbClr val="0000FF"/>
                </a:solidFill>
                <a:latin typeface="UTM Avo" panose="02040603050506020204" pitchFamily="18" charset="0"/>
                <a:cs typeface="Times New Roman" panose="02020603050405020304" pitchFamily="18" charset="0"/>
              </a:rPr>
              <a:t>3 </a:t>
            </a:r>
            <a:r>
              <a:rPr lang="en-US" sz="2000">
                <a:solidFill>
                  <a:srgbClr val="0000FF"/>
                </a:solidFill>
                <a:latin typeface="UTM Avo" panose="02040603050506020204" pitchFamily="18" charset="0"/>
                <a:cs typeface="Times New Roman" panose="02020603050405020304" pitchFamily="18" charset="0"/>
                <a:sym typeface="Wingdings" panose="05000000000000000000" pitchFamily="2" charset="2"/>
              </a:rPr>
              <a:t> </a:t>
            </a:r>
            <a:r>
              <a:rPr lang="en-US" sz="2000">
                <a:solidFill>
                  <a:srgbClr val="0000FF"/>
                </a:solidFill>
                <a:latin typeface="UTM Avo" panose="02040603050506020204" pitchFamily="18" charset="0"/>
                <a:cs typeface="Times New Roman" panose="02020603050405020304" pitchFamily="18" charset="0"/>
              </a:rPr>
              <a:t>b</a:t>
            </a:r>
            <a:endParaRPr lang="vi-VN" sz="2000">
              <a:solidFill>
                <a:srgbClr val="0000FF"/>
              </a:solidFill>
              <a:latin typeface="UTM Avo" panose="0204060305050602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3770430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nodeType="click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randombar(horizontal)">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randombar(horizontal)">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4" presetClass="entr" presetSubtype="10" fill="hold" nodeType="clickEffect">
                                  <p:stCondLst>
                                    <p:cond delay="0"/>
                                  </p:stCondLst>
                                  <p:childTnLst>
                                    <p:set>
                                      <p:cBhvr>
                                        <p:cTn id="32" dur="1" fill="hold">
                                          <p:stCondLst>
                                            <p:cond delay="0"/>
                                          </p:stCondLst>
                                        </p:cTn>
                                        <p:tgtEl>
                                          <p:spTgt spid="8">
                                            <p:txEl>
                                              <p:pRg st="2" end="2"/>
                                            </p:txEl>
                                          </p:spTgt>
                                        </p:tgtEl>
                                        <p:attrNameLst>
                                          <p:attrName>style.visibility</p:attrName>
                                        </p:attrNameLst>
                                      </p:cBhvr>
                                      <p:to>
                                        <p:strVal val="visible"/>
                                      </p:to>
                                    </p:set>
                                    <p:animEffect transition="in" filter="randombar(horizontal)">
                                      <p:cBhvr>
                                        <p:cTn id="33"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E6E35A39-1A8F-4ADC-A7F6-06EA24ACD297}"/>
              </a:ext>
            </a:extLst>
          </p:cNvPr>
          <p:cNvGrpSpPr/>
          <p:nvPr/>
        </p:nvGrpSpPr>
        <p:grpSpPr>
          <a:xfrm>
            <a:off x="569350" y="622767"/>
            <a:ext cx="3761537" cy="1181202"/>
            <a:chOff x="371924" y="384240"/>
            <a:chExt cx="3761537" cy="1181202"/>
          </a:xfrm>
        </p:grpSpPr>
        <p:pic>
          <p:nvPicPr>
            <p:cNvPr id="5" name="Picture 4">
              <a:extLst>
                <a:ext uri="{FF2B5EF4-FFF2-40B4-BE49-F238E27FC236}">
                  <a16:creationId xmlns:a16="http://schemas.microsoft.com/office/drawing/2014/main" id="{50F12B1B-5399-465E-BF44-B7AF0B9BC659}"/>
                </a:ext>
              </a:extLst>
            </p:cNvPr>
            <p:cNvPicPr>
              <a:picLocks noChangeAspect="1"/>
            </p:cNvPicPr>
            <p:nvPr/>
          </p:nvPicPr>
          <p:blipFill>
            <a:blip r:embed="rId2"/>
            <a:stretch>
              <a:fillRect/>
            </a:stretch>
          </p:blipFill>
          <p:spPr>
            <a:xfrm>
              <a:off x="371924" y="384240"/>
              <a:ext cx="1280271" cy="1181202"/>
            </a:xfrm>
            <a:prstGeom prst="rect">
              <a:avLst/>
            </a:prstGeom>
          </p:spPr>
        </p:pic>
        <p:sp>
          <p:nvSpPr>
            <p:cNvPr id="6" name="Rectangle 5">
              <a:extLst>
                <a:ext uri="{FF2B5EF4-FFF2-40B4-BE49-F238E27FC236}">
                  <a16:creationId xmlns:a16="http://schemas.microsoft.com/office/drawing/2014/main" id="{E6CB9DE3-24D3-4664-A836-7FB2E78A4ED4}"/>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7" name="Rectangle 6">
            <a:extLst>
              <a:ext uri="{FF2B5EF4-FFF2-40B4-BE49-F238E27FC236}">
                <a16:creationId xmlns:a16="http://schemas.microsoft.com/office/drawing/2014/main" id="{62B1D5DC-D9B4-4A5F-87FB-5AEDC3F9BBAC}"/>
              </a:ext>
            </a:extLst>
          </p:cNvPr>
          <p:cNvSpPr/>
          <p:nvPr/>
        </p:nvSpPr>
        <p:spPr>
          <a:xfrm>
            <a:off x="1002348" y="1971251"/>
            <a:ext cx="10187303" cy="1543949"/>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Nếu gia đình em </a:t>
            </a:r>
            <a:r>
              <a:rPr lang="en-US" sz="2200">
                <a:latin typeface="UTM Avo" panose="02040603050506020204" pitchFamily="18" charset="0"/>
                <a:cs typeface="Times New Roman" panose="02020603050405020304" pitchFamily="18" charset="0"/>
              </a:rPr>
              <a:t>có</a:t>
            </a:r>
            <a:r>
              <a:rPr lang="vi-VN" sz="2200">
                <a:latin typeface="UTM Avo" panose="02040603050506020204" pitchFamily="18" charset="0"/>
                <a:cs typeface="Times New Roman" panose="02020603050405020304" pitchFamily="18" charset="0"/>
              </a:rPr>
              <a:t> sử dụng máy tính, em hãy thảo luận với bố mẹ để cùng</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nhau thống nhất 3 đến 5 điều lưu ý cho cả gia đình khi trao đổi thông tin qua</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máy tính. </a:t>
            </a:r>
          </a:p>
        </p:txBody>
      </p:sp>
      <p:sp>
        <p:nvSpPr>
          <p:cNvPr id="8" name="Rectangle 7">
            <a:extLst>
              <a:ext uri="{FF2B5EF4-FFF2-40B4-BE49-F238E27FC236}">
                <a16:creationId xmlns:a16="http://schemas.microsoft.com/office/drawing/2014/main" id="{D1E6D449-C9F1-4CD1-8C89-17CB6A075213}"/>
              </a:ext>
            </a:extLst>
          </p:cNvPr>
          <p:cNvSpPr/>
          <p:nvPr/>
        </p:nvSpPr>
        <p:spPr>
          <a:xfrm>
            <a:off x="1002347" y="3682482"/>
            <a:ext cx="10187303"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hãy kể ví dụ về hậu quả của việc lộ thông tin cá nhân trên Internet mà</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em biết. </a:t>
            </a:r>
          </a:p>
        </p:txBody>
      </p:sp>
    </p:spTree>
    <p:extLst>
      <p:ext uri="{BB962C8B-B14F-4D97-AF65-F5344CB8AC3E}">
        <p14:creationId xmlns:p14="http://schemas.microsoft.com/office/powerpoint/2010/main" val="290691813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2980607" y="115045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7602" y="3249041"/>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C26FF18A-5CCF-493C-9DE6-1D0C44C35EA7}"/>
              </a:ext>
            </a:extLst>
          </p:cNvPr>
          <p:cNvPicPr>
            <a:picLocks noChangeAspect="1"/>
          </p:cNvPicPr>
          <p:nvPr/>
        </p:nvPicPr>
        <p:blipFill>
          <a:blip r:embed="rId6"/>
          <a:stretch>
            <a:fillRect/>
          </a:stretch>
        </p:blipFill>
        <p:spPr>
          <a:xfrm>
            <a:off x="121559" y="2458656"/>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F2A6422E-1239-424D-A9AC-7C016DFA5003}"/>
              </a:ext>
            </a:extLst>
          </p:cNvPr>
          <p:cNvGrpSpPr/>
          <p:nvPr/>
        </p:nvGrpSpPr>
        <p:grpSpPr>
          <a:xfrm>
            <a:off x="556071" y="344228"/>
            <a:ext cx="4134561" cy="2508169"/>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grpSp>
        <p:nvGrpSpPr>
          <p:cNvPr id="12" name="Group 11">
            <a:extLst>
              <a:ext uri="{FF2B5EF4-FFF2-40B4-BE49-F238E27FC236}">
                <a16:creationId xmlns:a16="http://schemas.microsoft.com/office/drawing/2014/main" id="{356A26C7-1147-42FC-AADF-4ABDE0CAC4CB}"/>
              </a:ext>
            </a:extLst>
          </p:cNvPr>
          <p:cNvGrpSpPr/>
          <p:nvPr/>
        </p:nvGrpSpPr>
        <p:grpSpPr>
          <a:xfrm>
            <a:off x="843469" y="2821718"/>
            <a:ext cx="4917233" cy="2261246"/>
            <a:chOff x="1768766" y="4552258"/>
            <a:chExt cx="7300588" cy="1291045"/>
          </a:xfrm>
        </p:grpSpPr>
        <p:sp>
          <p:nvSpPr>
            <p:cNvPr id="10" name="Speech Bubble: Rectangle with Corners Rounded 9">
              <a:extLst>
                <a:ext uri="{FF2B5EF4-FFF2-40B4-BE49-F238E27FC236}">
                  <a16:creationId xmlns:a16="http://schemas.microsoft.com/office/drawing/2014/main" id="{87463E55-27CE-4F53-84D3-A2D16AD8D959}"/>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id="{A6C8193F-D622-4D36-935C-6910A39E3518}"/>
                </a:ext>
              </a:extLst>
            </p:cNvPr>
            <p:cNvSpPr/>
            <p:nvPr/>
          </p:nvSpPr>
          <p:spPr>
            <a:xfrm>
              <a:off x="1856791" y="4552258"/>
              <a:ext cx="7212563" cy="1198985"/>
            </a:xfrm>
            <a:prstGeom prst="wedgeRoundRectCallout">
              <a:avLst>
                <a:gd name="adj1" fmla="val 53513"/>
                <a:gd name="adj2" fmla="val 45768"/>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FBFE8E40-0C04-41D1-A809-0C5B1905F92A}"/>
              </a:ext>
            </a:extLst>
          </p:cNvPr>
          <p:cNvSpPr/>
          <p:nvPr/>
        </p:nvSpPr>
        <p:spPr>
          <a:xfrm>
            <a:off x="1074505" y="2934893"/>
            <a:ext cx="4514448" cy="1873654"/>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Kẻ trộm có thể đột nhập vào nhà chúng ta để lấy trộm đồ. Tương tự, người xấu cũng có thể truy cập vào máy tính của chúng ta đấy.</a:t>
            </a:r>
          </a:p>
        </p:txBody>
      </p:sp>
      <p:sp>
        <p:nvSpPr>
          <p:cNvPr id="20" name="Rectangle 19">
            <a:extLst>
              <a:ext uri="{FF2B5EF4-FFF2-40B4-BE49-F238E27FC236}">
                <a16:creationId xmlns:a16="http://schemas.microsoft.com/office/drawing/2014/main" id="{BEF1B6C6-026F-4FB9-8D32-25D1F67CD14F}"/>
              </a:ext>
            </a:extLst>
          </p:cNvPr>
          <p:cNvSpPr/>
          <p:nvPr/>
        </p:nvSpPr>
        <p:spPr>
          <a:xfrm>
            <a:off x="1335016" y="1142864"/>
            <a:ext cx="3076025" cy="878959"/>
          </a:xfrm>
          <a:prstGeom prst="rect">
            <a:avLst/>
          </a:prstGeom>
        </p:spPr>
        <p:txBody>
          <a:bodyPr wrap="square">
            <a:spAutoFit/>
          </a:bodyPr>
          <a:lstStyle/>
          <a:p>
            <a:pPr defTabSz="342900">
              <a:lnSpc>
                <a:spcPct val="150000"/>
              </a:lnSpc>
            </a:pPr>
            <a:r>
              <a:rPr lang="en-US" sz="4000" b="1">
                <a:solidFill>
                  <a:srgbClr val="0998D7"/>
                </a:solidFill>
                <a:latin typeface="SVN-SAF" panose="02040603050506020204" pitchFamily="18" charset="0"/>
                <a:cs typeface="Times New Roman" panose="02020603050405020304" pitchFamily="18" charset="0"/>
              </a:rPr>
              <a:t>KHỞI ĐỘNG</a:t>
            </a:r>
            <a:endParaRPr lang="vi-VN" sz="4000" b="1">
              <a:solidFill>
                <a:srgbClr val="0998D7"/>
              </a:solidFill>
              <a:latin typeface="SVN-SAF" panose="02040603050506020204" pitchFamily="18" charset="0"/>
              <a:cs typeface="Times New Roman" panose="02020603050405020304" pitchFamily="18" charset="0"/>
            </a:endParaRPr>
          </a:p>
        </p:txBody>
      </p:sp>
      <p:pic>
        <p:nvPicPr>
          <p:cNvPr id="15" name="Picture 14">
            <a:extLst>
              <a:ext uri="{FF2B5EF4-FFF2-40B4-BE49-F238E27FC236}">
                <a16:creationId xmlns:a16="http://schemas.microsoft.com/office/drawing/2014/main" id="{71D6DFFB-1B1D-4F4A-8D66-09999C38F940}"/>
              </a:ext>
            </a:extLst>
          </p:cNvPr>
          <p:cNvPicPr>
            <a:picLocks noChangeAspect="1"/>
          </p:cNvPicPr>
          <p:nvPr/>
        </p:nvPicPr>
        <p:blipFill rotWithShape="1">
          <a:blip r:embed="rId4">
            <a:extLst>
              <a:ext uri="{BEBA8EAE-BF5A-486C-A8C5-ECC9F3942E4B}">
                <a14:imgProps xmlns:a14="http://schemas.microsoft.com/office/drawing/2010/main">
                  <a14:imgLayer r:embed="rId5">
                    <a14:imgEffect>
                      <a14:backgroundRemoval t="9408" b="93380" l="40594" r="63762">
                        <a14:foregroundMark x1="53267" y1="45645" x2="53267" y2="45645"/>
                        <a14:foregroundMark x1="53069" y1="41463" x2="53069" y2="41463"/>
                        <a14:foregroundMark x1="49109" y1="20906" x2="49109" y2="20906"/>
                        <a14:foregroundMark x1="56238" y1="43554" x2="56238" y2="43554"/>
                        <a14:foregroundMark x1="55446" y1="41115" x2="55446" y2="41115"/>
                        <a14:foregroundMark x1="55446" y1="45645" x2="55446" y2="45645"/>
                        <a14:foregroundMark x1="49307" y1="48432" x2="49307" y2="48432"/>
                        <a14:foregroundMark x1="55050" y1="85714" x2="55050" y2="85714"/>
                        <a14:foregroundMark x1="55842" y1="90592" x2="55842" y2="90592"/>
                        <a14:foregroundMark x1="48713" y1="91289" x2="48713" y2="91289"/>
                        <a14:foregroundMark x1="48317" y1="85714" x2="48317" y2="85714"/>
                        <a14:foregroundMark x1="50099" y1="90592" x2="50099" y2="90592"/>
                        <a14:foregroundMark x1="49109" y1="83972" x2="49109" y2="83972"/>
                        <a14:foregroundMark x1="49109" y1="83972" x2="49109" y2="83972"/>
                        <a14:foregroundMark x1="49109" y1="83972" x2="49109" y2="83972"/>
                        <a14:foregroundMark x1="49505" y1="80836" x2="49505" y2="85714"/>
                        <a14:foregroundMark x1="55446" y1="82230" x2="55050" y2="87456"/>
                        <a14:foregroundMark x1="57624" y1="92334" x2="57624" y2="92334"/>
                        <a14:foregroundMark x1="56832" y1="91289" x2="56832" y2="91289"/>
                        <a14:foregroundMark x1="54257" y1="88502" x2="56634" y2="93380"/>
                        <a14:foregroundMark x1="55644" y1="43902" x2="55644" y2="43902"/>
                        <a14:foregroundMark x1="55644" y1="44251" x2="55050" y2="51568"/>
                        <a14:foregroundMark x1="52673" y1="41812" x2="53465" y2="50871"/>
                        <a14:foregroundMark x1="56238" y1="41115" x2="56238" y2="41115"/>
                        <a14:foregroundMark x1="53861" y1="37631" x2="53861" y2="37631"/>
                        <a14:foregroundMark x1="49109" y1="45296" x2="49109" y2="45296"/>
                        <a14:foregroundMark x1="58614" y1="46341" x2="58614" y2="46341"/>
                        <a14:foregroundMark x1="60198" y1="32056" x2="60198" y2="32056"/>
                        <a14:foregroundMark x1="53861" y1="17770" x2="53861" y2="17770"/>
                        <a14:foregroundMark x1="48317" y1="46690" x2="48317" y2="46690"/>
                      </a14:backgroundRemoval>
                    </a14:imgEffect>
                  </a14:imgLayer>
                </a14:imgProps>
              </a:ext>
            </a:extLst>
          </a:blip>
          <a:srcRect l="38473" r="32638"/>
          <a:stretch/>
        </p:blipFill>
        <p:spPr>
          <a:xfrm>
            <a:off x="5819990" y="3930449"/>
            <a:ext cx="1521379" cy="2992865"/>
          </a:xfrm>
          <a:prstGeom prst="rect">
            <a:avLst/>
          </a:prstGeom>
        </p:spPr>
      </p:pic>
      <p:pic>
        <p:nvPicPr>
          <p:cNvPr id="17" name="Picture 16">
            <a:extLst>
              <a:ext uri="{FF2B5EF4-FFF2-40B4-BE49-F238E27FC236}">
                <a16:creationId xmlns:a16="http://schemas.microsoft.com/office/drawing/2014/main" id="{4BC03D4A-FC5A-47E7-8002-4DDB7073CD92}"/>
              </a:ext>
            </a:extLst>
          </p:cNvPr>
          <p:cNvPicPr>
            <a:picLocks noChangeAspect="1"/>
          </p:cNvPicPr>
          <p:nvPr/>
        </p:nvPicPr>
        <p:blipFill rotWithShape="1">
          <a:blip r:embed="rId6">
            <a:extLst>
              <a:ext uri="{BEBA8EAE-BF5A-486C-A8C5-ECC9F3942E4B}">
                <a14:imgProps xmlns:a14="http://schemas.microsoft.com/office/drawing/2010/main">
                  <a14:imgLayer r:embed="rId5">
                    <a14:imgEffect>
                      <a14:backgroundRemoval t="9408" b="90244" l="5149" r="31287">
                        <a14:foregroundMark x1="17624" y1="88850" x2="17624" y2="88850"/>
                        <a14:foregroundMark x1="18020" y1="90244" x2="18020" y2="90244"/>
                        <a14:foregroundMark x1="28119" y1="90592" x2="28119" y2="90592"/>
                        <a14:foregroundMark x1="29901" y1="90592" x2="29901" y2="90592"/>
                        <a14:foregroundMark x1="23960" y1="39024" x2="23960" y2="39024"/>
                        <a14:foregroundMark x1="18812" y1="17073" x2="18812" y2="17073"/>
                        <a14:foregroundMark x1="19208" y1="12195" x2="19208" y2="12195"/>
                        <a14:foregroundMark x1="19208" y1="22648" x2="19208" y2="22648"/>
                        <a14:foregroundMark x1="20198" y1="18118" x2="20792" y2="60279"/>
                        <a14:foregroundMark x1="20792" y1="60279" x2="19010" y2="74564"/>
                        <a14:foregroundMark x1="21386" y1="42857" x2="24356" y2="62718"/>
                        <a14:foregroundMark x1="24356" y1="62718" x2="24356" y2="62718"/>
                        <a14:foregroundMark x1="17228" y1="41812" x2="17228" y2="41812"/>
                        <a14:foregroundMark x1="13663" y1="47735" x2="13663" y2="47735"/>
                        <a14:foregroundMark x1="31287" y1="54704" x2="31287" y2="54704"/>
                        <a14:foregroundMark x1="23762" y1="45296" x2="23762" y2="45296"/>
                        <a14:foregroundMark x1="16634" y1="43902" x2="16634" y2="43902"/>
                        <a14:foregroundMark x1="16634" y1="37282" x2="16634" y2="37282"/>
                        <a14:foregroundMark x1="16634" y1="40767" x2="16634" y2="40767"/>
                        <a14:foregroundMark x1="18020" y1="44948" x2="18020" y2="44948"/>
                        <a14:foregroundMark x1="19406" y1="13937" x2="19406" y2="13937"/>
                      </a14:backgroundRemoval>
                    </a14:imgEffect>
                  </a14:imgLayer>
                </a14:imgProps>
              </a:ext>
            </a:extLst>
          </a:blip>
          <a:srcRect l="1899" r="65119"/>
          <a:stretch/>
        </p:blipFill>
        <p:spPr>
          <a:xfrm flipH="1">
            <a:off x="7400657" y="4032962"/>
            <a:ext cx="1699005" cy="2927551"/>
          </a:xfrm>
          <a:prstGeom prst="rect">
            <a:avLst/>
          </a:prstGeom>
        </p:spPr>
      </p:pic>
      <p:grpSp>
        <p:nvGrpSpPr>
          <p:cNvPr id="18" name="Group 17">
            <a:extLst>
              <a:ext uri="{FF2B5EF4-FFF2-40B4-BE49-F238E27FC236}">
                <a16:creationId xmlns:a16="http://schemas.microsoft.com/office/drawing/2014/main" id="{2B75CAAB-CB95-46B3-9AB0-DE9F195E4776}"/>
              </a:ext>
            </a:extLst>
          </p:cNvPr>
          <p:cNvGrpSpPr/>
          <p:nvPr/>
        </p:nvGrpSpPr>
        <p:grpSpPr>
          <a:xfrm>
            <a:off x="7805469" y="2052687"/>
            <a:ext cx="3937518" cy="1764412"/>
            <a:chOff x="1768766" y="4552258"/>
            <a:chExt cx="7300588" cy="1291045"/>
          </a:xfrm>
        </p:grpSpPr>
        <p:sp>
          <p:nvSpPr>
            <p:cNvPr id="19" name="Speech Bubble: Rectangle with Corners Rounded 18">
              <a:extLst>
                <a:ext uri="{FF2B5EF4-FFF2-40B4-BE49-F238E27FC236}">
                  <a16:creationId xmlns:a16="http://schemas.microsoft.com/office/drawing/2014/main" id="{1AE096F2-B87B-4D94-9B82-BA9FE525FB5C}"/>
                </a:ext>
              </a:extLst>
            </p:cNvPr>
            <p:cNvSpPr/>
            <p:nvPr/>
          </p:nvSpPr>
          <p:spPr>
            <a:xfrm>
              <a:off x="1768766" y="4644318"/>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Speech Bubble: Rectangle with Corners Rounded 20">
              <a:extLst>
                <a:ext uri="{FF2B5EF4-FFF2-40B4-BE49-F238E27FC236}">
                  <a16:creationId xmlns:a16="http://schemas.microsoft.com/office/drawing/2014/main" id="{2040BD9B-C2E5-4EC5-B470-2676EE705B37}"/>
                </a:ext>
              </a:extLst>
            </p:cNvPr>
            <p:cNvSpPr/>
            <p:nvPr/>
          </p:nvSpPr>
          <p:spPr>
            <a:xfrm>
              <a:off x="1856791" y="4552258"/>
              <a:ext cx="7212563" cy="1198985"/>
            </a:xfrm>
            <a:prstGeom prst="wedgeRoundRectCallout">
              <a:avLst>
                <a:gd name="adj1" fmla="val -43391"/>
                <a:gd name="adj2" fmla="val 79934"/>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Rectangle 21">
            <a:extLst>
              <a:ext uri="{FF2B5EF4-FFF2-40B4-BE49-F238E27FC236}">
                <a16:creationId xmlns:a16="http://schemas.microsoft.com/office/drawing/2014/main" id="{70407F7C-A9DB-48F8-BCDA-F6DFEF77AA94}"/>
              </a:ext>
            </a:extLst>
          </p:cNvPr>
          <p:cNvSpPr/>
          <p:nvPr/>
        </p:nvSpPr>
        <p:spPr>
          <a:xfrm>
            <a:off x="8017317" y="2115131"/>
            <a:ext cx="3513823" cy="1411990"/>
          </a:xfrm>
          <a:prstGeom prst="rect">
            <a:avLst/>
          </a:prstGeom>
        </p:spPr>
        <p:txBody>
          <a:bodyPr wrap="square">
            <a:spAutoFit/>
          </a:bodyPr>
          <a:lstStyle/>
          <a:p>
            <a:pPr algn="ctr" defTabSz="342900">
              <a:lnSpc>
                <a:spcPct val="150000"/>
              </a:lnSpc>
            </a:pPr>
            <a:r>
              <a:rPr lang="vi-VN" sz="2000">
                <a:latin typeface="UTM Avo" panose="02040603050506020204" pitchFamily="18" charset="0"/>
                <a:cs typeface="Times New Roman" panose="02020603050405020304" pitchFamily="18" charset="0"/>
              </a:rPr>
              <a:t>Đúng vậy. Chúng ta cần bảo vệ thông tin của mình và gia đình trong máy tính.</a:t>
            </a:r>
          </a:p>
        </p:txBody>
      </p:sp>
      <p:pic>
        <p:nvPicPr>
          <p:cNvPr id="16" name="Picture 15">
            <a:extLst>
              <a:ext uri="{FF2B5EF4-FFF2-40B4-BE49-F238E27FC236}">
                <a16:creationId xmlns:a16="http://schemas.microsoft.com/office/drawing/2014/main" id="{A906A132-61F3-4DA3-8432-202C66D49AEF}"/>
              </a:ext>
            </a:extLst>
          </p:cNvPr>
          <p:cNvPicPr>
            <a:picLocks noChangeAspect="1"/>
          </p:cNvPicPr>
          <p:nvPr/>
        </p:nvPicPr>
        <p:blipFill>
          <a:blip r:embed="rId7"/>
          <a:stretch>
            <a:fillRect/>
          </a:stretch>
        </p:blipFill>
        <p:spPr>
          <a:xfrm>
            <a:off x="11322402" y="1350653"/>
            <a:ext cx="518998" cy="458178"/>
          </a:xfrm>
          <a:prstGeom prst="rect">
            <a:avLst/>
          </a:prstGeom>
        </p:spPr>
      </p:pic>
    </p:spTree>
    <p:extLst>
      <p:ext uri="{BB962C8B-B14F-4D97-AF65-F5344CB8AC3E}">
        <p14:creationId xmlns:p14="http://schemas.microsoft.com/office/powerpoint/2010/main" val="15625878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91667E-6 2.96296E-6 L 2.91667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grpId="0"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fltVal val="0"/>
                                          </p:val>
                                        </p:tav>
                                        <p:tav tm="100000">
                                          <p:val>
                                            <p:strVal val="#ppt_h"/>
                                          </p:val>
                                        </p:tav>
                                      </p:tavLst>
                                    </p:anim>
                                    <p:animEffect transition="in" filter="fade">
                                      <p:cBhvr>
                                        <p:cTn id="32" dur="500"/>
                                        <p:tgtEl>
                                          <p:spTgt spid="13"/>
                                        </p:tgtEl>
                                      </p:cBhvr>
                                    </p:animEffect>
                                  </p:childTnLst>
                                </p:cTn>
                              </p:par>
                              <p:par>
                                <p:cTn id="33" presetID="53" presetClass="entr" presetSubtype="16" fill="hold"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 calcmode="lin" valueType="num">
                                      <p:cBhvr>
                                        <p:cTn id="42" dur="500" fill="hold"/>
                                        <p:tgtEl>
                                          <p:spTgt spid="18"/>
                                        </p:tgtEl>
                                        <p:attrNameLst>
                                          <p:attrName>ppt_w</p:attrName>
                                        </p:attrNameLst>
                                      </p:cBhvr>
                                      <p:tavLst>
                                        <p:tav tm="0">
                                          <p:val>
                                            <p:fltVal val="0"/>
                                          </p:val>
                                        </p:tav>
                                        <p:tav tm="100000">
                                          <p:val>
                                            <p:strVal val="#ppt_w"/>
                                          </p:val>
                                        </p:tav>
                                      </p:tavLst>
                                    </p:anim>
                                    <p:anim calcmode="lin" valueType="num">
                                      <p:cBhvr>
                                        <p:cTn id="43" dur="500" fill="hold"/>
                                        <p:tgtEl>
                                          <p:spTgt spid="18"/>
                                        </p:tgtEl>
                                        <p:attrNameLst>
                                          <p:attrName>ppt_h</p:attrName>
                                        </p:attrNameLst>
                                      </p:cBhvr>
                                      <p:tavLst>
                                        <p:tav tm="0">
                                          <p:val>
                                            <p:fltVal val="0"/>
                                          </p:val>
                                        </p:tav>
                                        <p:tav tm="100000">
                                          <p:val>
                                            <p:strVal val="#ppt_h"/>
                                          </p:val>
                                        </p:tav>
                                      </p:tavLst>
                                    </p:anim>
                                    <p:animEffect transition="in" filter="fade">
                                      <p:cBhvr>
                                        <p:cTn id="44" dur="500"/>
                                        <p:tgtEl>
                                          <p:spTgt spid="18"/>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500" fill="hold"/>
                                        <p:tgtEl>
                                          <p:spTgt spid="22"/>
                                        </p:tgtEl>
                                        <p:attrNameLst>
                                          <p:attrName>ppt_w</p:attrName>
                                        </p:attrNameLst>
                                      </p:cBhvr>
                                      <p:tavLst>
                                        <p:tav tm="0">
                                          <p:val>
                                            <p:fltVal val="0"/>
                                          </p:val>
                                        </p:tav>
                                        <p:tav tm="100000">
                                          <p:val>
                                            <p:strVal val="#ppt_w"/>
                                          </p:val>
                                        </p:tav>
                                      </p:tavLst>
                                    </p:anim>
                                    <p:anim calcmode="lin" valueType="num">
                                      <p:cBhvr>
                                        <p:cTn id="48" dur="500" fill="hold"/>
                                        <p:tgtEl>
                                          <p:spTgt spid="22"/>
                                        </p:tgtEl>
                                        <p:attrNameLst>
                                          <p:attrName>ppt_h</p:attrName>
                                        </p:attrNameLst>
                                      </p:cBhvr>
                                      <p:tavLst>
                                        <p:tav tm="0">
                                          <p:val>
                                            <p:fltVal val="0"/>
                                          </p:val>
                                        </p:tav>
                                        <p:tav tm="100000">
                                          <p:val>
                                            <p:strVal val="#ppt_h"/>
                                          </p:val>
                                        </p:tav>
                                      </p:tavLst>
                                    </p:anim>
                                    <p:animEffect transition="in" filter="fade">
                                      <p:cBhvr>
                                        <p:cTn id="4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20" grpId="0"/>
      <p:bldP spid="20" grpId="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1. </a:t>
            </a:r>
            <a:r>
              <a:rPr lang="vi-VN" sz="2800" b="1">
                <a:solidFill>
                  <a:srgbClr val="F03C69"/>
                </a:solidFill>
                <a:latin typeface="SVN-SAF" panose="02040603050506020204" pitchFamily="18" charset="0"/>
                <a:cs typeface="Times New Roman" panose="02020603050405020304" pitchFamily="18" charset="0"/>
              </a:rPr>
              <a:t>LƯU TRỮ, TRAO ĐỔI THÔNG TIN </a:t>
            </a:r>
            <a:r>
              <a:rPr lang="en-US" sz="2800" b="1">
                <a:solidFill>
                  <a:srgbClr val="F03C69"/>
                </a:solidFill>
                <a:latin typeface="SVN-SAF" panose="02040603050506020204" pitchFamily="18" charset="0"/>
                <a:cs typeface="Times New Roman" panose="02020603050405020304" pitchFamily="18" charset="0"/>
              </a:rPr>
              <a:t>NHỜ</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646749"/>
            <a:chOff x="522612" y="900102"/>
            <a:chExt cx="10962947" cy="264674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50992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23566" y="1824969"/>
              <a:ext cx="10161037" cy="493148"/>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1. </a:t>
              </a:r>
              <a:r>
                <a:rPr lang="vi-VN" sz="2000">
                  <a:latin typeface="UTM Avo" panose="02040603050506020204" pitchFamily="18" charset="0"/>
                  <a:cs typeface="Times New Roman" panose="02020603050405020304" pitchFamily="18" charset="0"/>
                </a:rPr>
                <a:t>Những thông tin nào của em và gia đình có thể được lưu trữ trong</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máy tính?</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1</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3" name="Rectangle 22">
            <a:extLst>
              <a:ext uri="{FF2B5EF4-FFF2-40B4-BE49-F238E27FC236}">
                <a16:creationId xmlns:a16="http://schemas.microsoft.com/office/drawing/2014/main" id="{2D29CC62-511B-439E-A355-894618BF9F67}"/>
              </a:ext>
            </a:extLst>
          </p:cNvPr>
          <p:cNvSpPr/>
          <p:nvPr/>
        </p:nvSpPr>
        <p:spPr>
          <a:xfrm>
            <a:off x="1015480" y="2437218"/>
            <a:ext cx="10161037" cy="950325"/>
          </a:xfrm>
          <a:prstGeom prst="rect">
            <a:avLst/>
          </a:prstGeom>
        </p:spPr>
        <p:txBody>
          <a:bodyPr wrap="square">
            <a:spAutoFit/>
          </a:bodyPr>
          <a:lstStyle/>
          <a:p>
            <a:pPr defTabSz="342900">
              <a:lnSpc>
                <a:spcPct val="150000"/>
              </a:lnSpc>
            </a:pPr>
            <a:r>
              <a:rPr lang="en-US" sz="2000" b="1">
                <a:latin typeface="UTM Avo" panose="02040603050506020204" pitchFamily="18" charset="0"/>
                <a:cs typeface="Times New Roman" panose="02020603050405020304" pitchFamily="18" charset="0"/>
              </a:rPr>
              <a:t>2. </a:t>
            </a:r>
            <a:r>
              <a:rPr lang="vi-VN" sz="2000">
                <a:latin typeface="UTM Avo" panose="02040603050506020204" pitchFamily="18" charset="0"/>
                <a:cs typeface="Times New Roman" panose="02020603050405020304" pitchFamily="18" charset="0"/>
              </a:rPr>
              <a:t>Theo em, những thông tin lưu trữ trong máy tính có thể gửi cho</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người khác được không? Nếu có thì gửi bằng cách nào?</a:t>
            </a:r>
          </a:p>
        </p:txBody>
      </p:sp>
      <p:sp>
        <p:nvSpPr>
          <p:cNvPr id="24" name="Rectangle 23">
            <a:extLst>
              <a:ext uri="{FF2B5EF4-FFF2-40B4-BE49-F238E27FC236}">
                <a16:creationId xmlns:a16="http://schemas.microsoft.com/office/drawing/2014/main" id="{3C1232B9-DBE5-45C8-87F9-613EA6523724}"/>
              </a:ext>
            </a:extLst>
          </p:cNvPr>
          <p:cNvSpPr/>
          <p:nvPr/>
        </p:nvSpPr>
        <p:spPr>
          <a:xfrm>
            <a:off x="1015480" y="3853225"/>
            <a:ext cx="10149675" cy="950325"/>
          </a:xfrm>
          <a:prstGeom prst="rect">
            <a:avLst/>
          </a:prstGeom>
        </p:spPr>
        <p:txBody>
          <a:bodyPr wrap="square">
            <a:spAutoFit/>
          </a:bodyPr>
          <a:lstStyle/>
          <a:p>
            <a:pPr algn="just" defTabSz="342900">
              <a:lnSpc>
                <a:spcPct val="150000"/>
              </a:lnSpc>
            </a:pP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Tuỳ mục đích sử dụng của mỗi người (học tập, làm việc, giải trí,...), nhiều thông tin của cá nhân em và gia đình có thể được lưu trữ trong máy tính, ví dụ :</a:t>
            </a:r>
          </a:p>
        </p:txBody>
      </p:sp>
      <p:pic>
        <p:nvPicPr>
          <p:cNvPr id="26" name="Picture 25">
            <a:extLst>
              <a:ext uri="{FF2B5EF4-FFF2-40B4-BE49-F238E27FC236}">
                <a16:creationId xmlns:a16="http://schemas.microsoft.com/office/drawing/2014/main" id="{A795162B-3A4E-4E1C-BF5E-5EC38F5007E6}"/>
              </a:ext>
            </a:extLst>
          </p:cNvPr>
          <p:cNvPicPr>
            <a:picLocks noChangeAspect="1"/>
          </p:cNvPicPr>
          <p:nvPr/>
        </p:nvPicPr>
        <p:blipFill>
          <a:blip r:embed="rId6"/>
          <a:stretch>
            <a:fillRect/>
          </a:stretch>
        </p:blipFill>
        <p:spPr>
          <a:xfrm>
            <a:off x="1015480" y="3785132"/>
            <a:ext cx="689218" cy="653278"/>
          </a:xfrm>
          <a:prstGeom prst="rect">
            <a:avLst/>
          </a:prstGeom>
        </p:spPr>
      </p:pic>
      <p:pic>
        <p:nvPicPr>
          <p:cNvPr id="27" name="Picture 26">
            <a:extLst>
              <a:ext uri="{FF2B5EF4-FFF2-40B4-BE49-F238E27FC236}">
                <a16:creationId xmlns:a16="http://schemas.microsoft.com/office/drawing/2014/main" id="{DE3A35A0-7E95-4E40-AD26-17FA8579650F}"/>
              </a:ext>
            </a:extLst>
          </p:cNvPr>
          <p:cNvPicPr>
            <a:picLocks noChangeAspect="1"/>
          </p:cNvPicPr>
          <p:nvPr/>
        </p:nvPicPr>
        <p:blipFill>
          <a:blip r:embed="rId7"/>
          <a:stretch>
            <a:fillRect/>
          </a:stretch>
        </p:blipFill>
        <p:spPr>
          <a:xfrm>
            <a:off x="2001832" y="4904158"/>
            <a:ext cx="8176969" cy="1463167"/>
          </a:xfrm>
          <a:prstGeom prst="rect">
            <a:avLst/>
          </a:prstGeom>
        </p:spPr>
      </p:pic>
    </p:spTree>
    <p:extLst>
      <p:ext uri="{BB962C8B-B14F-4D97-AF65-F5344CB8AC3E}">
        <p14:creationId xmlns:p14="http://schemas.microsoft.com/office/powerpoint/2010/main" val="32902394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500"/>
                                        <p:tgtEl>
                                          <p:spTgt spid="23"/>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nodeType="withEffect">
                                  <p:stCondLst>
                                    <p:cond delay="0"/>
                                  </p:stCondLst>
                                  <p:childTnLst>
                                    <p:set>
                                      <p:cBhvr>
                                        <p:cTn id="28" dur="1" fill="hold">
                                          <p:stCondLst>
                                            <p:cond delay="0"/>
                                          </p:stCondLst>
                                        </p:cTn>
                                        <p:tgtEl>
                                          <p:spTgt spid="26"/>
                                        </p:tgtEl>
                                        <p:attrNameLst>
                                          <p:attrName>style.visibility</p:attrName>
                                        </p:attrNameLst>
                                      </p:cBhvr>
                                      <p:to>
                                        <p:strVal val="visible"/>
                                      </p:to>
                                    </p:set>
                                    <p:animEffect transition="in" filter="randombar(horizontal)">
                                      <p:cBhvr>
                                        <p:cTn id="29" dur="500"/>
                                        <p:tgtEl>
                                          <p:spTgt spid="26"/>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7"/>
                                        </p:tgtEl>
                                        <p:attrNameLst>
                                          <p:attrName>style.visibility</p:attrName>
                                        </p:attrNameLst>
                                      </p:cBhvr>
                                      <p:to>
                                        <p:strVal val="visible"/>
                                      </p:to>
                                    </p:set>
                                    <p:anim calcmode="lin" valueType="num">
                                      <p:cBhvr>
                                        <p:cTn id="34" dur="500" fill="hold"/>
                                        <p:tgtEl>
                                          <p:spTgt spid="27"/>
                                        </p:tgtEl>
                                        <p:attrNameLst>
                                          <p:attrName>ppt_w</p:attrName>
                                        </p:attrNameLst>
                                      </p:cBhvr>
                                      <p:tavLst>
                                        <p:tav tm="0">
                                          <p:val>
                                            <p:fltVal val="0"/>
                                          </p:val>
                                        </p:tav>
                                        <p:tav tm="100000">
                                          <p:val>
                                            <p:strVal val="#ppt_w"/>
                                          </p:val>
                                        </p:tav>
                                      </p:tavLst>
                                    </p:anim>
                                    <p:anim calcmode="lin" valueType="num">
                                      <p:cBhvr>
                                        <p:cTn id="35" dur="500" fill="hold"/>
                                        <p:tgtEl>
                                          <p:spTgt spid="27"/>
                                        </p:tgtEl>
                                        <p:attrNameLst>
                                          <p:attrName>ppt_h</p:attrName>
                                        </p:attrNameLst>
                                      </p:cBhvr>
                                      <p:tavLst>
                                        <p:tav tm="0">
                                          <p:val>
                                            <p:fltVal val="0"/>
                                          </p:val>
                                        </p:tav>
                                        <p:tav tm="100000">
                                          <p:val>
                                            <p:strVal val="#ppt_h"/>
                                          </p:val>
                                        </p:tav>
                                      </p:tavLst>
                                    </p:anim>
                                    <p:animEffect transition="in" filter="fade">
                                      <p:cBhvr>
                                        <p:cTn id="3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3" grpId="0"/>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382652-6A32-4483-9DE4-7064FA11626E}"/>
              </a:ext>
            </a:extLst>
          </p:cNvPr>
          <p:cNvPicPr>
            <a:picLocks noChangeAspect="1"/>
          </p:cNvPicPr>
          <p:nvPr/>
        </p:nvPicPr>
        <p:blipFill rotWithShape="1">
          <a:blip r:embed="rId2"/>
          <a:srcRect r="61944" b="6647"/>
          <a:stretch/>
        </p:blipFill>
        <p:spPr>
          <a:xfrm>
            <a:off x="467547" y="372970"/>
            <a:ext cx="2787069" cy="3311011"/>
          </a:xfrm>
          <a:prstGeom prst="rect">
            <a:avLst/>
          </a:prstGeom>
        </p:spPr>
      </p:pic>
      <p:pic>
        <p:nvPicPr>
          <p:cNvPr id="7" name="Picture 6">
            <a:extLst>
              <a:ext uri="{FF2B5EF4-FFF2-40B4-BE49-F238E27FC236}">
                <a16:creationId xmlns:a16="http://schemas.microsoft.com/office/drawing/2014/main" id="{6C8049A9-5E2B-496C-89D9-C21329C2A0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050901" y="3288913"/>
            <a:ext cx="2201629" cy="2438611"/>
          </a:xfrm>
          <a:prstGeom prst="rect">
            <a:avLst/>
          </a:prstGeom>
        </p:spPr>
      </p:pic>
      <p:sp>
        <p:nvSpPr>
          <p:cNvPr id="6" name="Rectangle 5">
            <a:extLst>
              <a:ext uri="{FF2B5EF4-FFF2-40B4-BE49-F238E27FC236}">
                <a16:creationId xmlns:a16="http://schemas.microsoft.com/office/drawing/2014/main" id="{741D96B1-0BD7-4616-9679-6E5967B589E5}"/>
              </a:ext>
            </a:extLst>
          </p:cNvPr>
          <p:cNvSpPr/>
          <p:nvPr/>
        </p:nvSpPr>
        <p:spPr>
          <a:xfrm>
            <a:off x="5812634" y="372970"/>
            <a:ext cx="5682767" cy="1882951"/>
          </a:xfrm>
          <a:prstGeom prst="rect">
            <a:avLst/>
          </a:prstGeom>
        </p:spPr>
        <p:txBody>
          <a:bodyPr wrap="square">
            <a:spAutoFit/>
          </a:bodyPr>
          <a:lstStyle/>
          <a:p>
            <a:pPr algn="just" defTabSz="342900">
              <a:lnSpc>
                <a:spcPct val="150000"/>
              </a:lnSpc>
            </a:pPr>
            <a:r>
              <a:rPr lang="vi-VN" sz="2000">
                <a:latin typeface="UTM Avo" panose="02040603050506020204" pitchFamily="18" charset="0"/>
                <a:cs typeface="Times New Roman" panose="02020603050405020304" pitchFamily="18" charset="0"/>
              </a:rPr>
              <a:t>Thông tin lưu trữ trong máy tính có thể gửi đến các máy tính khác thông qua</a:t>
            </a:r>
            <a:r>
              <a:rPr lang="en-US" sz="2000">
                <a:latin typeface="UTM Avo" panose="02040603050506020204" pitchFamily="18" charset="0"/>
                <a:cs typeface="Times New Roman" panose="02020603050405020304" pitchFamily="18" charset="0"/>
              </a:rPr>
              <a:t>:</a:t>
            </a: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a:t>
            </a:r>
            <a:r>
              <a:rPr lang="vi-VN" sz="2000">
                <a:latin typeface="UTM Avo" panose="02040603050506020204" pitchFamily="18" charset="0"/>
                <a:cs typeface="Times New Roman" panose="02020603050405020304" pitchFamily="18" charset="0"/>
              </a:rPr>
              <a:t> Internet </a:t>
            </a:r>
            <a:endParaRPr lang="en-US" sz="2000">
              <a:latin typeface="UTM Avo" panose="02040603050506020204" pitchFamily="18" charset="0"/>
              <a:cs typeface="Times New Roman" panose="02020603050405020304" pitchFamily="18" charset="0"/>
            </a:endParaRPr>
          </a:p>
          <a:p>
            <a:pPr algn="just" defTabSz="342900">
              <a:lnSpc>
                <a:spcPct val="150000"/>
              </a:lnSpc>
            </a:pPr>
            <a:r>
              <a:rPr lang="en-US" sz="2000">
                <a:latin typeface="UTM Avo" panose="02040603050506020204" pitchFamily="18" charset="0"/>
                <a:cs typeface="Times New Roman" panose="02020603050405020304" pitchFamily="18" charset="0"/>
              </a:rPr>
              <a:t>	</a:t>
            </a:r>
            <a:r>
              <a:rPr lang="en-US" sz="2000">
                <a:latin typeface="UTM Avo" panose="02040603050506020204" pitchFamily="18" charset="0"/>
                <a:cs typeface="Times New Roman" panose="02020603050405020304" pitchFamily="18" charset="0"/>
                <a:sym typeface="Wingdings 2" panose="05020102010507070707" pitchFamily="18" charset="2"/>
              </a:rPr>
              <a:t> C</a:t>
            </a:r>
            <a:r>
              <a:rPr lang="vi-VN" sz="2000">
                <a:latin typeface="UTM Avo" panose="02040603050506020204" pitchFamily="18" charset="0"/>
                <a:cs typeface="Times New Roman" panose="02020603050405020304" pitchFamily="18" charset="0"/>
              </a:rPr>
              <a:t>ác thiết bị nhớ như</a:t>
            </a:r>
            <a:r>
              <a:rPr lang="en-US" sz="2000">
                <a:latin typeface="UTM Avo" panose="02040603050506020204" pitchFamily="18" charset="0"/>
                <a:cs typeface="Times New Roman" panose="02020603050405020304" pitchFamily="18" charset="0"/>
              </a:rPr>
              <a:t> </a:t>
            </a:r>
            <a:r>
              <a:rPr lang="vi-VN" sz="2000">
                <a:latin typeface="UTM Avo" panose="02040603050506020204" pitchFamily="18" charset="0"/>
                <a:cs typeface="Times New Roman" panose="02020603050405020304" pitchFamily="18" charset="0"/>
              </a:rPr>
              <a:t>USB, thẻ nhớ,</a:t>
            </a:r>
            <a:r>
              <a:rPr lang="en-US" sz="2000">
                <a:latin typeface="UTM Avo" panose="02040603050506020204" pitchFamily="18" charset="0"/>
                <a:cs typeface="Times New Roman" panose="02020603050405020304" pitchFamily="18" charset="0"/>
              </a:rPr>
              <a:t>…  </a:t>
            </a:r>
            <a:endParaRPr lang="vi-VN" sz="2000">
              <a:latin typeface="UTM Avo" panose="02040603050506020204" pitchFamily="18" charset="0"/>
              <a:cs typeface="Times New Roman" panose="02020603050405020304" pitchFamily="18" charset="0"/>
            </a:endParaRPr>
          </a:p>
        </p:txBody>
      </p:sp>
      <p:pic>
        <p:nvPicPr>
          <p:cNvPr id="8" name="Picture 7">
            <a:extLst>
              <a:ext uri="{FF2B5EF4-FFF2-40B4-BE49-F238E27FC236}">
                <a16:creationId xmlns:a16="http://schemas.microsoft.com/office/drawing/2014/main" id="{38A940A1-0B58-4157-B77B-AD3827634265}"/>
              </a:ext>
            </a:extLst>
          </p:cNvPr>
          <p:cNvPicPr>
            <a:picLocks noChangeAspect="1"/>
          </p:cNvPicPr>
          <p:nvPr/>
        </p:nvPicPr>
        <p:blipFill rotWithShape="1">
          <a:blip r:embed="rId2"/>
          <a:srcRect l="38930" t="23376" r="27817" b="9590"/>
          <a:stretch/>
        </p:blipFill>
        <p:spPr>
          <a:xfrm>
            <a:off x="467547" y="3762658"/>
            <a:ext cx="2306506" cy="2251809"/>
          </a:xfrm>
          <a:prstGeom prst="rect">
            <a:avLst/>
          </a:prstGeom>
        </p:spPr>
      </p:pic>
      <p:pic>
        <p:nvPicPr>
          <p:cNvPr id="9" name="Picture 8">
            <a:extLst>
              <a:ext uri="{FF2B5EF4-FFF2-40B4-BE49-F238E27FC236}">
                <a16:creationId xmlns:a16="http://schemas.microsoft.com/office/drawing/2014/main" id="{6EF3F253-9234-4204-81CC-0F41E343CE69}"/>
              </a:ext>
            </a:extLst>
          </p:cNvPr>
          <p:cNvPicPr>
            <a:picLocks noChangeAspect="1"/>
          </p:cNvPicPr>
          <p:nvPr/>
        </p:nvPicPr>
        <p:blipFill rotWithShape="1">
          <a:blip r:embed="rId2"/>
          <a:srcRect l="72353" b="6647"/>
          <a:stretch/>
        </p:blipFill>
        <p:spPr>
          <a:xfrm>
            <a:off x="2783831" y="2583014"/>
            <a:ext cx="2024743" cy="3311011"/>
          </a:xfrm>
          <a:prstGeom prst="rect">
            <a:avLst/>
          </a:prstGeom>
        </p:spPr>
      </p:pic>
      <p:pic>
        <p:nvPicPr>
          <p:cNvPr id="10" name="Picture 9">
            <a:extLst>
              <a:ext uri="{FF2B5EF4-FFF2-40B4-BE49-F238E27FC236}">
                <a16:creationId xmlns:a16="http://schemas.microsoft.com/office/drawing/2014/main" id="{C9DC2C4F-4741-4CC7-8E83-5EA4C254998C}"/>
              </a:ext>
            </a:extLst>
          </p:cNvPr>
          <p:cNvPicPr>
            <a:picLocks noChangeAspect="1"/>
          </p:cNvPicPr>
          <p:nvPr/>
        </p:nvPicPr>
        <p:blipFill rotWithShape="1">
          <a:blip r:embed="rId2"/>
          <a:srcRect l="24824" t="90367" r="16733" b="-1417"/>
          <a:stretch/>
        </p:blipFill>
        <p:spPr>
          <a:xfrm>
            <a:off x="528895" y="6093144"/>
            <a:ext cx="4280111" cy="391886"/>
          </a:xfrm>
          <a:prstGeom prst="rect">
            <a:avLst/>
          </a:prstGeom>
        </p:spPr>
      </p:pic>
      <p:sp>
        <p:nvSpPr>
          <p:cNvPr id="11" name="Right Brace 10">
            <a:extLst>
              <a:ext uri="{FF2B5EF4-FFF2-40B4-BE49-F238E27FC236}">
                <a16:creationId xmlns:a16="http://schemas.microsoft.com/office/drawing/2014/main" id="{C2A91E1A-AB83-48BC-9E26-3F8E56D34DE8}"/>
              </a:ext>
            </a:extLst>
          </p:cNvPr>
          <p:cNvSpPr/>
          <p:nvPr/>
        </p:nvSpPr>
        <p:spPr>
          <a:xfrm>
            <a:off x="5001209" y="372970"/>
            <a:ext cx="438538" cy="5831887"/>
          </a:xfrm>
          <a:prstGeom prst="rightBrace">
            <a:avLst>
              <a:gd name="adj1" fmla="val 88954"/>
              <a:gd name="adj2" fmla="val 13378"/>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pic>
        <p:nvPicPr>
          <p:cNvPr id="13" name="Picture 12" descr="A picture containing electronics&#10;&#10;Description automatically generated">
            <a:extLst>
              <a:ext uri="{FF2B5EF4-FFF2-40B4-BE49-F238E27FC236}">
                <a16:creationId xmlns:a16="http://schemas.microsoft.com/office/drawing/2014/main" id="{E4E8B2B7-7986-49CE-BD83-E25E3CA02845}"/>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28125" b="76500" l="9750" r="87875">
                        <a14:foregroundMark x1="71625" y1="29000" x2="71625" y2="29000"/>
                        <a14:foregroundMark x1="28625" y1="76500" x2="28625" y2="76500"/>
                        <a14:foregroundMark x1="72500" y1="28125" x2="72500" y2="28125"/>
                      </a14:backgroundRemoval>
                    </a14:imgEffect>
                  </a14:imgLayer>
                </a14:imgProps>
              </a:ext>
              <a:ext uri="{28A0092B-C50C-407E-A947-70E740481C1C}">
                <a14:useLocalDpi xmlns:a14="http://schemas.microsoft.com/office/drawing/2010/main" val="0"/>
              </a:ext>
            </a:extLst>
          </a:blip>
          <a:srcRect l="-2310" t="22992" r="2310" b="18504"/>
          <a:stretch/>
        </p:blipFill>
        <p:spPr>
          <a:xfrm>
            <a:off x="8623277" y="3927068"/>
            <a:ext cx="2100070" cy="1228613"/>
          </a:xfrm>
          <a:prstGeom prst="rect">
            <a:avLst/>
          </a:prstGeom>
        </p:spPr>
      </p:pic>
      <p:pic>
        <p:nvPicPr>
          <p:cNvPr id="15" name="Picture 14" descr="A picture containing text&#10;&#10;Description automatically generated">
            <a:extLst>
              <a:ext uri="{FF2B5EF4-FFF2-40B4-BE49-F238E27FC236}">
                <a16:creationId xmlns:a16="http://schemas.microsoft.com/office/drawing/2014/main" id="{94B2D409-DB03-4A9E-90E7-4EE86693420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7889" b="73556" l="10000" r="93000">
                        <a14:foregroundMark x1="19889" y1="37000" x2="19889" y2="37000"/>
                        <a14:foregroundMark x1="20000" y1="35222" x2="26889" y2="33778"/>
                        <a14:foregroundMark x1="26889" y1="33778" x2="35222" y2="36333"/>
                        <a14:foregroundMark x1="35222" y1="36333" x2="25222" y2="33556"/>
                        <a14:foregroundMark x1="25222" y1="33556" x2="31000" y2="38111"/>
                        <a14:foregroundMark x1="31000" y1="38111" x2="32111" y2="36778"/>
                        <a14:foregroundMark x1="14333" y1="44000" x2="16889" y2="36444"/>
                        <a14:foregroundMark x1="16889" y1="36444" x2="14667" y2="28889"/>
                        <a14:foregroundMark x1="14667" y1="28889" x2="23333" y2="23667"/>
                        <a14:foregroundMark x1="23333" y1="23667" x2="40667" y2="22333"/>
                        <a14:foregroundMark x1="40667" y1="22333" x2="46444" y2="27778"/>
                        <a14:foregroundMark x1="46444" y1="27778" x2="49000" y2="34222"/>
                        <a14:foregroundMark x1="49000" y1="34222" x2="49000" y2="35556"/>
                        <a14:foregroundMark x1="23667" y1="29556" x2="35556" y2="29778"/>
                        <a14:foregroundMark x1="35556" y1="29778" x2="43000" y2="35444"/>
                        <a14:foregroundMark x1="43000" y1="35444" x2="45111" y2="38333"/>
                        <a14:foregroundMark x1="47111" y1="47889" x2="55778" y2="42778"/>
                        <a14:foregroundMark x1="55778" y1="42778" x2="71222" y2="46667"/>
                        <a14:foregroundMark x1="71222" y1="46667" x2="72111" y2="53778"/>
                        <a14:foregroundMark x1="72111" y1="53778" x2="65778" y2="57333"/>
                        <a14:foregroundMark x1="65778" y1="57333" x2="55556" y2="54111"/>
                        <a14:foregroundMark x1="55556" y1="54111" x2="58667" y2="45778"/>
                        <a14:foregroundMark x1="58667" y1="45778" x2="59111" y2="45889"/>
                        <a14:foregroundMark x1="87111" y1="51111" x2="87111" y2="51111"/>
                        <a14:foregroundMark x1="93333" y1="60444" x2="93333" y2="60444"/>
                        <a14:foregroundMark x1="79444" y1="72556" x2="79444" y2="72556"/>
                        <a14:foregroundMark x1="16444" y1="72111" x2="35889" y2="69111"/>
                        <a14:foregroundMark x1="35889" y1="69111" x2="50333" y2="73222"/>
                        <a14:foregroundMark x1="20000" y1="23000" x2="26556" y2="19000"/>
                        <a14:foregroundMark x1="26556" y1="19000" x2="33667" y2="17556"/>
                        <a14:foregroundMark x1="33667" y1="17556" x2="40667" y2="17889"/>
                        <a14:foregroundMark x1="40667" y1="17889" x2="40667" y2="18111"/>
                        <a14:foregroundMark x1="18778" y1="32333" x2="18778" y2="32333"/>
                        <a14:foregroundMark x1="18000" y1="30778" x2="18556" y2="34556"/>
                        <a14:foregroundMark x1="34333" y1="32111" x2="34667" y2="33778"/>
                        <a14:foregroundMark x1="79111" y1="73556" x2="79111" y2="73556"/>
                        <a14:foregroundMark x1="39222" y1="44444" x2="39222" y2="44444"/>
                        <a14:foregroundMark x1="46556" y1="32111" x2="46556" y2="32111"/>
                        <a14:foregroundMark x1="13778" y1="48556" x2="13778" y2="48556"/>
                        <a14:foregroundMark x1="13889" y1="52111" x2="13889" y2="52111"/>
                        <a14:foregroundMark x1="13889" y1="23222" x2="13889" y2="23222"/>
                        <a14:foregroundMark x1="13778" y1="20444" x2="13778" y2="20444"/>
                        <a14:foregroundMark x1="13778" y1="18000" x2="13778" y2="18000"/>
                        <a14:backgroundMark x1="84889" y1="62333" x2="84889" y2="62333"/>
                      </a14:backgroundRemoval>
                    </a14:imgEffect>
                  </a14:imgLayer>
                </a14:imgProps>
              </a:ext>
              <a:ext uri="{28A0092B-C50C-407E-A947-70E740481C1C}">
                <a14:useLocalDpi xmlns:a14="http://schemas.microsoft.com/office/drawing/2010/main" val="0"/>
              </a:ext>
            </a:extLst>
          </a:blip>
          <a:srcRect t="15102" b="22585"/>
          <a:stretch/>
        </p:blipFill>
        <p:spPr>
          <a:xfrm>
            <a:off x="8399528" y="2477188"/>
            <a:ext cx="1971682" cy="1228613"/>
          </a:xfrm>
          <a:prstGeom prst="rect">
            <a:avLst/>
          </a:prstGeom>
        </p:spPr>
      </p:pic>
      <p:pic>
        <p:nvPicPr>
          <p:cNvPr id="17" name="Picture 16" descr="A picture containing text, electronics&#10;&#10;Description automatically generated">
            <a:extLst>
              <a:ext uri="{FF2B5EF4-FFF2-40B4-BE49-F238E27FC236}">
                <a16:creationId xmlns:a16="http://schemas.microsoft.com/office/drawing/2014/main" id="{B64BB7D7-F61D-4795-82A2-E67BE49C72FC}"/>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5100" b="96000" l="10000" r="90000">
                        <a14:foregroundMark x1="19400" y1="11900" x2="19400" y2="11900"/>
                        <a14:foregroundMark x1="28700" y1="6100" x2="28700" y2="6100"/>
                        <a14:foregroundMark x1="52700" y1="28000" x2="38300" y2="15400"/>
                        <a14:foregroundMark x1="38300" y1="15400" x2="22400" y2="27000"/>
                        <a14:foregroundMark x1="22400" y1="27000" x2="30900" y2="43900"/>
                        <a14:foregroundMark x1="30900" y1="43900" x2="48400" y2="35700"/>
                        <a14:foregroundMark x1="48400" y1="35700" x2="53100" y2="29000"/>
                        <a14:foregroundMark x1="73200" y1="40200" x2="32200" y2="23700"/>
                        <a14:foregroundMark x1="32200" y1="23700" x2="30900" y2="22200"/>
                        <a14:foregroundMark x1="46700" y1="26200" x2="49200" y2="27600"/>
                        <a14:foregroundMark x1="59600" y1="40500" x2="61300" y2="41600"/>
                        <a14:foregroundMark x1="27700" y1="38000" x2="33400" y2="34800"/>
                        <a14:foregroundMark x1="42000" y1="11900" x2="42000" y2="11900"/>
                        <a14:foregroundMark x1="47700" y1="8300" x2="47700" y2="8300"/>
                        <a14:foregroundMark x1="28700" y1="10800" x2="69200" y2="5100"/>
                        <a14:foregroundMark x1="83900" y1="24000" x2="52900" y2="18600"/>
                        <a14:foregroundMark x1="52900" y1="18600" x2="31800" y2="21300"/>
                        <a14:foregroundMark x1="31800" y1="21300" x2="19200" y2="37400"/>
                        <a14:foregroundMark x1="19200" y1="37400" x2="21500" y2="76400"/>
                        <a14:foregroundMark x1="21500" y1="76400" x2="32300" y2="92000"/>
                        <a14:foregroundMark x1="32300" y1="92000" x2="70400" y2="80800"/>
                        <a14:foregroundMark x1="70400" y1="80800" x2="84000" y2="38600"/>
                        <a14:foregroundMark x1="84000" y1="38600" x2="83200" y2="25100"/>
                        <a14:foregroundMark x1="57400" y1="41600" x2="68500" y2="51600"/>
                        <a14:foregroundMark x1="73500" y1="42300" x2="51200" y2="38600"/>
                        <a14:foregroundMark x1="51200" y1="38600" x2="69600" y2="39400"/>
                        <a14:foregroundMark x1="25200" y1="45500" x2="25200" y2="45500"/>
                        <a14:foregroundMark x1="49200" y1="82100" x2="49200" y2="82100"/>
                        <a14:foregroundMark x1="31300" y1="83100" x2="53300" y2="80000"/>
                        <a14:foregroundMark x1="53300" y1="80000" x2="67800" y2="84900"/>
                        <a14:foregroundMark x1="37700" y1="84200" x2="40600" y2="86000"/>
                        <a14:foregroundMark x1="81400" y1="92400" x2="81400" y2="92400"/>
                        <a14:foregroundMark x1="81400" y1="93900" x2="81400" y2="93900"/>
                        <a14:foregroundMark x1="66700" y1="96000" x2="66700" y2="96000"/>
                        <a14:foregroundMark x1="17600" y1="33300" x2="17600" y2="33300"/>
                        <a14:foregroundMark x1="17600" y1="31900" x2="17600" y2="31900"/>
                        <a14:foregroundMark x1="16600" y1="31600" x2="16600" y2="31600"/>
                        <a14:foregroundMark x1="16900" y1="29400" x2="16900" y2="29400"/>
                        <a14:foregroundMark x1="36600" y1="32600" x2="24400" y2="48400"/>
                        <a14:foregroundMark x1="24400" y1="48400" x2="24100" y2="49500"/>
                        <a14:foregroundMark x1="48100" y1="86000" x2="48100" y2="86000"/>
                      </a14:backgroundRemoval>
                    </a14:imgEffect>
                  </a14:imgLayer>
                </a14:imgProps>
              </a:ext>
              <a:ext uri="{28A0092B-C50C-407E-A947-70E740481C1C}">
                <a14:useLocalDpi xmlns:a14="http://schemas.microsoft.com/office/drawing/2010/main" val="0"/>
              </a:ext>
            </a:extLst>
          </a:blip>
          <a:stretch>
            <a:fillRect/>
          </a:stretch>
        </p:blipFill>
        <p:spPr>
          <a:xfrm>
            <a:off x="10083411" y="4877097"/>
            <a:ext cx="1411990" cy="1411990"/>
          </a:xfrm>
          <a:prstGeom prst="rect">
            <a:avLst/>
          </a:prstGeom>
        </p:spPr>
      </p:pic>
    </p:spTree>
    <p:extLst>
      <p:ext uri="{BB962C8B-B14F-4D97-AF65-F5344CB8AC3E}">
        <p14:creationId xmlns:p14="http://schemas.microsoft.com/office/powerpoint/2010/main" val="39631751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6">
                                            <p:txEl>
                                              <p:pRg st="1" end="1"/>
                                            </p:txEl>
                                          </p:spTgt>
                                        </p:tgtEl>
                                        <p:attrNameLst>
                                          <p:attrName>style.visibility</p:attrName>
                                        </p:attrNameLst>
                                      </p:cBhvr>
                                      <p:to>
                                        <p:strVal val="visible"/>
                                      </p:to>
                                    </p:set>
                                    <p:animEffect transition="in" filter="fade">
                                      <p:cBhvr>
                                        <p:cTn id="18" dur="1000"/>
                                        <p:tgtEl>
                                          <p:spTgt spid="6">
                                            <p:txEl>
                                              <p:pRg st="1" end="1"/>
                                            </p:txEl>
                                          </p:spTgt>
                                        </p:tgtEl>
                                      </p:cBhvr>
                                    </p:animEffect>
                                    <p:anim calcmode="lin" valueType="num">
                                      <p:cBhvr>
                                        <p:cTn id="19"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Effect transition="in" filter="fade">
                                      <p:cBhvr>
                                        <p:cTn id="29" dur="1000"/>
                                        <p:tgtEl>
                                          <p:spTgt spid="6">
                                            <p:txEl>
                                              <p:pRg st="2" end="2"/>
                                            </p:txEl>
                                          </p:spTgt>
                                        </p:tgtEl>
                                      </p:cBhvr>
                                    </p:animEffect>
                                    <p:anim calcmode="lin" valueType="num">
                                      <p:cBhvr>
                                        <p:cTn id="30"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1000"/>
                            </p:stCondLst>
                            <p:childTnLst>
                              <p:par>
                                <p:cTn id="33" presetID="10" presetClass="entr" presetSubtype="0"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1500"/>
                            </p:stCondLst>
                            <p:childTnLst>
                              <p:par>
                                <p:cTn id="37" presetID="10" presetClass="entr" presetSubtype="0" fill="hold"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par>
                          <p:cTn id="40" fill="hold">
                            <p:stCondLst>
                              <p:cond delay="2000"/>
                            </p:stCondLst>
                            <p:childTnLst>
                              <p:par>
                                <p:cTn id="41" presetID="10" presetClass="entr" presetSubtype="0" fill="hold"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635943" y="352220"/>
            <a:ext cx="10825447" cy="2263092"/>
            <a:chOff x="-41026" y="468808"/>
            <a:chExt cx="10825447" cy="2263092"/>
          </a:xfrm>
        </p:grpSpPr>
        <p:grpSp>
          <p:nvGrpSpPr>
            <p:cNvPr id="3" name="Group 2">
              <a:extLst>
                <a:ext uri="{FF2B5EF4-FFF2-40B4-BE49-F238E27FC236}">
                  <a16:creationId xmlns:a16="http://schemas.microsoft.com/office/drawing/2014/main" id="{94CB9A20-E68D-4932-88B1-62526EAC880E}"/>
                </a:ext>
              </a:extLst>
            </p:cNvPr>
            <p:cNvGrpSpPr/>
            <p:nvPr/>
          </p:nvGrpSpPr>
          <p:grpSpPr>
            <a:xfrm>
              <a:off x="-41026" y="468808"/>
              <a:ext cx="10825447" cy="2263092"/>
              <a:chOff x="-41026" y="468808"/>
              <a:chExt cx="10825447" cy="2263092"/>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4" y="917810"/>
                <a:ext cx="10231627" cy="1814090"/>
                <a:chOff x="1338206" y="943284"/>
                <a:chExt cx="9204816"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911831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6" y="943284"/>
                  <a:ext cx="9118318"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41026" y="468808"/>
                <a:ext cx="1092974" cy="967824"/>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810305" y="1036037"/>
              <a:ext cx="9620457" cy="1487202"/>
            </a:xfrm>
            <a:prstGeom prst="rect">
              <a:avLst/>
            </a:prstGeom>
          </p:spPr>
          <p:txBody>
            <a:bodyPr wrap="square">
              <a:spAutoFit/>
            </a:bodyPr>
            <a:lstStyle/>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 Thông tin của em và gia đình có thể được lưu trữ trong máy tính.</a:t>
              </a:r>
              <a:endParaRPr lang="en-US" sz="2200" b="1">
                <a:solidFill>
                  <a:srgbClr val="F03C69"/>
                </a:solidFill>
                <a:latin typeface="UTM Avo" panose="02040603050506020204" pitchFamily="18" charset="0"/>
                <a:cs typeface="Times New Roman" panose="02020603050405020304" pitchFamily="18" charset="0"/>
              </a:endParaRPr>
            </a:p>
            <a:p>
              <a:pPr algn="ctr" defTabSz="342900">
                <a:lnSpc>
                  <a:spcPct val="135000"/>
                </a:lnSpc>
                <a:spcBef>
                  <a:spcPts val="600"/>
                </a:spcBef>
              </a:pPr>
              <a:r>
                <a:rPr lang="vi-VN" sz="2200" b="1">
                  <a:solidFill>
                    <a:srgbClr val="F03C69"/>
                  </a:solidFill>
                  <a:latin typeface="UTM Avo" panose="02040603050506020204" pitchFamily="18" charset="0"/>
                  <a:cs typeface="Times New Roman" panose="02020603050405020304" pitchFamily="18" charset="0"/>
                </a:rPr>
                <a:t>Thông tin trong máy tính có thể được trao đổi nhờ thiết bị nhớ</a:t>
              </a:r>
            </a:p>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hoặc qua Internet.</a:t>
              </a:r>
            </a:p>
          </p:txBody>
        </p:sp>
      </p:grpSp>
      <p:pic>
        <p:nvPicPr>
          <p:cNvPr id="10" name="Picture 9" descr="A picture containing toy, doll, vector graphics&#10;&#10;Description automatically generated">
            <a:extLst>
              <a:ext uri="{FF2B5EF4-FFF2-40B4-BE49-F238E27FC236}">
                <a16:creationId xmlns:a16="http://schemas.microsoft.com/office/drawing/2014/main" id="{58FD0752-1547-45A2-A7C5-9EC02C751A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6430" y="2827947"/>
            <a:ext cx="5119139" cy="3639005"/>
          </a:xfrm>
          <a:prstGeom prst="rect">
            <a:avLst/>
          </a:prstGeom>
        </p:spPr>
      </p:pic>
    </p:spTree>
    <p:extLst>
      <p:ext uri="{BB962C8B-B14F-4D97-AF65-F5344CB8AC3E}">
        <p14:creationId xmlns:p14="http://schemas.microsoft.com/office/powerpoint/2010/main" val="7162079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372926A8-49B0-4072-9DA3-90E4CCAF1A38}"/>
              </a:ext>
            </a:extLst>
          </p:cNvPr>
          <p:cNvSpPr/>
          <p:nvPr/>
        </p:nvSpPr>
        <p:spPr>
          <a:xfrm>
            <a:off x="753438" y="280213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88C2EB13-AE6D-41A0-AD76-98CA2984E303}"/>
              </a:ext>
            </a:extLst>
          </p:cNvPr>
          <p:cNvSpPr/>
          <p:nvPr/>
        </p:nvSpPr>
        <p:spPr>
          <a:xfrm>
            <a:off x="753438" y="3322827"/>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E2EF8A5-E763-436C-9EFC-B65CB56BFAB1}"/>
              </a:ext>
            </a:extLst>
          </p:cNvPr>
          <p:cNvSpPr/>
          <p:nvPr/>
        </p:nvSpPr>
        <p:spPr>
          <a:xfrm>
            <a:off x="753438" y="2280316"/>
            <a:ext cx="1418261" cy="522953"/>
          </a:xfrm>
          <a:prstGeom prst="rect">
            <a:avLst/>
          </a:prstGeom>
          <a:solidFill>
            <a:schemeClr val="accent6">
              <a:lumMod val="60000"/>
              <a:lumOff val="40000"/>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23E96FC-670B-4A1B-BCDA-04A327F659F8}"/>
              </a:ext>
            </a:extLst>
          </p:cNvPr>
          <p:cNvSpPr/>
          <p:nvPr/>
        </p:nvSpPr>
        <p:spPr>
          <a:xfrm>
            <a:off x="753439" y="2268915"/>
            <a:ext cx="983065" cy="533223"/>
          </a:xfrm>
          <a:prstGeom prst="rect">
            <a:avLst/>
          </a:prstGeom>
          <a:noFill/>
        </p:spPr>
        <p:txBody>
          <a:bodyPr wrap="square">
            <a:spAutoFit/>
          </a:bodyPr>
          <a:lstStyle/>
          <a:p>
            <a:pPr algn="ctr" defTabSz="342900">
              <a:lnSpc>
                <a:spcPct val="150000"/>
              </a:lnSpc>
            </a:pP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endParaRPr lang="vi-VN" sz="2200">
              <a:latin typeface="UTM Avo" panose="02040603050506020204" pitchFamily="18" charset="0"/>
              <a:cs typeface="Times New Roman" panose="02020603050405020304" pitchFamily="18" charset="0"/>
            </a:endParaRPr>
          </a:p>
        </p:txBody>
      </p:sp>
      <p:sp>
        <p:nvSpPr>
          <p:cNvPr id="21" name="Rectangle 20">
            <a:extLst>
              <a:ext uri="{FF2B5EF4-FFF2-40B4-BE49-F238E27FC236}">
                <a16:creationId xmlns:a16="http://schemas.microsoft.com/office/drawing/2014/main" id="{CCD40620-F2D6-4116-8D45-C6C2760178F2}"/>
              </a:ext>
            </a:extLst>
          </p:cNvPr>
          <p:cNvSpPr/>
          <p:nvPr/>
        </p:nvSpPr>
        <p:spPr>
          <a:xfrm>
            <a:off x="753440" y="279186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2" name="Rectangle 21">
            <a:extLst>
              <a:ext uri="{FF2B5EF4-FFF2-40B4-BE49-F238E27FC236}">
                <a16:creationId xmlns:a16="http://schemas.microsoft.com/office/drawing/2014/main" id="{A4ABA0E9-C768-4AB4-8A54-9F53BBBB660D}"/>
              </a:ext>
            </a:extLst>
          </p:cNvPr>
          <p:cNvSpPr/>
          <p:nvPr/>
        </p:nvSpPr>
        <p:spPr>
          <a:xfrm>
            <a:off x="753439" y="3284372"/>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9" name="Rectangle 8">
            <a:extLst>
              <a:ext uri="{FF2B5EF4-FFF2-40B4-BE49-F238E27FC236}">
                <a16:creationId xmlns:a16="http://schemas.microsoft.com/office/drawing/2014/main" id="{CFEF8A27-D2BA-443A-A117-B1E8C9BB4C75}"/>
              </a:ext>
            </a:extLst>
          </p:cNvPr>
          <p:cNvSpPr/>
          <p:nvPr/>
        </p:nvSpPr>
        <p:spPr>
          <a:xfrm>
            <a:off x="753439" y="1253458"/>
            <a:ext cx="1418261" cy="522953"/>
          </a:xfrm>
          <a:prstGeom prst="rect">
            <a:avLst/>
          </a:prstGeom>
          <a:solidFill>
            <a:schemeClr val="accent3">
              <a:alpha val="60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9CD73ACA-4EC0-4754-AE21-5EC65AC70F1E}"/>
              </a:ext>
            </a:extLst>
          </p:cNvPr>
          <p:cNvPicPr>
            <a:picLocks noChangeAspect="1"/>
          </p:cNvPicPr>
          <p:nvPr/>
        </p:nvPicPr>
        <p:blipFill>
          <a:blip r:embed="rId2"/>
          <a:stretch>
            <a:fillRect/>
          </a:stretch>
        </p:blipFill>
        <p:spPr>
          <a:xfrm>
            <a:off x="410540" y="265192"/>
            <a:ext cx="983065" cy="967824"/>
          </a:xfrm>
          <a:prstGeom prst="rect">
            <a:avLst/>
          </a:prstGeom>
        </p:spPr>
      </p:pic>
      <p:sp>
        <p:nvSpPr>
          <p:cNvPr id="17" name="Rectangle 16">
            <a:extLst>
              <a:ext uri="{FF2B5EF4-FFF2-40B4-BE49-F238E27FC236}">
                <a16:creationId xmlns:a16="http://schemas.microsoft.com/office/drawing/2014/main" id="{46260B19-F6A4-4A28-8CF8-E2B16AFC6503}"/>
              </a:ext>
            </a:extLst>
          </p:cNvPr>
          <p:cNvSpPr/>
          <p:nvPr/>
        </p:nvSpPr>
        <p:spPr>
          <a:xfrm>
            <a:off x="1393606" y="673773"/>
            <a:ext cx="9770221" cy="533223"/>
          </a:xfrm>
          <a:prstGeom prst="rect">
            <a:avLst/>
          </a:prstGeom>
        </p:spPr>
        <p:txBody>
          <a:bodyPr wrap="square">
            <a:spAutoFit/>
          </a:bodyPr>
          <a:lstStyle/>
          <a:p>
            <a:pPr defTabSz="342900">
              <a:lnSpc>
                <a:spcPct val="150000"/>
              </a:lnSpc>
            </a:pPr>
            <a:r>
              <a:rPr lang="en-US" sz="2200" b="1">
                <a:latin typeface="UTM Avo" panose="02040603050506020204" pitchFamily="18" charset="0"/>
                <a:cs typeface="Times New Roman" panose="02020603050405020304" pitchFamily="18" charset="0"/>
              </a:rPr>
              <a:t>1. </a:t>
            </a:r>
            <a:r>
              <a:rPr lang="vi-VN" sz="2200">
                <a:latin typeface="UTM Avo" panose="02040603050506020204" pitchFamily="18" charset="0"/>
                <a:cs typeface="Times New Roman" panose="02020603050405020304" pitchFamily="18" charset="0"/>
              </a:rPr>
              <a:t>Mỗi phát biểu dưới đây là </a:t>
            </a:r>
            <a:r>
              <a:rPr lang="vi-VN" sz="2200" b="1">
                <a:latin typeface="UTM Avo" panose="02040603050506020204" pitchFamily="18" charset="0"/>
                <a:cs typeface="Times New Roman" panose="02020603050405020304" pitchFamily="18" charset="0"/>
              </a:rPr>
              <a:t>Đúng</a:t>
            </a:r>
            <a:r>
              <a:rPr lang="vi-VN" sz="2200">
                <a:latin typeface="UTM Avo" panose="02040603050506020204" pitchFamily="18" charset="0"/>
                <a:cs typeface="Times New Roman" panose="02020603050405020304" pitchFamily="18" charset="0"/>
              </a:rPr>
              <a:t> hay </a:t>
            </a:r>
            <a:r>
              <a:rPr lang="en-US" sz="2200" b="1">
                <a:latin typeface="UTM Avo" panose="02040603050506020204" pitchFamily="18" charset="0"/>
                <a:cs typeface="Times New Roman" panose="02020603050405020304" pitchFamily="18" charset="0"/>
              </a:rPr>
              <a:t>S</a:t>
            </a:r>
            <a:r>
              <a:rPr lang="vi-VN" sz="2200" b="1">
                <a:latin typeface="UTM Avo" panose="02040603050506020204" pitchFamily="18" charset="0"/>
                <a:cs typeface="Times New Roman" panose="02020603050405020304" pitchFamily="18" charset="0"/>
              </a:rPr>
              <a:t>ai</a:t>
            </a:r>
            <a:r>
              <a:rPr lang="vi-VN" sz="2200">
                <a:latin typeface="UTM Avo" panose="02040603050506020204" pitchFamily="18" charset="0"/>
                <a:cs typeface="Times New Roman" panose="02020603050405020304" pitchFamily="18" charset="0"/>
              </a:rPr>
              <a:t>?</a:t>
            </a:r>
          </a:p>
        </p:txBody>
      </p:sp>
      <p:sp>
        <p:nvSpPr>
          <p:cNvPr id="18" name="Rectangle 17">
            <a:extLst>
              <a:ext uri="{FF2B5EF4-FFF2-40B4-BE49-F238E27FC236}">
                <a16:creationId xmlns:a16="http://schemas.microsoft.com/office/drawing/2014/main" id="{C7392AAC-5009-460B-9AD0-37D4A1206BFE}"/>
              </a:ext>
            </a:extLst>
          </p:cNvPr>
          <p:cNvSpPr/>
          <p:nvPr/>
        </p:nvSpPr>
        <p:spPr>
          <a:xfrm>
            <a:off x="1736505" y="1255722"/>
            <a:ext cx="10077958" cy="2559611"/>
          </a:xfrm>
          <a:prstGeom prst="rect">
            <a:avLst/>
          </a:prstGeom>
        </p:spPr>
        <p:txBody>
          <a:bodyPr wrap="square">
            <a:spAutoFit/>
          </a:bodyPr>
          <a:lstStyle/>
          <a:p>
            <a:pPr defTabSz="342900">
              <a:lnSpc>
                <a:spcPct val="150000"/>
              </a:lnSpc>
            </a:pPr>
            <a:r>
              <a:rPr lang="vi-VN" sz="2200">
                <a:latin typeface="UTM Avo" panose="02040603050506020204" pitchFamily="18" charset="0"/>
                <a:cs typeface="Times New Roman" panose="02020603050405020304" pitchFamily="18" charset="0"/>
              </a:rPr>
              <a:t>a) Máy tính có thể lưu trữ thông tin cá nhân. Khi cần thiết, chúng ta có thể gửi những thông tin đó đến máy tính khác. </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b) Chỉ có thể trao đổi thông tin giữa các máy tính khi có kết nối Internet.</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c) USB là thiết bị lưu trữ và trao đổi thông tin giữa các máy tính.</a:t>
            </a:r>
            <a:endParaRPr lang="en-US" sz="2200">
              <a:latin typeface="UTM Avo" panose="02040603050506020204" pitchFamily="18" charset="0"/>
              <a:cs typeface="Times New Roman" panose="02020603050405020304" pitchFamily="18" charset="0"/>
            </a:endParaRPr>
          </a:p>
          <a:p>
            <a:pPr defTabSz="342900">
              <a:lnSpc>
                <a:spcPct val="150000"/>
              </a:lnSpc>
            </a:pPr>
            <a:r>
              <a:rPr lang="vi-VN" sz="2200">
                <a:latin typeface="UTM Avo" panose="02040603050506020204" pitchFamily="18" charset="0"/>
                <a:cs typeface="Times New Roman" panose="02020603050405020304" pitchFamily="18" charset="0"/>
              </a:rPr>
              <a:t>d) Máy tính không có khả năng lưu trữ giọng nói của em.</a:t>
            </a:r>
          </a:p>
        </p:txBody>
      </p:sp>
      <p:sp>
        <p:nvSpPr>
          <p:cNvPr id="19" name="Rectangle 18">
            <a:extLst>
              <a:ext uri="{FF2B5EF4-FFF2-40B4-BE49-F238E27FC236}">
                <a16:creationId xmlns:a16="http://schemas.microsoft.com/office/drawing/2014/main" id="{BAB91125-372F-4581-8D00-8B35124853C0}"/>
              </a:ext>
            </a:extLst>
          </p:cNvPr>
          <p:cNvSpPr/>
          <p:nvPr/>
        </p:nvSpPr>
        <p:spPr>
          <a:xfrm>
            <a:off x="753440" y="1253458"/>
            <a:ext cx="983065" cy="533223"/>
          </a:xfrm>
          <a:prstGeom prst="rect">
            <a:avLst/>
          </a:prstGeom>
          <a:noFill/>
        </p:spPr>
        <p:txBody>
          <a:bodyPr wrap="square">
            <a:spAutoFit/>
          </a:bodyPr>
          <a:lstStyle/>
          <a:p>
            <a:pPr algn="ctr" defTabSz="342900">
              <a:lnSpc>
                <a:spcPct val="150000"/>
              </a:lnSpc>
            </a:pPr>
            <a:r>
              <a:rPr lang="vi-VN" sz="2200" b="1">
                <a:latin typeface="UTM Avo" panose="02040603050506020204" pitchFamily="18" charset="0"/>
                <a:cs typeface="Times New Roman" panose="02020603050405020304" pitchFamily="18" charset="0"/>
              </a:rPr>
              <a:t>Đún</a:t>
            </a:r>
            <a:r>
              <a:rPr lang="en-US" sz="2200" b="1">
                <a:latin typeface="UTM Avo" panose="02040603050506020204" pitchFamily="18" charset="0"/>
                <a:cs typeface="Times New Roman" panose="02020603050405020304" pitchFamily="18" charset="0"/>
              </a:rPr>
              <a:t>g</a:t>
            </a:r>
            <a:endParaRPr lang="vi-VN" sz="2200">
              <a:latin typeface="UTM Avo" panose="02040603050506020204" pitchFamily="18" charset="0"/>
              <a:cs typeface="Times New Roman" panose="02020603050405020304" pitchFamily="18" charset="0"/>
            </a:endParaRPr>
          </a:p>
        </p:txBody>
      </p:sp>
      <p:sp>
        <p:nvSpPr>
          <p:cNvPr id="26" name="Rectangle 25">
            <a:extLst>
              <a:ext uri="{FF2B5EF4-FFF2-40B4-BE49-F238E27FC236}">
                <a16:creationId xmlns:a16="http://schemas.microsoft.com/office/drawing/2014/main" id="{B28D23A7-BAA1-4552-8D62-EA4B9E3AA19C}"/>
              </a:ext>
            </a:extLst>
          </p:cNvPr>
          <p:cNvSpPr/>
          <p:nvPr/>
        </p:nvSpPr>
        <p:spPr>
          <a:xfrm>
            <a:off x="1393605" y="3894741"/>
            <a:ext cx="10420857" cy="1036117"/>
          </a:xfrm>
          <a:prstGeom prst="rect">
            <a:avLst/>
          </a:prstGeom>
        </p:spPr>
        <p:txBody>
          <a:bodyPr wrap="square">
            <a:spAutoFit/>
          </a:bodyPr>
          <a:lstStyle/>
          <a:p>
            <a:pPr algn="just" defTabSz="342900">
              <a:lnSpc>
                <a:spcPct val="150000"/>
              </a:lnSpc>
            </a:pPr>
            <a:r>
              <a:rPr lang="en-US" sz="2200" b="1">
                <a:latin typeface="UTM Avo" panose="02040603050506020204" pitchFamily="18" charset="0"/>
                <a:cs typeface="Times New Roman" panose="02020603050405020304" pitchFamily="18" charset="0"/>
              </a:rPr>
              <a:t>2. </a:t>
            </a:r>
            <a:r>
              <a:rPr lang="vi-VN" sz="2200">
                <a:latin typeface="UTM Avo" panose="02040603050506020204" pitchFamily="18" charset="0"/>
                <a:cs typeface="Times New Roman" panose="02020603050405020304" pitchFamily="18" charset="0"/>
              </a:rPr>
              <a:t>Em muốn gửi ảnh đã lưu trong máy tính cho bạn. Em có thể sử</a:t>
            </a:r>
            <a:r>
              <a:rPr lang="en-US" sz="2200">
                <a:latin typeface="UTM Avo" panose="02040603050506020204" pitchFamily="18" charset="0"/>
                <a:cs typeface="Times New Roman" panose="02020603050405020304" pitchFamily="18" charset="0"/>
              </a:rPr>
              <a:t> </a:t>
            </a:r>
            <a:r>
              <a:rPr lang="vi-VN" sz="2200">
                <a:latin typeface="UTM Avo" panose="02040603050506020204" pitchFamily="18" charset="0"/>
                <a:cs typeface="Times New Roman" panose="02020603050405020304" pitchFamily="18" charset="0"/>
              </a:rPr>
              <a:t>dụng cách nào sau đây?</a:t>
            </a:r>
          </a:p>
        </p:txBody>
      </p:sp>
      <p:sp>
        <p:nvSpPr>
          <p:cNvPr id="28" name="Rectangle 27">
            <a:extLst>
              <a:ext uri="{FF2B5EF4-FFF2-40B4-BE49-F238E27FC236}">
                <a16:creationId xmlns:a16="http://schemas.microsoft.com/office/drawing/2014/main" id="{A6ED32E5-EA05-45A8-9F8C-51AAA99F26F1}"/>
              </a:ext>
            </a:extLst>
          </p:cNvPr>
          <p:cNvSpPr/>
          <p:nvPr/>
        </p:nvSpPr>
        <p:spPr>
          <a:xfrm>
            <a:off x="1736504" y="4930858"/>
            <a:ext cx="10077958" cy="1543949"/>
          </a:xfrm>
          <a:prstGeom prst="rect">
            <a:avLst/>
          </a:prstGeom>
        </p:spPr>
        <p:txBody>
          <a:bodyPr wrap="square">
            <a:spAutoFit/>
          </a:bodyPr>
          <a:lstStyle/>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A.</a:t>
            </a:r>
            <a:r>
              <a:rPr lang="vi-VN" sz="2200">
                <a:latin typeface="UTM Avo" panose="02040603050506020204" pitchFamily="18" charset="0"/>
                <a:cs typeface="Times New Roman" panose="02020603050405020304" pitchFamily="18" charset="0"/>
              </a:rPr>
              <a:t> Nhờ người lớn gửi tệp ảnh qua thư điện tử</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B.</a:t>
            </a:r>
            <a:r>
              <a:rPr lang="vi-VN" sz="2200">
                <a:latin typeface="UTM Avo" panose="02040603050506020204" pitchFamily="18" charset="0"/>
                <a:cs typeface="Times New Roman" panose="02020603050405020304" pitchFamily="18" charset="0"/>
              </a:rPr>
              <a:t> Nhờ người lớn sao chép tệp ảnh vào USB, rồi gửi USB cho bạn</a:t>
            </a:r>
            <a:r>
              <a:rPr lang="en-US" sz="2200">
                <a:latin typeface="UTM Avo" panose="02040603050506020204" pitchFamily="18" charset="0"/>
                <a:cs typeface="Times New Roman" panose="02020603050405020304" pitchFamily="18" charset="0"/>
              </a:rPr>
              <a:t>.</a:t>
            </a:r>
          </a:p>
          <a:p>
            <a:pPr defTabSz="342900">
              <a:lnSpc>
                <a:spcPct val="150000"/>
              </a:lnSpc>
            </a:pPr>
            <a:r>
              <a:rPr lang="en-US" sz="2200" b="1">
                <a:solidFill>
                  <a:srgbClr val="92D050"/>
                </a:solidFill>
                <a:latin typeface="UTM Avo" panose="02040603050506020204" pitchFamily="18" charset="0"/>
                <a:cs typeface="Times New Roman" panose="02020603050405020304" pitchFamily="18" charset="0"/>
              </a:rPr>
              <a:t>C.</a:t>
            </a:r>
            <a:r>
              <a:rPr lang="vi-VN" sz="2200">
                <a:latin typeface="UTM Avo" panose="02040603050506020204" pitchFamily="18" charset="0"/>
                <a:cs typeface="Times New Roman" panose="02020603050405020304" pitchFamily="18" charset="0"/>
              </a:rPr>
              <a:t> Cả A và B.</a:t>
            </a:r>
            <a:endParaRPr lang="en-US" sz="2200">
              <a:latin typeface="UTM Avo" panose="02040603050506020204" pitchFamily="18" charset="0"/>
              <a:cs typeface="Times New Roman" panose="02020603050405020304" pitchFamily="18" charset="0"/>
            </a:endParaRPr>
          </a:p>
        </p:txBody>
      </p:sp>
      <p:sp>
        <p:nvSpPr>
          <p:cNvPr id="30" name="Oval 29">
            <a:extLst>
              <a:ext uri="{FF2B5EF4-FFF2-40B4-BE49-F238E27FC236}">
                <a16:creationId xmlns:a16="http://schemas.microsoft.com/office/drawing/2014/main" id="{045E835A-7AA7-4496-880F-D26CA13D4CEA}"/>
              </a:ext>
            </a:extLst>
          </p:cNvPr>
          <p:cNvSpPr/>
          <p:nvPr/>
        </p:nvSpPr>
        <p:spPr>
          <a:xfrm>
            <a:off x="1736504" y="6031199"/>
            <a:ext cx="443608" cy="44360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Tree>
    <p:extLst>
      <p:ext uri="{BB962C8B-B14F-4D97-AF65-F5344CB8AC3E}">
        <p14:creationId xmlns:p14="http://schemas.microsoft.com/office/powerpoint/2010/main" val="132982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500"/>
                                        <p:tgtEl>
                                          <p:spTgt spid="19"/>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left)">
                                      <p:cBhvr>
                                        <p:cTn id="20" dur="500"/>
                                        <p:tgtEl>
                                          <p:spTgt spid="20"/>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left)">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wipe(left)">
                                      <p:cBhvr>
                                        <p:cTn id="28" dur="500"/>
                                        <p:tgtEl>
                                          <p:spTgt spid="21"/>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left)">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left)">
                                      <p:cBhvr>
                                        <p:cTn id="36" dur="500"/>
                                        <p:tgtEl>
                                          <p:spTgt spid="22"/>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wipe(left)">
                                      <p:cBhvr>
                                        <p:cTn id="39" dur="500"/>
                                        <p:tgtEl>
                                          <p:spTgt spid="24"/>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500"/>
                                        <p:tgtEl>
                                          <p:spTgt spid="2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0"/>
                                        </p:tgtEl>
                                        <p:attrNameLst>
                                          <p:attrName>style.visibility</p:attrName>
                                        </p:attrNameLst>
                                      </p:cBhvr>
                                      <p:to>
                                        <p:strVal val="visible"/>
                                      </p:to>
                                    </p:set>
                                    <p:animEffect transition="in" filter="fade">
                                      <p:cBhvr>
                                        <p:cTn id="5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0" grpId="0"/>
      <p:bldP spid="21" grpId="0"/>
      <p:bldP spid="22" grpId="0"/>
      <p:bldP spid="9" grpId="0" animBg="1"/>
      <p:bldP spid="18" grpId="0"/>
      <p:bldP spid="19" grpId="0"/>
      <p:bldP spid="26" grpId="0"/>
      <p:bldP spid="28" grpId="0"/>
      <p:bldP spid="3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E10EB54-4731-4DD5-8421-518086FEA3E2}"/>
              </a:ext>
            </a:extLst>
          </p:cNvPr>
          <p:cNvSpPr/>
          <p:nvPr/>
        </p:nvSpPr>
        <p:spPr>
          <a:xfrm>
            <a:off x="614526" y="292955"/>
            <a:ext cx="9235530" cy="642933"/>
          </a:xfrm>
          <a:prstGeom prst="rect">
            <a:avLst/>
          </a:prstGeom>
        </p:spPr>
        <p:txBody>
          <a:bodyPr wrap="square">
            <a:spAutoFit/>
          </a:bodyPr>
          <a:lstStyle/>
          <a:p>
            <a:pPr defTabSz="342900">
              <a:lnSpc>
                <a:spcPct val="150000"/>
              </a:lnSpc>
            </a:pPr>
            <a:r>
              <a:rPr lang="en-US" sz="2800" b="1">
                <a:solidFill>
                  <a:srgbClr val="F03C69"/>
                </a:solidFill>
                <a:latin typeface="SVN-SAF" panose="02040603050506020204" pitchFamily="18" charset="0"/>
                <a:cs typeface="Times New Roman" panose="02020603050405020304" pitchFamily="18" charset="0"/>
              </a:rPr>
              <a:t>2. BẢO VỆ</a:t>
            </a:r>
            <a:r>
              <a:rPr lang="vi-VN" sz="2800" b="1">
                <a:solidFill>
                  <a:srgbClr val="F03C69"/>
                </a:solidFill>
                <a:latin typeface="SVN-SAF" panose="02040603050506020204" pitchFamily="18" charset="0"/>
                <a:cs typeface="Times New Roman" panose="02020603050405020304" pitchFamily="18" charset="0"/>
              </a:rPr>
              <a:t> THÔNG TIN </a:t>
            </a:r>
            <a:r>
              <a:rPr lang="en-US" sz="2800" b="1">
                <a:solidFill>
                  <a:srgbClr val="F03C69"/>
                </a:solidFill>
                <a:latin typeface="SVN-SAF" panose="02040603050506020204" pitchFamily="18" charset="0"/>
                <a:cs typeface="Times New Roman" panose="02020603050405020304" pitchFamily="18" charset="0"/>
              </a:rPr>
              <a:t>KHI GIAO TIẾP QUA</a:t>
            </a:r>
            <a:r>
              <a:rPr lang="vi-VN" sz="2800" b="1">
                <a:solidFill>
                  <a:srgbClr val="F03C69"/>
                </a:solidFill>
                <a:latin typeface="SVN-SAF" panose="02040603050506020204" pitchFamily="18" charset="0"/>
                <a:cs typeface="Times New Roman" panose="02020603050405020304" pitchFamily="18" charset="0"/>
              </a:rPr>
              <a:t> MÁY TÍNH</a:t>
            </a:r>
          </a:p>
        </p:txBody>
      </p:sp>
      <p:grpSp>
        <p:nvGrpSpPr>
          <p:cNvPr id="26" name="Group 25">
            <a:extLst>
              <a:ext uri="{FF2B5EF4-FFF2-40B4-BE49-F238E27FC236}">
                <a16:creationId xmlns:a16="http://schemas.microsoft.com/office/drawing/2014/main" id="{3E29244E-37C8-471B-8196-D0543224B019}"/>
              </a:ext>
            </a:extLst>
          </p:cNvPr>
          <p:cNvGrpSpPr/>
          <p:nvPr/>
        </p:nvGrpSpPr>
        <p:grpSpPr>
          <a:xfrm>
            <a:off x="4926565" y="3545549"/>
            <a:ext cx="4923491" cy="2896259"/>
            <a:chOff x="1759477" y="4552258"/>
            <a:chExt cx="7309877" cy="1238356"/>
          </a:xfrm>
        </p:grpSpPr>
        <p:sp>
          <p:nvSpPr>
            <p:cNvPr id="27" name="Speech Bubble: Rectangle with Corners Rounded 26">
              <a:extLst>
                <a:ext uri="{FF2B5EF4-FFF2-40B4-BE49-F238E27FC236}">
                  <a16:creationId xmlns:a16="http://schemas.microsoft.com/office/drawing/2014/main" id="{5B942844-317C-4035-97E0-72960D4BB566}"/>
                </a:ext>
              </a:extLst>
            </p:cNvPr>
            <p:cNvSpPr/>
            <p:nvPr/>
          </p:nvSpPr>
          <p:spPr>
            <a:xfrm>
              <a:off x="1759477" y="4591629"/>
              <a:ext cx="7212563" cy="1198985"/>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Speech Bubble: Rectangle with Corners Rounded 27">
              <a:extLst>
                <a:ext uri="{FF2B5EF4-FFF2-40B4-BE49-F238E27FC236}">
                  <a16:creationId xmlns:a16="http://schemas.microsoft.com/office/drawing/2014/main" id="{46F16C34-6283-4C25-A50F-D43430021AAA}"/>
                </a:ext>
              </a:extLst>
            </p:cNvPr>
            <p:cNvSpPr/>
            <p:nvPr/>
          </p:nvSpPr>
          <p:spPr>
            <a:xfrm>
              <a:off x="1856791" y="4552258"/>
              <a:ext cx="7212563" cy="1198985"/>
            </a:xfrm>
            <a:prstGeom prst="wedgeRoundRectCallout">
              <a:avLst>
                <a:gd name="adj1" fmla="val 55050"/>
                <a:gd name="adj2" fmla="val -483"/>
                <a:gd name="adj3" fmla="val 16667"/>
              </a:avLst>
            </a:prstGeom>
            <a:solidFill>
              <a:schemeClr val="bg1"/>
            </a:solidFill>
            <a:ln w="19050">
              <a:solidFill>
                <a:srgbClr val="00009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E4887A39-7735-4207-A78B-68076D1A4286}"/>
              </a:ext>
            </a:extLst>
          </p:cNvPr>
          <p:cNvGrpSpPr/>
          <p:nvPr/>
        </p:nvGrpSpPr>
        <p:grpSpPr>
          <a:xfrm>
            <a:off x="614526" y="968721"/>
            <a:ext cx="10962947" cy="2239159"/>
            <a:chOff x="522612" y="900102"/>
            <a:chExt cx="10962947" cy="2239159"/>
          </a:xfrm>
        </p:grpSpPr>
        <p:sp>
          <p:nvSpPr>
            <p:cNvPr id="13" name="Rectangle 12">
              <a:extLst>
                <a:ext uri="{FF2B5EF4-FFF2-40B4-BE49-F238E27FC236}">
                  <a16:creationId xmlns:a16="http://schemas.microsoft.com/office/drawing/2014/main" id="{FAB2ABA5-E39F-453B-A1F6-A8A302CF76CF}"/>
                </a:ext>
              </a:extLst>
            </p:cNvPr>
            <p:cNvSpPr/>
            <p:nvPr/>
          </p:nvSpPr>
          <p:spPr>
            <a:xfrm>
              <a:off x="3379791" y="1086631"/>
              <a:ext cx="7173355" cy="642676"/>
            </a:xfrm>
            <a:prstGeom prst="rect">
              <a:avLst/>
            </a:prstGeom>
          </p:spPr>
          <p:txBody>
            <a:bodyPr wrap="square">
              <a:spAutoFit/>
            </a:bodyPr>
            <a:lstStyle/>
            <a:p>
              <a:pPr defTabSz="342900">
                <a:lnSpc>
                  <a:spcPct val="150000"/>
                </a:lnSpc>
              </a:pPr>
              <a:r>
                <a:rPr lang="vi-VN" sz="2800" b="1">
                  <a:solidFill>
                    <a:srgbClr val="7FC354"/>
                  </a:solidFill>
                  <a:latin typeface="SVN-Androgyne" panose="02040603050506020204" pitchFamily="18" charset="0"/>
                  <a:cs typeface="Times New Roman" panose="02020603050405020304" pitchFamily="18" charset="0"/>
                </a:rPr>
                <a:t>Thông tin được lưu trữ, trao đổi nhờ máy tính</a:t>
              </a:r>
            </a:p>
          </p:txBody>
        </p:sp>
        <p:sp>
          <p:nvSpPr>
            <p:cNvPr id="2" name="Rectangle: Rounded Corners 1">
              <a:extLst>
                <a:ext uri="{FF2B5EF4-FFF2-40B4-BE49-F238E27FC236}">
                  <a16:creationId xmlns:a16="http://schemas.microsoft.com/office/drawing/2014/main" id="{16B29C23-1986-4FCE-AE04-4E2E5FEDFBCC}"/>
                </a:ext>
              </a:extLst>
            </p:cNvPr>
            <p:cNvSpPr/>
            <p:nvPr/>
          </p:nvSpPr>
          <p:spPr>
            <a:xfrm>
              <a:off x="522612" y="1036931"/>
              <a:ext cx="10962947" cy="2102330"/>
            </a:xfrm>
            <a:prstGeom prst="roundRect">
              <a:avLst>
                <a:gd name="adj" fmla="val 5722"/>
              </a:avLst>
            </a:prstGeom>
            <a:noFill/>
            <a:ln w="3810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DA43EF-4FDA-4CA6-88C0-2BCCF27C1E7C}"/>
                </a:ext>
              </a:extLst>
            </p:cNvPr>
            <p:cNvSpPr/>
            <p:nvPr/>
          </p:nvSpPr>
          <p:spPr>
            <a:xfrm>
              <a:off x="962374" y="1824969"/>
              <a:ext cx="10083421" cy="1121846"/>
            </a:xfrm>
            <a:prstGeom prst="rect">
              <a:avLst/>
            </a:prstGeom>
          </p:spPr>
          <p:txBody>
            <a:bodyPr wrap="square">
              <a:spAutoFit/>
            </a:bodyPr>
            <a:lstStyle/>
            <a:p>
              <a:pPr defTabSz="342900">
                <a:lnSpc>
                  <a:spcPct val="150000"/>
                </a:lnSpc>
              </a:pPr>
              <a:r>
                <a:rPr lang="vi-VN" sz="2400">
                  <a:latin typeface="UTM Avo" panose="02040603050506020204" pitchFamily="18" charset="0"/>
                  <a:cs typeface="Times New Roman" panose="02020603050405020304" pitchFamily="18" charset="0"/>
                </a:rPr>
                <a:t>Em hãy thảo luận với các bạn trong nhóm để tìm ra cách bảo vệ thông tin lưu trữ trong máy tính hay trao đổi qua Internet.</a:t>
              </a:r>
            </a:p>
          </p:txBody>
        </p:sp>
        <p:grpSp>
          <p:nvGrpSpPr>
            <p:cNvPr id="15" name="Group 14">
              <a:extLst>
                <a:ext uri="{FF2B5EF4-FFF2-40B4-BE49-F238E27FC236}">
                  <a16:creationId xmlns:a16="http://schemas.microsoft.com/office/drawing/2014/main" id="{9F981BEB-8658-4DB9-970A-DFF9F966A571}"/>
                </a:ext>
              </a:extLst>
            </p:cNvPr>
            <p:cNvGrpSpPr/>
            <p:nvPr/>
          </p:nvGrpSpPr>
          <p:grpSpPr>
            <a:xfrm>
              <a:off x="522612" y="900102"/>
              <a:ext cx="2898644" cy="880803"/>
              <a:chOff x="522612" y="900102"/>
              <a:chExt cx="2898644" cy="880803"/>
            </a:xfrm>
          </p:grpSpPr>
          <p:grpSp>
            <p:nvGrpSpPr>
              <p:cNvPr id="16" name="Group 15">
                <a:extLst>
                  <a:ext uri="{FF2B5EF4-FFF2-40B4-BE49-F238E27FC236}">
                    <a16:creationId xmlns:a16="http://schemas.microsoft.com/office/drawing/2014/main" id="{C0485714-67DE-444C-AB85-04CC1EF99EEE}"/>
                  </a:ext>
                </a:extLst>
              </p:cNvPr>
              <p:cNvGrpSpPr/>
              <p:nvPr/>
            </p:nvGrpSpPr>
            <p:grpSpPr>
              <a:xfrm>
                <a:off x="522612" y="1095583"/>
                <a:ext cx="2372989" cy="661656"/>
                <a:chOff x="5906375" y="1404722"/>
                <a:chExt cx="2372989" cy="661656"/>
              </a:xfrm>
            </p:grpSpPr>
            <p:sp>
              <p:nvSpPr>
                <p:cNvPr id="21" name="Rectangle: Top Corners Rounded 20">
                  <a:extLst>
                    <a:ext uri="{FF2B5EF4-FFF2-40B4-BE49-F238E27FC236}">
                      <a16:creationId xmlns:a16="http://schemas.microsoft.com/office/drawing/2014/main" id="{195ABAE6-A846-409B-85E5-4CD6FF370697}"/>
                    </a:ext>
                  </a:extLst>
                </p:cNvPr>
                <p:cNvSpPr/>
                <p:nvPr/>
              </p:nvSpPr>
              <p:spPr>
                <a:xfrm>
                  <a:off x="5981023" y="1404722"/>
                  <a:ext cx="2298341" cy="661656"/>
                </a:xfrm>
                <a:prstGeom prst="round2SameRect">
                  <a:avLst/>
                </a:prstGeom>
                <a:solidFill>
                  <a:srgbClr val="7F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atin typeface="UTM Bienvenue" panose="02040603050506020204" pitchFamily="18" charset="0"/>
                  </a:endParaRPr>
                </a:p>
              </p:txBody>
            </p:sp>
            <p:sp>
              <p:nvSpPr>
                <p:cNvPr id="22" name="Rectangle 21">
                  <a:extLst>
                    <a:ext uri="{FF2B5EF4-FFF2-40B4-BE49-F238E27FC236}">
                      <a16:creationId xmlns:a16="http://schemas.microsoft.com/office/drawing/2014/main" id="{22D5722D-C4D9-4D78-80B8-7026BEF70276}"/>
                    </a:ext>
                  </a:extLst>
                </p:cNvPr>
                <p:cNvSpPr/>
                <p:nvPr/>
              </p:nvSpPr>
              <p:spPr>
                <a:xfrm>
                  <a:off x="5906375" y="1465062"/>
                  <a:ext cx="2135017" cy="533223"/>
                </a:xfrm>
                <a:prstGeom prst="rect">
                  <a:avLst/>
                </a:prstGeom>
              </p:spPr>
              <p:txBody>
                <a:bodyPr wrap="square">
                  <a:spAutoFit/>
                </a:bodyPr>
                <a:lstStyle/>
                <a:p>
                  <a:pPr algn="ctr" defTabSz="342900">
                    <a:lnSpc>
                      <a:spcPct val="150000"/>
                    </a:lnSpc>
                  </a:pPr>
                  <a:r>
                    <a:rPr lang="en-US" sz="2200" b="1">
                      <a:solidFill>
                        <a:schemeClr val="bg1"/>
                      </a:solidFill>
                      <a:latin typeface="UTM Bienvenue" panose="02040603050506020204" pitchFamily="18" charset="0"/>
                      <a:cs typeface="Times New Roman" panose="02020603050405020304" pitchFamily="18" charset="0"/>
                    </a:rPr>
                    <a:t>HOẠT ĐỘNG </a:t>
                  </a:r>
                  <a:endParaRPr lang="vi-VN" sz="2200" b="1">
                    <a:solidFill>
                      <a:schemeClr val="bg1"/>
                    </a:solidFill>
                    <a:latin typeface="UTM Avo" panose="02040603050506020204" pitchFamily="18" charset="0"/>
                    <a:cs typeface="Times New Roman" panose="02020603050405020304" pitchFamily="18" charset="0"/>
                  </a:endParaRPr>
                </a:p>
              </p:txBody>
            </p:sp>
          </p:grpSp>
          <p:grpSp>
            <p:nvGrpSpPr>
              <p:cNvPr id="17" name="Group 16">
                <a:extLst>
                  <a:ext uri="{FF2B5EF4-FFF2-40B4-BE49-F238E27FC236}">
                    <a16:creationId xmlns:a16="http://schemas.microsoft.com/office/drawing/2014/main" id="{5CFE52EF-B45D-41EF-AD98-6772D8E16074}"/>
                  </a:ext>
                </a:extLst>
              </p:cNvPr>
              <p:cNvGrpSpPr/>
              <p:nvPr/>
            </p:nvGrpSpPr>
            <p:grpSpPr>
              <a:xfrm rot="20419193">
                <a:off x="2468303" y="900102"/>
                <a:ext cx="952953" cy="880803"/>
                <a:chOff x="8974078" y="279854"/>
                <a:chExt cx="3397172" cy="3224225"/>
              </a:xfrm>
            </p:grpSpPr>
            <p:pic>
              <p:nvPicPr>
                <p:cNvPr id="19" name="Picture 5">
                  <a:extLst>
                    <a:ext uri="{FF2B5EF4-FFF2-40B4-BE49-F238E27FC236}">
                      <a16:creationId xmlns:a16="http://schemas.microsoft.com/office/drawing/2014/main" id="{1F1A57E2-D857-4D89-A4EF-C44572F6907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974078" y="279854"/>
                  <a:ext cx="3397172" cy="3224225"/>
                </a:xfrm>
                <a:prstGeom prst="rect">
                  <a:avLst/>
                </a:prstGeom>
              </p:spPr>
            </p:pic>
            <p:pic>
              <p:nvPicPr>
                <p:cNvPr id="20" name="Picture 6">
                  <a:extLst>
                    <a:ext uri="{FF2B5EF4-FFF2-40B4-BE49-F238E27FC236}">
                      <a16:creationId xmlns:a16="http://schemas.microsoft.com/office/drawing/2014/main" id="{987D6516-EAFE-4645-8413-365F09D829A3}"/>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64793" y="565916"/>
                  <a:ext cx="2916628" cy="2768146"/>
                </a:xfrm>
                <a:prstGeom prst="rect">
                  <a:avLst/>
                </a:prstGeom>
              </p:spPr>
            </p:pic>
          </p:grpSp>
          <p:sp>
            <p:nvSpPr>
              <p:cNvPr id="18" name="Rectangle 17">
                <a:extLst>
                  <a:ext uri="{FF2B5EF4-FFF2-40B4-BE49-F238E27FC236}">
                    <a16:creationId xmlns:a16="http://schemas.microsoft.com/office/drawing/2014/main" id="{4F4984E6-5DDB-4389-BA4B-99FF68DE7565}"/>
                  </a:ext>
                </a:extLst>
              </p:cNvPr>
              <p:cNvSpPr/>
              <p:nvPr/>
            </p:nvSpPr>
            <p:spPr>
              <a:xfrm>
                <a:off x="2792351" y="1002361"/>
                <a:ext cx="363894" cy="661656"/>
              </a:xfrm>
              <a:prstGeom prst="rect">
                <a:avLst/>
              </a:prstGeom>
            </p:spPr>
            <p:txBody>
              <a:bodyPr wrap="square">
                <a:spAutoFit/>
              </a:bodyPr>
              <a:lstStyle/>
              <a:p>
                <a:pPr algn="ctr" defTabSz="342900">
                  <a:lnSpc>
                    <a:spcPct val="150000"/>
                  </a:lnSpc>
                </a:pPr>
                <a:r>
                  <a:rPr lang="en-US" sz="2800" b="1">
                    <a:solidFill>
                      <a:schemeClr val="bg1"/>
                    </a:solidFill>
                    <a:latin typeface="UTM HelvetIns" panose="02040603050506020204" pitchFamily="18" charset="0"/>
                    <a:cs typeface="Times New Roman" panose="02020603050405020304" pitchFamily="18" charset="0"/>
                  </a:rPr>
                  <a:t>2</a:t>
                </a:r>
                <a:endParaRPr lang="vi-VN" sz="2800" b="1">
                  <a:solidFill>
                    <a:schemeClr val="bg1"/>
                  </a:solidFill>
                  <a:latin typeface="UTM Avo" panose="02040603050506020204" pitchFamily="18" charset="0"/>
                  <a:cs typeface="Times New Roman" panose="02020603050405020304" pitchFamily="18" charset="0"/>
                </a:endParaRPr>
              </a:p>
            </p:txBody>
          </p:sp>
        </p:grpSp>
      </p:grpSp>
      <p:sp>
        <p:nvSpPr>
          <p:cNvPr id="25" name="Rectangle 24">
            <a:extLst>
              <a:ext uri="{FF2B5EF4-FFF2-40B4-BE49-F238E27FC236}">
                <a16:creationId xmlns:a16="http://schemas.microsoft.com/office/drawing/2014/main" id="{BB719E38-428C-4A62-804D-CE4F1505205C}"/>
              </a:ext>
            </a:extLst>
          </p:cNvPr>
          <p:cNvSpPr/>
          <p:nvPr/>
        </p:nvSpPr>
        <p:spPr>
          <a:xfrm>
            <a:off x="5251715" y="3637631"/>
            <a:ext cx="4338735" cy="2620013"/>
          </a:xfrm>
          <a:prstGeom prst="rect">
            <a:avLst/>
          </a:prstGeom>
        </p:spPr>
        <p:txBody>
          <a:bodyPr wrap="square">
            <a:spAutoFit/>
          </a:bodyPr>
          <a:lstStyle/>
          <a:p>
            <a:pPr algn="just" defTabSz="342900">
              <a:lnSpc>
                <a:spcPct val="140000"/>
              </a:lnSpc>
            </a:pPr>
            <a:r>
              <a:rPr lang="vi-VN" sz="2000">
                <a:latin typeface="UTM Avo" panose="02040603050506020204" pitchFamily="18" charset="0"/>
                <a:cs typeface="Times New Roman" panose="02020603050405020304" pitchFamily="18" charset="0"/>
              </a:rPr>
              <a:t>Em có thể sử dụng máy tính để trò chuyện, gửi thư, gửi tệp,... đến người khác. Trong quá trình trao đổi, thông tin có thể sẽ bị lộ ra bên ngoài nếu chúng ta không </a:t>
            </a:r>
            <a:r>
              <a:rPr lang="en-US" sz="2000">
                <a:latin typeface="UTM Avo" panose="02040603050506020204" pitchFamily="18" charset="0"/>
                <a:cs typeface="Times New Roman" panose="02020603050405020304" pitchFamily="18" charset="0"/>
              </a:rPr>
              <a:t>có</a:t>
            </a:r>
            <a:r>
              <a:rPr lang="vi-VN" sz="2000">
                <a:latin typeface="UTM Avo" panose="02040603050506020204" pitchFamily="18" charset="0"/>
                <a:cs typeface="Times New Roman" panose="02020603050405020304" pitchFamily="18" charset="0"/>
              </a:rPr>
              <a:t> ý thức bảo vệ</a:t>
            </a:r>
            <a:r>
              <a:rPr lang="en-US" sz="2000">
                <a:latin typeface="UTM Avo" panose="02040603050506020204" pitchFamily="18" charset="0"/>
                <a:cs typeface="Times New Roman" panose="02020603050405020304" pitchFamily="18" charset="0"/>
              </a:rPr>
              <a:t>.</a:t>
            </a:r>
          </a:p>
        </p:txBody>
      </p:sp>
      <p:pic>
        <p:nvPicPr>
          <p:cNvPr id="5" name="Picture 4">
            <a:extLst>
              <a:ext uri="{FF2B5EF4-FFF2-40B4-BE49-F238E27FC236}">
                <a16:creationId xmlns:a16="http://schemas.microsoft.com/office/drawing/2014/main" id="{D9830014-2AAA-4AAF-8B34-B4009F0D2806}"/>
              </a:ext>
            </a:extLst>
          </p:cNvPr>
          <p:cNvPicPr>
            <a:picLocks noChangeAspect="1"/>
          </p:cNvPicPr>
          <p:nvPr/>
        </p:nvPicPr>
        <p:blipFill>
          <a:blip r:embed="rId6"/>
          <a:stretch>
            <a:fillRect/>
          </a:stretch>
        </p:blipFill>
        <p:spPr>
          <a:xfrm>
            <a:off x="719754" y="3631820"/>
            <a:ext cx="4059578" cy="2603317"/>
          </a:xfrm>
          <a:prstGeom prst="rect">
            <a:avLst/>
          </a:prstGeom>
        </p:spPr>
      </p:pic>
      <p:pic>
        <p:nvPicPr>
          <p:cNvPr id="24" name="Picture 23">
            <a:extLst>
              <a:ext uri="{FF2B5EF4-FFF2-40B4-BE49-F238E27FC236}">
                <a16:creationId xmlns:a16="http://schemas.microsoft.com/office/drawing/2014/main" id="{5C99136C-2D74-4FA5-A4D1-395D0698984C}"/>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flipH="1">
            <a:off x="10061468" y="4530625"/>
            <a:ext cx="1619091" cy="1704512"/>
          </a:xfrm>
          <a:prstGeom prst="rect">
            <a:avLst/>
          </a:prstGeom>
        </p:spPr>
      </p:pic>
    </p:spTree>
    <p:extLst>
      <p:ext uri="{BB962C8B-B14F-4D97-AF65-F5344CB8AC3E}">
        <p14:creationId xmlns:p14="http://schemas.microsoft.com/office/powerpoint/2010/main" val="12198418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12">
                                            <p:txEl>
                                              <p:pRg st="0" end="0"/>
                                            </p:txEl>
                                          </p:spTgt>
                                        </p:tgtEl>
                                        <p:attrNameLst>
                                          <p:attrName>style.visibility</p:attrName>
                                        </p:attrNameLst>
                                      </p:cBhvr>
                                      <p:to>
                                        <p:strVal val="visible"/>
                                      </p:to>
                                    </p:set>
                                    <p:anim calcmode="lin" valueType="num">
                                      <p:cBhvr>
                                        <p:cTn id="7" dur="500" fill="hold"/>
                                        <p:tgtEl>
                                          <p:spTgt spid="12">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12">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12">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12">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1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ppt_x"/>
                                          </p:val>
                                        </p:tav>
                                        <p:tav tm="100000">
                                          <p:val>
                                            <p:strVal val="#ppt_x"/>
                                          </p:val>
                                        </p:tav>
                                      </p:tavLst>
                                    </p:anim>
                                    <p:anim calcmode="lin" valueType="num">
                                      <p:cBhvr additive="base">
                                        <p:cTn id="1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childTnLst>
                                </p:cTn>
                              </p:par>
                              <p:par>
                                <p:cTn id="29" presetID="53" presetClass="entr" presetSubtype="16" fill="hold" nodeType="withEffect">
                                  <p:stCondLst>
                                    <p:cond delay="0"/>
                                  </p:stCondLst>
                                  <p:childTnLst>
                                    <p:set>
                                      <p:cBhvr>
                                        <p:cTn id="30" dur="1" fill="hold">
                                          <p:stCondLst>
                                            <p:cond delay="0"/>
                                          </p:stCondLst>
                                        </p:cTn>
                                        <p:tgtEl>
                                          <p:spTgt spid="26"/>
                                        </p:tgtEl>
                                        <p:attrNameLst>
                                          <p:attrName>style.visibility</p:attrName>
                                        </p:attrNameLst>
                                      </p:cBhvr>
                                      <p:to>
                                        <p:strVal val="visible"/>
                                      </p:to>
                                    </p:set>
                                    <p:anim calcmode="lin" valueType="num">
                                      <p:cBhvr>
                                        <p:cTn id="31" dur="500" fill="hold"/>
                                        <p:tgtEl>
                                          <p:spTgt spid="26"/>
                                        </p:tgtEl>
                                        <p:attrNameLst>
                                          <p:attrName>ppt_w</p:attrName>
                                        </p:attrNameLst>
                                      </p:cBhvr>
                                      <p:tavLst>
                                        <p:tav tm="0">
                                          <p:val>
                                            <p:fltVal val="0"/>
                                          </p:val>
                                        </p:tav>
                                        <p:tav tm="100000">
                                          <p:val>
                                            <p:strVal val="#ppt_w"/>
                                          </p:val>
                                        </p:tav>
                                      </p:tavLst>
                                    </p:anim>
                                    <p:anim calcmode="lin" valueType="num">
                                      <p:cBhvr>
                                        <p:cTn id="32" dur="500" fill="hold"/>
                                        <p:tgtEl>
                                          <p:spTgt spid="26"/>
                                        </p:tgtEl>
                                        <p:attrNameLst>
                                          <p:attrName>ppt_h</p:attrName>
                                        </p:attrNameLst>
                                      </p:cBhvr>
                                      <p:tavLst>
                                        <p:tav tm="0">
                                          <p:val>
                                            <p:fltVal val="0"/>
                                          </p:val>
                                        </p:tav>
                                        <p:tav tm="100000">
                                          <p:val>
                                            <p:strVal val="#ppt_h"/>
                                          </p:val>
                                        </p:tav>
                                      </p:tavLst>
                                    </p:anim>
                                    <p:animEffect transition="in" filter="fade">
                                      <p:cBhvr>
                                        <p:cTn id="33" dur="500"/>
                                        <p:tgtEl>
                                          <p:spTgt spid="26"/>
                                        </p:tgtEl>
                                      </p:cBhvr>
                                    </p:animEffect>
                                  </p:childTnLst>
                                </p:cTn>
                              </p:par>
                            </p:childTnLst>
                          </p:cTn>
                        </p:par>
                        <p:par>
                          <p:cTn id="34" fill="hold">
                            <p:stCondLst>
                              <p:cond delay="1000"/>
                            </p:stCondLst>
                            <p:childTnLst>
                              <p:par>
                                <p:cTn id="35" presetID="10" presetClass="entr" presetSubtype="0" fill="hold" nodeType="afterEffect">
                                  <p:stCondLst>
                                    <p:cond delay="75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2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0875DD6-F59F-4548-AC08-55C5E4090A98}"/>
              </a:ext>
            </a:extLst>
          </p:cNvPr>
          <p:cNvSpPr/>
          <p:nvPr/>
        </p:nvSpPr>
        <p:spPr>
          <a:xfrm>
            <a:off x="621617" y="376859"/>
            <a:ext cx="10948766" cy="2447465"/>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Nếu thông tin đó rơi vào tay kẻ xấu thì chúng có thể lợi dụng để thực hiện các mục đích đen tối. Kẻ xấu có thể lấy địa chỉ, thông tin liên lạc của em để gửi lên các trang web có nội dung xấu,</a:t>
            </a:r>
            <a:r>
              <a:rPr lang="en-US" sz="2100">
                <a:latin typeface="UTM Avo" panose="02040603050506020204" pitchFamily="18" charset="0"/>
                <a:cs typeface="Times New Roman" panose="02020603050405020304" pitchFamily="18" charset="0"/>
              </a:rPr>
              <a:t> độc hại</a:t>
            </a:r>
            <a:r>
              <a:rPr lang="vi-VN" sz="2100">
                <a:latin typeface="UTM Avo" panose="02040603050506020204" pitchFamily="18" charset="0"/>
                <a:cs typeface="Times New Roman" panose="02020603050405020304" pitchFamily="18" charset="0"/>
              </a:rPr>
              <a:t> hoặc dụ dỗ, mời gọi các em tham gia</a:t>
            </a:r>
            <a:r>
              <a:rPr lang="en-US" sz="2100">
                <a:latin typeface="UTM Avo" panose="02040603050506020204" pitchFamily="18" charset="0"/>
                <a:cs typeface="Times New Roman" panose="02020603050405020304" pitchFamily="18" charset="0"/>
              </a:rPr>
              <a:t> </a:t>
            </a:r>
            <a:r>
              <a:rPr lang="vi-VN" sz="2100">
                <a:latin typeface="UTM Avo" panose="02040603050506020204" pitchFamily="18" charset="0"/>
                <a:cs typeface="Times New Roman" panose="02020603050405020304" pitchFamily="18" charset="0"/>
              </a:rPr>
              <a:t>các trò chơi trực tuyến. Kẻ xấu có thể sử dụng các thông tin bí mật của em để đe dọa, bắt nạt em trên Internet, thậm chí là lừa đảo, tống tiền gia đình em,... </a:t>
            </a:r>
          </a:p>
        </p:txBody>
      </p:sp>
      <p:sp>
        <p:nvSpPr>
          <p:cNvPr id="5" name="Rectangle 4">
            <a:extLst>
              <a:ext uri="{FF2B5EF4-FFF2-40B4-BE49-F238E27FC236}">
                <a16:creationId xmlns:a16="http://schemas.microsoft.com/office/drawing/2014/main" id="{FA12528A-CF90-43A3-8CAE-E593678B95F4}"/>
              </a:ext>
            </a:extLst>
          </p:cNvPr>
          <p:cNvSpPr/>
          <p:nvPr/>
        </p:nvSpPr>
        <p:spPr>
          <a:xfrm>
            <a:off x="5887615" y="2824324"/>
            <a:ext cx="5682767" cy="993221"/>
          </a:xfrm>
          <a:prstGeom prst="rect">
            <a:avLst/>
          </a:prstGeom>
        </p:spPr>
        <p:txBody>
          <a:bodyPr wrap="square">
            <a:spAutoFit/>
          </a:bodyPr>
          <a:lstStyle/>
          <a:p>
            <a:pPr algn="just" defTabSz="342900">
              <a:lnSpc>
                <a:spcPct val="150000"/>
              </a:lnSpc>
            </a:pPr>
            <a:r>
              <a:rPr lang="vi-VN" sz="2100">
                <a:latin typeface="UTM Avo" panose="02040603050506020204" pitchFamily="18" charset="0"/>
                <a:cs typeface="Times New Roman" panose="02020603050405020304" pitchFamily="18" charset="0"/>
              </a:rPr>
              <a:t>Vì vậy, chúng ta cần có ý thức bảo vệ thông tin cá nhân và gia đình.</a:t>
            </a:r>
          </a:p>
        </p:txBody>
      </p:sp>
      <p:pic>
        <p:nvPicPr>
          <p:cNvPr id="7" name="Picture 6">
            <a:extLst>
              <a:ext uri="{FF2B5EF4-FFF2-40B4-BE49-F238E27FC236}">
                <a16:creationId xmlns:a16="http://schemas.microsoft.com/office/drawing/2014/main" id="{FB9EABD7-AD6A-4509-AEF4-8F42ADB3268A}"/>
              </a:ext>
            </a:extLst>
          </p:cNvPr>
          <p:cNvPicPr>
            <a:picLocks noChangeAspect="1"/>
          </p:cNvPicPr>
          <p:nvPr/>
        </p:nvPicPr>
        <p:blipFill>
          <a:blip r:embed="rId2"/>
          <a:stretch>
            <a:fillRect/>
          </a:stretch>
        </p:blipFill>
        <p:spPr>
          <a:xfrm>
            <a:off x="874435" y="2938196"/>
            <a:ext cx="4760363" cy="3458969"/>
          </a:xfrm>
          <a:prstGeom prst="rect">
            <a:avLst/>
          </a:prstGeom>
        </p:spPr>
      </p:pic>
      <p:pic>
        <p:nvPicPr>
          <p:cNvPr id="4" name="Picture 3" descr="A picture containing text, toy, doll, vector graphics&#10;&#10;Description automatically generated">
            <a:extLst>
              <a:ext uri="{FF2B5EF4-FFF2-40B4-BE49-F238E27FC236}">
                <a16:creationId xmlns:a16="http://schemas.microsoft.com/office/drawing/2014/main" id="{96AC9935-8260-41A9-AF1C-4375BEC10A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9283" y="3817516"/>
            <a:ext cx="4012137" cy="2928517"/>
          </a:xfrm>
          <a:prstGeom prst="rect">
            <a:avLst/>
          </a:prstGeom>
        </p:spPr>
      </p:pic>
    </p:spTree>
    <p:extLst>
      <p:ext uri="{BB962C8B-B14F-4D97-AF65-F5344CB8AC3E}">
        <p14:creationId xmlns:p14="http://schemas.microsoft.com/office/powerpoint/2010/main" val="4030424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14E9F60-269C-4ADA-96F6-89C88B2CCBDD}"/>
              </a:ext>
            </a:extLst>
          </p:cNvPr>
          <p:cNvGrpSpPr/>
          <p:nvPr/>
        </p:nvGrpSpPr>
        <p:grpSpPr>
          <a:xfrm>
            <a:off x="938546" y="451966"/>
            <a:ext cx="9875593" cy="2198848"/>
            <a:chOff x="176038" y="533052"/>
            <a:chExt cx="9875593" cy="2198848"/>
          </a:xfrm>
        </p:grpSpPr>
        <p:grpSp>
          <p:nvGrpSpPr>
            <p:cNvPr id="3" name="Group 2">
              <a:extLst>
                <a:ext uri="{FF2B5EF4-FFF2-40B4-BE49-F238E27FC236}">
                  <a16:creationId xmlns:a16="http://schemas.microsoft.com/office/drawing/2014/main" id="{94CB9A20-E68D-4932-88B1-62526EAC880E}"/>
                </a:ext>
              </a:extLst>
            </p:cNvPr>
            <p:cNvGrpSpPr/>
            <p:nvPr/>
          </p:nvGrpSpPr>
          <p:grpSpPr>
            <a:xfrm>
              <a:off x="176038" y="533052"/>
              <a:ext cx="9875593" cy="2198848"/>
              <a:chOff x="176038" y="533052"/>
              <a:chExt cx="9875593" cy="2198848"/>
            </a:xfrm>
          </p:grpSpPr>
          <p:grpSp>
            <p:nvGrpSpPr>
              <p:cNvPr id="5" name="Group 4">
                <a:extLst>
                  <a:ext uri="{FF2B5EF4-FFF2-40B4-BE49-F238E27FC236}">
                    <a16:creationId xmlns:a16="http://schemas.microsoft.com/office/drawing/2014/main" id="{34B6CED0-895A-4EEF-9F68-4E8C61F0EEAF}"/>
                  </a:ext>
                </a:extLst>
              </p:cNvPr>
              <p:cNvGrpSpPr/>
              <p:nvPr/>
            </p:nvGrpSpPr>
            <p:grpSpPr>
              <a:xfrm>
                <a:off x="552795" y="917810"/>
                <a:ext cx="9498836" cy="1814090"/>
                <a:chOff x="1338207" y="943284"/>
                <a:chExt cx="8545565" cy="2676283"/>
              </a:xfrm>
            </p:grpSpPr>
            <p:sp>
              <p:nvSpPr>
                <p:cNvPr id="7" name="Rectangle: Rounded Corners 6">
                  <a:extLst>
                    <a:ext uri="{FF2B5EF4-FFF2-40B4-BE49-F238E27FC236}">
                      <a16:creationId xmlns:a16="http://schemas.microsoft.com/office/drawing/2014/main" id="{A9F75992-19B2-4857-B50E-89EB156A33F2}"/>
                    </a:ext>
                  </a:extLst>
                </p:cNvPr>
                <p:cNvSpPr/>
                <p:nvPr/>
              </p:nvSpPr>
              <p:spPr>
                <a:xfrm>
                  <a:off x="1424710" y="1063553"/>
                  <a:ext cx="8459062" cy="2556014"/>
                </a:xfrm>
                <a:prstGeom prst="roundRect">
                  <a:avLst/>
                </a:prstGeom>
                <a:solidFill>
                  <a:srgbClr val="C1BF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FB546776-AA7F-4EB1-ADF4-052736A3599C}"/>
                    </a:ext>
                  </a:extLst>
                </p:cNvPr>
                <p:cNvSpPr/>
                <p:nvPr/>
              </p:nvSpPr>
              <p:spPr>
                <a:xfrm>
                  <a:off x="1338207" y="943284"/>
                  <a:ext cx="8459066" cy="2556013"/>
                </a:xfrm>
                <a:prstGeom prst="roundRect">
                  <a:avLst/>
                </a:prstGeom>
                <a:solidFill>
                  <a:srgbClr val="F2E9C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6" name="Picture 5">
                <a:extLst>
                  <a:ext uri="{FF2B5EF4-FFF2-40B4-BE49-F238E27FC236}">
                    <a16:creationId xmlns:a16="http://schemas.microsoft.com/office/drawing/2014/main" id="{D6D129C6-D5F2-43AF-9B9F-797B5A3F0DD3}"/>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176038" y="533052"/>
                <a:ext cx="998307" cy="883997"/>
              </a:xfrm>
              <a:prstGeom prst="rect">
                <a:avLst/>
              </a:prstGeom>
            </p:spPr>
          </p:pic>
        </p:grpSp>
        <p:sp>
          <p:nvSpPr>
            <p:cNvPr id="4" name="Rectangle 3">
              <a:extLst>
                <a:ext uri="{FF2B5EF4-FFF2-40B4-BE49-F238E27FC236}">
                  <a16:creationId xmlns:a16="http://schemas.microsoft.com/office/drawing/2014/main" id="{BB79ABBE-D635-4740-85D9-3AF519933D48}"/>
                </a:ext>
              </a:extLst>
            </p:cNvPr>
            <p:cNvSpPr/>
            <p:nvPr/>
          </p:nvSpPr>
          <p:spPr>
            <a:xfrm>
              <a:off x="766480" y="1078964"/>
              <a:ext cx="8965466" cy="1410258"/>
            </a:xfrm>
            <a:prstGeom prst="rect">
              <a:avLst/>
            </a:prstGeom>
          </p:spPr>
          <p:txBody>
            <a:bodyPr wrap="square">
              <a:spAutoFit/>
            </a:bodyPr>
            <a:lstStyle/>
            <a:p>
              <a:pPr algn="ctr" defTabSz="342900">
                <a:lnSpc>
                  <a:spcPct val="135000"/>
                </a:lnSpc>
              </a:pPr>
              <a:r>
                <a:rPr lang="vi-VN" sz="2200" b="1">
                  <a:solidFill>
                    <a:srgbClr val="F03C69"/>
                  </a:solidFill>
                  <a:latin typeface="UTM Avo" panose="02040603050506020204" pitchFamily="18" charset="0"/>
                  <a:cs typeface="Times New Roman" panose="02020603050405020304" pitchFamily="18" charset="0"/>
                </a:rPr>
                <a:t> Bảo vệ thông tin cá nhân và gia đình: không cung cấp tên và địa chỉ cho người lạ, không gửi và nhận tệp từ người không quen biết, bảo vệ mật khẩu khi dùng máy tính.</a:t>
              </a:r>
            </a:p>
          </p:txBody>
        </p:sp>
      </p:grpSp>
      <p:pic>
        <p:nvPicPr>
          <p:cNvPr id="10" name="Picture 9">
            <a:extLst>
              <a:ext uri="{FF2B5EF4-FFF2-40B4-BE49-F238E27FC236}">
                <a16:creationId xmlns:a16="http://schemas.microsoft.com/office/drawing/2014/main" id="{D1098E5B-12AD-414F-AC42-F556B8FA4C1D}"/>
              </a:ext>
            </a:extLst>
          </p:cNvPr>
          <p:cNvPicPr>
            <a:picLocks noChangeAspect="1"/>
          </p:cNvPicPr>
          <p:nvPr/>
        </p:nvPicPr>
        <p:blipFill rotWithShape="1">
          <a:blip r:embed="rId3"/>
          <a:srcRect r="54929" b="19053"/>
          <a:stretch/>
        </p:blipFill>
        <p:spPr>
          <a:xfrm>
            <a:off x="1046422" y="3429000"/>
            <a:ext cx="3939603" cy="2812907"/>
          </a:xfrm>
          <a:prstGeom prst="rect">
            <a:avLst/>
          </a:prstGeom>
        </p:spPr>
      </p:pic>
      <p:grpSp>
        <p:nvGrpSpPr>
          <p:cNvPr id="15" name="Group 14">
            <a:extLst>
              <a:ext uri="{FF2B5EF4-FFF2-40B4-BE49-F238E27FC236}">
                <a16:creationId xmlns:a16="http://schemas.microsoft.com/office/drawing/2014/main" id="{62EF5811-DAD3-4563-9E0C-BD8760EEB8C7}"/>
              </a:ext>
            </a:extLst>
          </p:cNvPr>
          <p:cNvGrpSpPr/>
          <p:nvPr/>
        </p:nvGrpSpPr>
        <p:grpSpPr>
          <a:xfrm>
            <a:off x="5311292" y="2648921"/>
            <a:ext cx="6481218" cy="3314633"/>
            <a:chOff x="5240431" y="3001093"/>
            <a:chExt cx="6481218" cy="3314633"/>
          </a:xfrm>
        </p:grpSpPr>
        <p:pic>
          <p:nvPicPr>
            <p:cNvPr id="12" name="Picture 11">
              <a:extLst>
                <a:ext uri="{FF2B5EF4-FFF2-40B4-BE49-F238E27FC236}">
                  <a16:creationId xmlns:a16="http://schemas.microsoft.com/office/drawing/2014/main" id="{DFABCF61-6EFB-406E-871B-18B5E3A3E385}"/>
                </a:ext>
              </a:extLst>
            </p:cNvPr>
            <p:cNvPicPr>
              <a:picLocks noChangeAspect="1"/>
            </p:cNvPicPr>
            <p:nvPr/>
          </p:nvPicPr>
          <p:blipFill rotWithShape="1">
            <a:blip r:embed="rId4"/>
            <a:srcRect l="45342"/>
            <a:stretch/>
          </p:blipFill>
          <p:spPr>
            <a:xfrm>
              <a:off x="7144547" y="3474637"/>
              <a:ext cx="4577102" cy="2841089"/>
            </a:xfrm>
            <a:prstGeom prst="rect">
              <a:avLst/>
            </a:prstGeom>
          </p:spPr>
        </p:pic>
        <p:pic>
          <p:nvPicPr>
            <p:cNvPr id="11" name="Picture 10">
              <a:extLst>
                <a:ext uri="{FF2B5EF4-FFF2-40B4-BE49-F238E27FC236}">
                  <a16:creationId xmlns:a16="http://schemas.microsoft.com/office/drawing/2014/main" id="{AE1E442C-6774-476C-9FFF-4D62301D8026}"/>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1000" l="1612" r="36472">
                          <a14:foregroundMark x1="3053" y1="90000" x2="3053" y2="90000"/>
                          <a14:foregroundMark x1="1612" y1="89500" x2="1612" y2="89500"/>
                          <a14:foregroundMark x1="24343" y1="91000" x2="24343" y2="91000"/>
                          <a14:foregroundMark x1="12892" y1="89000" x2="12892" y2="89000"/>
                        </a14:backgroundRemoval>
                      </a14:imgEffect>
                    </a14:imgLayer>
                  </a14:imgProps>
                </a:ext>
              </a:extLst>
            </a:blip>
            <a:srcRect r="59474"/>
            <a:stretch/>
          </p:blipFill>
          <p:spPr>
            <a:xfrm>
              <a:off x="5240431" y="3001093"/>
              <a:ext cx="2660262" cy="2227092"/>
            </a:xfrm>
            <a:prstGeom prst="rect">
              <a:avLst/>
            </a:prstGeom>
          </p:spPr>
        </p:pic>
        <p:pic>
          <p:nvPicPr>
            <p:cNvPr id="14" name="Picture 13" descr="A picture containing arrow&#10;&#10;Description automatically generated">
              <a:extLst>
                <a:ext uri="{FF2B5EF4-FFF2-40B4-BE49-F238E27FC236}">
                  <a16:creationId xmlns:a16="http://schemas.microsoft.com/office/drawing/2014/main" id="{E0EC6254-5B35-4687-8851-1D760442F4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4598" y="5181140"/>
              <a:ext cx="709949" cy="795850"/>
            </a:xfrm>
            <a:prstGeom prst="rect">
              <a:avLst/>
            </a:prstGeom>
          </p:spPr>
        </p:pic>
      </p:grpSp>
      <p:pic>
        <p:nvPicPr>
          <p:cNvPr id="16" name="Picture 15" descr="Logo&#10;&#10;Description automatically generated">
            <a:extLst>
              <a:ext uri="{FF2B5EF4-FFF2-40B4-BE49-F238E27FC236}">
                <a16:creationId xmlns:a16="http://schemas.microsoft.com/office/drawing/2014/main" id="{33D1C11B-64A0-4F8F-A381-E916B1BAB162}"/>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3323591" y="3010075"/>
            <a:ext cx="1987701" cy="1764942"/>
          </a:xfrm>
          <a:prstGeom prst="rect">
            <a:avLst/>
          </a:prstGeom>
        </p:spPr>
      </p:pic>
      <p:pic>
        <p:nvPicPr>
          <p:cNvPr id="17" name="Picture 16" descr="Logo&#10;&#10;Description automatically generated">
            <a:extLst>
              <a:ext uri="{FF2B5EF4-FFF2-40B4-BE49-F238E27FC236}">
                <a16:creationId xmlns:a16="http://schemas.microsoft.com/office/drawing/2014/main" id="{8716E155-A255-450B-B329-885B534CC904}"/>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2913" b="97411" l="4023" r="96552">
                        <a14:foregroundMark x1="22701" y1="2913" x2="22701" y2="2913"/>
                        <a14:foregroundMark x1="8908" y1="15858" x2="8908" y2="15858"/>
                        <a14:foregroundMark x1="8908" y1="91262" x2="8908" y2="91262"/>
                        <a14:foregroundMark x1="91954" y1="78641" x2="91954" y2="78641"/>
                        <a14:foregroundMark x1="96839" y1="77023" x2="96839" y2="77023"/>
                        <a14:foregroundMark x1="4023" y1="97411" x2="4023" y2="97411"/>
                      </a14:backgroundRemoval>
                    </a14:imgEffect>
                    <a14:imgEffect>
                      <a14:brightnessContrast bright="40000" contrast="-40000"/>
                    </a14:imgEffect>
                  </a14:imgLayer>
                </a14:imgProps>
              </a:ext>
              <a:ext uri="{28A0092B-C50C-407E-A947-70E740481C1C}">
                <a14:useLocalDpi xmlns:a14="http://schemas.microsoft.com/office/drawing/2010/main" val="0"/>
              </a:ext>
            </a:extLst>
          </a:blip>
          <a:stretch>
            <a:fillRect/>
          </a:stretch>
        </p:blipFill>
        <p:spPr>
          <a:xfrm>
            <a:off x="8171870" y="3660538"/>
            <a:ext cx="1987701" cy="1764942"/>
          </a:xfrm>
          <a:prstGeom prst="rect">
            <a:avLst/>
          </a:prstGeom>
        </p:spPr>
      </p:pic>
    </p:spTree>
    <p:extLst>
      <p:ext uri="{BB962C8B-B14F-4D97-AF65-F5344CB8AC3E}">
        <p14:creationId xmlns:p14="http://schemas.microsoft.com/office/powerpoint/2010/main" val="15386754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nodeType="click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fade">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ags/tag2.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5549</TotalTime>
  <Words>936</Words>
  <Application>Microsoft Office PowerPoint</Application>
  <PresentationFormat>Widescreen</PresentationFormat>
  <Paragraphs>72</Paragraphs>
  <Slides>13</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13</vt:i4>
      </vt:variant>
    </vt:vector>
  </HeadingPairs>
  <TitlesOfParts>
    <vt:vector size="25" baseType="lpstr">
      <vt:lpstr>等线</vt:lpstr>
      <vt:lpstr>Arial</vt:lpstr>
      <vt:lpstr>Calibri</vt:lpstr>
      <vt:lpstr>iCiel Cadena</vt:lpstr>
      <vt:lpstr>Segoe Print</vt:lpstr>
      <vt:lpstr>SVN-Androgyne</vt:lpstr>
      <vt:lpstr>SVN-SAF</vt:lpstr>
      <vt:lpstr>Times New Roman</vt:lpstr>
      <vt:lpstr>UTM Avo</vt:lpstr>
      <vt:lpstr>UTM Bienvenue</vt:lpstr>
      <vt:lpstr>UTM HelvetIns</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Uyen Uyen</dc:creator>
  <cp:lastModifiedBy>Tran Minh</cp:lastModifiedBy>
  <cp:revision>184</cp:revision>
  <dcterms:created xsi:type="dcterms:W3CDTF">2021-11-14T08:33:55Z</dcterms:created>
  <dcterms:modified xsi:type="dcterms:W3CDTF">2022-03-18T17:15:00Z</dcterms:modified>
</cp:coreProperties>
</file>