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91" r:id="rId2"/>
    <p:sldId id="408" r:id="rId3"/>
    <p:sldId id="409" r:id="rId4"/>
    <p:sldId id="423" r:id="rId5"/>
    <p:sldId id="428" r:id="rId6"/>
    <p:sldId id="425" r:id="rId7"/>
    <p:sldId id="426" r:id="rId8"/>
    <p:sldId id="427" r:id="rId9"/>
    <p:sldId id="389" r:id="rId10"/>
    <p:sldId id="416" r:id="rId11"/>
    <p:sldId id="417" r:id="rId12"/>
    <p:sldId id="418" r:id="rId13"/>
    <p:sldId id="419" r:id="rId14"/>
    <p:sldId id="415" r:id="rId15"/>
    <p:sldId id="421" r:id="rId16"/>
    <p:sldId id="420" r:id="rId17"/>
    <p:sldId id="422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 userDrawn="1">
          <p15:clr>
            <a:srgbClr val="A4A3A4"/>
          </p15:clr>
        </p15:guide>
        <p15:guide id="2" pos="2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40"/>
  </p:normalViewPr>
  <p:slideViewPr>
    <p:cSldViewPr showGuides="1">
      <p:cViewPr varScale="1">
        <p:scale>
          <a:sx n="102" d="100"/>
          <a:sy n="102" d="100"/>
        </p:scale>
        <p:origin x="1344" y="168"/>
      </p:cViewPr>
      <p:guideLst>
        <p:guide orient="horz" pos="2094"/>
        <p:guide pos="2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030F4-66F0-475F-A092-C6363BF2980D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789D4-35CE-4653-B8F7-8BBA4559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BE42F-73E2-41F8-81F8-AC19D98E57BE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1D93-FDA5-4E2A-985A-FA8D52F7D9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7.gif"/><Relationship Id="rId5" Type="http://schemas.openxmlformats.org/officeDocument/2006/relationships/slide" Target="slide7.xml"/><Relationship Id="rId10" Type="http://schemas.openxmlformats.org/officeDocument/2006/relationships/image" Target="../media/image6.gif"/><Relationship Id="rId4" Type="http://schemas.openxmlformats.org/officeDocument/2006/relationships/image" Target="../media/image4.png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9673" r="9723" b="8824"/>
          <a:stretch>
            <a:fillRect/>
          </a:stretch>
        </p:blipFill>
        <p:spPr bwMode="auto">
          <a:xfrm>
            <a:off x="-2461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943100" y="246225"/>
            <a:ext cx="571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</a:rPr>
              <a:t>TRƯỜNG TIỂU HỌC AN THẮNG</a:t>
            </a: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2514600" y="2438255"/>
            <a:ext cx="45720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-Narrow"/>
              </a:rPr>
              <a:t>Tự nhiên và xã hội 2</a:t>
            </a:r>
            <a:endParaRPr lang="en-US" sz="2400" b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-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392239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LUYỆN TẬP ỨNG PHÓ VỚI THIÊN TAI (tiết 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550591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HOÀNG THỊ NHÀN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r="3353" b="11019"/>
          <a:stretch/>
        </p:blipFill>
        <p:spPr bwMode="auto">
          <a:xfrm>
            <a:off x="307088" y="1650826"/>
            <a:ext cx="8458200" cy="514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0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4868"/>
            <a:ext cx="3130718" cy="21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91" y="1794086"/>
            <a:ext cx="3033224" cy="214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15" y="1630996"/>
            <a:ext cx="2733549" cy="251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0" y="4364621"/>
            <a:ext cx="2569693" cy="223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974" y="4364621"/>
            <a:ext cx="2436808" cy="2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15" y="4203281"/>
            <a:ext cx="2555043" cy="255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19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" y="1447799"/>
            <a:ext cx="4235162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447798"/>
            <a:ext cx="4129451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24362"/>
            <a:ext cx="3886200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74222"/>
            <a:ext cx="4343400" cy="263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9576"/>
            <a:ext cx="4648200" cy="26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09575"/>
            <a:ext cx="4343400" cy="260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077"/>
            <a:ext cx="4648200" cy="263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217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676400"/>
            <a:ext cx="8077200" cy="4401205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- Khi có thiên tai xảy ra, chúng ta cần chú ý lắng nghe thông tin và thực hiện theo hướng dẫn từ chính quyền địa phương.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- Khi sơ tán cần lưu ý: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>
                <a:latin typeface="Times New Roman" pitchFamily="18" charset="0"/>
                <a:cs typeface="Times New Roman" pitchFamily="18" charset="0"/>
              </a:rPr>
              <a:t>+ Mang theo các vật dụng thiết yếu như thức ăn, nước uống, đèn pin, áo mưa,…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>
                <a:latin typeface="Times New Roman" pitchFamily="18" charset="0"/>
                <a:cs typeface="Times New Roman" pitchFamily="18" charset="0"/>
              </a:rPr>
              <a:t>+ Nhanh chóng di chuyển đến nơi an toàn gần nhất như nhà kiên cố, nơi cao ráo, an toàn,….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>
                <a:latin typeface="Times New Roman" pitchFamily="18" charset="0"/>
                <a:cs typeface="Times New Roman" pitchFamily="18" charset="0"/>
              </a:rPr>
              <a:t>+ Tránh xa những nơi nguy hiểm như vùng trũng thấp, sông, suối, ao, hồ,…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46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6900" y="-419100"/>
            <a:ext cx="54102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0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3" y="2528702"/>
            <a:ext cx="4343400" cy="430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438400"/>
            <a:ext cx="793736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u="sng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 tập</a:t>
            </a:r>
            <a:r>
              <a:rPr lang="en-US" sz="5400" b="1" u="sng" cap="none" spc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tình huống</a:t>
            </a:r>
            <a:r>
              <a:rPr lang="en-US" sz="5400" b="1" cap="none" spc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5400" b="1" cap="none" spc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 TÁN KHI  LŨ LỤT </a:t>
            </a:r>
          </a:p>
          <a:p>
            <a:pPr algn="ctr"/>
            <a:r>
              <a:rPr lang="en-US" sz="5400" b="1" cap="none" spc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TRÀN VỀ ĐỊA PHƯƠNG</a:t>
            </a:r>
            <a:endParaRPr lang="en-US" sz="54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598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0000FF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思想气泡: 云 2"/>
          <p:cNvSpPr/>
          <p:nvPr/>
        </p:nvSpPr>
        <p:spPr>
          <a:xfrm>
            <a:off x="1137218" y="304800"/>
            <a:ext cx="7854382" cy="3715849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" y="2321898"/>
            <a:ext cx="3610763" cy="4814351"/>
          </a:xfrm>
          <a:prstGeom prst="rect">
            <a:avLst/>
          </a:prstGeom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877291" y="1466850"/>
            <a:ext cx="6885709" cy="1962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Kính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chào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quý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thầy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cô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và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các</a:t>
            </a:r>
            <a:r>
              <a:rPr lang="en-US" sz="3600" b="1" kern="10" dirty="0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 </a:t>
            </a:r>
            <a:r>
              <a:rPr lang="en-US" sz="3600" b="1" kern="10" dirty="0" err="1">
                <a:ln w="9525">
                  <a:solidFill>
                    <a:srgbClr val="FF0066"/>
                  </a:solidFill>
                  <a:round/>
                </a:ln>
                <a:solidFill>
                  <a:srgbClr val="0000FF"/>
                </a:solidFill>
                <a:latin typeface="Elephant"/>
              </a:rPr>
              <a:t>em</a:t>
            </a:r>
            <a:endParaRPr lang="en-US" sz="3600" b="1" kern="10" dirty="0">
              <a:ln w="9525">
                <a:solidFill>
                  <a:srgbClr val="FF0066"/>
                </a:solidFill>
                <a:round/>
              </a:ln>
              <a:solidFill>
                <a:srgbClr val="0000FF"/>
              </a:solidFill>
              <a:latin typeface="Elephant"/>
            </a:endParaRPr>
          </a:p>
        </p:txBody>
      </p:sp>
      <p:sp>
        <p:nvSpPr>
          <p:cNvPr id="4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ài 21: Các giác quan của cơ th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Một số trò chơi ngắn dưới 3 phút khởi động tiết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ài 21: Các giác quan của cơ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ài 21: Các giác quan của cơ th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Trời Nắng Trời Mưa ♫ Con Heo Đất - Liên Khúc Thiếu Nhi Vui Nhộn Mưa Bóng Mâ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 bwMode="auto">
          <a:xfrm>
            <a:off x="33866" y="7938"/>
            <a:ext cx="9127067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875100" y="1559425"/>
            <a:ext cx="4418679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896507" y="6055802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707571" y="3073890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806678" y="3073890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43354" y="465326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806408" y="465326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252647" y="1207472"/>
            <a:ext cx="59872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14" y="-101406"/>
            <a:ext cx="1858386" cy="3047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64" y="353579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604250" y="2662226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6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5242" y="1172527"/>
            <a:ext cx="7895046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1: Thiên tai gây ra những thiệt hại, rủi ro gì?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800" y="2901781"/>
            <a:ext cx="4246549" cy="1403454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 chết người,</a:t>
            </a:r>
          </a:p>
          <a:p>
            <a:pPr lvl="0"/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 tích và bị thương.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44263" y="2903877"/>
            <a:ext cx="4387937" cy="1399261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 cửa bị sập, </a:t>
            </a: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 hỏng, bị cuốn trôi.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4800" y="4369653"/>
            <a:ext cx="4240623" cy="209510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 cánh đồng lúa, hoa màu bị phá hủy, các loài động vật bị chết.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45177" y="4369653"/>
            <a:ext cx="4387023" cy="209510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 cả các đáp án trên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31" y="3250400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20" y="4333329"/>
            <a:ext cx="549303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43" y="4808497"/>
            <a:ext cx="603557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29" y="2928503"/>
            <a:ext cx="549444" cy="643793"/>
          </a:xfrm>
          <a:prstGeom prst="rect">
            <a:avLst/>
          </a:prstGeom>
        </p:spPr>
      </p:pic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8278059" y="6453195"/>
            <a:ext cx="564162" cy="36875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6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01914" y="1091152"/>
            <a:ext cx="7895046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2: Khi có biểu hiện giông bão, em nên làm gì?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1977" y="2836556"/>
            <a:ext cx="4512766" cy="1555854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 ra ngoài chơi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9437" y="2808933"/>
            <a:ext cx="4546037" cy="1551661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Vẫn sử dụng các</a:t>
            </a: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thiết bị điện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977" y="4505509"/>
            <a:ext cx="4512766" cy="1800042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nên ra đường.</a:t>
            </a: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 đang ở ngoài đường, tìm nơi trú ẩn an toàn.</a:t>
            </a: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89776" y="4533022"/>
            <a:ext cx="4465360" cy="1820517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 đi trên đường,</a:t>
            </a:r>
          </a:p>
          <a:p>
            <a:pPr lvl="0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trú tại gốc cây gần nhất.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06" y="2988696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98" y="4969876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51" y="477679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87" y="2783510"/>
            <a:ext cx="549444" cy="643793"/>
          </a:xfrm>
          <a:prstGeom prst="rect">
            <a:avLst/>
          </a:prstGeom>
        </p:spPr>
      </p:pic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8244761" y="6305551"/>
            <a:ext cx="516147" cy="44359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4099" y="1600200"/>
            <a:ext cx="8562414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3: Khi trời có sấm sét, ta không nên trú dưới gốc cây.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29913" y="3383723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68601" y="3394609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3" y="3359031"/>
            <a:ext cx="663853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39" y="3426418"/>
            <a:ext cx="603557" cy="707197"/>
          </a:xfrm>
          <a:prstGeom prst="rect">
            <a:avLst/>
          </a:prstGeom>
        </p:spPr>
      </p:pic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8041881" y="6085114"/>
            <a:ext cx="814875" cy="533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5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6" y="5130394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1508" y="1371600"/>
            <a:ext cx="7895046" cy="1604597"/>
          </a:xfrm>
          <a:prstGeom prst="snip2Diag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4: Trồng cây là cách để bảo vệ sườn núi, bờ sông nhằm hạn chế sạt lở đất và những thiệt hại, rủi ro do lũ lụt gây ra.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7" y="3383723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3" y="3363707"/>
            <a:ext cx="3680099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80" y="3446480"/>
            <a:ext cx="60429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07" y="3490730"/>
            <a:ext cx="603557" cy="643793"/>
          </a:xfrm>
          <a:prstGeom prst="rect">
            <a:avLst/>
          </a:prstGeom>
        </p:spPr>
      </p:pic>
      <p:sp>
        <p:nvSpPr>
          <p:cNvPr id="2" name="5-Point Star 1">
            <a:hlinkClick r:id="rId13" action="ppaction://hlinksldjump"/>
          </p:cNvPr>
          <p:cNvSpPr/>
          <p:nvPr/>
        </p:nvSpPr>
        <p:spPr>
          <a:xfrm>
            <a:off x="7771485" y="6019800"/>
            <a:ext cx="686715" cy="533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06995" y="2057400"/>
            <a:ext cx="1609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hóm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3259" y="1676400"/>
            <a:ext cx="7772400" cy="4893647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PHIẾU BÀI TẬP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Nhóm:…….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1/ Khi có thiên tai xảy ra, chúng ta cần theo dõi và lắng nghe thông tin từ đâu?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2/ Khi đi sơ tán, cần mang theo những vật dụng thiết yếu nào?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3/ Những nơi nào an toàn cần di chuyển đến khi có hiệu lệnh?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4/ Những nơi nào nguy hiểm cần tránh?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458</Words>
  <Application>Microsoft Macintosh PowerPoint</Application>
  <PresentationFormat>On-screen Show (4:3)</PresentationFormat>
  <Paragraphs>67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Elephant</vt:lpstr>
      <vt:lpstr>Tahoma</vt:lpstr>
      <vt:lpstr>Times New Roman</vt:lpstr>
      <vt:lpstr>Times-Narrow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hoangnhansv1605@gmail.com</cp:lastModifiedBy>
  <cp:revision>198</cp:revision>
  <dcterms:created xsi:type="dcterms:W3CDTF">2023-10-06T12:18:00Z</dcterms:created>
  <dcterms:modified xsi:type="dcterms:W3CDTF">2024-05-13T14:08:08Z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461568D6526E4F73B0E9C103C0C29EC1_12</vt:lpwstr>
  </property>
  <property fmtid="{D5CDD505-2E9C-101B-9397-08002B2CF9AE}" pid="3" name="KSOProductBuildVer">
    <vt:lpwstr>1033-12.2.0.13266</vt:lpwstr>
  </property>
</Properties>
</file>