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95" r:id="rId2"/>
    <p:sldId id="396" r:id="rId3"/>
    <p:sldId id="397" r:id="rId4"/>
    <p:sldId id="398" r:id="rId5"/>
    <p:sldId id="399" r:id="rId6"/>
    <p:sldId id="400" r:id="rId7"/>
    <p:sldId id="40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AD6"/>
    <a:srgbClr val="E01EC3"/>
    <a:srgbClr val="EAC222"/>
    <a:srgbClr val="DEE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37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256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96E030-F159-4A1F-8500-108323E59882}" type="slidenum">
              <a:rPr lang="vi-VN" smtClean="0"/>
              <a:pPr/>
              <a:t>2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CCF98E1-6E2C-41D4-9FE9-05D48F4360E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10CBE-4F68-44A3-99A2-35606378CA1E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64E64-87FC-4053-B1BA-A6A041BA4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9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21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3.gi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2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9.wmf"/><Relationship Id="rId3" Type="http://schemas.openxmlformats.org/officeDocument/2006/relationships/image" Target="../media/image23.gi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slideLayout" Target="../slideLayouts/slideLayout2.xml"/><Relationship Id="rId1" Type="http://schemas.openxmlformats.org/officeDocument/2006/relationships/audio" Target="Co%20gai%20mo%20duong.wav" TargetMode="External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2"/>
          <p:cNvSpPr>
            <a:spLocks noChangeArrowheads="1" noChangeShapeType="1" noTextEdit="1"/>
          </p:cNvSpPr>
          <p:nvPr/>
        </p:nvSpPr>
        <p:spPr bwMode="auto">
          <a:xfrm>
            <a:off x="4114800" y="685800"/>
            <a:ext cx="4038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  <a:p>
            <a:pPr algn="ctr"/>
            <a:endParaRPr lang="en-US" sz="3600" b="1" kern="1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8" name="WordArt 3"/>
          <p:cNvSpPr>
            <a:spLocks noChangeArrowheads="1" noChangeShapeType="1" noTextEdit="1"/>
          </p:cNvSpPr>
          <p:nvPr/>
        </p:nvSpPr>
        <p:spPr bwMode="auto">
          <a:xfrm>
            <a:off x="228600" y="3276600"/>
            <a:ext cx="54102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GV :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Vũ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Thị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Hiền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143000" y="914400"/>
            <a:ext cx="2362200" cy="2227263"/>
            <a:chOff x="5225" y="9335"/>
            <a:chExt cx="2520" cy="1750"/>
          </a:xfrm>
        </p:grpSpPr>
        <p:sp>
          <p:nvSpPr>
            <p:cNvPr id="2061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vi-VN">
                <a:latin typeface="Times New Roman" pitchFamily="18" charset="0"/>
              </a:endParaRPr>
            </a:p>
          </p:txBody>
        </p:sp>
        <p:pic>
          <p:nvPicPr>
            <p:cNvPr id="1036" name="Picture 26" descr="cosmo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25" descr="BOOK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24" descr="BOOK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23" descr="QUILLP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0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 eaLnBrk="1" hangingPunct="1"/>
              <a:r>
                <a:rPr lang="en-US" sz="800" b="1" u="sng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4800" b="1" u="sng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eaLnBrk="1" hangingPunct="1"/>
              <a:endParaRPr lang="vi-VN" sz="4800" b="1" u="sng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42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/>
                  <a:cs typeface="Times New Roman"/>
                </a:rPr>
                <a:t>NĂM </a:t>
              </a: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eaLnBrk="1" hangingPunct="1"/>
              <a:endParaRPr lang="vi-VN" sz="4800" b="1" u="sng">
                <a:latin typeface="Times New Roman" pitchFamily="18" charset="0"/>
                <a:cs typeface="Arial" charset="0"/>
              </a:endParaRPr>
            </a:p>
          </p:txBody>
        </p:sp>
      </p:grpSp>
      <p:pic>
        <p:nvPicPr>
          <p:cNvPr id="1030" name="Picture 3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638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4" descr="WhitecornerFlowe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772400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400" y="25400"/>
            <a:ext cx="682625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435975" y="63500"/>
            <a:ext cx="682625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5715000" y="2713038"/>
          <a:ext cx="3286125" cy="277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Clip" r:id="rId11" imgW="2191817" imgH="1424635" progId="MS_ClipArt_Gallery.2">
                  <p:embed/>
                </p:oleObj>
              </mc:Choice>
              <mc:Fallback>
                <p:oleObj name="Clip" r:id="rId11" imgW="2191817" imgH="1424635" progId="MS_ClipArt_Gallery.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713038"/>
                        <a:ext cx="3286125" cy="277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57200" y="914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 Luyện tập</a:t>
            </a:r>
            <a:br>
              <a:rPr lang="en-US" sz="3200" b="1">
                <a:solidFill>
                  <a:srgbClr val="FF0000"/>
                </a:solidFill>
                <a:latin typeface="Times New Roman" pitchFamily="18" charset="0"/>
              </a:rPr>
            </a:b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64" name="Text Box 13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2065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  <p:pic>
        <p:nvPicPr>
          <p:cNvPr id="2067" name="Picture 11" descr="sun14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Picture 11" descr="sun14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913" y="619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800" y="1447800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a.Chuyển các phân số thập phân sau thành hỗn số ( theo mẫu):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060450" y="1981200"/>
          <a:ext cx="6921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8" name="Equation" r:id="rId5" imgW="203040" imgH="228600" progId="Equation.3">
                  <p:embed/>
                </p:oleObj>
              </mc:Choice>
              <mc:Fallback>
                <p:oleObj name="Equation" r:id="rId5" imgW="20304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1981200"/>
                        <a:ext cx="6921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/>
          <p:cNvGraphicFramePr>
            <a:graphicFrameLocks noChangeAspect="1"/>
          </p:cNvGraphicFramePr>
          <p:nvPr/>
        </p:nvGraphicFramePr>
        <p:xfrm>
          <a:off x="3581400" y="1981200"/>
          <a:ext cx="6921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9" name="Equation" r:id="rId7" imgW="203040" imgH="228600" progId="Equation.3">
                  <p:embed/>
                </p:oleObj>
              </mc:Choice>
              <mc:Fallback>
                <p:oleObj name="Equation" r:id="rId7" imgW="2030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981200"/>
                        <a:ext cx="6921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334000" y="3124200"/>
          <a:ext cx="180498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0" name="Equation" r:id="rId9" imgW="927000" imgH="393480" progId="Equation.3">
                  <p:embed/>
                </p:oleObj>
              </mc:Choice>
              <mc:Fallback>
                <p:oleObj name="Equation" r:id="rId9" imgW="92700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124200"/>
                        <a:ext cx="1804988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918450" y="1905000"/>
          <a:ext cx="6921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1" name="Equation" r:id="rId11" imgW="203040" imgH="228600" progId="Equation.3">
                  <p:embed/>
                </p:oleObj>
              </mc:Choice>
              <mc:Fallback>
                <p:oleObj name="Equation" r:id="rId11" imgW="20304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8450" y="1905000"/>
                        <a:ext cx="6921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52600" y="2133600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29200" y="2286000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162800" y="2209800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200" y="3200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Mẫu :</a:t>
            </a:r>
          </a:p>
        </p:txBody>
      </p:sp>
      <p:graphicFrame>
        <p:nvGraphicFramePr>
          <p:cNvPr id="26" name="Object 21"/>
          <p:cNvGraphicFramePr>
            <a:graphicFrameLocks noChangeAspect="1"/>
          </p:cNvGraphicFramePr>
          <p:nvPr/>
        </p:nvGraphicFramePr>
        <p:xfrm>
          <a:off x="762000" y="3073400"/>
          <a:ext cx="13017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2" name="Equation" r:id="rId13" imgW="749160" imgH="393480" progId="Equation.3">
                  <p:embed/>
                </p:oleObj>
              </mc:Choice>
              <mc:Fallback>
                <p:oleObj name="Equation" r:id="rId13" imgW="74916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73400"/>
                        <a:ext cx="13017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2"/>
          <p:cNvGraphicFramePr>
            <a:graphicFrameLocks noChangeAspect="1"/>
          </p:cNvGraphicFramePr>
          <p:nvPr/>
        </p:nvGraphicFramePr>
        <p:xfrm>
          <a:off x="3200400" y="3124200"/>
          <a:ext cx="15287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3" name="Equation" r:id="rId15" imgW="774360" imgH="393480" progId="Equation.3">
                  <p:embed/>
                </p:oleObj>
              </mc:Choice>
              <mc:Fallback>
                <p:oleObj name="Equation" r:id="rId15" imgW="77436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24200"/>
                        <a:ext cx="1528763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3"/>
          <p:cNvGraphicFramePr>
            <a:graphicFrameLocks noChangeAspect="1"/>
          </p:cNvGraphicFramePr>
          <p:nvPr/>
        </p:nvGraphicFramePr>
        <p:xfrm>
          <a:off x="5791200" y="1905000"/>
          <a:ext cx="8651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4" name="Equation" r:id="rId17" imgW="253800" imgH="228600" progId="Equation.3">
                  <p:embed/>
                </p:oleObj>
              </mc:Choice>
              <mc:Fallback>
                <p:oleObj name="Equation" r:id="rId17" imgW="2538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905000"/>
                        <a:ext cx="8651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4"/>
          <p:cNvGraphicFramePr>
            <a:graphicFrameLocks noChangeAspect="1"/>
          </p:cNvGraphicFramePr>
          <p:nvPr/>
        </p:nvGraphicFramePr>
        <p:xfrm>
          <a:off x="7543800" y="3124200"/>
          <a:ext cx="14636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5" name="Equation" r:id="rId19" imgW="774360" imgH="393480" progId="Equation.3">
                  <p:embed/>
                </p:oleObj>
              </mc:Choice>
              <mc:Fallback>
                <p:oleObj name="Equation" r:id="rId19" imgW="77436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124200"/>
                        <a:ext cx="14636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>
            <a:cxnSpLocks noChangeShapeType="1"/>
          </p:cNvCxnSpPr>
          <p:nvPr/>
        </p:nvCxnSpPr>
        <p:spPr bwMode="auto">
          <a:xfrm rot="5400000">
            <a:off x="1143001" y="2971800"/>
            <a:ext cx="457200" cy="3175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rot="5400000">
            <a:off x="3734594" y="2971006"/>
            <a:ext cx="457200" cy="1588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rot="5400000">
            <a:off x="6020594" y="2894806"/>
            <a:ext cx="457200" cy="1588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5400000">
            <a:off x="8077994" y="2894806"/>
            <a:ext cx="457200" cy="1588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81000" y="426720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Chuyển các hỗn số của phần a thành  số thập phân :</a:t>
            </a:r>
          </a:p>
        </p:txBody>
      </p:sp>
      <p:graphicFrame>
        <p:nvGraphicFramePr>
          <p:cNvPr id="2058" name="Object 2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6" name="Equation" r:id="rId21" imgW="114120" imgH="215640" progId="Equation.3">
                  <p:embed/>
                </p:oleObj>
              </mc:Choice>
              <mc:Fallback>
                <p:oleObj name="Equation" r:id="rId21" imgW="114120" imgH="215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7"/>
          <p:cNvGraphicFramePr>
            <a:graphicFrameLocks noChangeAspect="1"/>
          </p:cNvGraphicFramePr>
          <p:nvPr/>
        </p:nvGraphicFramePr>
        <p:xfrm>
          <a:off x="762000" y="4724400"/>
          <a:ext cx="6858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7" name="Equation" r:id="rId23" imgW="304560" imgH="393480" progId="Equation.3">
                  <p:embed/>
                </p:oleObj>
              </mc:Choice>
              <mc:Fallback>
                <p:oleObj name="Equation" r:id="rId23" imgW="30456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4400"/>
                        <a:ext cx="6858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7"/>
          <p:cNvGraphicFramePr>
            <a:graphicFrameLocks noChangeAspect="1"/>
          </p:cNvGraphicFramePr>
          <p:nvPr/>
        </p:nvGraphicFramePr>
        <p:xfrm>
          <a:off x="2667000" y="4724400"/>
          <a:ext cx="8286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8" name="Equation" r:id="rId25" imgW="368280" imgH="393480" progId="Equation.3">
                  <p:embed/>
                </p:oleObj>
              </mc:Choice>
              <mc:Fallback>
                <p:oleObj name="Equation" r:id="rId25" imgW="3682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8286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9"/>
          <p:cNvGraphicFramePr>
            <a:graphicFrameLocks noChangeAspect="1"/>
          </p:cNvGraphicFramePr>
          <p:nvPr/>
        </p:nvGraphicFramePr>
        <p:xfrm>
          <a:off x="4800600" y="4724400"/>
          <a:ext cx="10287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79" name="Equation" r:id="rId27" imgW="457200" imgH="393480" progId="Equation.3">
                  <p:embed/>
                </p:oleObj>
              </mc:Choice>
              <mc:Fallback>
                <p:oleObj name="Equation" r:id="rId27" imgW="45720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724400"/>
                        <a:ext cx="10287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0"/>
          <p:cNvGraphicFramePr>
            <a:graphicFrameLocks noChangeAspect="1"/>
          </p:cNvGraphicFramePr>
          <p:nvPr/>
        </p:nvGraphicFramePr>
        <p:xfrm>
          <a:off x="6848475" y="4648200"/>
          <a:ext cx="8572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0" name="Equation" r:id="rId29" imgW="380880" imgH="393480" progId="Equation.3">
                  <p:embed/>
                </p:oleObj>
              </mc:Choice>
              <mc:Fallback>
                <p:oleObj name="Equation" r:id="rId29" imgW="38088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8475" y="4648200"/>
                        <a:ext cx="8572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 rot="5400000">
            <a:off x="959644" y="5790406"/>
            <a:ext cx="457200" cy="1588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 rot="5400000">
            <a:off x="3048794" y="5790406"/>
            <a:ext cx="457200" cy="1588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rot="5400000">
            <a:off x="5258594" y="5790406"/>
            <a:ext cx="457200" cy="1588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rot="5400000">
            <a:off x="7163594" y="5714206"/>
            <a:ext cx="457200" cy="1588"/>
          </a:xfrm>
          <a:prstGeom prst="straightConnector1">
            <a:avLst/>
          </a:prstGeom>
          <a:noFill/>
          <a:ln w="38100" algn="ctr">
            <a:solidFill>
              <a:srgbClr val="FF00FF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914400" y="60960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6,2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743200" y="60960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73,4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029200" y="60960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56,08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010400" y="60960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6,05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304800" y="3962400"/>
            <a:ext cx="86106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làm: lấy tử số chia cho mẫu số</a:t>
            </a:r>
            <a:b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 tìm được là phần nguyên ; viết phần nguyên kèm theo một phân số có tử là số dư mẫu là số chia </a:t>
            </a:r>
            <a:endParaRPr lang="en-US" sz="320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905000" y="4876800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886200" y="4876800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876800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17" grpId="0"/>
      <p:bldP spid="22" grpId="0"/>
      <p:bldP spid="23" grpId="0"/>
      <p:bldP spid="24" grpId="0"/>
      <p:bldP spid="25" grpId="0"/>
      <p:bldP spid="37" grpId="0"/>
      <p:bldP spid="47" grpId="0"/>
      <p:bldP spid="48" grpId="0"/>
      <p:bldP spid="49" grpId="0"/>
      <p:bldP spid="50" grpId="0"/>
      <p:bldP spid="51" grpId="0"/>
      <p:bldP spid="51" grpId="1"/>
      <p:bldP spid="52" grpId="0"/>
      <p:bldP spid="5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2/39-SGK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VỀ NHÀ LÀM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3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 Luyện tập</a:t>
            </a:r>
            <a:br>
              <a:rPr lang="en-US" sz="3200" b="1">
                <a:solidFill>
                  <a:srgbClr val="FF0000"/>
                </a:solidFill>
                <a:latin typeface="Times New Roman" pitchFamily="18" charset="0"/>
              </a:rPr>
            </a:b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7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  <p:pic>
        <p:nvPicPr>
          <p:cNvPr id="3079" name="Picture 11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1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3" y="619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33400" y="1676400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Bài 3: Viết số thích hợp vào chỗ chấm (theo mẫu )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" y="4419600"/>
            <a:ext cx="891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5,27m = ………….cm ;  8,3m= …………..cm ; 3,15m = ……………..cm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133600" y="22860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2,1m = 21dm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62000" y="281940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Cách làm </a:t>
            </a:r>
            <a:r>
              <a:rPr lang="en-US" sz="2400"/>
              <a:t>: 2,1m =             = 2m1dm =21dm</a:t>
            </a:r>
          </a:p>
        </p:txBody>
      </p:sp>
      <p:graphicFrame>
        <p:nvGraphicFramePr>
          <p:cNvPr id="19" name="Object 14"/>
          <p:cNvGraphicFramePr>
            <a:graphicFrameLocks noChangeAspect="1"/>
          </p:cNvGraphicFramePr>
          <p:nvPr/>
        </p:nvGraphicFramePr>
        <p:xfrm>
          <a:off x="3136900" y="2682875"/>
          <a:ext cx="9017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4" imgW="431640" imgH="393480" progId="Equation.3">
                  <p:embed/>
                </p:oleObj>
              </mc:Choice>
              <mc:Fallback>
                <p:oleObj name="Equation" r:id="rId4" imgW="43164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2682875"/>
                        <a:ext cx="901700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630363" y="4373563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527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67600" y="4373563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315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419600" y="4373563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Text Box 13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 Luyện tập</a:t>
            </a:r>
            <a:br>
              <a:rPr lang="en-US" sz="3200" b="1">
                <a:solidFill>
                  <a:srgbClr val="FF0000"/>
                </a:solidFill>
                <a:latin typeface="Times New Roman" pitchFamily="18" charset="0"/>
              </a:rPr>
            </a:b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08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  <p:pic>
        <p:nvPicPr>
          <p:cNvPr id="4110" name="Picture 11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1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3" y="619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4800" y="12954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latin typeface="Times New Roman" pitchFamily="18" charset="0"/>
                <a:cs typeface="Times New Roman" pitchFamily="18" charset="0"/>
              </a:rPr>
              <a:t>Bài 4: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81000" y="1676400"/>
            <a:ext cx="8382000" cy="1352550"/>
            <a:chOff x="381000" y="2286000"/>
            <a:chExt cx="8382000" cy="1352729"/>
          </a:xfrm>
        </p:grpSpPr>
        <p:sp>
          <p:nvSpPr>
            <p:cNvPr id="4125" name="TextBox 14"/>
            <p:cNvSpPr txBox="1">
              <a:spLocks noChangeArrowheads="1"/>
            </p:cNvSpPr>
            <p:nvPr/>
          </p:nvSpPr>
          <p:spPr bwMode="auto">
            <a:xfrm>
              <a:off x="381000" y="2438400"/>
              <a:ext cx="83820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a. Viết phân số        dưới dạng phân số thập phân có mẫu số là 10</a:t>
              </a:r>
            </a:p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và có mẫu là 100</a:t>
              </a:r>
            </a:p>
          </p:txBody>
        </p:sp>
        <p:graphicFrame>
          <p:nvGraphicFramePr>
            <p:cNvPr id="4098" name="Object 14"/>
            <p:cNvGraphicFramePr>
              <a:graphicFrameLocks noChangeAspect="1"/>
            </p:cNvGraphicFramePr>
            <p:nvPr/>
          </p:nvGraphicFramePr>
          <p:xfrm>
            <a:off x="2286000" y="2286000"/>
            <a:ext cx="671830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66" name="Equation" r:id="rId4" imgW="114120" imgH="228600" progId="Equation.3">
                    <p:embed/>
                  </p:oleObj>
                </mc:Choice>
                <mc:Fallback>
                  <p:oleObj name="Equation" r:id="rId4" imgW="11412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2286000"/>
                          <a:ext cx="671830" cy="876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800" y="327660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b. Viết hai phân số thập phân mới tìm được thành hai  số thập phân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81000" y="4978400"/>
            <a:ext cx="617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 Có thể viết       thành những số thập phân nào </a:t>
            </a:r>
          </a:p>
        </p:txBody>
      </p:sp>
      <p:graphicFrame>
        <p:nvGraphicFramePr>
          <p:cNvPr id="4099" name="Object 14"/>
          <p:cNvGraphicFramePr>
            <a:graphicFrameLocks noChangeAspect="1"/>
          </p:cNvGraphicFramePr>
          <p:nvPr/>
        </p:nvGraphicFramePr>
        <p:xfrm>
          <a:off x="2057400" y="4953000"/>
          <a:ext cx="67151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7" name="Equation" r:id="rId6" imgW="114120" imgH="228600" progId="Equation.3">
                  <p:embed/>
                </p:oleObj>
              </mc:Choice>
              <mc:Fallback>
                <p:oleObj name="Equation" r:id="rId6" imgW="11412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953000"/>
                        <a:ext cx="671513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3429000" y="2362200"/>
          <a:ext cx="4953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8" name="Equation" r:id="rId8" imgW="203040" imgH="393480" progId="Equation.3">
                  <p:embed/>
                </p:oleObj>
              </mc:Choice>
              <mc:Fallback>
                <p:oleObj name="Equation" r:id="rId8" imgW="20304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495300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/>
          <p:cNvGraphicFramePr>
            <a:graphicFrameLocks noChangeAspect="1"/>
          </p:cNvGraphicFramePr>
          <p:nvPr/>
        </p:nvGraphicFramePr>
        <p:xfrm>
          <a:off x="4327525" y="2362200"/>
          <a:ext cx="68103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9" name="Equation" r:id="rId10" imgW="279360" imgH="393480" progId="Equation.3">
                  <p:embed/>
                </p:oleObj>
              </mc:Choice>
              <mc:Fallback>
                <p:oleObj name="Equation" r:id="rId10" imgW="2793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7525" y="2362200"/>
                        <a:ext cx="68103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038600" y="2590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;</a:t>
            </a:r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26" name="Object 18"/>
          <p:cNvGraphicFramePr>
            <a:graphicFrameLocks noChangeAspect="1"/>
          </p:cNvGraphicFramePr>
          <p:nvPr/>
        </p:nvGraphicFramePr>
        <p:xfrm>
          <a:off x="609600" y="3733800"/>
          <a:ext cx="4953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0" name="Equation" r:id="rId12" imgW="203040" imgH="393480" progId="Equation.3">
                  <p:embed/>
                </p:oleObj>
              </mc:Choice>
              <mc:Fallback>
                <p:oleObj name="Equation" r:id="rId12" imgW="20304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733800"/>
                        <a:ext cx="495300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9"/>
          <p:cNvGraphicFramePr>
            <a:graphicFrameLocks noChangeAspect="1"/>
          </p:cNvGraphicFramePr>
          <p:nvPr/>
        </p:nvGraphicFramePr>
        <p:xfrm>
          <a:off x="4648200" y="3810000"/>
          <a:ext cx="68103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1" name="Equation" r:id="rId14" imgW="279360" imgH="393480" progId="Equation.3">
                  <p:embed/>
                </p:oleObj>
              </mc:Choice>
              <mc:Fallback>
                <p:oleObj name="Equation" r:id="rId14" imgW="27936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810000"/>
                        <a:ext cx="68103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505200" y="40386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;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143000" y="3962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0.6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486400" y="40386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0.60</a:t>
            </a:r>
          </a:p>
        </p:txBody>
      </p:sp>
      <p:graphicFrame>
        <p:nvGraphicFramePr>
          <p:cNvPr id="32" name="Object 20"/>
          <p:cNvGraphicFramePr>
            <a:graphicFrameLocks noChangeAspect="1"/>
          </p:cNvGraphicFramePr>
          <p:nvPr/>
        </p:nvGraphicFramePr>
        <p:xfrm>
          <a:off x="533400" y="5635625"/>
          <a:ext cx="7620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2" name="Equation" r:id="rId16" imgW="114120" imgH="228600" progId="Equation.3">
                  <p:embed/>
                </p:oleObj>
              </mc:Choice>
              <mc:Fallback>
                <p:oleObj name="Equation" r:id="rId16" imgW="11412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635625"/>
                        <a:ext cx="76200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1"/>
          <p:cNvGraphicFramePr>
            <a:graphicFrameLocks noChangeAspect="1"/>
          </p:cNvGraphicFramePr>
          <p:nvPr/>
        </p:nvGraphicFramePr>
        <p:xfrm>
          <a:off x="1600200" y="5638800"/>
          <a:ext cx="4953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3" name="Equation" r:id="rId17" imgW="203040" imgH="393480" progId="Equation.3">
                  <p:embed/>
                </p:oleObj>
              </mc:Choice>
              <mc:Fallback>
                <p:oleObj name="Equation" r:id="rId17" imgW="2030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638800"/>
                        <a:ext cx="495300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209800" y="5867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0.6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200400" y="5867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0.60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0" y="5867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0.600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867400" y="5867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 0.6000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219200" y="584676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9" grpId="0"/>
      <p:bldP spid="25" grpId="0"/>
      <p:bldP spid="28" grpId="0"/>
      <p:bldP spid="29" grpId="0"/>
      <p:bldP spid="30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2743200"/>
            <a:ext cx="9067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Muốn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ọc số thập phân, ta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ọc lần l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ợt từ hàng cao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ến hàng thấp: tr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ớc hết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ọc phần nguyên,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ọc dấu “phẩy”, sau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ó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ọc phần thập phân.</a:t>
            </a:r>
            <a:endParaRPr lang="en-US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6200" y="4876800"/>
            <a:ext cx="9067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Muốn viết số thập phân, ta viết lần l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ợt từ hàng cao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ến hàng thấp: tr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ớc hết viết phần nguyên, viết dấu “phẩy”, sau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ó viết phần thập phân.</a:t>
            </a:r>
            <a:endParaRPr lang="en-US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44" name="Text Box 13"/>
          <p:cNvSpPr txBox="1">
            <a:spLocks noChangeArrowheads="1"/>
          </p:cNvSpPr>
          <p:nvPr/>
        </p:nvSpPr>
        <p:spPr bwMode="auto">
          <a:xfrm>
            <a:off x="0" y="533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GB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 Luyện tập</a:t>
            </a:r>
            <a:br>
              <a:rPr lang="en-US" sz="3200" b="1">
                <a:solidFill>
                  <a:srgbClr val="FF0000"/>
                </a:solidFill>
                <a:latin typeface="Times New Roman" pitchFamily="18" charset="0"/>
              </a:rPr>
            </a:b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46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  <p:pic>
        <p:nvPicPr>
          <p:cNvPr id="10248" name="Picture 11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1" descr="sun14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3" y="6191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" y="2286000"/>
            <a:ext cx="441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 đọc số thập phân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" y="4267200"/>
            <a:ext cx="441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 viết số thập phân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2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8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12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81000"/>
            <a:ext cx="142875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 descr="12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181600"/>
            <a:ext cx="142875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67000" y="381000"/>
            <a:ext cx="5334000" cy="2971800"/>
            <a:chOff x="1680" y="240"/>
            <a:chExt cx="3360" cy="1872"/>
          </a:xfrm>
        </p:grpSpPr>
        <p:sp>
          <p:nvSpPr>
            <p:cNvPr id="13322" name="AutoShape 11"/>
            <p:cNvSpPr>
              <a:spLocks noChangeArrowheads="1"/>
            </p:cNvSpPr>
            <p:nvPr/>
          </p:nvSpPr>
          <p:spPr bwMode="ltGray">
            <a:xfrm>
              <a:off x="1968" y="24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13323" name="AutoShape 12"/>
            <p:cNvSpPr>
              <a:spLocks noChangeArrowheads="1"/>
            </p:cNvSpPr>
            <p:nvPr/>
          </p:nvSpPr>
          <p:spPr bwMode="ltGray">
            <a:xfrm>
              <a:off x="1968" y="1200"/>
              <a:ext cx="144" cy="48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13324" name="AutoShape 14"/>
            <p:cNvSpPr>
              <a:spLocks noChangeArrowheads="1"/>
            </p:cNvSpPr>
            <p:nvPr/>
          </p:nvSpPr>
          <p:spPr bwMode="ltGray">
            <a:xfrm>
              <a:off x="2928" y="672"/>
              <a:ext cx="144" cy="288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13325" name="AutoShape 15"/>
            <p:cNvSpPr>
              <a:spLocks noChangeArrowheads="1"/>
            </p:cNvSpPr>
            <p:nvPr/>
          </p:nvSpPr>
          <p:spPr bwMode="ltGray">
            <a:xfrm>
              <a:off x="4800" y="1296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13326" name="AutoShape 16"/>
            <p:cNvSpPr>
              <a:spLocks noChangeArrowheads="1"/>
            </p:cNvSpPr>
            <p:nvPr/>
          </p:nvSpPr>
          <p:spPr bwMode="ltGray">
            <a:xfrm>
              <a:off x="1680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</a:endParaRPr>
            </a:p>
          </p:txBody>
        </p:sp>
        <p:sp>
          <p:nvSpPr>
            <p:cNvPr id="13327" name="AutoShape 17"/>
            <p:cNvSpPr>
              <a:spLocks noChangeArrowheads="1"/>
            </p:cNvSpPr>
            <p:nvPr/>
          </p:nvSpPr>
          <p:spPr bwMode="ltGray">
            <a:xfrm>
              <a:off x="3552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</a:endParaRPr>
            </a:p>
          </p:txBody>
        </p:sp>
      </p:grpSp>
      <p:pic>
        <p:nvPicPr>
          <p:cNvPr id="13317" name="Picture 18" descr="12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04800"/>
            <a:ext cx="142875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21" descr="12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4876800"/>
            <a:ext cx="142875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8" name="Co gai mo du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WordArt 36"/>
          <p:cNvSpPr>
            <a:spLocks noChangeArrowheads="1" noChangeShapeType="1" noTextEdit="1"/>
          </p:cNvSpPr>
          <p:nvPr/>
        </p:nvSpPr>
        <p:spPr bwMode="auto">
          <a:xfrm>
            <a:off x="228600" y="2133600"/>
            <a:ext cx="8734425" cy="2038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48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học tốt</a:t>
            </a:r>
            <a:endParaRPr lang="en-US" sz="48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321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48871" fill="hold"/>
                                        <p:tgtEl>
                                          <p:spTgt spid="143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5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294</Words>
  <Application>Microsoft Office PowerPoint</Application>
  <PresentationFormat>On-screen Show (4:3)</PresentationFormat>
  <Paragraphs>57</Paragraphs>
  <Slides>7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Clip</vt:lpstr>
      <vt:lpstr>Equation</vt:lpstr>
      <vt:lpstr>PowerPoint Presentation</vt:lpstr>
      <vt:lpstr>PowerPoint Presentation</vt:lpstr>
      <vt:lpstr>Bài 2/39-SGK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MACservice</dc:creator>
  <cp:lastModifiedBy>STD</cp:lastModifiedBy>
  <cp:revision>118</cp:revision>
  <dcterms:created xsi:type="dcterms:W3CDTF">2020-04-03T15:29:00Z</dcterms:created>
  <dcterms:modified xsi:type="dcterms:W3CDTF">2023-10-16T15:17:30Z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929B709320974AB5A8C83F1396C763BC</vt:lpwstr>
  </property>
</Properties>
</file>